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ED6D-D297-4E34-B012-A3EF26BA5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9C5E7-8331-4CD4-9B36-88A2774A3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DC24-8448-4FC7-8ECD-39C41B45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6FAE-0817-4AF3-9A68-E75C3AA7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0FBA-6A67-4B01-B0DE-5917B8E7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AA59-0C88-47C7-AC81-8707ECCF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CB3F8-5273-4C6D-9627-8ADAD9FF3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18A8-2020-4ED1-BACD-0FC07BE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FC9D1-7DF3-4060-AAC1-C4D1B7CD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677E-C9C3-42C5-8CD7-0759957B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07EA6-F70D-433A-9A67-2952869D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10424-439B-4282-ADFD-B8E51717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5A43-ABAF-460F-8B89-96C699A3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4F9C-654A-4D49-91AF-7DEC1EC9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FF1B-510F-46A7-ABB7-CB8D30DB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3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30C7-0CE6-4BD7-B0BD-F92301EE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DE9-6622-4DC2-B745-E5BE702E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4BA2-4EDB-45CC-8C89-21D67627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F1941-B722-4438-9473-095A6E8E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221D4-8F13-421E-8617-9C258CCB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0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33F0-79E3-4C9D-AF3D-8AD48930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0981F-A8B8-4B44-AE03-8F856A33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C095-7972-4ACC-8227-4C04EF3B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EA20-A2B6-43B8-AF7B-E5DDA9A3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CA6E-5061-44C7-9C3C-F0D4A6F6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3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AC18-6735-450E-AF88-9B806ED3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AE51-CEB3-482D-9E31-6D4978EAF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AE83A-F558-46F3-9049-B209EA1AD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47DBD-9CB2-4E30-B1EC-C5B7FFF4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2E641-ED9E-426F-BBBD-F570A276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CF71-94A4-4A7D-9921-0877E282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D4FD-B31F-428E-BD6C-BCD8BD6C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1B28-1015-47D5-9409-BD59BA9EA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13532-A08C-41F8-9F4E-5F0F50EF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35792-A364-46EE-8DFD-36625B4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5BD81-5382-4296-A50D-E60597756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0A833-C0C9-465B-ADBC-63E3278B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177D6-E238-42FC-8100-FC1B755B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FB6D8-2CED-438B-8BDB-497D0622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72C1-F202-4A3B-A055-B5307526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3F19A-D4A6-4BF3-A19A-93B82B2B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6A847-329D-4655-9501-430FFCD3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7F457-05B1-435C-A8EB-D68DD0AE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F97B6-5769-4F37-B1CC-87DAF542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B17B3-A7BA-4B9D-8F93-A2E17D1F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541C5-66B4-43A1-863C-E9C0867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D9B0-CDA9-4667-B447-5FA4E51F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B8A1-16A7-4D92-B655-0E1C7088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12607-3E3A-41F3-88D9-927B82F6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7060-C3D1-4052-9832-122D95C6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E4123-0E6A-40A2-B144-7CEDCFF3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B7AE-34AC-4845-929B-D6E5119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ABD2-817C-4D63-8497-9EAC59EE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58647-CA71-4264-8C09-6CF615207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FC1D2-B27C-4F1D-A6F3-D81F03EEB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E9BBE-76E5-4345-8753-EB81499E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2F94-171E-4434-9841-81C63F96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59B5-D6C0-4CC5-96EA-B57F9B3B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B8557-281F-4E95-853C-972369F6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1EED-4244-4710-BD94-C4D00E84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4557-D5ED-422C-AD16-7999040CF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1C20-649C-4BE5-A381-07952A925CB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43EC-A4DC-4756-9BCB-657FAC802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C695-BBF8-4173-84A1-1613F6DD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B815-BA3E-4775-89CB-3CC25652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9E8B-6BF9-4409-9890-4139B065D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BDCFD-949F-46CD-99AB-EB952DA8D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Operator, Command line arguments, Input and Output Statements </a:t>
            </a:r>
          </a:p>
        </p:txBody>
      </p:sp>
    </p:spTree>
    <p:extLst>
      <p:ext uri="{BB962C8B-B14F-4D97-AF65-F5344CB8AC3E}">
        <p14:creationId xmlns:p14="http://schemas.microsoft.com/office/powerpoint/2010/main" val="409872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15449-5552-49D9-85FD-96FE44414D6D}"/>
              </a:ext>
            </a:extLst>
          </p:cNvPr>
          <p:cNvSpPr txBox="1"/>
          <p:nvPr/>
        </p:nvSpPr>
        <p:spPr>
          <a:xfrm>
            <a:off x="542369" y="203163"/>
            <a:ext cx="900964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ad output statements</a:t>
            </a:r>
          </a:p>
          <a:p>
            <a:endParaRPr lang="en-US" b="1" dirty="0"/>
          </a:p>
          <a:p>
            <a:r>
              <a:rPr lang="en-US" b="1" dirty="0"/>
              <a:t>split()</a:t>
            </a:r>
          </a:p>
          <a:p>
            <a:endParaRPr lang="en-US" b="1" dirty="0"/>
          </a:p>
          <a:p>
            <a:r>
              <a:rPr lang="en-US" b="1" dirty="0"/>
              <a:t>Read 2 float values from the keyboard which are specified with ( , ) separation and print sum</a:t>
            </a:r>
          </a:p>
          <a:p>
            <a:endParaRPr lang="en-US" b="1" dirty="0"/>
          </a:p>
          <a:p>
            <a:r>
              <a:rPr lang="en-US" dirty="0" err="1"/>
              <a:t>a,b</a:t>
            </a:r>
            <a:r>
              <a:rPr lang="en-US" dirty="0"/>
              <a:t>=[float(x) for x in input(“Enter 2 float value”).split(‘,’)]</a:t>
            </a:r>
          </a:p>
          <a:p>
            <a:r>
              <a:rPr lang="en-US" dirty="0"/>
              <a:t>Print(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a,b,c,d</a:t>
            </a:r>
            <a:r>
              <a:rPr lang="en-US" dirty="0"/>
              <a:t>= =[int(x) for x in input(“Enter 4 float value”).split(‘:’)]</a:t>
            </a:r>
          </a:p>
          <a:p>
            <a:endParaRPr lang="en-US" dirty="0"/>
          </a:p>
          <a:p>
            <a:r>
              <a:rPr lang="en-US" b="1" dirty="0"/>
              <a:t>eval()</a:t>
            </a:r>
          </a:p>
          <a:p>
            <a:endParaRPr lang="en-US" b="1" dirty="0"/>
          </a:p>
          <a:p>
            <a:r>
              <a:rPr lang="en-US" dirty="0"/>
              <a:t>ex=input(Enter some Expression:”)		</a:t>
            </a:r>
            <a:r>
              <a:rPr lang="en-US" b="1" dirty="0"/>
              <a:t>output</a:t>
            </a:r>
            <a:r>
              <a:rPr lang="en-US" dirty="0"/>
              <a:t>: Enter some Expression 10+20</a:t>
            </a:r>
          </a:p>
          <a:p>
            <a:r>
              <a:rPr lang="en-US" dirty="0"/>
              <a:t>Result=eval(ex)				30</a:t>
            </a:r>
          </a:p>
          <a:p>
            <a:r>
              <a:rPr lang="en-US" dirty="0"/>
              <a:t>Print(Result)</a:t>
            </a:r>
          </a:p>
          <a:p>
            <a:endParaRPr lang="en-US" dirty="0"/>
          </a:p>
          <a:p>
            <a:r>
              <a:rPr lang="en-US" dirty="0"/>
              <a:t>x=input(“Enter some List: “)    if user want to enter as list but here x is consider as string</a:t>
            </a:r>
          </a:p>
          <a:p>
            <a:r>
              <a:rPr lang="en-US" dirty="0"/>
              <a:t>x=eval(input(“Enter some List: ”) </a:t>
            </a:r>
          </a:p>
          <a:p>
            <a:r>
              <a:rPr lang="en-US" dirty="0"/>
              <a:t>[10,20,30] Now here it is consider as list eval to convert in to corresponding type</a:t>
            </a:r>
          </a:p>
          <a:p>
            <a:r>
              <a:rPr lang="en-US" dirty="0"/>
              <a:t>10.3 Now here it is consider as float</a:t>
            </a:r>
          </a:p>
          <a:p>
            <a:r>
              <a:rPr lang="en-US" dirty="0"/>
              <a:t>TRUE Now it is consider as bool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0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CB82DA-C270-45D2-AA8C-DE42F86AA0C6}"/>
              </a:ext>
            </a:extLst>
          </p:cNvPr>
          <p:cNvSpPr txBox="1"/>
          <p:nvPr/>
        </p:nvSpPr>
        <p:spPr>
          <a:xfrm>
            <a:off x="707262" y="289679"/>
            <a:ext cx="4818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Command line Arguments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FC177-F1C0-4947-B8CA-78A90933768A}"/>
              </a:ext>
            </a:extLst>
          </p:cNvPr>
          <p:cNvSpPr txBox="1"/>
          <p:nvPr/>
        </p:nvSpPr>
        <p:spPr>
          <a:xfrm>
            <a:off x="1006097" y="1049312"/>
            <a:ext cx="9039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test.py 10,20,30,40      // These value considered as command line arguments</a:t>
            </a:r>
          </a:p>
          <a:p>
            <a:endParaRPr lang="en-US" dirty="0"/>
          </a:p>
          <a:p>
            <a:r>
              <a:rPr lang="en-US" b="1" dirty="0" err="1"/>
              <a:t>argv</a:t>
            </a:r>
            <a:r>
              <a:rPr lang="en-US" dirty="0"/>
              <a:t> is list type</a:t>
            </a:r>
          </a:p>
          <a:p>
            <a:r>
              <a:rPr lang="en-US" dirty="0"/>
              <a:t>It is under </a:t>
            </a:r>
            <a:r>
              <a:rPr lang="en-US" b="1" dirty="0"/>
              <a:t>sys</a:t>
            </a:r>
            <a:r>
              <a:rPr lang="en-US" dirty="0"/>
              <a:t> module</a:t>
            </a:r>
          </a:p>
          <a:p>
            <a:endParaRPr lang="en-US" dirty="0"/>
          </a:p>
          <a:p>
            <a:r>
              <a:rPr lang="en-US" dirty="0"/>
              <a:t>from sys import </a:t>
            </a:r>
            <a:r>
              <a:rPr lang="en-US" dirty="0" err="1"/>
              <a:t>argv</a:t>
            </a:r>
            <a:endParaRPr lang="en-US" dirty="0"/>
          </a:p>
          <a:p>
            <a:r>
              <a:rPr lang="en-US" dirty="0"/>
              <a:t>Print(type(</a:t>
            </a:r>
            <a:r>
              <a:rPr lang="en-US" dirty="0" err="1"/>
              <a:t>argv</a:t>
            </a:r>
            <a:r>
              <a:rPr lang="en-US" dirty="0"/>
              <a:t>))		//</a:t>
            </a:r>
            <a:r>
              <a:rPr lang="en-US" b="1" dirty="0"/>
              <a:t>output</a:t>
            </a:r>
            <a:r>
              <a:rPr lang="en-US" dirty="0"/>
              <a:t> list type</a:t>
            </a:r>
          </a:p>
          <a:p>
            <a:endParaRPr lang="en-US" dirty="0"/>
          </a:p>
          <a:p>
            <a:r>
              <a:rPr lang="en-US" dirty="0" err="1"/>
              <a:t>py</a:t>
            </a:r>
            <a:r>
              <a:rPr lang="en-US" dirty="0"/>
              <a:t> test.py 10,20,30</a:t>
            </a:r>
          </a:p>
          <a:p>
            <a:endParaRPr lang="en-US" dirty="0"/>
          </a:p>
          <a:p>
            <a:r>
              <a:rPr lang="en-US" dirty="0"/>
              <a:t>The name of prog is first</a:t>
            </a:r>
          </a:p>
          <a:p>
            <a:r>
              <a:rPr lang="en-US" dirty="0"/>
              <a:t>Command line argument</a:t>
            </a:r>
          </a:p>
          <a:p>
            <a:endParaRPr lang="en-US" dirty="0"/>
          </a:p>
          <a:p>
            <a:r>
              <a:rPr lang="en-US" b="1" dirty="0"/>
              <a:t>Ex</a:t>
            </a:r>
            <a:r>
              <a:rPr lang="en-US" dirty="0"/>
              <a:t>.</a:t>
            </a:r>
          </a:p>
          <a:p>
            <a:r>
              <a:rPr lang="en-US" dirty="0"/>
              <a:t>from sys import </a:t>
            </a:r>
            <a:r>
              <a:rPr lang="en-US" dirty="0" err="1"/>
              <a:t>argv</a:t>
            </a:r>
            <a:endParaRPr lang="en-US" dirty="0"/>
          </a:p>
          <a:p>
            <a:r>
              <a:rPr lang="en-US" dirty="0"/>
              <a:t>Print(“The number of command line arguments: ”,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))</a:t>
            </a:r>
          </a:p>
          <a:p>
            <a:r>
              <a:rPr lang="en-US" dirty="0"/>
              <a:t>Print(“The List of command line arguments: ”,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Print(“Command line arguments one by one: ”)</a:t>
            </a:r>
          </a:p>
          <a:p>
            <a:r>
              <a:rPr lang="en-US" dirty="0"/>
              <a:t>Print(“slice operator result”, </a:t>
            </a:r>
            <a:r>
              <a:rPr lang="en-US" dirty="0" err="1"/>
              <a:t>argv</a:t>
            </a:r>
            <a:r>
              <a:rPr lang="en-US" dirty="0"/>
              <a:t>[1:3])</a:t>
            </a:r>
          </a:p>
          <a:p>
            <a:r>
              <a:rPr lang="en-US" dirty="0"/>
              <a:t>For x in </a:t>
            </a:r>
            <a:r>
              <a:rPr lang="en-US" dirty="0" err="1"/>
              <a:t>argv</a:t>
            </a:r>
            <a:r>
              <a:rPr lang="en-US" dirty="0"/>
              <a:t> : print(x)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0ABDC6-8E2E-47B9-89D2-CE884B59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36036"/>
              </p:ext>
            </p:extLst>
          </p:nvPr>
        </p:nvGraphicFramePr>
        <p:xfrm>
          <a:off x="4505377" y="4227365"/>
          <a:ext cx="3859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784">
                  <a:extLst>
                    <a:ext uri="{9D8B030D-6E8A-4147-A177-3AD203B41FA5}">
                      <a16:colId xmlns:a16="http://schemas.microsoft.com/office/drawing/2014/main" val="3061964780"/>
                    </a:ext>
                  </a:extLst>
                </a:gridCol>
                <a:gridCol w="964784">
                  <a:extLst>
                    <a:ext uri="{9D8B030D-6E8A-4147-A177-3AD203B41FA5}">
                      <a16:colId xmlns:a16="http://schemas.microsoft.com/office/drawing/2014/main" val="1041919251"/>
                    </a:ext>
                  </a:extLst>
                </a:gridCol>
                <a:gridCol w="964784">
                  <a:extLst>
                    <a:ext uri="{9D8B030D-6E8A-4147-A177-3AD203B41FA5}">
                      <a16:colId xmlns:a16="http://schemas.microsoft.com/office/drawing/2014/main" val="2345269647"/>
                    </a:ext>
                  </a:extLst>
                </a:gridCol>
                <a:gridCol w="964784">
                  <a:extLst>
                    <a:ext uri="{9D8B030D-6E8A-4147-A177-3AD203B41FA5}">
                      <a16:colId xmlns:a16="http://schemas.microsoft.com/office/drawing/2014/main" val="306899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259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79ABDE-E312-4A63-965F-11331F06C07D}"/>
              </a:ext>
            </a:extLst>
          </p:cNvPr>
          <p:cNvCxnSpPr/>
          <p:nvPr/>
        </p:nvCxnSpPr>
        <p:spPr>
          <a:xfrm>
            <a:off x="2368446" y="4114320"/>
            <a:ext cx="1933731" cy="30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B1BE0-36E1-4F87-89DF-7D54235C89B6}"/>
              </a:ext>
            </a:extLst>
          </p:cNvPr>
          <p:cNvSpPr txBox="1"/>
          <p:nvPr/>
        </p:nvSpPr>
        <p:spPr>
          <a:xfrm>
            <a:off x="616353" y="359764"/>
            <a:ext cx="114057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#Read a group of int values from the keyboard as </a:t>
            </a:r>
            <a:r>
              <a:rPr lang="en-US" b="1" dirty="0" err="1"/>
              <a:t>cmd</a:t>
            </a:r>
            <a:r>
              <a:rPr lang="en-US" b="1" dirty="0"/>
              <a:t> line arguments and print sum</a:t>
            </a:r>
          </a:p>
          <a:p>
            <a:endParaRPr lang="en-US" b="1" dirty="0"/>
          </a:p>
          <a:p>
            <a:r>
              <a:rPr lang="en-US" dirty="0"/>
              <a:t>from sys import </a:t>
            </a:r>
            <a:r>
              <a:rPr lang="en-US" dirty="0" err="1"/>
              <a:t>argv</a:t>
            </a:r>
            <a:endParaRPr lang="en-US" dirty="0"/>
          </a:p>
          <a:p>
            <a:r>
              <a:rPr lang="en-US" dirty="0" err="1"/>
              <a:t>args</a:t>
            </a:r>
            <a:r>
              <a:rPr lang="en-US" dirty="0"/>
              <a:t>=</a:t>
            </a:r>
            <a:r>
              <a:rPr lang="en-US" dirty="0" err="1"/>
              <a:t>argv</a:t>
            </a:r>
            <a:r>
              <a:rPr lang="en-US" dirty="0"/>
              <a:t>[1:]</a:t>
            </a:r>
          </a:p>
          <a:p>
            <a:r>
              <a:rPr lang="en-US" dirty="0"/>
              <a:t>Sum=0</a:t>
            </a:r>
          </a:p>
          <a:p>
            <a:r>
              <a:rPr lang="en-US" dirty="0"/>
              <a:t>for x in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r>
              <a:rPr lang="en-US" dirty="0"/>
              <a:t>	n=int(x)</a:t>
            </a:r>
          </a:p>
          <a:p>
            <a:r>
              <a:rPr lang="en-US" dirty="0"/>
              <a:t>	sum=</a:t>
            </a:r>
            <a:r>
              <a:rPr lang="en-US" dirty="0" err="1"/>
              <a:t>sum+n</a:t>
            </a:r>
            <a:endParaRPr lang="en-US" dirty="0"/>
          </a:p>
          <a:p>
            <a:r>
              <a:rPr lang="en-US" dirty="0"/>
              <a:t>Print(“The sum: ”, sum)</a:t>
            </a:r>
          </a:p>
          <a:p>
            <a:endParaRPr lang="en-US" dirty="0"/>
          </a:p>
          <a:p>
            <a:r>
              <a:rPr lang="en-US" b="1" dirty="0"/>
              <a:t>#pass Rohit Bhosale and print (using command line)</a:t>
            </a:r>
          </a:p>
          <a:p>
            <a:r>
              <a:rPr lang="en-US" dirty="0"/>
              <a:t>from sys import </a:t>
            </a:r>
            <a:r>
              <a:rPr lang="en-US" dirty="0" err="1"/>
              <a:t>argv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argv</a:t>
            </a:r>
            <a:r>
              <a:rPr lang="en-US" dirty="0"/>
              <a:t>[1])</a:t>
            </a:r>
          </a:p>
          <a:p>
            <a:endParaRPr lang="en-US" dirty="0"/>
          </a:p>
          <a:p>
            <a:r>
              <a:rPr lang="en-US" b="1" dirty="0"/>
              <a:t>Run</a:t>
            </a:r>
            <a:r>
              <a:rPr lang="en-US" dirty="0"/>
              <a:t>: </a:t>
            </a:r>
            <a:r>
              <a:rPr lang="en-US" dirty="0" err="1"/>
              <a:t>py</a:t>
            </a:r>
            <a:r>
              <a:rPr lang="en-US" dirty="0"/>
              <a:t> test.py Rohit Bhosale     //</a:t>
            </a:r>
            <a:r>
              <a:rPr lang="en-US" b="1" dirty="0"/>
              <a:t>output</a:t>
            </a:r>
            <a:r>
              <a:rPr lang="en-US" dirty="0"/>
              <a:t>   Rohit</a:t>
            </a:r>
          </a:p>
          <a:p>
            <a:r>
              <a:rPr lang="en-US" dirty="0"/>
              <a:t>         </a:t>
            </a:r>
            <a:r>
              <a:rPr lang="en-US" dirty="0" err="1"/>
              <a:t>py</a:t>
            </a:r>
            <a:r>
              <a:rPr lang="en-US" dirty="0"/>
              <a:t> test.py “Rohit Bhosale”  // </a:t>
            </a:r>
            <a:r>
              <a:rPr lang="en-US" b="1" dirty="0"/>
              <a:t>output</a:t>
            </a:r>
            <a:r>
              <a:rPr lang="en-US" dirty="0"/>
              <a:t> Rohit Bhosale   Only double quote is allow single quote not allow</a:t>
            </a:r>
          </a:p>
          <a:p>
            <a:endParaRPr lang="en-US" dirty="0"/>
          </a:p>
          <a:p>
            <a:r>
              <a:rPr lang="en-US" b="1" dirty="0"/>
              <a:t>print(</a:t>
            </a:r>
            <a:r>
              <a:rPr lang="en-US" b="1" dirty="0" err="1"/>
              <a:t>argv</a:t>
            </a:r>
            <a:r>
              <a:rPr lang="en-US" b="1" dirty="0"/>
              <a:t>[1] + </a:t>
            </a:r>
            <a:r>
              <a:rPr lang="en-US" b="1" dirty="0" err="1"/>
              <a:t>arve</a:t>
            </a:r>
            <a:r>
              <a:rPr lang="en-US" b="1" dirty="0"/>
              <a:t>[2])</a:t>
            </a:r>
          </a:p>
          <a:p>
            <a:r>
              <a:rPr lang="en-US" b="1" dirty="0"/>
              <a:t>Run</a:t>
            </a:r>
            <a:r>
              <a:rPr lang="en-US" dirty="0"/>
              <a:t> : </a:t>
            </a:r>
            <a:r>
              <a:rPr lang="en-US" dirty="0" err="1"/>
              <a:t>py</a:t>
            </a:r>
            <a:r>
              <a:rPr lang="en-US" dirty="0"/>
              <a:t> test.py 10 20    // output 1020  because it always treat as string</a:t>
            </a:r>
          </a:p>
          <a:p>
            <a:r>
              <a:rPr lang="en-US" b="1" dirty="0"/>
              <a:t>print(int(</a:t>
            </a:r>
            <a:r>
              <a:rPr lang="en-US" b="1" dirty="0" err="1"/>
              <a:t>argv</a:t>
            </a:r>
            <a:r>
              <a:rPr lang="en-US" b="1" dirty="0"/>
              <a:t>[1] + </a:t>
            </a:r>
            <a:r>
              <a:rPr lang="en-US" b="1" dirty="0" err="1"/>
              <a:t>arve</a:t>
            </a:r>
            <a:r>
              <a:rPr lang="en-US" b="1" dirty="0"/>
              <a:t>[2]))</a:t>
            </a:r>
          </a:p>
          <a:p>
            <a:r>
              <a:rPr lang="en-US" b="1" dirty="0"/>
              <a:t>Run</a:t>
            </a:r>
            <a:r>
              <a:rPr lang="en-US" dirty="0"/>
              <a:t> : </a:t>
            </a:r>
            <a:r>
              <a:rPr lang="en-US" dirty="0" err="1"/>
              <a:t>py</a:t>
            </a:r>
            <a:r>
              <a:rPr lang="en-US" dirty="0"/>
              <a:t> test.py 10 20    // output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5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21953-6AE0-418A-A54C-92507B8D0CCC}"/>
              </a:ext>
            </a:extLst>
          </p:cNvPr>
          <p:cNvSpPr txBox="1"/>
          <p:nvPr/>
        </p:nvSpPr>
        <p:spPr>
          <a:xfrm>
            <a:off x="434715" y="205402"/>
            <a:ext cx="3436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Output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918F8-6AC3-4A42-A2BF-021927BA9D93}"/>
              </a:ext>
            </a:extLst>
          </p:cNvPr>
          <p:cNvSpPr txBox="1"/>
          <p:nvPr/>
        </p:nvSpPr>
        <p:spPr>
          <a:xfrm>
            <a:off x="1334125" y="989510"/>
            <a:ext cx="1020830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1 </a:t>
            </a:r>
          </a:p>
          <a:p>
            <a:r>
              <a:rPr lang="en-US" dirty="0"/>
              <a:t>	print()   // Without any argument means blank line print</a:t>
            </a:r>
          </a:p>
          <a:p>
            <a:r>
              <a:rPr lang="en-US" dirty="0"/>
              <a:t>Form 2 </a:t>
            </a:r>
          </a:p>
          <a:p>
            <a:r>
              <a:rPr lang="en-US" dirty="0"/>
              <a:t>	print(string)</a:t>
            </a:r>
          </a:p>
          <a:p>
            <a:r>
              <a:rPr lang="en-US" dirty="0"/>
              <a:t>	print(“Rohit\Bhosale”)</a:t>
            </a:r>
          </a:p>
          <a:p>
            <a:r>
              <a:rPr lang="en-US" dirty="0"/>
              <a:t>	print(“Rohit\</a:t>
            </a:r>
            <a:r>
              <a:rPr lang="en-US" dirty="0" err="1"/>
              <a:t>tBhosale</a:t>
            </a:r>
            <a:r>
              <a:rPr lang="en-US" dirty="0"/>
              <a:t>”)</a:t>
            </a:r>
          </a:p>
          <a:p>
            <a:r>
              <a:rPr lang="en-US" dirty="0"/>
              <a:t>	print(“</a:t>
            </a:r>
            <a:r>
              <a:rPr lang="en-US" dirty="0" err="1"/>
              <a:t>String”+”String</a:t>
            </a:r>
            <a:r>
              <a:rPr lang="en-US" dirty="0"/>
              <a:t>”) // both argument should be str only when use +</a:t>
            </a:r>
          </a:p>
          <a:p>
            <a:r>
              <a:rPr lang="en-US" dirty="0"/>
              <a:t>	print(“</a:t>
            </a:r>
            <a:r>
              <a:rPr lang="en-US" dirty="0" err="1"/>
              <a:t>Rohit”+”Bhosale</a:t>
            </a:r>
            <a:r>
              <a:rPr lang="en-US" dirty="0"/>
              <a:t>”)</a:t>
            </a:r>
          </a:p>
          <a:p>
            <a:r>
              <a:rPr lang="en-US" dirty="0"/>
              <a:t>	print(“String”*int)  // one argument should be int when use *</a:t>
            </a:r>
          </a:p>
          <a:p>
            <a:r>
              <a:rPr lang="en-US" dirty="0"/>
              <a:t>	print(“Rohit”*3)</a:t>
            </a:r>
          </a:p>
          <a:p>
            <a:r>
              <a:rPr lang="en-US" dirty="0"/>
              <a:t>Form 3</a:t>
            </a:r>
          </a:p>
          <a:p>
            <a:r>
              <a:rPr lang="en-US" dirty="0"/>
              <a:t>	</a:t>
            </a:r>
            <a:r>
              <a:rPr lang="en-US" dirty="0" err="1"/>
              <a:t>a,b,c</a:t>
            </a:r>
            <a:r>
              <a:rPr lang="en-US" dirty="0"/>
              <a:t>=10,20,30	</a:t>
            </a:r>
          </a:p>
          <a:p>
            <a:r>
              <a:rPr lang="en-US" dirty="0"/>
              <a:t>	print(</a:t>
            </a:r>
            <a:r>
              <a:rPr lang="en-US" dirty="0" err="1"/>
              <a:t>a,b,c</a:t>
            </a:r>
            <a:r>
              <a:rPr lang="en-US" dirty="0"/>
              <a:t>)   // output 10 20 30</a:t>
            </a:r>
          </a:p>
          <a:p>
            <a:r>
              <a:rPr lang="en-US" dirty="0"/>
              <a:t>	print(</a:t>
            </a:r>
            <a:r>
              <a:rPr lang="en-US" dirty="0" err="1"/>
              <a:t>a,b,c,sep</a:t>
            </a:r>
            <a:r>
              <a:rPr lang="en-US" dirty="0"/>
              <a:t>=‘,’)  //output 10,20,30</a:t>
            </a:r>
          </a:p>
          <a:p>
            <a:r>
              <a:rPr lang="en-US" dirty="0"/>
              <a:t>From 4			</a:t>
            </a:r>
          </a:p>
          <a:p>
            <a:r>
              <a:rPr lang="en-US" dirty="0"/>
              <a:t>	print(“Hello”)			print(“</a:t>
            </a:r>
            <a:r>
              <a:rPr lang="en-US" dirty="0" err="1"/>
              <a:t>Hello”,end</a:t>
            </a:r>
            <a:r>
              <a:rPr lang="en-US" dirty="0"/>
              <a:t>=’ ‘)</a:t>
            </a:r>
          </a:p>
          <a:p>
            <a:r>
              <a:rPr lang="en-US" dirty="0"/>
              <a:t>	print(“Rohit”)			print(“Rohit”,</a:t>
            </a:r>
            <a:r>
              <a:rPr lang="en-US" dirty="0" err="1"/>
              <a:t>ent</a:t>
            </a:r>
            <a:r>
              <a:rPr lang="en-US" dirty="0"/>
              <a:t>=‘ ‘)</a:t>
            </a:r>
          </a:p>
          <a:p>
            <a:r>
              <a:rPr lang="en-US" dirty="0"/>
              <a:t>Output				output</a:t>
            </a:r>
          </a:p>
          <a:p>
            <a:r>
              <a:rPr lang="en-US" dirty="0"/>
              <a:t>	Hello				Hello  Rohit</a:t>
            </a:r>
          </a:p>
          <a:p>
            <a:r>
              <a:rPr lang="en-US" dirty="0"/>
              <a:t>	Rohit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181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6A5D2-044B-4226-BFEF-B31D93CB1A8C}"/>
              </a:ext>
            </a:extLst>
          </p:cNvPr>
          <p:cNvSpPr txBox="1"/>
          <p:nvPr/>
        </p:nvSpPr>
        <p:spPr>
          <a:xfrm>
            <a:off x="991849" y="335845"/>
            <a:ext cx="102083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4.1</a:t>
            </a:r>
          </a:p>
          <a:p>
            <a:r>
              <a:rPr lang="en-US" dirty="0"/>
              <a:t>	l= [10,20,30,40]</a:t>
            </a:r>
          </a:p>
          <a:p>
            <a:r>
              <a:rPr lang="en-US" dirty="0"/>
              <a:t>	t= (10,20,30,40)</a:t>
            </a:r>
          </a:p>
          <a:p>
            <a:r>
              <a:rPr lang="en-US" dirty="0"/>
              <a:t>	s= {10,20,30,40}</a:t>
            </a:r>
          </a:p>
          <a:p>
            <a:r>
              <a:rPr lang="en-US" dirty="0"/>
              <a:t>	print(</a:t>
            </a:r>
            <a:r>
              <a:rPr lang="en-US" dirty="0" err="1"/>
              <a:t>l,end</a:t>
            </a:r>
            <a:r>
              <a:rPr lang="en-US" dirty="0"/>
              <a:t>=‘….‘)</a:t>
            </a:r>
          </a:p>
          <a:p>
            <a:r>
              <a:rPr lang="en-US" dirty="0"/>
              <a:t>	print(</a:t>
            </a:r>
            <a:r>
              <a:rPr lang="en-US" dirty="0" err="1"/>
              <a:t>t,ent</a:t>
            </a:r>
            <a:r>
              <a:rPr lang="en-US" dirty="0"/>
              <a:t>=‘…‘)</a:t>
            </a:r>
          </a:p>
          <a:p>
            <a:r>
              <a:rPr lang="en-US" dirty="0"/>
              <a:t>	print(s)</a:t>
            </a:r>
          </a:p>
          <a:p>
            <a:endParaRPr lang="en-US" dirty="0"/>
          </a:p>
          <a:p>
            <a:r>
              <a:rPr lang="en-US" dirty="0"/>
              <a:t>Form 5</a:t>
            </a:r>
          </a:p>
          <a:p>
            <a:r>
              <a:rPr lang="en-US" dirty="0"/>
              <a:t>	name=“Rohit”</a:t>
            </a:r>
          </a:p>
          <a:p>
            <a:r>
              <a:rPr lang="en-US" dirty="0"/>
              <a:t>	salary=“10000”		</a:t>
            </a:r>
          </a:p>
          <a:p>
            <a:r>
              <a:rPr lang="en-US" dirty="0"/>
              <a:t>	gf=“Sunny”</a:t>
            </a:r>
          </a:p>
          <a:p>
            <a:r>
              <a:rPr lang="en-US" dirty="0"/>
              <a:t>	print(“Hello {0} your </a:t>
            </a:r>
            <a:r>
              <a:rPr lang="en-US" dirty="0" err="1"/>
              <a:t>sal</a:t>
            </a:r>
            <a:r>
              <a:rPr lang="en-US" dirty="0"/>
              <a:t> is {1} and your gf {2} is </a:t>
            </a:r>
            <a:r>
              <a:rPr lang="en-US" dirty="0" err="1"/>
              <a:t>waiting”.format</a:t>
            </a:r>
            <a:r>
              <a:rPr lang="en-US" dirty="0"/>
              <a:t>(</a:t>
            </a:r>
            <a:r>
              <a:rPr lang="en-US" dirty="0" err="1"/>
              <a:t>name,salary,gf</a:t>
            </a:r>
            <a:r>
              <a:rPr lang="en-US" dirty="0"/>
              <a:t>))</a:t>
            </a:r>
          </a:p>
          <a:p>
            <a:r>
              <a:rPr lang="en-US" dirty="0"/>
              <a:t>	print(“Hello { } your </a:t>
            </a:r>
            <a:r>
              <a:rPr lang="en-US" dirty="0" err="1"/>
              <a:t>sal</a:t>
            </a:r>
            <a:r>
              <a:rPr lang="en-US" dirty="0"/>
              <a:t> is { } and your gf { } is </a:t>
            </a:r>
            <a:r>
              <a:rPr lang="en-US" dirty="0" err="1"/>
              <a:t>waiting”.format</a:t>
            </a:r>
            <a:r>
              <a:rPr lang="en-US" dirty="0"/>
              <a:t>(</a:t>
            </a:r>
            <a:r>
              <a:rPr lang="en-US" dirty="0" err="1"/>
              <a:t>name,salary,gf</a:t>
            </a:r>
            <a:r>
              <a:rPr lang="en-US" dirty="0"/>
              <a:t>))</a:t>
            </a:r>
          </a:p>
          <a:p>
            <a:r>
              <a:rPr lang="en-US" dirty="0"/>
              <a:t>	print(“Hello {x} your </a:t>
            </a:r>
            <a:r>
              <a:rPr lang="en-US" dirty="0" err="1"/>
              <a:t>sal</a:t>
            </a:r>
            <a:r>
              <a:rPr lang="en-US" dirty="0"/>
              <a:t> is {y} and your gf {z} is </a:t>
            </a:r>
            <a:r>
              <a:rPr lang="en-US" dirty="0" err="1"/>
              <a:t>waiting”.format</a:t>
            </a:r>
            <a:r>
              <a:rPr lang="en-US" dirty="0"/>
              <a:t>(x=</a:t>
            </a:r>
            <a:r>
              <a:rPr lang="en-US" dirty="0" err="1"/>
              <a:t>name,y</a:t>
            </a:r>
            <a:r>
              <a:rPr lang="en-US" dirty="0"/>
              <a:t>=</a:t>
            </a:r>
            <a:r>
              <a:rPr lang="en-US" dirty="0" err="1"/>
              <a:t>salary,z</a:t>
            </a:r>
            <a:r>
              <a:rPr lang="en-US" dirty="0"/>
              <a:t>=gf))</a:t>
            </a:r>
          </a:p>
          <a:p>
            <a:endParaRPr lang="en-US" dirty="0"/>
          </a:p>
          <a:p>
            <a:r>
              <a:rPr lang="en-US" dirty="0"/>
              <a:t>	output</a:t>
            </a:r>
          </a:p>
          <a:p>
            <a:r>
              <a:rPr lang="en-US" dirty="0"/>
              <a:t>	Hello Rohit your </a:t>
            </a:r>
            <a:r>
              <a:rPr lang="en-US" dirty="0" err="1"/>
              <a:t>sal</a:t>
            </a:r>
            <a:r>
              <a:rPr lang="en-US" dirty="0"/>
              <a:t> is 10000 and your gf Sunny is waiting 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98182-CCEC-44E2-9A64-D40477223C76}"/>
              </a:ext>
            </a:extLst>
          </p:cNvPr>
          <p:cNvSpPr txBox="1"/>
          <p:nvPr/>
        </p:nvSpPr>
        <p:spPr>
          <a:xfrm>
            <a:off x="6280879" y="869430"/>
            <a:ext cx="4256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[10,20,30,40]…(10,20,30,40)…{10,20,30,40}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7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0807F-F65D-4BED-BA87-A748A67121A0}"/>
              </a:ext>
            </a:extLst>
          </p:cNvPr>
          <p:cNvSpPr txBox="1"/>
          <p:nvPr/>
        </p:nvSpPr>
        <p:spPr>
          <a:xfrm>
            <a:off x="779488" y="299804"/>
            <a:ext cx="172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9C239-D76E-4FDE-844C-C8F71A53398E}"/>
              </a:ext>
            </a:extLst>
          </p:cNvPr>
          <p:cNvSpPr txBox="1"/>
          <p:nvPr/>
        </p:nvSpPr>
        <p:spPr>
          <a:xfrm>
            <a:off x="779488" y="1394085"/>
            <a:ext cx="4879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Arithmetic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Relational Operators or 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Bitwise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FE11C-F78E-4C9B-97E2-BDC02377EC79}"/>
              </a:ext>
            </a:extLst>
          </p:cNvPr>
          <p:cNvSpPr txBox="1"/>
          <p:nvPr/>
        </p:nvSpPr>
        <p:spPr>
          <a:xfrm>
            <a:off x="779488" y="3313143"/>
            <a:ext cx="87945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Arithmetic Operators</a:t>
            </a:r>
          </a:p>
          <a:p>
            <a:endParaRPr lang="en-US" b="1" dirty="0"/>
          </a:p>
          <a:p>
            <a:r>
              <a:rPr lang="en-US" dirty="0"/>
              <a:t>+     Addition</a:t>
            </a:r>
          </a:p>
          <a:p>
            <a:r>
              <a:rPr lang="en-US" dirty="0"/>
              <a:t>-      Subtraction</a:t>
            </a:r>
          </a:p>
          <a:p>
            <a:r>
              <a:rPr lang="en-US" dirty="0"/>
              <a:t>*     Multiplication</a:t>
            </a:r>
          </a:p>
          <a:p>
            <a:r>
              <a:rPr lang="en-US" dirty="0"/>
              <a:t>/      Division</a:t>
            </a:r>
          </a:p>
          <a:p>
            <a:r>
              <a:rPr lang="en-US" dirty="0"/>
              <a:t>%     Modulo </a:t>
            </a:r>
          </a:p>
          <a:p>
            <a:endParaRPr lang="en-US" dirty="0"/>
          </a:p>
          <a:p>
            <a:r>
              <a:rPr lang="en-US" dirty="0"/>
              <a:t>+ operator applicable for str type also, String concatenation operator</a:t>
            </a:r>
          </a:p>
          <a:p>
            <a:r>
              <a:rPr lang="en-US" dirty="0"/>
              <a:t>Compulsory both argument string type only </a:t>
            </a:r>
          </a:p>
          <a:p>
            <a:r>
              <a:rPr lang="en-US" dirty="0"/>
              <a:t>EX. ‘Rohit’+3  </a:t>
            </a:r>
            <a:r>
              <a:rPr lang="en-US" b="1" dirty="0"/>
              <a:t>output</a:t>
            </a:r>
            <a:r>
              <a:rPr lang="en-US" dirty="0"/>
              <a:t> Error               ‘Rohit’+’3’   </a:t>
            </a:r>
            <a:r>
              <a:rPr lang="en-US" b="1" dirty="0"/>
              <a:t>output </a:t>
            </a:r>
            <a:r>
              <a:rPr lang="en-US" dirty="0"/>
              <a:t>Rohit3</a:t>
            </a:r>
          </a:p>
          <a:p>
            <a:r>
              <a:rPr lang="en-US" dirty="0"/>
              <a:t>EX. ‘Rohit’*3  </a:t>
            </a:r>
            <a:r>
              <a:rPr lang="en-US" b="1" dirty="0"/>
              <a:t>output</a:t>
            </a:r>
            <a:r>
              <a:rPr lang="en-US" dirty="0"/>
              <a:t> RohitRohitRohit       ‘Rohit’*’3’  </a:t>
            </a:r>
            <a:r>
              <a:rPr lang="en-US" b="1" dirty="0"/>
              <a:t>output</a:t>
            </a:r>
            <a:r>
              <a:rPr lang="en-US" dirty="0"/>
              <a:t> Error compulsory one is int type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15677-9FE9-4583-8436-D0D53F88F51B}"/>
              </a:ext>
            </a:extLst>
          </p:cNvPr>
          <p:cNvSpPr txBox="1"/>
          <p:nvPr/>
        </p:nvSpPr>
        <p:spPr>
          <a:xfrm>
            <a:off x="5009212" y="4227543"/>
            <a:ext cx="329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Floor Division</a:t>
            </a:r>
          </a:p>
          <a:p>
            <a:r>
              <a:rPr lang="en-US" dirty="0"/>
              <a:t>** Exponent OR Power </a:t>
            </a:r>
          </a:p>
        </p:txBody>
      </p:sp>
    </p:spTree>
    <p:extLst>
      <p:ext uri="{BB962C8B-B14F-4D97-AF65-F5344CB8AC3E}">
        <p14:creationId xmlns:p14="http://schemas.microsoft.com/office/powerpoint/2010/main" val="407550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1534DF-5E40-4C27-87C5-A6EBDF8CFB34}"/>
              </a:ext>
            </a:extLst>
          </p:cNvPr>
          <p:cNvSpPr txBox="1"/>
          <p:nvPr/>
        </p:nvSpPr>
        <p:spPr>
          <a:xfrm>
            <a:off x="434714" y="390061"/>
            <a:ext cx="2438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 Relational Operators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CF42D-8F51-4E7C-8E2E-0EE7C2B4F4C0}"/>
              </a:ext>
            </a:extLst>
          </p:cNvPr>
          <p:cNvSpPr txBox="1"/>
          <p:nvPr/>
        </p:nvSpPr>
        <p:spPr>
          <a:xfrm>
            <a:off x="629587" y="1036392"/>
            <a:ext cx="25574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 </a:t>
            </a:r>
            <a:r>
              <a:rPr lang="en-US" dirty="0"/>
              <a:t>   Greater then</a:t>
            </a:r>
          </a:p>
          <a:p>
            <a:r>
              <a:rPr lang="en-US" b="1" dirty="0"/>
              <a:t>&gt;= </a:t>
            </a:r>
            <a:r>
              <a:rPr lang="en-US" dirty="0"/>
              <a:t> Greater then equal to</a:t>
            </a:r>
          </a:p>
          <a:p>
            <a:r>
              <a:rPr lang="en-US" b="1" dirty="0"/>
              <a:t>&lt;</a:t>
            </a:r>
            <a:r>
              <a:rPr lang="en-US" dirty="0"/>
              <a:t>    Less than</a:t>
            </a:r>
          </a:p>
          <a:p>
            <a:r>
              <a:rPr lang="en-US" b="1" dirty="0"/>
              <a:t>&lt;=</a:t>
            </a:r>
            <a:r>
              <a:rPr lang="en-US" dirty="0"/>
              <a:t>  Less then equal to</a:t>
            </a:r>
          </a:p>
          <a:p>
            <a:r>
              <a:rPr lang="en-US" b="1" dirty="0"/>
              <a:t>== </a:t>
            </a:r>
            <a:r>
              <a:rPr lang="en-US" dirty="0"/>
              <a:t> Equal to</a:t>
            </a:r>
          </a:p>
          <a:p>
            <a:r>
              <a:rPr lang="en-US" b="1" dirty="0"/>
              <a:t>!=</a:t>
            </a:r>
            <a:r>
              <a:rPr lang="en-US" dirty="0"/>
              <a:t>   Not Equal to</a:t>
            </a:r>
          </a:p>
          <a:p>
            <a:endParaRPr lang="en-US" dirty="0"/>
          </a:p>
          <a:p>
            <a:r>
              <a:rPr lang="en-US" b="1" dirty="0"/>
              <a:t>Note : Ex. </a:t>
            </a:r>
            <a:r>
              <a:rPr lang="en-US" dirty="0"/>
              <a:t>A=65 and a=97</a:t>
            </a:r>
          </a:p>
          <a:p>
            <a:r>
              <a:rPr lang="en-US" dirty="0"/>
              <a:t>a=‘A’</a:t>
            </a:r>
          </a:p>
          <a:p>
            <a:r>
              <a:rPr lang="en-US" dirty="0"/>
              <a:t>b=‘a’</a:t>
            </a:r>
          </a:p>
          <a:p>
            <a:r>
              <a:rPr lang="en-US" dirty="0"/>
              <a:t>Print(a&gt;b) </a:t>
            </a:r>
            <a:r>
              <a:rPr lang="en-US" b="1" dirty="0"/>
              <a:t>output</a:t>
            </a:r>
            <a:r>
              <a:rPr lang="en-US" dirty="0"/>
              <a:t>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BD785-90F1-42D2-8259-688C2E88089A}"/>
              </a:ext>
            </a:extLst>
          </p:cNvPr>
          <p:cNvSpPr txBox="1"/>
          <p:nvPr/>
        </p:nvSpPr>
        <p:spPr>
          <a:xfrm>
            <a:off x="5803692" y="1036391"/>
            <a:ext cx="3931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Chaining of Relational Operator : </a:t>
            </a:r>
          </a:p>
          <a:p>
            <a:r>
              <a:rPr lang="en-US" dirty="0"/>
              <a:t>10&lt;20&lt;30&lt;40    // True</a:t>
            </a:r>
          </a:p>
          <a:p>
            <a:r>
              <a:rPr lang="en-US" dirty="0"/>
              <a:t>10&lt;20&lt;30&gt;40   // False</a:t>
            </a:r>
          </a:p>
          <a:p>
            <a:endParaRPr lang="en-US" dirty="0"/>
          </a:p>
          <a:p>
            <a:r>
              <a:rPr lang="en-US" dirty="0"/>
              <a:t>If one condition fail then it output is Fail</a:t>
            </a:r>
          </a:p>
        </p:txBody>
      </p:sp>
    </p:spTree>
    <p:extLst>
      <p:ext uri="{BB962C8B-B14F-4D97-AF65-F5344CB8AC3E}">
        <p14:creationId xmlns:p14="http://schemas.microsoft.com/office/powerpoint/2010/main" val="20116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C3732-9B1C-406F-9624-D361FF2AAFDE}"/>
              </a:ext>
            </a:extLst>
          </p:cNvPr>
          <p:cNvSpPr txBox="1"/>
          <p:nvPr/>
        </p:nvSpPr>
        <p:spPr>
          <a:xfrm>
            <a:off x="449704" y="428730"/>
            <a:ext cx="2235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  Logical Operators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B52FD-AFD0-4E22-8CCF-6CEEE3A295FA}"/>
              </a:ext>
            </a:extLst>
          </p:cNvPr>
          <p:cNvSpPr txBox="1"/>
          <p:nvPr/>
        </p:nvSpPr>
        <p:spPr>
          <a:xfrm>
            <a:off x="753303" y="1078644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Boolean</a:t>
            </a:r>
          </a:p>
          <a:p>
            <a:r>
              <a:rPr lang="en-US" b="1" dirty="0"/>
              <a:t>And</a:t>
            </a:r>
            <a:r>
              <a:rPr lang="en-US" dirty="0"/>
              <a:t>  if both arguments are True then only True</a:t>
            </a:r>
          </a:p>
          <a:p>
            <a:r>
              <a:rPr lang="en-US" b="1" dirty="0"/>
              <a:t>Or</a:t>
            </a:r>
            <a:r>
              <a:rPr lang="en-US" dirty="0"/>
              <a:t>     if at least one argument is True then False</a:t>
            </a:r>
          </a:p>
          <a:p>
            <a:r>
              <a:rPr lang="en-US" b="1" dirty="0"/>
              <a:t>Not   </a:t>
            </a:r>
            <a:r>
              <a:rPr lang="en-US" dirty="0"/>
              <a:t>Empty sting treated as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DB409-B433-4D90-8762-D46B9CC23988}"/>
              </a:ext>
            </a:extLst>
          </p:cNvPr>
          <p:cNvSpPr txBox="1"/>
          <p:nvPr/>
        </p:nvSpPr>
        <p:spPr>
          <a:xfrm>
            <a:off x="753303" y="2458952"/>
            <a:ext cx="5564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 Boolean</a:t>
            </a:r>
          </a:p>
          <a:p>
            <a:r>
              <a:rPr lang="en-US" dirty="0"/>
              <a:t>0 is False and 1 is True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X and y </a:t>
            </a:r>
          </a:p>
          <a:p>
            <a:r>
              <a:rPr lang="en-US" dirty="0"/>
              <a:t>If x is evaluates to False then return x otherwise return y</a:t>
            </a:r>
          </a:p>
          <a:p>
            <a:r>
              <a:rPr lang="en-US" dirty="0"/>
              <a:t>0 and 20    // output 0</a:t>
            </a:r>
          </a:p>
          <a:p>
            <a:r>
              <a:rPr lang="en-US" dirty="0"/>
              <a:t>10 and 20  // output 20</a:t>
            </a:r>
          </a:p>
          <a:p>
            <a:endParaRPr lang="en-US" dirty="0"/>
          </a:p>
          <a:p>
            <a:r>
              <a:rPr lang="en-US" b="1" dirty="0"/>
              <a:t>X or y </a:t>
            </a:r>
          </a:p>
          <a:p>
            <a:r>
              <a:rPr lang="en-US" dirty="0"/>
              <a:t>If x is evaluates to True then return x otherwise return y</a:t>
            </a:r>
          </a:p>
          <a:p>
            <a:r>
              <a:rPr lang="en-US" dirty="0"/>
              <a:t>0 and 20    // output 0</a:t>
            </a:r>
          </a:p>
          <a:p>
            <a:r>
              <a:rPr lang="en-US" dirty="0"/>
              <a:t>10 and 20  // output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5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15359-58A5-433D-B467-F23FEB48E6AA}"/>
              </a:ext>
            </a:extLst>
          </p:cNvPr>
          <p:cNvSpPr txBox="1"/>
          <p:nvPr/>
        </p:nvSpPr>
        <p:spPr>
          <a:xfrm>
            <a:off x="509665" y="444773"/>
            <a:ext cx="21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 Bitwise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00CBE-2D07-4710-B060-76543DDB93B8}"/>
              </a:ext>
            </a:extLst>
          </p:cNvPr>
          <p:cNvSpPr txBox="1"/>
          <p:nvPr/>
        </p:nvSpPr>
        <p:spPr>
          <a:xfrm>
            <a:off x="1091203" y="1124263"/>
            <a:ext cx="58342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Applicable only for int and Boolean otherwise getting error</a:t>
            </a:r>
          </a:p>
          <a:p>
            <a:r>
              <a:rPr lang="en-US" dirty="0"/>
              <a:t>&amp;              if both bits are 1 then only 1 otherwise 0</a:t>
            </a:r>
          </a:p>
          <a:p>
            <a:r>
              <a:rPr lang="en-US" dirty="0"/>
              <a:t>|                if at least one bit is 1 then 1 otherwise 0</a:t>
            </a:r>
          </a:p>
          <a:p>
            <a:r>
              <a:rPr lang="en-US" b="1" dirty="0"/>
              <a:t>^     x-or </a:t>
            </a:r>
            <a:r>
              <a:rPr lang="en-US" dirty="0"/>
              <a:t>: if both arguments are different then 1 otherwise 0</a:t>
            </a:r>
          </a:p>
          <a:p>
            <a:r>
              <a:rPr lang="en-US" b="1" dirty="0"/>
              <a:t>~     complement </a:t>
            </a:r>
            <a:r>
              <a:rPr lang="en-US" dirty="0"/>
              <a:t>: 1 will replace 0 and 0 replace 1</a:t>
            </a:r>
          </a:p>
          <a:p>
            <a:r>
              <a:rPr lang="en-US" b="1" dirty="0"/>
              <a:t>&lt;&lt;   left shift</a:t>
            </a:r>
          </a:p>
          <a:p>
            <a:r>
              <a:rPr lang="en-US" b="1" dirty="0"/>
              <a:t>&gt;&gt;   right shift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C6CEB-F5B9-4098-8C87-AB0A1CE0C2D4}"/>
              </a:ext>
            </a:extLst>
          </p:cNvPr>
          <p:cNvSpPr txBox="1"/>
          <p:nvPr/>
        </p:nvSpPr>
        <p:spPr>
          <a:xfrm>
            <a:off x="986272" y="3491979"/>
            <a:ext cx="42242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Assignment operator</a:t>
            </a:r>
          </a:p>
          <a:p>
            <a:r>
              <a:rPr lang="en-US" dirty="0"/>
              <a:t>a=10,</a:t>
            </a:r>
          </a:p>
          <a:p>
            <a:r>
              <a:rPr lang="en-US" dirty="0" err="1"/>
              <a:t>a,b,c,d</a:t>
            </a:r>
            <a:r>
              <a:rPr lang="en-US" dirty="0"/>
              <a:t>=10,20,30,40</a:t>
            </a:r>
          </a:p>
          <a:p>
            <a:endParaRPr lang="en-US" dirty="0"/>
          </a:p>
          <a:p>
            <a:r>
              <a:rPr lang="en-US" b="1" dirty="0"/>
              <a:t>Compound assignment operator</a:t>
            </a:r>
          </a:p>
          <a:p>
            <a:r>
              <a:rPr lang="en-US" dirty="0"/>
              <a:t>In Python ++a and a++ not available </a:t>
            </a:r>
          </a:p>
          <a:p>
            <a:r>
              <a:rPr lang="en-US" dirty="0"/>
              <a:t>+=	-=	*=	/=	//=</a:t>
            </a:r>
          </a:p>
          <a:p>
            <a:r>
              <a:rPr lang="en-US" dirty="0"/>
              <a:t>**=	&amp;=	|=	&gt;&gt;=	&lt;&lt;=</a:t>
            </a:r>
          </a:p>
          <a:p>
            <a:r>
              <a:rPr lang="en-US" dirty="0"/>
              <a:t>Above operator are available 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EF9A1-AF8D-46FC-BD9B-AF250A2711A0}"/>
              </a:ext>
            </a:extLst>
          </p:cNvPr>
          <p:cNvSpPr txBox="1"/>
          <p:nvPr/>
        </p:nvSpPr>
        <p:spPr>
          <a:xfrm>
            <a:off x="6520140" y="3429000"/>
            <a:ext cx="4685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Ternary Operator</a:t>
            </a:r>
          </a:p>
          <a:p>
            <a:r>
              <a:rPr lang="en-US" dirty="0"/>
              <a:t>?: </a:t>
            </a:r>
          </a:p>
          <a:p>
            <a:r>
              <a:rPr lang="en-US" dirty="0"/>
              <a:t>X=(condition)?firstvalue:secondvalue</a:t>
            </a:r>
          </a:p>
          <a:p>
            <a:r>
              <a:rPr lang="en-US" dirty="0"/>
              <a:t>In python ternary operator not available</a:t>
            </a:r>
          </a:p>
          <a:p>
            <a:endParaRPr lang="en-US" dirty="0"/>
          </a:p>
          <a:p>
            <a:r>
              <a:rPr lang="en-US" dirty="0"/>
              <a:t>Replace in python: this is Ternary operator</a:t>
            </a:r>
          </a:p>
          <a:p>
            <a:r>
              <a:rPr lang="en-US" dirty="0"/>
              <a:t>x=firstvalue if condition else secondvalue</a:t>
            </a:r>
          </a:p>
          <a:p>
            <a:r>
              <a:rPr lang="en-US" dirty="0"/>
              <a:t>x=30 if 10&lt;20 else 40</a:t>
            </a:r>
          </a:p>
          <a:p>
            <a:r>
              <a:rPr lang="en-US" dirty="0"/>
              <a:t>Print(x)  // output  30</a:t>
            </a:r>
          </a:p>
        </p:txBody>
      </p:sp>
    </p:spTree>
    <p:extLst>
      <p:ext uri="{BB962C8B-B14F-4D97-AF65-F5344CB8AC3E}">
        <p14:creationId xmlns:p14="http://schemas.microsoft.com/office/powerpoint/2010/main" val="244521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048C87-2BDE-4367-BD12-69839D11FDD3}"/>
              </a:ext>
            </a:extLst>
          </p:cNvPr>
          <p:cNvSpPr/>
          <p:nvPr/>
        </p:nvSpPr>
        <p:spPr>
          <a:xfrm>
            <a:off x="889416" y="5125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take input from user : In python every value by default as string . Below type casting use</a:t>
            </a:r>
          </a:p>
          <a:p>
            <a:endParaRPr lang="en-US" dirty="0"/>
          </a:p>
          <a:p>
            <a:r>
              <a:rPr lang="en-US" dirty="0"/>
              <a:t>a=int(input("Enter First Value"))</a:t>
            </a:r>
          </a:p>
          <a:p>
            <a:r>
              <a:rPr lang="en-US" dirty="0"/>
              <a:t>b=int(input("Enter Second Value"))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908AF-B965-45FE-8038-0B289A216FF0}"/>
              </a:ext>
            </a:extLst>
          </p:cNvPr>
          <p:cNvSpPr txBox="1"/>
          <p:nvPr/>
        </p:nvSpPr>
        <p:spPr>
          <a:xfrm>
            <a:off x="614596" y="2378504"/>
            <a:ext cx="3332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US" b="1" dirty="0"/>
              <a:t>Special Operators</a:t>
            </a:r>
          </a:p>
          <a:p>
            <a:r>
              <a:rPr lang="en-US" b="1" dirty="0"/>
              <a:t>	Identity Operators</a:t>
            </a:r>
          </a:p>
          <a:p>
            <a:r>
              <a:rPr lang="en-US" b="1" dirty="0"/>
              <a:t>	Membership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AD161-1FEE-41B6-8476-8CEBE3135609}"/>
              </a:ext>
            </a:extLst>
          </p:cNvPr>
          <p:cNvSpPr txBox="1"/>
          <p:nvPr/>
        </p:nvSpPr>
        <p:spPr>
          <a:xfrm>
            <a:off x="887144" y="3556167"/>
            <a:ext cx="60982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Identity Operator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lvl="1"/>
            <a:r>
              <a:rPr lang="en-US" dirty="0"/>
              <a:t>Is</a:t>
            </a:r>
          </a:p>
          <a:p>
            <a:pPr lvl="1"/>
            <a:r>
              <a:rPr lang="en-US" dirty="0"/>
              <a:t>Is not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a=10</a:t>
            </a:r>
          </a:p>
          <a:p>
            <a:r>
              <a:rPr lang="en-US" dirty="0"/>
              <a:t>b=10</a:t>
            </a:r>
          </a:p>
          <a:p>
            <a:r>
              <a:rPr lang="en-US" dirty="0"/>
              <a:t>Print(a is b) // True </a:t>
            </a:r>
          </a:p>
          <a:p>
            <a:r>
              <a:rPr lang="en-US" dirty="0"/>
              <a:t>Because a and b both are point to be same object to </a:t>
            </a:r>
          </a:p>
          <a:p>
            <a:r>
              <a:rPr lang="en-US" dirty="0"/>
              <a:t>check compare address weather both references point same </a:t>
            </a:r>
          </a:p>
          <a:p>
            <a:r>
              <a:rPr lang="en-US" dirty="0"/>
              <a:t>Object or not then go for</a:t>
            </a:r>
            <a:r>
              <a:rPr lang="en-US" b="1" dirty="0"/>
              <a:t> is </a:t>
            </a:r>
            <a:r>
              <a:rPr lang="en-US" dirty="0"/>
              <a:t>operator called as identity operator</a:t>
            </a:r>
          </a:p>
        </p:txBody>
      </p:sp>
    </p:spTree>
    <p:extLst>
      <p:ext uri="{BB962C8B-B14F-4D97-AF65-F5344CB8AC3E}">
        <p14:creationId xmlns:p14="http://schemas.microsoft.com/office/powerpoint/2010/main" val="85408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55360A-D2E1-4872-A2E8-1DA82279C2DF}"/>
              </a:ext>
            </a:extLst>
          </p:cNvPr>
          <p:cNvSpPr txBox="1"/>
          <p:nvPr/>
        </p:nvSpPr>
        <p:spPr>
          <a:xfrm>
            <a:off x="602331" y="289679"/>
            <a:ext cx="2875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Membership Operator</a:t>
            </a:r>
          </a:p>
          <a:p>
            <a:endParaRPr lang="en-US" dirty="0"/>
          </a:p>
          <a:p>
            <a:r>
              <a:rPr lang="en-US" dirty="0"/>
              <a:t>In</a:t>
            </a:r>
          </a:p>
          <a:p>
            <a:r>
              <a:rPr lang="en-US" dirty="0"/>
              <a:t>not in</a:t>
            </a:r>
          </a:p>
          <a:p>
            <a:endParaRPr lang="en-US" dirty="0"/>
          </a:p>
          <a:p>
            <a:r>
              <a:rPr lang="en-US" dirty="0"/>
              <a:t>Ex.</a:t>
            </a:r>
          </a:p>
          <a:p>
            <a:r>
              <a:rPr lang="en-US" dirty="0"/>
              <a:t>list1=[10,20,30]</a:t>
            </a:r>
          </a:p>
          <a:p>
            <a:r>
              <a:rPr lang="en-US" dirty="0"/>
              <a:t>print(10 in list1)</a:t>
            </a:r>
          </a:p>
          <a:p>
            <a:r>
              <a:rPr lang="en-US" dirty="0"/>
              <a:t>Print(70 not in list1)</a:t>
            </a:r>
          </a:p>
          <a:p>
            <a:r>
              <a:rPr lang="en-US" dirty="0"/>
              <a:t>s=“Hello”, How are you”</a:t>
            </a:r>
          </a:p>
          <a:p>
            <a:r>
              <a:rPr lang="en-US" dirty="0"/>
              <a:t>Print(“Hello” in s)</a:t>
            </a:r>
          </a:p>
          <a:p>
            <a:r>
              <a:rPr lang="en-US" dirty="0"/>
              <a:t>Print(“z” in s)</a:t>
            </a:r>
          </a:p>
        </p:txBody>
      </p:sp>
    </p:spTree>
    <p:extLst>
      <p:ext uri="{BB962C8B-B14F-4D97-AF65-F5344CB8AC3E}">
        <p14:creationId xmlns:p14="http://schemas.microsoft.com/office/powerpoint/2010/main" val="218757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A4A43-2DF7-43FF-B54E-4A8D89F8B0CC}"/>
              </a:ext>
            </a:extLst>
          </p:cNvPr>
          <p:cNvSpPr txBox="1"/>
          <p:nvPr/>
        </p:nvSpPr>
        <p:spPr>
          <a:xfrm>
            <a:off x="707262" y="289679"/>
            <a:ext cx="20671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Module : </a:t>
            </a:r>
          </a:p>
          <a:p>
            <a:endParaRPr lang="en-US" dirty="0"/>
          </a:p>
          <a:p>
            <a:r>
              <a:rPr lang="en-US" b="1" dirty="0"/>
              <a:t>Math</a:t>
            </a:r>
          </a:p>
          <a:p>
            <a:endParaRPr lang="en-US" dirty="0"/>
          </a:p>
          <a:p>
            <a:r>
              <a:rPr lang="en-US" dirty="0"/>
              <a:t>import math</a:t>
            </a:r>
          </a:p>
          <a:p>
            <a:r>
              <a:rPr lang="en-US" dirty="0"/>
              <a:t>Print(</a:t>
            </a:r>
            <a:r>
              <a:rPr lang="en-US" dirty="0" err="1"/>
              <a:t>math.sqrt</a:t>
            </a:r>
            <a:r>
              <a:rPr lang="en-US" dirty="0"/>
              <a:t>(25))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2060A-7652-453A-A0EA-F32855D8E577}"/>
              </a:ext>
            </a:extLst>
          </p:cNvPr>
          <p:cNvSpPr txBox="1"/>
          <p:nvPr/>
        </p:nvSpPr>
        <p:spPr>
          <a:xfrm>
            <a:off x="4032354" y="1184223"/>
            <a:ext cx="1857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  <a:p>
            <a:r>
              <a:rPr lang="en-US" dirty="0"/>
              <a:t>import math as m</a:t>
            </a:r>
          </a:p>
          <a:p>
            <a:r>
              <a:rPr lang="en-US" dirty="0"/>
              <a:t>Print(</a:t>
            </a:r>
            <a:r>
              <a:rPr lang="en-US" dirty="0" err="1"/>
              <a:t>m.sqrt</a:t>
            </a:r>
            <a:r>
              <a:rPr lang="en-US" dirty="0"/>
              <a:t>(25))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5D8E2-BBCB-4119-9D51-B96D63FEBAF8}"/>
              </a:ext>
            </a:extLst>
          </p:cNvPr>
          <p:cNvSpPr txBox="1"/>
          <p:nvPr/>
        </p:nvSpPr>
        <p:spPr>
          <a:xfrm>
            <a:off x="7407639" y="907224"/>
            <a:ext cx="2294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/>
              <a:t>from math import sqrt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From math import *</a:t>
            </a:r>
          </a:p>
          <a:p>
            <a:r>
              <a:rPr lang="en-US" dirty="0"/>
              <a:t>Print(sqrt(25))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7A9C5-2440-4E60-8EA7-CDFCF83FC21B}"/>
              </a:ext>
            </a:extLst>
          </p:cNvPr>
          <p:cNvSpPr txBox="1"/>
          <p:nvPr/>
        </p:nvSpPr>
        <p:spPr>
          <a:xfrm>
            <a:off x="707261" y="2661550"/>
            <a:ext cx="69631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ad output statements</a:t>
            </a:r>
          </a:p>
          <a:p>
            <a:endParaRPr lang="en-US" b="1" dirty="0"/>
          </a:p>
          <a:p>
            <a:r>
              <a:rPr lang="en-US" b="1" dirty="0"/>
              <a:t>Read dynamic data from the keyboard</a:t>
            </a:r>
          </a:p>
          <a:p>
            <a:endParaRPr lang="en-US" b="1" dirty="0"/>
          </a:p>
          <a:p>
            <a:r>
              <a:rPr lang="en-US" b="1" dirty="0"/>
              <a:t>Python 2</a:t>
            </a:r>
          </a:p>
          <a:p>
            <a:r>
              <a:rPr lang="en-US" dirty="0" err="1"/>
              <a:t>Raw_input</a:t>
            </a:r>
            <a:r>
              <a:rPr lang="en-US" dirty="0"/>
              <a:t>(“Enter Data”)</a:t>
            </a:r>
          </a:p>
          <a:p>
            <a:r>
              <a:rPr lang="en-US" dirty="0"/>
              <a:t>	It is consider as str type So us type casting</a:t>
            </a:r>
          </a:p>
          <a:p>
            <a:endParaRPr lang="en-US" dirty="0"/>
          </a:p>
          <a:p>
            <a:r>
              <a:rPr lang="en-US" dirty="0"/>
              <a:t>Input(“Enter Data”)</a:t>
            </a:r>
          </a:p>
          <a:p>
            <a:r>
              <a:rPr lang="en-US" dirty="0"/>
              <a:t>	it is not consider any type So we don’t need to use typecasting</a:t>
            </a:r>
          </a:p>
          <a:p>
            <a:endParaRPr lang="en-US" dirty="0"/>
          </a:p>
          <a:p>
            <a:r>
              <a:rPr lang="en-US" b="1" dirty="0"/>
              <a:t>Python 3</a:t>
            </a:r>
          </a:p>
          <a:p>
            <a:r>
              <a:rPr lang="en-US" dirty="0" err="1"/>
              <a:t>Raw_input</a:t>
            </a:r>
            <a:r>
              <a:rPr lang="en-US" dirty="0"/>
              <a:t> not available input is only available it is consider as str.</a:t>
            </a:r>
          </a:p>
        </p:txBody>
      </p:sp>
    </p:spTree>
    <p:extLst>
      <p:ext uri="{BB962C8B-B14F-4D97-AF65-F5344CB8AC3E}">
        <p14:creationId xmlns:p14="http://schemas.microsoft.com/office/powerpoint/2010/main" val="100239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ED0656-55E3-42D7-A3B9-AFF310CD7589}"/>
              </a:ext>
            </a:extLst>
          </p:cNvPr>
          <p:cNvSpPr/>
          <p:nvPr/>
        </p:nvSpPr>
        <p:spPr>
          <a:xfrm>
            <a:off x="3252866" y="5486400"/>
            <a:ext cx="2428406" cy="2698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072B7-7EBD-491C-AACD-3DE118D31976}"/>
              </a:ext>
            </a:extLst>
          </p:cNvPr>
          <p:cNvSpPr/>
          <p:nvPr/>
        </p:nvSpPr>
        <p:spPr>
          <a:xfrm>
            <a:off x="5681272" y="5486400"/>
            <a:ext cx="659567" cy="2698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0327-4A64-4DFD-B98C-C9EB6A1229B6}"/>
              </a:ext>
            </a:extLst>
          </p:cNvPr>
          <p:cNvSpPr txBox="1"/>
          <p:nvPr/>
        </p:nvSpPr>
        <p:spPr>
          <a:xfrm>
            <a:off x="542369" y="203163"/>
            <a:ext cx="611231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 and output statements</a:t>
            </a:r>
          </a:p>
          <a:p>
            <a:endParaRPr lang="en-US" b="1" dirty="0"/>
          </a:p>
          <a:p>
            <a:r>
              <a:rPr lang="en-US" b="1" dirty="0"/>
              <a:t>Read dynamic data from the keyboard</a:t>
            </a:r>
          </a:p>
          <a:p>
            <a:r>
              <a:rPr lang="en-US" b="1" dirty="0"/>
              <a:t>Ex.</a:t>
            </a:r>
          </a:p>
          <a:p>
            <a:pPr lvl="1"/>
            <a:r>
              <a:rPr lang="en-US" dirty="0" err="1"/>
              <a:t>eno</a:t>
            </a:r>
            <a:r>
              <a:rPr lang="en-US" dirty="0"/>
              <a:t>=int(input("Enter </a:t>
            </a:r>
            <a:r>
              <a:rPr lang="en-US" dirty="0" err="1"/>
              <a:t>eno</a:t>
            </a:r>
            <a:r>
              <a:rPr lang="en-US" dirty="0"/>
              <a:t>: "))</a:t>
            </a:r>
          </a:p>
          <a:p>
            <a:pPr lvl="1"/>
            <a:r>
              <a:rPr lang="en-US" dirty="0" err="1"/>
              <a:t>esal</a:t>
            </a:r>
            <a:r>
              <a:rPr lang="en-US" dirty="0"/>
              <a:t>=float(input("Enter </a:t>
            </a:r>
            <a:r>
              <a:rPr lang="en-US" dirty="0" err="1"/>
              <a:t>esal</a:t>
            </a:r>
            <a:r>
              <a:rPr lang="en-US" dirty="0"/>
              <a:t>: "))</a:t>
            </a:r>
          </a:p>
          <a:p>
            <a:pPr lvl="1"/>
            <a:r>
              <a:rPr lang="en-US" dirty="0" err="1"/>
              <a:t>ename</a:t>
            </a:r>
            <a:r>
              <a:rPr lang="en-US" dirty="0"/>
              <a:t>=input("Enter </a:t>
            </a:r>
            <a:r>
              <a:rPr lang="en-US" dirty="0" err="1"/>
              <a:t>ename</a:t>
            </a:r>
            <a:r>
              <a:rPr lang="en-US" dirty="0"/>
              <a:t>: ")</a:t>
            </a:r>
          </a:p>
          <a:p>
            <a:pPr lvl="1"/>
            <a:r>
              <a:rPr lang="en-US" dirty="0" err="1"/>
              <a:t>eadd</a:t>
            </a:r>
            <a:r>
              <a:rPr lang="en-US" dirty="0"/>
              <a:t>=input("Enter address: ")</a:t>
            </a:r>
          </a:p>
          <a:p>
            <a:pPr lvl="1"/>
            <a:r>
              <a:rPr lang="en-US" dirty="0" err="1"/>
              <a:t>emstatus</a:t>
            </a:r>
            <a:r>
              <a:rPr lang="en-US" dirty="0"/>
              <a:t>=bool(input("Enter married TRUE\FALSE: "))</a:t>
            </a:r>
          </a:p>
          <a:p>
            <a:pPr lvl="1"/>
            <a:r>
              <a:rPr lang="en-US" dirty="0"/>
              <a:t>input("Enter Two no").split()</a:t>
            </a:r>
          </a:p>
          <a:p>
            <a:pPr lvl="1"/>
            <a:r>
              <a:rPr lang="en-US" dirty="0"/>
              <a:t>print("please confirm information...")</a:t>
            </a:r>
          </a:p>
          <a:p>
            <a:pPr lvl="1"/>
            <a:r>
              <a:rPr lang="en-US" dirty="0"/>
              <a:t>print("Employee </a:t>
            </a:r>
            <a:r>
              <a:rPr lang="en-US" dirty="0" err="1"/>
              <a:t>nno</a:t>
            </a:r>
            <a:r>
              <a:rPr lang="en-US" dirty="0"/>
              <a:t>: ", </a:t>
            </a:r>
            <a:r>
              <a:rPr lang="en-US" dirty="0" err="1"/>
              <a:t>eno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print("Employee </a:t>
            </a:r>
            <a:r>
              <a:rPr lang="en-US" dirty="0" err="1"/>
              <a:t>nsal</a:t>
            </a:r>
            <a:r>
              <a:rPr lang="en-US" dirty="0"/>
              <a:t>: ", </a:t>
            </a:r>
            <a:r>
              <a:rPr lang="en-US" dirty="0" err="1"/>
              <a:t>esal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print("Employee </a:t>
            </a:r>
            <a:r>
              <a:rPr lang="en-US" dirty="0" err="1"/>
              <a:t>nname</a:t>
            </a:r>
            <a:r>
              <a:rPr lang="en-US" dirty="0"/>
              <a:t>: ", </a:t>
            </a:r>
            <a:r>
              <a:rPr lang="en-US" dirty="0" err="1"/>
              <a:t>ename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print("Employee </a:t>
            </a:r>
            <a:r>
              <a:rPr lang="en-US" dirty="0" err="1"/>
              <a:t>nadd</a:t>
            </a:r>
            <a:r>
              <a:rPr lang="en-US" dirty="0"/>
              <a:t>: ", </a:t>
            </a:r>
            <a:r>
              <a:rPr lang="en-US" dirty="0" err="1"/>
              <a:t>eadd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print("Employee </a:t>
            </a:r>
            <a:r>
              <a:rPr lang="en-US" dirty="0" err="1"/>
              <a:t>nmstatus</a:t>
            </a:r>
            <a:r>
              <a:rPr lang="en-US" dirty="0"/>
              <a:t>: ", </a:t>
            </a:r>
            <a:r>
              <a:rPr lang="en-US" dirty="0" err="1"/>
              <a:t>emstatus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How to read multiple values from the keyboard in a single line</a:t>
            </a:r>
          </a:p>
          <a:p>
            <a:r>
              <a:rPr lang="en-US" b="1" dirty="0"/>
              <a:t>Ex.</a:t>
            </a:r>
          </a:p>
          <a:p>
            <a:r>
              <a:rPr lang="en-US" dirty="0"/>
              <a:t>	</a:t>
            </a:r>
            <a:r>
              <a:rPr lang="en-US" dirty="0" err="1"/>
              <a:t>a,b</a:t>
            </a:r>
            <a:r>
              <a:rPr lang="en-US" dirty="0"/>
              <a:t>=[int(x) for x in input(“Enter 2 Numbers”).split()]</a:t>
            </a:r>
          </a:p>
          <a:p>
            <a:r>
              <a:rPr lang="en-US" dirty="0"/>
              <a:t>	print(“SUM: ”, 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A35E-3D8E-4FC5-AAE9-806E8982E6BF}"/>
              </a:ext>
            </a:extLst>
          </p:cNvPr>
          <p:cNvSpPr txBox="1"/>
          <p:nvPr/>
        </p:nvSpPr>
        <p:spPr>
          <a:xfrm>
            <a:off x="7978154" y="5156058"/>
            <a:ext cx="42138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consider as one string </a:t>
            </a:r>
          </a:p>
          <a:p>
            <a:pPr marL="342900" indent="-342900">
              <a:buAutoNum type="arabicPlain" startAt="10"/>
            </a:pPr>
            <a:r>
              <a:rPr lang="en-US" dirty="0"/>
              <a:t>20   this is only one string</a:t>
            </a:r>
          </a:p>
          <a:p>
            <a:r>
              <a:rPr lang="en-US" b="1" dirty="0"/>
              <a:t>Split() : </a:t>
            </a:r>
            <a:r>
              <a:rPr lang="en-US" dirty="0"/>
              <a:t>use to split value if we not pass any</a:t>
            </a:r>
          </a:p>
          <a:p>
            <a:r>
              <a:rPr lang="en-US" dirty="0"/>
              <a:t>Argument it is default consider as space</a:t>
            </a:r>
          </a:p>
          <a:p>
            <a:r>
              <a:rPr lang="en-US" b="1" dirty="0"/>
              <a:t>Int(x)</a:t>
            </a:r>
            <a:r>
              <a:rPr lang="en-US" dirty="0"/>
              <a:t> type casting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06BA9B-445F-4095-B562-8BA9FFF25AF4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340839" y="5621311"/>
            <a:ext cx="1637315" cy="27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DB32FB-8AE9-47C6-938C-B1CDF0FF5D39}"/>
              </a:ext>
            </a:extLst>
          </p:cNvPr>
          <p:cNvSpPr/>
          <p:nvPr/>
        </p:nvSpPr>
        <p:spPr>
          <a:xfrm>
            <a:off x="5279924" y="5186522"/>
            <a:ext cx="2698230" cy="273412"/>
          </a:xfrm>
          <a:custGeom>
            <a:avLst/>
            <a:gdLst>
              <a:gd name="connsiteX0" fmla="*/ 0 w 2698230"/>
              <a:gd name="connsiteY0" fmla="*/ 254833 h 254833"/>
              <a:gd name="connsiteX1" fmla="*/ 194872 w 2698230"/>
              <a:gd name="connsiteY1" fmla="*/ 239843 h 254833"/>
              <a:gd name="connsiteX2" fmla="*/ 269823 w 2698230"/>
              <a:gd name="connsiteY2" fmla="*/ 224853 h 254833"/>
              <a:gd name="connsiteX3" fmla="*/ 359764 w 2698230"/>
              <a:gd name="connsiteY3" fmla="*/ 209863 h 254833"/>
              <a:gd name="connsiteX4" fmla="*/ 464695 w 2698230"/>
              <a:gd name="connsiteY4" fmla="*/ 179882 h 254833"/>
              <a:gd name="connsiteX5" fmla="*/ 584616 w 2698230"/>
              <a:gd name="connsiteY5" fmla="*/ 164892 h 254833"/>
              <a:gd name="connsiteX6" fmla="*/ 704538 w 2698230"/>
              <a:gd name="connsiteY6" fmla="*/ 134912 h 254833"/>
              <a:gd name="connsiteX7" fmla="*/ 749508 w 2698230"/>
              <a:gd name="connsiteY7" fmla="*/ 119922 h 254833"/>
              <a:gd name="connsiteX8" fmla="*/ 869430 w 2698230"/>
              <a:gd name="connsiteY8" fmla="*/ 104932 h 254833"/>
              <a:gd name="connsiteX9" fmla="*/ 944380 w 2698230"/>
              <a:gd name="connsiteY9" fmla="*/ 89941 h 254833"/>
              <a:gd name="connsiteX10" fmla="*/ 1034321 w 2698230"/>
              <a:gd name="connsiteY10" fmla="*/ 74951 h 254833"/>
              <a:gd name="connsiteX11" fmla="*/ 1124262 w 2698230"/>
              <a:gd name="connsiteY11" fmla="*/ 44971 h 254833"/>
              <a:gd name="connsiteX12" fmla="*/ 1364105 w 2698230"/>
              <a:gd name="connsiteY12" fmla="*/ 0 h 254833"/>
              <a:gd name="connsiteX13" fmla="*/ 1873771 w 2698230"/>
              <a:gd name="connsiteY13" fmla="*/ 14991 h 254833"/>
              <a:gd name="connsiteX14" fmla="*/ 1963712 w 2698230"/>
              <a:gd name="connsiteY14" fmla="*/ 29981 h 254833"/>
              <a:gd name="connsiteX15" fmla="*/ 2083633 w 2698230"/>
              <a:gd name="connsiteY15" fmla="*/ 59961 h 254833"/>
              <a:gd name="connsiteX16" fmla="*/ 2143593 w 2698230"/>
              <a:gd name="connsiteY16" fmla="*/ 74951 h 254833"/>
              <a:gd name="connsiteX17" fmla="*/ 2218544 w 2698230"/>
              <a:gd name="connsiteY17" fmla="*/ 89941 h 254833"/>
              <a:gd name="connsiteX18" fmla="*/ 2698230 w 2698230"/>
              <a:gd name="connsiteY18" fmla="*/ 104932 h 25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98230" h="254833">
                <a:moveTo>
                  <a:pt x="0" y="254833"/>
                </a:moveTo>
                <a:cubicBezTo>
                  <a:pt x="64957" y="249836"/>
                  <a:pt x="130121" y="247037"/>
                  <a:pt x="194872" y="239843"/>
                </a:cubicBezTo>
                <a:cubicBezTo>
                  <a:pt x="220195" y="237029"/>
                  <a:pt x="244756" y="229411"/>
                  <a:pt x="269823" y="224853"/>
                </a:cubicBezTo>
                <a:cubicBezTo>
                  <a:pt x="299727" y="219416"/>
                  <a:pt x="329784" y="214860"/>
                  <a:pt x="359764" y="209863"/>
                </a:cubicBezTo>
                <a:cubicBezTo>
                  <a:pt x="395403" y="197983"/>
                  <a:pt x="427055" y="186156"/>
                  <a:pt x="464695" y="179882"/>
                </a:cubicBezTo>
                <a:cubicBezTo>
                  <a:pt x="504432" y="173259"/>
                  <a:pt x="544642" y="169889"/>
                  <a:pt x="584616" y="164892"/>
                </a:cubicBezTo>
                <a:cubicBezTo>
                  <a:pt x="687416" y="130626"/>
                  <a:pt x="559821" y="171091"/>
                  <a:pt x="704538" y="134912"/>
                </a:cubicBezTo>
                <a:cubicBezTo>
                  <a:pt x="719867" y="131080"/>
                  <a:pt x="733962" y="122749"/>
                  <a:pt x="749508" y="119922"/>
                </a:cubicBezTo>
                <a:cubicBezTo>
                  <a:pt x="789143" y="112716"/>
                  <a:pt x="829613" y="111058"/>
                  <a:pt x="869430" y="104932"/>
                </a:cubicBezTo>
                <a:cubicBezTo>
                  <a:pt x="894612" y="101058"/>
                  <a:pt x="919313" y="94499"/>
                  <a:pt x="944380" y="89941"/>
                </a:cubicBezTo>
                <a:cubicBezTo>
                  <a:pt x="974284" y="84504"/>
                  <a:pt x="1004835" y="82323"/>
                  <a:pt x="1034321" y="74951"/>
                </a:cubicBezTo>
                <a:cubicBezTo>
                  <a:pt x="1064979" y="67286"/>
                  <a:pt x="1093090" y="50166"/>
                  <a:pt x="1124262" y="44971"/>
                </a:cubicBezTo>
                <a:cubicBezTo>
                  <a:pt x="1324466" y="11604"/>
                  <a:pt x="1245171" y="29735"/>
                  <a:pt x="1364105" y="0"/>
                </a:cubicBezTo>
                <a:cubicBezTo>
                  <a:pt x="1533994" y="4997"/>
                  <a:pt x="1704021" y="6503"/>
                  <a:pt x="1873771" y="14991"/>
                </a:cubicBezTo>
                <a:cubicBezTo>
                  <a:pt x="1904127" y="16509"/>
                  <a:pt x="1933993" y="23613"/>
                  <a:pt x="1963712" y="29981"/>
                </a:cubicBezTo>
                <a:cubicBezTo>
                  <a:pt x="2004001" y="38614"/>
                  <a:pt x="2043659" y="49968"/>
                  <a:pt x="2083633" y="59961"/>
                </a:cubicBezTo>
                <a:cubicBezTo>
                  <a:pt x="2103620" y="64958"/>
                  <a:pt x="2123391" y="70911"/>
                  <a:pt x="2143593" y="74951"/>
                </a:cubicBezTo>
                <a:cubicBezTo>
                  <a:pt x="2168577" y="79948"/>
                  <a:pt x="2193240" y="86964"/>
                  <a:pt x="2218544" y="89941"/>
                </a:cubicBezTo>
                <a:cubicBezTo>
                  <a:pt x="2416510" y="113232"/>
                  <a:pt x="2473631" y="104932"/>
                  <a:pt x="2698230" y="1049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1683</Words>
  <Application>Microsoft Office PowerPoint</Application>
  <PresentationFormat>Widescreen</PresentationFormat>
  <Paragraphs>282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Rohit Bhosale</dc:creator>
  <cp:lastModifiedBy>Rohit Bhosale</cp:lastModifiedBy>
  <cp:revision>57</cp:revision>
  <dcterms:created xsi:type="dcterms:W3CDTF">2020-06-22T13:58:40Z</dcterms:created>
  <dcterms:modified xsi:type="dcterms:W3CDTF">2020-09-13T10:15:04Z</dcterms:modified>
</cp:coreProperties>
</file>