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47D07-30E1-4CA4-A1A8-1469B5FE20A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D8B6B-705F-41ED-994E-95D60362C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2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8B6B-705F-41ED-994E-95D60362C3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E71F-8A1A-48D2-A575-1A7EDCD0E8DD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52B2-E3D4-486E-A5A7-2E2E9E7DD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Number methods</a:t>
            </a:r>
          </a:p>
          <a:p>
            <a:r>
              <a:rPr lang="en-US" sz="2400" b="1" dirty="0"/>
              <a:t>Abs(x)</a:t>
            </a:r>
          </a:p>
          <a:p>
            <a:pPr marL="0" indent="0">
              <a:buNone/>
            </a:pPr>
            <a:r>
              <a:rPr lang="en-US" sz="2400" dirty="0"/>
              <a:t>EX. Abs(-31)</a:t>
            </a:r>
          </a:p>
          <a:p>
            <a:pPr marL="0" indent="0">
              <a:buNone/>
            </a:pPr>
            <a:r>
              <a:rPr lang="en-US" sz="2400" dirty="0"/>
              <a:t>OP: 31</a:t>
            </a:r>
          </a:p>
          <a:p>
            <a:pPr marL="0" indent="0">
              <a:buNone/>
            </a:pPr>
            <a:r>
              <a:rPr lang="en-US" sz="2400" dirty="0"/>
              <a:t>Abs(2+3j)</a:t>
            </a:r>
          </a:p>
          <a:p>
            <a:pPr marL="0" indent="0">
              <a:buNone/>
            </a:pPr>
            <a:r>
              <a:rPr lang="en-US" sz="2400" dirty="0"/>
              <a:t>OP: 3.6055512754639896</a:t>
            </a:r>
          </a:p>
          <a:p>
            <a:r>
              <a:rPr lang="en-US" sz="2400" b="1" dirty="0" smtClean="0"/>
              <a:t>Ceil(x</a:t>
            </a:r>
            <a:r>
              <a:rPr lang="en-US" sz="2400" b="1" dirty="0"/>
              <a:t>): </a:t>
            </a:r>
            <a:r>
              <a:rPr lang="en-US" sz="2400" dirty="0"/>
              <a:t>smallest integer not less than x</a:t>
            </a:r>
          </a:p>
          <a:p>
            <a:pPr marL="0" indent="0">
              <a:buNone/>
            </a:pPr>
            <a:r>
              <a:rPr lang="en-US" sz="2400" dirty="0"/>
              <a:t>EX. import math</a:t>
            </a:r>
          </a:p>
          <a:p>
            <a:pPr marL="0" indent="0">
              <a:buNone/>
            </a:pPr>
            <a:r>
              <a:rPr lang="en-US" sz="2400" dirty="0" err="1"/>
              <a:t>Math.ceil</a:t>
            </a:r>
            <a:r>
              <a:rPr lang="en-US" sz="2400" dirty="0"/>
              <a:t>(3.2)</a:t>
            </a:r>
          </a:p>
          <a:p>
            <a:pPr marL="0" indent="0">
              <a:buNone/>
            </a:pPr>
            <a:r>
              <a:rPr lang="en-US" sz="2400" dirty="0"/>
              <a:t>OP: </a:t>
            </a:r>
            <a:r>
              <a:rPr lang="en-US" sz="2400" dirty="0" smtClean="0"/>
              <a:t>4</a:t>
            </a:r>
          </a:p>
          <a:p>
            <a:r>
              <a:rPr lang="en-US" sz="2400" b="1" dirty="0" err="1"/>
              <a:t>Cmp</a:t>
            </a:r>
            <a:r>
              <a:rPr lang="en-US" sz="2400" b="1" dirty="0"/>
              <a:t>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sz="2400" dirty="0"/>
              <a:t>a=2</a:t>
            </a:r>
          </a:p>
          <a:p>
            <a:pPr marL="0" indent="0">
              <a:buNone/>
            </a:pPr>
            <a:r>
              <a:rPr lang="en-US" sz="2400" dirty="0"/>
              <a:t>b=3</a:t>
            </a:r>
          </a:p>
          <a:p>
            <a:pPr marL="0" indent="0">
              <a:buNone/>
            </a:pPr>
            <a:r>
              <a:rPr lang="en-US" sz="2400" dirty="0" err="1"/>
              <a:t>cmp</a:t>
            </a:r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OP: -1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91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484"/>
            <a:ext cx="10515600" cy="6710516"/>
          </a:xfrm>
        </p:spPr>
        <p:txBody>
          <a:bodyPr>
            <a:noAutofit/>
          </a:bodyPr>
          <a:lstStyle/>
          <a:p>
            <a:r>
              <a:rPr lang="en-US" sz="2400" b="1" dirty="0" err="1"/>
              <a:t>Exp</a:t>
            </a:r>
            <a:r>
              <a:rPr lang="en-US" sz="2400" b="1" dirty="0"/>
              <a:t>(x): </a:t>
            </a:r>
            <a:r>
              <a:rPr lang="en-GB" sz="2400" dirty="0"/>
              <a:t>returns exponential of x: e</a:t>
            </a:r>
            <a:r>
              <a:rPr lang="en-GB" sz="2400" baseline="30000" dirty="0"/>
              <a:t>x</a:t>
            </a:r>
          </a:p>
          <a:p>
            <a:pPr marL="0" indent="0">
              <a:buNone/>
            </a:pPr>
            <a:r>
              <a:rPr lang="en-US" sz="2400" dirty="0" err="1"/>
              <a:t>math.exp</a:t>
            </a:r>
            <a:r>
              <a:rPr lang="en-US" sz="2400" dirty="0"/>
              <a:t>(2)</a:t>
            </a:r>
          </a:p>
          <a:p>
            <a:pPr marL="0" indent="0">
              <a:buNone/>
            </a:pPr>
            <a:r>
              <a:rPr lang="en-US" sz="2400" dirty="0" smtClean="0"/>
              <a:t>7.38905609893065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Floor(x):</a:t>
            </a:r>
            <a:r>
              <a:rPr lang="en-GB" sz="2400" dirty="0"/>
              <a:t>largest integer not greater than x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math.floor</a:t>
            </a:r>
            <a:r>
              <a:rPr lang="en-US" sz="2400" dirty="0"/>
              <a:t>(3.2)</a:t>
            </a:r>
          </a:p>
          <a:p>
            <a:pPr marL="0" indent="0">
              <a:buNone/>
            </a:pPr>
            <a:r>
              <a:rPr lang="en-US" sz="2400" dirty="0"/>
              <a:t>3.0</a:t>
            </a:r>
          </a:p>
          <a:p>
            <a:r>
              <a:rPr lang="en-US" sz="2400" b="1" dirty="0" smtClean="0"/>
              <a:t>Log(x):</a:t>
            </a:r>
          </a:p>
          <a:p>
            <a:pPr marL="0" indent="0">
              <a:buNone/>
            </a:pPr>
            <a:r>
              <a:rPr lang="en-US" sz="2400" dirty="0" smtClean="0"/>
              <a:t>EX: import </a:t>
            </a:r>
            <a:r>
              <a:rPr lang="en-US" sz="2400" dirty="0"/>
              <a:t>math</a:t>
            </a:r>
          </a:p>
          <a:p>
            <a:pPr marL="0" indent="0">
              <a:buNone/>
            </a:pPr>
            <a:r>
              <a:rPr lang="en-US" sz="2400" dirty="0" smtClean="0"/>
              <a:t>math.log(10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OP: 2.302585092994046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Max(x1,x2</a:t>
            </a:r>
            <a:r>
              <a:rPr lang="en-US" sz="2400" b="1" dirty="0" smtClean="0"/>
              <a:t>):</a:t>
            </a:r>
          </a:p>
          <a:p>
            <a:pPr marL="0" indent="0">
              <a:buNone/>
            </a:pPr>
            <a:r>
              <a:rPr lang="en-US" sz="2400" dirty="0" smtClean="0"/>
              <a:t>EX: max(1,2,3,4,5,6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OP: 6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682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b="1" dirty="0"/>
              <a:t>Min(x1,x2)</a:t>
            </a:r>
          </a:p>
          <a:p>
            <a:pPr marL="0" indent="0">
              <a:buNone/>
            </a:pPr>
            <a:r>
              <a:rPr lang="en-US" dirty="0"/>
              <a:t>EX: min(0,-1,-2,-3,-5,-8,00,1)</a:t>
            </a:r>
          </a:p>
          <a:p>
            <a:pPr marL="0" indent="0">
              <a:buNone/>
            </a:pPr>
            <a:r>
              <a:rPr lang="en-US" dirty="0"/>
              <a:t>OP: -</a:t>
            </a:r>
            <a:r>
              <a:rPr lang="en-US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8700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smtClean="0">
                <a:solidFill>
                  <a:schemeClr val="folHlink"/>
                </a:solidFill>
                <a:effectLst/>
              </a:rPr>
              <a:t>http://python.org/ </a:t>
            </a:r>
          </a:p>
          <a:p>
            <a:pPr>
              <a:buNone/>
            </a:pPr>
            <a:r>
              <a:rPr lang="en-US" altLang="en-US" dirty="0" smtClean="0">
                <a:effectLst/>
              </a:rPr>
              <a:t>- documentation, tutorials, beginners guide, core distribution, ...</a:t>
            </a:r>
          </a:p>
          <a:p>
            <a:pPr>
              <a:buNone/>
            </a:pPr>
            <a:r>
              <a:rPr lang="en-US" altLang="en-US" dirty="0" smtClean="0">
                <a:solidFill>
                  <a:schemeClr val="folHlink"/>
                </a:solidFill>
                <a:effectLst/>
              </a:rPr>
              <a:t>Books include:</a:t>
            </a:r>
          </a:p>
          <a:p>
            <a:r>
              <a:rPr lang="en-US" altLang="en-US" i="1" dirty="0" smtClean="0">
                <a:effectLst/>
              </a:rPr>
              <a:t>Learning Python </a:t>
            </a:r>
            <a:r>
              <a:rPr lang="en-US" altLang="en-US" dirty="0" smtClean="0">
                <a:effectLst/>
              </a:rPr>
              <a:t>by Mark Lutz</a:t>
            </a:r>
          </a:p>
          <a:p>
            <a:r>
              <a:rPr lang="en-US" altLang="en-US" i="1" dirty="0" smtClean="0">
                <a:effectLst/>
              </a:rPr>
              <a:t>Python Essential Reference </a:t>
            </a:r>
            <a:r>
              <a:rPr lang="en-US" altLang="en-US" dirty="0" smtClean="0">
                <a:effectLst/>
              </a:rPr>
              <a:t>by David Beazley</a:t>
            </a:r>
          </a:p>
          <a:p>
            <a:r>
              <a:rPr lang="en-US" altLang="en-US" i="1" dirty="0" smtClean="0">
                <a:effectLst/>
              </a:rPr>
              <a:t>Python Cookbook</a:t>
            </a:r>
            <a:r>
              <a:rPr lang="en-US" altLang="en-US" dirty="0" smtClean="0">
                <a:effectLst/>
              </a:rPr>
              <a:t>, ed. by </a:t>
            </a:r>
            <a:r>
              <a:rPr lang="en-US" altLang="en-US" dirty="0" err="1" smtClean="0">
                <a:effectLst/>
              </a:rPr>
              <a:t>Martelli</a:t>
            </a:r>
            <a:r>
              <a:rPr lang="en-US" altLang="en-US" dirty="0" smtClean="0">
                <a:effectLst/>
              </a:rPr>
              <a:t>, Ravenscroft and </a:t>
            </a:r>
            <a:r>
              <a:rPr lang="en-US" altLang="en-US" dirty="0" err="1" smtClean="0">
                <a:effectLst/>
              </a:rPr>
              <a:t>Ascher</a:t>
            </a:r>
            <a:endParaRPr lang="en-US" altLang="en-US" dirty="0" smtClean="0">
              <a:effectLst/>
            </a:endParaRPr>
          </a:p>
          <a:p>
            <a:r>
              <a:rPr lang="en-US" altLang="en-US" dirty="0" smtClean="0">
                <a:effectLst/>
              </a:rPr>
              <a:t>(online at http://code.activestate.com/recipes/langs/python/)</a:t>
            </a:r>
          </a:p>
          <a:p>
            <a:r>
              <a:rPr lang="en-US" altLang="en-US" dirty="0" smtClean="0">
                <a:effectLst/>
              </a:rPr>
              <a:t>http://wiki.python.org/moin/PythonBooks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Command window</a:t>
            </a:r>
          </a:p>
          <a:p>
            <a:r>
              <a:rPr lang="en-US" dirty="0" smtClean="0"/>
              <a:t>2. Shell(IDLE)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pycharm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7218"/>
            <a:ext cx="6486525" cy="1432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75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US" sz="3600" b="1" dirty="0"/>
              <a:t>Data </a:t>
            </a:r>
            <a:r>
              <a:rPr lang="en-US" sz="3600" b="1" dirty="0" smtClean="0"/>
              <a:t>Types in python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56486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variables do not need explicit declaration to reserve memory space. The declaration happens automatically when you assign a value to a variable. 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Numbers</a:t>
            </a:r>
          </a:p>
          <a:p>
            <a:pPr marL="0" indent="0">
              <a:buNone/>
            </a:pPr>
            <a:r>
              <a:rPr lang="en-US" dirty="0" smtClean="0"/>
              <a:t>Integers, floating point numbers and complex numbers falls under Python numbers category. They are defined as </a:t>
            </a:r>
            <a:r>
              <a:rPr lang="en-US" dirty="0" err="1" smtClean="0"/>
              <a:t>int</a:t>
            </a:r>
            <a:r>
              <a:rPr lang="en-US" dirty="0" smtClean="0"/>
              <a:t>, float and complex class in Python.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54" y="4174869"/>
            <a:ext cx="1592826" cy="1941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584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6445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Strings</a:t>
            </a:r>
          </a:p>
          <a:p>
            <a:pPr marL="0" indent="0">
              <a:buNone/>
            </a:pPr>
            <a:r>
              <a:rPr lang="en-US" sz="2400" dirty="0"/>
              <a:t>String literals may be delimited using either single or double quotes. All the characters between the opening delimiter and matching closing delimiter are part of the </a:t>
            </a:r>
            <a:r>
              <a:rPr lang="en-US" sz="2400" dirty="0" smtClean="0"/>
              <a:t>string.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Methods of strings</a:t>
            </a:r>
            <a:endParaRPr lang="en-US" sz="2400" b="1" dirty="0" smtClean="0"/>
          </a:p>
          <a:p>
            <a:r>
              <a:rPr lang="en-US" sz="2400" b="1" dirty="0" smtClean="0"/>
              <a:t>Concatenation: +</a:t>
            </a:r>
          </a:p>
          <a:p>
            <a:pPr marL="0" indent="0">
              <a:buNone/>
            </a:pPr>
            <a:r>
              <a:rPr lang="en-US" sz="2400" dirty="0" smtClean="0"/>
              <a:t>Ex. A= ‘Hello’</a:t>
            </a:r>
          </a:p>
          <a:p>
            <a:pPr marL="0" indent="0">
              <a:buNone/>
            </a:pPr>
            <a:r>
              <a:rPr lang="en-US" sz="2400" dirty="0" smtClean="0"/>
              <a:t>B=‘world’</a:t>
            </a:r>
          </a:p>
          <a:p>
            <a:pPr marL="0" indent="0">
              <a:buNone/>
            </a:pPr>
            <a:r>
              <a:rPr lang="en-US" sz="2400" dirty="0" smtClean="0"/>
              <a:t>Print(A+B)</a:t>
            </a:r>
          </a:p>
          <a:p>
            <a:pPr marL="0" indent="0">
              <a:buNone/>
            </a:pPr>
            <a:r>
              <a:rPr lang="en-US" sz="2400" dirty="0" smtClean="0"/>
              <a:t>OP: </a:t>
            </a:r>
            <a:r>
              <a:rPr lang="en-US" sz="2400" dirty="0" err="1" smtClean="0"/>
              <a:t>Helloworld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9119"/>
            <a:ext cx="2320875" cy="11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6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32"/>
            <a:ext cx="10515600" cy="654828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Repetition: *</a:t>
            </a:r>
          </a:p>
          <a:p>
            <a:pPr marL="0" indent="0">
              <a:buNone/>
            </a:pPr>
            <a:r>
              <a:rPr lang="en-US" dirty="0" smtClean="0"/>
              <a:t>Ex. A*3</a:t>
            </a:r>
          </a:p>
          <a:p>
            <a:pPr marL="0" indent="0">
              <a:buNone/>
            </a:pPr>
            <a:r>
              <a:rPr lang="en-US" dirty="0" smtClean="0"/>
              <a:t>OP: </a:t>
            </a:r>
            <a:r>
              <a:rPr lang="en-US" dirty="0" err="1" smtClean="0">
                <a:solidFill>
                  <a:srgbClr val="00B050"/>
                </a:solidFill>
              </a:rPr>
              <a:t>HelloHelloHello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Slice</a:t>
            </a:r>
            <a:r>
              <a:rPr lang="en-US" b="1" dirty="0"/>
              <a:t>: </a:t>
            </a:r>
            <a:r>
              <a:rPr lang="en-US" b="1" dirty="0" smtClean="0"/>
              <a:t>[]			0	1	2	3	4</a:t>
            </a:r>
          </a:p>
          <a:p>
            <a:pPr marL="0" indent="0">
              <a:buNone/>
            </a:pPr>
            <a:r>
              <a:rPr lang="en-US" dirty="0"/>
              <a:t>Ex. p=</a:t>
            </a:r>
            <a:r>
              <a:rPr lang="en-US" dirty="0" smtClean="0"/>
              <a:t>'hello‘ 			h	e	l	l	o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[0]				</a:t>
            </a:r>
            <a:r>
              <a:rPr lang="en-US" b="1" dirty="0" smtClean="0"/>
              <a:t>-5	-4	-3	-2	-1</a:t>
            </a:r>
          </a:p>
          <a:p>
            <a:pPr marL="0" indent="0">
              <a:buNone/>
            </a:pPr>
            <a:r>
              <a:rPr lang="en-US" dirty="0" err="1" smtClean="0"/>
              <a:t>OP:</a:t>
            </a:r>
            <a:r>
              <a:rPr lang="en-US" dirty="0" err="1" smtClean="0">
                <a:solidFill>
                  <a:srgbClr val="00B050"/>
                </a:solidFill>
              </a:rPr>
              <a:t>’h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</a:p>
          <a:p>
            <a:endParaRPr lang="en-US" dirty="0" smtClean="0"/>
          </a:p>
          <a:p>
            <a:r>
              <a:rPr lang="en-US" b="1" dirty="0" smtClean="0"/>
              <a:t>Range slice: [:]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slice(stop)</a:t>
            </a:r>
          </a:p>
          <a:p>
            <a:pPr marL="0" indent="0">
              <a:buNone/>
            </a:pPr>
            <a:r>
              <a:rPr lang="en-US" dirty="0"/>
              <a:t>slice(start, stop, step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p=</a:t>
            </a:r>
            <a:r>
              <a:rPr lang="en-US" dirty="0" smtClean="0">
                <a:solidFill>
                  <a:srgbClr val="00B050"/>
                </a:solidFill>
              </a:rPr>
              <a:t>'hello‘</a:t>
            </a:r>
          </a:p>
          <a:p>
            <a:pPr marL="0" indent="0">
              <a:buNone/>
            </a:pPr>
            <a:r>
              <a:rPr lang="en-US" dirty="0" smtClean="0"/>
              <a:t>p[0</a:t>
            </a:r>
            <a:r>
              <a:rPr lang="en-US" dirty="0"/>
              <a:t>:]=</a:t>
            </a:r>
            <a:r>
              <a:rPr lang="en-US" dirty="0" smtClean="0">
                <a:solidFill>
                  <a:srgbClr val="00B050"/>
                </a:solidFill>
              </a:rPr>
              <a:t>'hello‘</a:t>
            </a:r>
          </a:p>
          <a:p>
            <a:pPr marL="0" indent="0">
              <a:buNone/>
            </a:pPr>
            <a:r>
              <a:rPr lang="en-US" dirty="0" smtClean="0"/>
              <a:t>p[:]=</a:t>
            </a:r>
            <a:r>
              <a:rPr lang="en-US" dirty="0" smtClean="0">
                <a:solidFill>
                  <a:srgbClr val="00B050"/>
                </a:solidFill>
              </a:rPr>
              <a:t>'hello</a:t>
            </a:r>
            <a:r>
              <a:rPr lang="en-US" dirty="0">
                <a:solidFill>
                  <a:srgbClr val="00B050"/>
                </a:solidFill>
              </a:rPr>
              <a:t>'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p[0:3]=</a:t>
            </a:r>
            <a:r>
              <a:rPr lang="en-US" dirty="0">
                <a:solidFill>
                  <a:srgbClr val="00B05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hel</a:t>
            </a:r>
            <a:r>
              <a:rPr lang="en-US" dirty="0">
                <a:solidFill>
                  <a:srgbClr val="00B050"/>
                </a:solidFill>
              </a:rPr>
              <a:t>'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82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728"/>
            <a:ext cx="10515600" cy="6504039"/>
          </a:xfrm>
        </p:spPr>
        <p:txBody>
          <a:bodyPr>
            <a:noAutofit/>
          </a:bodyPr>
          <a:lstStyle/>
          <a:p>
            <a:r>
              <a:rPr lang="en-US" sz="2400" b="1" dirty="0"/>
              <a:t>Membership: </a:t>
            </a:r>
            <a:r>
              <a:rPr lang="en-US" sz="2400" b="1" dirty="0" smtClean="0"/>
              <a:t>in</a:t>
            </a:r>
          </a:p>
          <a:p>
            <a:pPr marL="0" indent="0">
              <a:buNone/>
            </a:pPr>
            <a:r>
              <a:rPr lang="en-US" sz="2400" dirty="0"/>
              <a:t>Evaluates to true if it finds a variable in the specified sequence and false otherwise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EX</a:t>
            </a:r>
            <a:r>
              <a:rPr lang="en-US" sz="2400" dirty="0"/>
              <a:t>. a = </a:t>
            </a:r>
            <a:r>
              <a:rPr lang="en-US" sz="2400" dirty="0" smtClean="0"/>
              <a:t>10</a:t>
            </a:r>
          </a:p>
          <a:p>
            <a:pPr marL="0" indent="0">
              <a:buNone/>
            </a:pPr>
            <a:r>
              <a:rPr lang="da-DK" sz="2400" dirty="0"/>
              <a:t>list = [1, 2, 3, 4, 5 </a:t>
            </a:r>
            <a:r>
              <a:rPr lang="da-DK" sz="2400" dirty="0" smtClean="0"/>
              <a:t>]</a:t>
            </a:r>
          </a:p>
          <a:p>
            <a:pPr marL="0" indent="0">
              <a:buNone/>
            </a:pPr>
            <a:r>
              <a:rPr lang="da-DK" sz="2400" b="1" dirty="0"/>
              <a:t>a</a:t>
            </a:r>
            <a:r>
              <a:rPr lang="da-DK" sz="2400" b="1" dirty="0" smtClean="0"/>
              <a:t> in list</a:t>
            </a:r>
          </a:p>
          <a:p>
            <a:pPr marL="0" indent="0">
              <a:buNone/>
            </a:pPr>
            <a:r>
              <a:rPr lang="da-DK" sz="2400" dirty="0" smtClean="0"/>
              <a:t>Op: </a:t>
            </a:r>
            <a:r>
              <a:rPr lang="da-DK" sz="2400" dirty="0" smtClean="0">
                <a:solidFill>
                  <a:srgbClr val="0000FF"/>
                </a:solidFill>
              </a:rPr>
              <a:t>False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Not in membership: not in</a:t>
            </a:r>
          </a:p>
          <a:p>
            <a:pPr marL="0" indent="0">
              <a:buNone/>
            </a:pPr>
            <a:r>
              <a:rPr lang="en-US" sz="2400" dirty="0" smtClean="0"/>
              <a:t>Evaluates </a:t>
            </a:r>
            <a:r>
              <a:rPr lang="en-US" sz="2400" dirty="0"/>
              <a:t>to true if it does not finds a variable in the specified sequence and false otherwise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EX. a = 10</a:t>
            </a:r>
          </a:p>
          <a:p>
            <a:pPr marL="0" indent="0">
              <a:buNone/>
            </a:pPr>
            <a:r>
              <a:rPr lang="da-DK" sz="2400" dirty="0"/>
              <a:t>list = [1, 2, 3, 4, 5 ]</a:t>
            </a:r>
          </a:p>
          <a:p>
            <a:pPr marL="0" indent="0">
              <a:buNone/>
            </a:pPr>
            <a:r>
              <a:rPr lang="da-DK" sz="2400" b="1" dirty="0"/>
              <a:t>a </a:t>
            </a:r>
            <a:r>
              <a:rPr lang="da-DK" sz="2400" b="1" dirty="0" smtClean="0"/>
              <a:t>not in </a:t>
            </a:r>
            <a:r>
              <a:rPr lang="da-DK" sz="2400" b="1" dirty="0"/>
              <a:t>list</a:t>
            </a:r>
          </a:p>
          <a:p>
            <a:pPr marL="0" indent="0">
              <a:buNone/>
            </a:pPr>
            <a:r>
              <a:rPr lang="da-DK" sz="2400" dirty="0"/>
              <a:t>Op: </a:t>
            </a:r>
            <a:r>
              <a:rPr lang="da-DK" sz="2400" dirty="0" smtClean="0">
                <a:solidFill>
                  <a:srgbClr val="0000FF"/>
                </a:solidFill>
              </a:rPr>
              <a:t>True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226"/>
            <a:ext cx="10515600" cy="644504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.</a:t>
            </a:r>
            <a:r>
              <a:rPr lang="en-US" sz="2400" b="1" dirty="0"/>
              <a:t>upper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dirty="0" smtClean="0"/>
              <a:t>=“hello”</a:t>
            </a:r>
          </a:p>
          <a:p>
            <a:pPr marL="0" indent="0">
              <a:buNone/>
            </a:pPr>
            <a:r>
              <a:rPr lang="en-US" sz="2400" dirty="0" err="1" smtClean="0"/>
              <a:t>p.upper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OP: </a:t>
            </a:r>
            <a:r>
              <a:rPr lang="en-US" sz="2400" dirty="0" smtClean="0">
                <a:solidFill>
                  <a:srgbClr val="00B050"/>
                </a:solidFill>
              </a:rPr>
              <a:t>HELLO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b="1" dirty="0"/>
              <a:t>.lower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p=“HELLO”</a:t>
            </a:r>
          </a:p>
          <a:p>
            <a:pPr marL="0" indent="0">
              <a:buNone/>
            </a:pPr>
            <a:r>
              <a:rPr lang="en-US" sz="2400" dirty="0" err="1" smtClean="0"/>
              <a:t>p.lower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OP: </a:t>
            </a:r>
            <a:r>
              <a:rPr lang="en-US" sz="2400" dirty="0" smtClean="0">
                <a:solidFill>
                  <a:srgbClr val="00B050"/>
                </a:solidFill>
              </a:rPr>
              <a:t>hello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.</a:t>
            </a:r>
            <a:r>
              <a:rPr lang="en-US" sz="2400" b="1" dirty="0"/>
              <a:t>count</a:t>
            </a:r>
            <a:r>
              <a:rPr lang="en-US" sz="2400" b="1" dirty="0" smtClean="0"/>
              <a:t>()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r>
              <a:rPr lang="en-US" sz="2400" dirty="0"/>
              <a:t> returns the number of occurrences of a substring in the given </a:t>
            </a:r>
            <a:r>
              <a:rPr lang="en-US" sz="2400" dirty="0" smtClean="0"/>
              <a:t>string</a:t>
            </a:r>
          </a:p>
          <a:p>
            <a:pPr marL="0" indent="0">
              <a:buNone/>
            </a:pPr>
            <a:r>
              <a:rPr lang="en-US" sz="2400" dirty="0" smtClean="0"/>
              <a:t>Syntax</a:t>
            </a:r>
            <a:r>
              <a:rPr lang="en-US" sz="2400" dirty="0"/>
              <a:t>: </a:t>
            </a:r>
            <a:r>
              <a:rPr lang="en-US" sz="2400" dirty="0" err="1"/>
              <a:t>string.count</a:t>
            </a:r>
            <a:r>
              <a:rPr lang="en-US" sz="2400" dirty="0"/>
              <a:t>(substring, </a:t>
            </a:r>
            <a:r>
              <a:rPr lang="en-US" sz="2400" dirty="0" smtClean="0"/>
              <a:t>start, end)</a:t>
            </a:r>
          </a:p>
          <a:p>
            <a:pPr marL="0" indent="0">
              <a:buNone/>
            </a:pPr>
            <a:r>
              <a:rPr lang="en-US" sz="2400" dirty="0" smtClean="0"/>
              <a:t>EX. </a:t>
            </a:r>
            <a:r>
              <a:rPr lang="en-US" sz="2400" dirty="0" err="1" smtClean="0"/>
              <a:t>p.count</a:t>
            </a:r>
            <a:r>
              <a:rPr lang="en-US" sz="2400" dirty="0" smtClean="0"/>
              <a:t>(“h”)</a:t>
            </a:r>
          </a:p>
          <a:p>
            <a:pPr marL="0" indent="0">
              <a:buNone/>
            </a:pPr>
            <a:r>
              <a:rPr lang="en-US" sz="2400" dirty="0" smtClean="0"/>
              <a:t>OP:</a:t>
            </a:r>
            <a:r>
              <a:rPr lang="en-US" sz="2400" dirty="0" smtClean="0">
                <a:solidFill>
                  <a:srgbClr val="00B050"/>
                </a:solidFill>
              </a:rPr>
              <a:t> 1</a:t>
            </a:r>
          </a:p>
          <a:p>
            <a:pPr marL="0" indent="0">
              <a:buNone/>
            </a:pPr>
            <a:r>
              <a:rPr lang="en-US" sz="2400" dirty="0" err="1" smtClean="0"/>
              <a:t>p.count</a:t>
            </a:r>
            <a:r>
              <a:rPr lang="en-US" sz="2400" dirty="0"/>
              <a:t>("h", 1, 5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OP: </a:t>
            </a:r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2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723"/>
            <a:ext cx="10515600" cy="5926240"/>
          </a:xfrm>
        </p:spPr>
        <p:txBody>
          <a:bodyPr>
            <a:normAutofit/>
          </a:bodyPr>
          <a:lstStyle/>
          <a:p>
            <a:r>
              <a:rPr lang="en-US" sz="2400" b="1" dirty="0"/>
              <a:t>.find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Syntax: </a:t>
            </a:r>
            <a:r>
              <a:rPr lang="en-US" sz="2400" dirty="0" err="1" smtClean="0"/>
              <a:t>str.find</a:t>
            </a:r>
            <a:r>
              <a:rPr lang="en-US" sz="2400" dirty="0" smtClean="0"/>
              <a:t>(</a:t>
            </a:r>
            <a:r>
              <a:rPr lang="en-US" sz="2400" dirty="0" err="1" smtClean="0"/>
              <a:t>sub,start,end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EX: </a:t>
            </a:r>
            <a:r>
              <a:rPr lang="en-US" sz="2400" dirty="0" err="1" smtClean="0"/>
              <a:t>p.find</a:t>
            </a:r>
            <a:r>
              <a:rPr lang="en-US" sz="2400" dirty="0" smtClean="0"/>
              <a:t>(‘h’)</a:t>
            </a:r>
          </a:p>
          <a:p>
            <a:pPr marL="0" indent="0">
              <a:buNone/>
            </a:pPr>
            <a:r>
              <a:rPr lang="en-US" sz="2400" dirty="0" smtClean="0"/>
              <a:t>OP: </a:t>
            </a:r>
            <a:r>
              <a:rPr lang="en-US" sz="2400" dirty="0" smtClean="0">
                <a:solidFill>
                  <a:srgbClr val="00B05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400" dirty="0" smtClean="0"/>
              <a:t>EX: </a:t>
            </a:r>
            <a:r>
              <a:rPr lang="en-US" sz="2400" dirty="0" err="1" smtClean="0"/>
              <a:t>p.find</a:t>
            </a:r>
            <a:r>
              <a:rPr lang="en-US" sz="2400" dirty="0"/>
              <a:t>('h',1,5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OP: </a:t>
            </a:r>
            <a:r>
              <a:rPr lang="en-US" sz="2400" dirty="0" smtClean="0">
                <a:solidFill>
                  <a:srgbClr val="00B050"/>
                </a:solidFill>
              </a:rPr>
              <a:t>-1</a:t>
            </a:r>
            <a:endParaRPr lang="en-US" sz="2400" dirty="0"/>
          </a:p>
          <a:p>
            <a:r>
              <a:rPr lang="en-US" sz="2400" b="1" dirty="0"/>
              <a:t>.replace</a:t>
            </a:r>
            <a:r>
              <a:rPr lang="en-US" sz="2400" b="1" dirty="0" smtClean="0"/>
              <a:t>()</a:t>
            </a:r>
          </a:p>
          <a:p>
            <a:pPr marL="0" indent="0">
              <a:buNone/>
            </a:pPr>
            <a:r>
              <a:rPr lang="en-US" sz="2400" dirty="0" smtClean="0"/>
              <a:t>Syntax: </a:t>
            </a:r>
            <a:r>
              <a:rPr lang="en-US" sz="2400" dirty="0" err="1"/>
              <a:t>str.replace</a:t>
            </a:r>
            <a:r>
              <a:rPr lang="en-US" sz="2400" dirty="0"/>
              <a:t>(</a:t>
            </a:r>
            <a:r>
              <a:rPr lang="en-US" sz="2400" dirty="0" err="1"/>
              <a:t>pattern,replaceWith,maxCount</a:t>
            </a:r>
            <a:r>
              <a:rPr lang="en-US" sz="24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EX: </a:t>
            </a:r>
            <a:r>
              <a:rPr lang="en-US" sz="2400" dirty="0" err="1" smtClean="0"/>
              <a:t>p.replace</a:t>
            </a:r>
            <a:r>
              <a:rPr lang="en-US" sz="2400" dirty="0"/>
              <a:t>('l','a',1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OP: </a:t>
            </a:r>
            <a:r>
              <a:rPr lang="en-US" sz="2400" dirty="0" smtClean="0">
                <a:solidFill>
                  <a:srgbClr val="0000FF"/>
                </a:solidFill>
              </a:rPr>
              <a:t>'</a:t>
            </a:r>
            <a:r>
              <a:rPr lang="en-US" sz="2400" dirty="0" err="1" smtClean="0">
                <a:solidFill>
                  <a:srgbClr val="0000FF"/>
                </a:solidFill>
              </a:rPr>
              <a:t>healo</a:t>
            </a:r>
            <a:r>
              <a:rPr lang="en-US" sz="2400" dirty="0" smtClean="0">
                <a:solidFill>
                  <a:srgbClr val="0000FF"/>
                </a:solidFill>
              </a:rPr>
              <a:t>‘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p.replace</a:t>
            </a:r>
            <a:r>
              <a:rPr lang="en-US" sz="2400" dirty="0"/>
              <a:t>('h</a:t>
            </a:r>
            <a:r>
              <a:rPr lang="en-US" sz="2400" dirty="0" smtClean="0"/>
              <a:t>','*')</a:t>
            </a:r>
          </a:p>
          <a:p>
            <a:pPr marL="0" indent="0">
              <a:buNone/>
            </a:pPr>
            <a:r>
              <a:rPr lang="en-US" sz="2400" dirty="0"/>
              <a:t>OP: </a:t>
            </a:r>
            <a:r>
              <a:rPr lang="en-US" sz="2400" dirty="0">
                <a:solidFill>
                  <a:srgbClr val="0000FF"/>
                </a:solidFill>
              </a:rPr>
              <a:t>'*</a:t>
            </a:r>
            <a:r>
              <a:rPr lang="en-US" sz="2400" dirty="0" err="1">
                <a:solidFill>
                  <a:srgbClr val="0000FF"/>
                </a:solidFill>
              </a:rPr>
              <a:t>ello</a:t>
            </a:r>
            <a:r>
              <a:rPr lang="en-US" sz="2400" dirty="0">
                <a:solidFill>
                  <a:srgbClr val="0000FF"/>
                </a:solidFill>
              </a:rPr>
              <a:t>'</a:t>
            </a:r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10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453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</vt:lpstr>
      <vt:lpstr>How to install python</vt:lpstr>
      <vt:lpstr>How to run python scripts</vt:lpstr>
      <vt:lpstr>Data Types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Sayali Nemade</dc:creator>
  <cp:lastModifiedBy>Sayali Nemade</cp:lastModifiedBy>
  <cp:revision>33</cp:revision>
  <dcterms:created xsi:type="dcterms:W3CDTF">2018-11-29T12:17:21Z</dcterms:created>
  <dcterms:modified xsi:type="dcterms:W3CDTF">2018-12-07T07:03:56Z</dcterms:modified>
</cp:coreProperties>
</file>