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DF60-6FE3-4C79-B8C3-7E0E71BA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6B6B7-CB51-4C89-BB61-96184784F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0AB3-892B-4C6C-97E1-2191C7E0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E686-F6AC-4BD7-8E0E-76E4803F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0494-F044-46B1-841F-4675B517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9787-60C0-4768-A3FE-A675E9F3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B8980-2DB2-4377-BF95-4798549BA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E198-841F-419D-AB83-945B3376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8B0B-AD72-491E-B8CB-A9C7913D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BBA1-20EE-4061-87DD-D5F0780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1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0F275-4C23-4BA6-9466-5DC11DF3E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8E95-EFA3-4D7D-B66B-574DB7EC1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A6F12-888A-4FA0-9827-42B4559F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44F2-2653-44F4-90CC-7CA46F5B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FCAB-9E49-4159-80B2-0A4D15C5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6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4A22-D452-4387-9FBB-40D9E39A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7309-C9A8-4978-964B-D5EE2DE7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23EEC-ECE2-433C-BB56-87DCC0AD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487B-F4E6-4C1F-95E1-7D9AF52D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3054-0419-431F-93CE-57B06434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BD5A-D9FE-4A7F-97F3-42E3432B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0A6D2-A038-4E85-AA73-33D57819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D073-D419-4237-981D-F44AD2E5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CA42-A5A6-41AF-9153-494012C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5BC8-DC8B-4531-B5AB-61F67644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A1A-5B63-4789-9B55-FF115ABE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A276-054B-438E-B3A0-152D3AC26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B1B9E-F923-4B12-AEAA-750706EA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9B6FD-8017-48CB-A2A2-D103EE6A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A0146-8D71-4DF6-AC9E-C3693F13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A505A-7D96-4AAF-A1F5-115B4475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340D-2322-4CF5-880C-68F8F6BE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2FA9-D227-4A92-9AA7-6B82812BB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CC02C-50FC-49E0-8361-BE4851092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1C2C6-9665-43C3-8632-3B29F30FD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FFBC4-24E7-4DAD-BA76-D98C2BAF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5EDCC-A447-4FCF-854F-25B80CF6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9922B-1C5C-488C-B846-D460282A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28D5A-0E86-4C04-B440-B187BF1F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5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6264-F4F4-47FC-88D4-53DCD449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58071-1BB7-4ABF-BD38-F3ABBD13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14890-2404-4975-B038-AEE07CB3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BE9F-246F-458B-89CB-6E97AEA5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6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4020B-CF18-4460-AAF5-F8DB6FC0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288A7-EECA-4FA9-9AF3-2FAA2CA7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46720-767B-44DD-AD81-5DF5F323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3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DFE0-8B30-4695-B5AC-46C3164D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E09B-B1B3-420E-B9BD-D9204072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8FB0-668B-4A7D-A58F-8FCC6105D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32508-DF21-48E4-9D20-2130B3E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836D0-D9F3-4B00-88DE-B589B599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5DD57-F1E4-457F-A3E1-E22F87D6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FC0D-6B9D-4A7D-A173-B981BC3F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D4FD8-CDD9-4BF6-9FF2-0EFBA3A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894E3-14E9-4699-A752-4FB11DA99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B56A9-6FAA-4464-9495-3E498F96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EAA1-9A46-4937-9202-3C59C247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7BF4-D277-426E-8705-128377BB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5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27D3A-4CF2-4244-9813-BB064A5C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2E56-94D8-4AD8-BACD-FC3679EC1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F7F0-DA72-4D76-88CF-58C2E62A5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B4E5-BDC0-4DB0-AFB1-4156A92492E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EAAD-388B-490C-BB85-001C1CB3B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B267-899A-4B86-B27C-6B9DA8E2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29CE-5E61-4C27-BE77-727EEF1A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A3C2-DCE1-4AC4-BEEF-1DD01032C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7E601-250B-4D8C-9B1C-C09153426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Number of editor to create and RUN python script, Identifiers, Data Type, Reserve Words, </a:t>
            </a:r>
          </a:p>
        </p:txBody>
      </p:sp>
    </p:spTree>
    <p:extLst>
      <p:ext uri="{BB962C8B-B14F-4D97-AF65-F5344CB8AC3E}">
        <p14:creationId xmlns:p14="http://schemas.microsoft.com/office/powerpoint/2010/main" val="390058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5F24E4-9EE5-4954-8E14-700254EB809A}"/>
              </a:ext>
            </a:extLst>
          </p:cNvPr>
          <p:cNvSpPr/>
          <p:nvPr/>
        </p:nvSpPr>
        <p:spPr>
          <a:xfrm>
            <a:off x="521605" y="1567150"/>
            <a:ext cx="5008338" cy="210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955258-B949-4E39-B342-CC9783A14A24}"/>
              </a:ext>
            </a:extLst>
          </p:cNvPr>
          <p:cNvSpPr txBox="1"/>
          <p:nvPr/>
        </p:nvSpPr>
        <p:spPr>
          <a:xfrm>
            <a:off x="521605" y="420169"/>
            <a:ext cx="3210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Type of python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56E620-2E2B-4C3D-B3F6-3AFF3D005517}"/>
              </a:ext>
            </a:extLst>
          </p:cNvPr>
          <p:cNvSpPr/>
          <p:nvPr/>
        </p:nvSpPr>
        <p:spPr>
          <a:xfrm>
            <a:off x="521605" y="9433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Python is dynamically typed programming language.</a:t>
            </a:r>
          </a:p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969AAC-7B2F-43EC-B468-200A2739E2B0}"/>
              </a:ext>
            </a:extLst>
          </p:cNvPr>
          <p:cNvSpPr/>
          <p:nvPr/>
        </p:nvSpPr>
        <p:spPr>
          <a:xfrm>
            <a:off x="684099" y="15897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int		range</a:t>
            </a:r>
          </a:p>
          <a:p>
            <a:r>
              <a:rPr lang="en-US" dirty="0">
                <a:latin typeface="Segoe UI" panose="020B0502040204020203" pitchFamily="34" charset="0"/>
              </a:rPr>
              <a:t>float		list</a:t>
            </a:r>
          </a:p>
          <a:p>
            <a:r>
              <a:rPr lang="en-US" dirty="0">
                <a:latin typeface="Segoe UI" panose="020B0502040204020203" pitchFamily="34" charset="0"/>
              </a:rPr>
              <a:t>complex 		tuple</a:t>
            </a:r>
          </a:p>
          <a:p>
            <a:r>
              <a:rPr lang="en-US" dirty="0">
                <a:latin typeface="Segoe UI" panose="020B0502040204020203" pitchFamily="34" charset="0"/>
              </a:rPr>
              <a:t>bool		set</a:t>
            </a:r>
          </a:p>
          <a:p>
            <a:r>
              <a:rPr lang="en-US" dirty="0">
                <a:latin typeface="Segoe UI" panose="020B0502040204020203" pitchFamily="34" charset="0"/>
              </a:rPr>
              <a:t>str		frozenset</a:t>
            </a:r>
          </a:p>
          <a:p>
            <a:r>
              <a:rPr lang="en-US" dirty="0">
                <a:latin typeface="Segoe UI" panose="020B0502040204020203" pitchFamily="34" charset="0"/>
              </a:rPr>
              <a:t>bytes		dict</a:t>
            </a:r>
          </a:p>
          <a:p>
            <a:r>
              <a:rPr lang="en-US" dirty="0">
                <a:latin typeface="Segoe UI" panose="020B0502040204020203" pitchFamily="34" charset="0"/>
              </a:rPr>
              <a:t>bytearray	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A6AF4-40AC-41C1-ABAF-E249B88AF7F7}"/>
              </a:ext>
            </a:extLst>
          </p:cNvPr>
          <p:cNvSpPr txBox="1"/>
          <p:nvPr/>
        </p:nvSpPr>
        <p:spPr>
          <a:xfrm>
            <a:off x="459802" y="4034264"/>
            <a:ext cx="4998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Some inbuild function of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021FC-6D5D-48DB-A9E4-D5D0552AE69E}"/>
              </a:ext>
            </a:extLst>
          </p:cNvPr>
          <p:cNvSpPr txBox="1"/>
          <p:nvPr/>
        </p:nvSpPr>
        <p:spPr>
          <a:xfrm>
            <a:off x="521605" y="4680595"/>
            <a:ext cx="777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print()</a:t>
            </a:r>
          </a:p>
          <a:p>
            <a:r>
              <a:rPr lang="en-US" dirty="0"/>
              <a:t>type()</a:t>
            </a:r>
          </a:p>
          <a:p>
            <a:r>
              <a:rPr lang="en-US" dirty="0"/>
              <a:t>id()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3DA02-11DA-4C88-839A-869C76385B0A}"/>
              </a:ext>
            </a:extLst>
          </p:cNvPr>
          <p:cNvSpPr txBox="1"/>
          <p:nvPr/>
        </p:nvSpPr>
        <p:spPr>
          <a:xfrm>
            <a:off x="6729037" y="3110934"/>
            <a:ext cx="50055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 : </a:t>
            </a:r>
          </a:p>
          <a:p>
            <a:endParaRPr lang="en-US" b="1" dirty="0"/>
          </a:p>
          <a:p>
            <a:r>
              <a:rPr lang="en-US" b="1" dirty="0"/>
              <a:t>long data type =</a:t>
            </a:r>
          </a:p>
          <a:p>
            <a:r>
              <a:rPr lang="en-US" b="1" dirty="0"/>
              <a:t> 2.7 version available</a:t>
            </a:r>
          </a:p>
          <a:p>
            <a:r>
              <a:rPr lang="en-US" b="1" dirty="0"/>
              <a:t>3.0 onwards it is not available it treated as int only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In python Everything is an object</a:t>
            </a:r>
          </a:p>
          <a:p>
            <a:endParaRPr lang="en-US" dirty="0"/>
          </a:p>
          <a:p>
            <a:r>
              <a:rPr lang="en-US" dirty="0"/>
              <a:t>Ex. a=10</a:t>
            </a:r>
          </a:p>
          <a:p>
            <a:r>
              <a:rPr lang="en-US" dirty="0"/>
              <a:t>      id(a)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A4CF269-A67C-4C01-87A5-A1F7E8EBF1E4}"/>
              </a:ext>
            </a:extLst>
          </p:cNvPr>
          <p:cNvSpPr/>
          <p:nvPr/>
        </p:nvSpPr>
        <p:spPr>
          <a:xfrm>
            <a:off x="9768116" y="5544623"/>
            <a:ext cx="624115" cy="60016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D2802-38BF-4BD1-9F45-14FE66FADC9A}"/>
              </a:ext>
            </a:extLst>
          </p:cNvPr>
          <p:cNvSpPr txBox="1"/>
          <p:nvPr/>
        </p:nvSpPr>
        <p:spPr>
          <a:xfrm>
            <a:off x="9318174" y="60260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10695-AE06-46BB-B7B6-43013FE4EF6F}"/>
              </a:ext>
            </a:extLst>
          </p:cNvPr>
          <p:cNvCxnSpPr>
            <a:stCxn id="13" idx="3"/>
          </p:cNvCxnSpPr>
          <p:nvPr/>
        </p:nvCxnSpPr>
        <p:spPr>
          <a:xfrm flipV="1">
            <a:off x="9613448" y="6026035"/>
            <a:ext cx="1546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8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68BDE-3C42-4C4E-8457-E1ECBB05C62B}"/>
              </a:ext>
            </a:extLst>
          </p:cNvPr>
          <p:cNvSpPr txBox="1"/>
          <p:nvPr/>
        </p:nvSpPr>
        <p:spPr>
          <a:xfrm>
            <a:off x="521605" y="420169"/>
            <a:ext cx="77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853E8-7381-4F92-A2AF-096EADA345F7}"/>
              </a:ext>
            </a:extLst>
          </p:cNvPr>
          <p:cNvSpPr txBox="1"/>
          <p:nvPr/>
        </p:nvSpPr>
        <p:spPr>
          <a:xfrm>
            <a:off x="521605" y="943389"/>
            <a:ext cx="545315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without decimal point call as integral types </a:t>
            </a:r>
          </a:p>
          <a:p>
            <a:r>
              <a:rPr lang="en-US" dirty="0"/>
              <a:t>i.e. int </a:t>
            </a:r>
          </a:p>
          <a:p>
            <a:r>
              <a:rPr lang="en-US" dirty="0"/>
              <a:t>Ex : a=10       // type(a) int is class </a:t>
            </a:r>
          </a:p>
          <a:p>
            <a:endParaRPr lang="en-US" dirty="0"/>
          </a:p>
          <a:p>
            <a:r>
              <a:rPr lang="en-US" dirty="0"/>
              <a:t>Represent the value using 4 ways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Decimal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Binary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Octal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Hexa decimal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Decimal Form (Base -10)</a:t>
            </a:r>
          </a:p>
          <a:p>
            <a:r>
              <a:rPr lang="en-US" dirty="0"/>
              <a:t>0 to 9</a:t>
            </a:r>
          </a:p>
          <a:p>
            <a:r>
              <a:rPr lang="en-US" dirty="0"/>
              <a:t>Ex: a= 7878</a:t>
            </a:r>
          </a:p>
          <a:p>
            <a:endParaRPr lang="en-US" dirty="0"/>
          </a:p>
          <a:p>
            <a:r>
              <a:rPr lang="en-US" b="1" dirty="0"/>
              <a:t>Binary Form(Base-2)</a:t>
            </a:r>
          </a:p>
          <a:p>
            <a:r>
              <a:rPr lang="en-US" dirty="0"/>
              <a:t>0 and 1</a:t>
            </a:r>
          </a:p>
          <a:p>
            <a:r>
              <a:rPr lang="en-US" dirty="0"/>
              <a:t>Ex: a=1111   // it is considered as decimal form</a:t>
            </a:r>
          </a:p>
          <a:p>
            <a:r>
              <a:rPr lang="en-US" dirty="0"/>
              <a:t>   </a:t>
            </a:r>
            <a:r>
              <a:rPr lang="en-US" dirty="0">
                <a:highlight>
                  <a:srgbClr val="00FF00"/>
                </a:highlight>
              </a:rPr>
              <a:t>correct</a:t>
            </a:r>
            <a:r>
              <a:rPr lang="en-US" dirty="0"/>
              <a:t> : a=0b1111 OR  a=0B1111  </a:t>
            </a:r>
          </a:p>
          <a:p>
            <a:r>
              <a:rPr lang="en-US" dirty="0"/>
              <a:t>// now consider as binary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04896-D9B1-4461-AB72-5424C403FD8E}"/>
              </a:ext>
            </a:extLst>
          </p:cNvPr>
          <p:cNvSpPr txBox="1"/>
          <p:nvPr/>
        </p:nvSpPr>
        <p:spPr>
          <a:xfrm>
            <a:off x="7005816" y="4005943"/>
            <a:ext cx="38457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Octal Form(Base-8)</a:t>
            </a:r>
          </a:p>
          <a:p>
            <a:r>
              <a:rPr lang="en-US" dirty="0"/>
              <a:t>0 to 7</a:t>
            </a:r>
          </a:p>
          <a:p>
            <a:r>
              <a:rPr lang="en-US" dirty="0"/>
              <a:t>Ex. A=777 // it is considered as decimal</a:t>
            </a:r>
          </a:p>
          <a:p>
            <a:r>
              <a:rPr lang="en-US" dirty="0">
                <a:highlight>
                  <a:srgbClr val="00FF00"/>
                </a:highlight>
              </a:rPr>
              <a:t>Correct :</a:t>
            </a:r>
            <a:r>
              <a:rPr lang="en-US" dirty="0"/>
              <a:t> a=0o777</a:t>
            </a:r>
          </a:p>
          <a:p>
            <a:endParaRPr lang="en-US" dirty="0"/>
          </a:p>
          <a:p>
            <a:r>
              <a:rPr lang="en-US" b="1" dirty="0"/>
              <a:t>Hexa decimal Form (Base-16)</a:t>
            </a:r>
          </a:p>
          <a:p>
            <a:r>
              <a:rPr lang="en-US" dirty="0"/>
              <a:t>0 to 9, a to f, A to F</a:t>
            </a:r>
          </a:p>
          <a:p>
            <a:r>
              <a:rPr lang="en-US" dirty="0"/>
              <a:t>Ex: a= 0xFace</a:t>
            </a:r>
          </a:p>
        </p:txBody>
      </p:sp>
    </p:spTree>
    <p:extLst>
      <p:ext uri="{BB962C8B-B14F-4D97-AF65-F5344CB8AC3E}">
        <p14:creationId xmlns:p14="http://schemas.microsoft.com/office/powerpoint/2010/main" val="125096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B13D-C2C1-42E2-892F-4DF3C842CDE9}"/>
              </a:ext>
            </a:extLst>
          </p:cNvPr>
          <p:cNvSpPr txBox="1"/>
          <p:nvPr/>
        </p:nvSpPr>
        <p:spPr>
          <a:xfrm>
            <a:off x="623205" y="636069"/>
            <a:ext cx="105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float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C2B10-0A2F-4D5A-9279-24AD5281FD53}"/>
              </a:ext>
            </a:extLst>
          </p:cNvPr>
          <p:cNvSpPr txBox="1"/>
          <p:nvPr/>
        </p:nvSpPr>
        <p:spPr>
          <a:xfrm>
            <a:off x="623205" y="1756189"/>
            <a:ext cx="93199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floating value is representing in python as float only if it is big number or any.</a:t>
            </a:r>
          </a:p>
          <a:p>
            <a:r>
              <a:rPr lang="en-US" b="1" dirty="0"/>
              <a:t>Ex:</a:t>
            </a:r>
          </a:p>
          <a:p>
            <a:r>
              <a:rPr lang="en-US" dirty="0"/>
              <a:t> a= 123.456</a:t>
            </a:r>
          </a:p>
          <a:p>
            <a:endParaRPr lang="en-US" dirty="0"/>
          </a:p>
          <a:p>
            <a:r>
              <a:rPr lang="en-US" dirty="0"/>
              <a:t>floating point data type is only allowed to way decimal only octal, binary such type of not allowed</a:t>
            </a:r>
          </a:p>
          <a:p>
            <a:r>
              <a:rPr lang="en-US" b="1" dirty="0"/>
              <a:t>Ex:</a:t>
            </a:r>
          </a:p>
          <a:p>
            <a:r>
              <a:rPr lang="en-US" dirty="0"/>
              <a:t>a= 0B.34 // not allowed</a:t>
            </a:r>
          </a:p>
          <a:p>
            <a:endParaRPr lang="en-US" dirty="0"/>
          </a:p>
          <a:p>
            <a:r>
              <a:rPr lang="en-US" dirty="0"/>
              <a:t>Exponential form</a:t>
            </a:r>
          </a:p>
          <a:p>
            <a:r>
              <a:rPr lang="en-US" b="1" dirty="0"/>
              <a:t>Ex:</a:t>
            </a:r>
          </a:p>
          <a:p>
            <a:r>
              <a:rPr lang="en-US" dirty="0"/>
              <a:t>f= 2e3 </a:t>
            </a:r>
          </a:p>
        </p:txBody>
      </p:sp>
    </p:spTree>
    <p:extLst>
      <p:ext uri="{BB962C8B-B14F-4D97-AF65-F5344CB8AC3E}">
        <p14:creationId xmlns:p14="http://schemas.microsoft.com/office/powerpoint/2010/main" val="358817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4AD49-E299-4047-AD49-0A5655686CA4}"/>
              </a:ext>
            </a:extLst>
          </p:cNvPr>
          <p:cNvSpPr txBox="1"/>
          <p:nvPr/>
        </p:nvSpPr>
        <p:spPr>
          <a:xfrm>
            <a:off x="521605" y="534469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complex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12B19-5507-4E63-B548-92043F9E397B}"/>
              </a:ext>
            </a:extLst>
          </p:cNvPr>
          <p:cNvSpPr txBox="1"/>
          <p:nvPr/>
        </p:nvSpPr>
        <p:spPr>
          <a:xfrm>
            <a:off x="521605" y="1349789"/>
            <a:ext cx="522322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a+bj</a:t>
            </a:r>
            <a:r>
              <a:rPr lang="en-US" dirty="0"/>
              <a:t>   </a:t>
            </a:r>
            <a:r>
              <a:rPr lang="en-US" dirty="0" err="1"/>
              <a:t>i.e</a:t>
            </a:r>
            <a:r>
              <a:rPr lang="en-US" dirty="0"/>
              <a:t> a is Real part and b is imaginary part</a:t>
            </a:r>
          </a:p>
          <a:p>
            <a:endParaRPr lang="en-US" dirty="0"/>
          </a:p>
          <a:p>
            <a:r>
              <a:rPr lang="en-US" dirty="0"/>
              <a:t>Only j symbol should be use</a:t>
            </a:r>
          </a:p>
          <a:p>
            <a:r>
              <a:rPr lang="en-US" dirty="0"/>
              <a:t>J symbol allowed only after a or b not allowed for first</a:t>
            </a:r>
          </a:p>
          <a:p>
            <a:endParaRPr lang="en-US" dirty="0"/>
          </a:p>
          <a:p>
            <a:r>
              <a:rPr lang="en-US" dirty="0"/>
              <a:t>Ex: </a:t>
            </a:r>
          </a:p>
          <a:p>
            <a:r>
              <a:rPr lang="en-US" dirty="0"/>
              <a:t>x=10+20j       // valid</a:t>
            </a:r>
          </a:p>
          <a:p>
            <a:r>
              <a:rPr lang="en-US" dirty="0"/>
              <a:t>x=10.5+2.3j   //valid</a:t>
            </a:r>
          </a:p>
          <a:p>
            <a:r>
              <a:rPr lang="en-US" dirty="0"/>
              <a:t>x=10+20i     // invalid</a:t>
            </a:r>
          </a:p>
          <a:p>
            <a:r>
              <a:rPr lang="en-US" dirty="0"/>
              <a:t>x=10+j20    // invalid</a:t>
            </a:r>
          </a:p>
          <a:p>
            <a:endParaRPr lang="en-US" dirty="0"/>
          </a:p>
          <a:p>
            <a:r>
              <a:rPr lang="en-US" dirty="0"/>
              <a:t>way decimal only octal, binary such type of allowed</a:t>
            </a:r>
          </a:p>
          <a:p>
            <a:r>
              <a:rPr lang="en-US" dirty="0"/>
              <a:t>x=0B111+20j  // valid</a:t>
            </a:r>
          </a:p>
          <a:p>
            <a:endParaRPr lang="en-US" dirty="0"/>
          </a:p>
          <a:p>
            <a:r>
              <a:rPr lang="en-US" dirty="0"/>
              <a:t>a=10+20j</a:t>
            </a:r>
          </a:p>
          <a:p>
            <a:r>
              <a:rPr lang="en-US" dirty="0"/>
              <a:t>b=20+30j</a:t>
            </a:r>
          </a:p>
          <a:p>
            <a:r>
              <a:rPr lang="en-US" dirty="0"/>
              <a:t>a*b  // it is also allowed</a:t>
            </a:r>
          </a:p>
        </p:txBody>
      </p:sp>
    </p:spTree>
    <p:extLst>
      <p:ext uri="{BB962C8B-B14F-4D97-AF65-F5344CB8AC3E}">
        <p14:creationId xmlns:p14="http://schemas.microsoft.com/office/powerpoint/2010/main" val="58531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DCE961-0732-45EF-AB3E-DD192A1A21B5}"/>
              </a:ext>
            </a:extLst>
          </p:cNvPr>
          <p:cNvSpPr txBox="1"/>
          <p:nvPr/>
        </p:nvSpPr>
        <p:spPr>
          <a:xfrm>
            <a:off x="521605" y="534469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bool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3539D-A71B-4261-83C4-1C4648B39A35}"/>
              </a:ext>
            </a:extLst>
          </p:cNvPr>
          <p:cNvSpPr txBox="1"/>
          <p:nvPr/>
        </p:nvSpPr>
        <p:spPr>
          <a:xfrm>
            <a:off x="521605" y="1349789"/>
            <a:ext cx="623087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and False is only allowed value otherwise python give error.</a:t>
            </a:r>
          </a:p>
          <a:p>
            <a:r>
              <a:rPr lang="en-US" dirty="0"/>
              <a:t>T and F should be capital</a:t>
            </a:r>
          </a:p>
          <a:p>
            <a:r>
              <a:rPr lang="en-US" dirty="0"/>
              <a:t>Ex</a:t>
            </a:r>
          </a:p>
          <a:p>
            <a:r>
              <a:rPr lang="en-US" dirty="0"/>
              <a:t>b=True</a:t>
            </a:r>
          </a:p>
          <a:p>
            <a:r>
              <a:rPr lang="en-US" dirty="0"/>
              <a:t>b=false</a:t>
            </a:r>
          </a:p>
          <a:p>
            <a:r>
              <a:rPr lang="en-US" dirty="0"/>
              <a:t>b=true //invalid</a:t>
            </a:r>
          </a:p>
          <a:p>
            <a:r>
              <a:rPr lang="en-US" dirty="0"/>
              <a:t>b=false // invalid</a:t>
            </a:r>
          </a:p>
          <a:p>
            <a:endParaRPr lang="en-US" dirty="0"/>
          </a:p>
          <a:p>
            <a:r>
              <a:rPr lang="en-US" dirty="0"/>
              <a:t>a=10</a:t>
            </a:r>
          </a:p>
          <a:p>
            <a:r>
              <a:rPr lang="en-US" dirty="0"/>
              <a:t>b=20</a:t>
            </a:r>
          </a:p>
          <a:p>
            <a:r>
              <a:rPr lang="en-US" dirty="0"/>
              <a:t>c=a&lt;b</a:t>
            </a:r>
          </a:p>
          <a:p>
            <a:r>
              <a:rPr lang="en-US" dirty="0"/>
              <a:t>print c  //o/p True</a:t>
            </a:r>
          </a:p>
          <a:p>
            <a:endParaRPr lang="en-US" dirty="0"/>
          </a:p>
          <a:p>
            <a:r>
              <a:rPr lang="en-US" dirty="0"/>
              <a:t>True is treated as 1</a:t>
            </a:r>
          </a:p>
          <a:p>
            <a:r>
              <a:rPr lang="en-US" dirty="0"/>
              <a:t>False is treated as 0</a:t>
            </a:r>
          </a:p>
        </p:txBody>
      </p:sp>
    </p:spTree>
    <p:extLst>
      <p:ext uri="{BB962C8B-B14F-4D97-AF65-F5344CB8AC3E}">
        <p14:creationId xmlns:p14="http://schemas.microsoft.com/office/powerpoint/2010/main" val="86033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D5949-223D-4611-8512-9DECE1B09197}"/>
              </a:ext>
            </a:extLst>
          </p:cNvPr>
          <p:cNvSpPr txBox="1"/>
          <p:nvPr/>
        </p:nvSpPr>
        <p:spPr>
          <a:xfrm>
            <a:off x="521605" y="534469"/>
            <a:ext cx="757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str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4A7CE-9DB8-411F-B366-41BA68CE618D}"/>
              </a:ext>
            </a:extLst>
          </p:cNvPr>
          <p:cNvSpPr txBox="1"/>
          <p:nvPr/>
        </p:nvSpPr>
        <p:spPr>
          <a:xfrm>
            <a:off x="521605" y="1057689"/>
            <a:ext cx="113401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quote ‘ or double quote ‘’ enclose with any of this nothing but string</a:t>
            </a:r>
          </a:p>
          <a:p>
            <a:r>
              <a:rPr lang="en-US" dirty="0"/>
              <a:t>Ex. a=‘Rohit’</a:t>
            </a:r>
          </a:p>
          <a:p>
            <a:r>
              <a:rPr lang="en-US" dirty="0"/>
              <a:t>      a=“Rohit”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If multiline string use like</a:t>
            </a:r>
          </a:p>
          <a:p>
            <a:r>
              <a:rPr lang="en-US" dirty="0"/>
              <a:t>Rohit</a:t>
            </a:r>
          </a:p>
          <a:p>
            <a:r>
              <a:rPr lang="en-US" dirty="0"/>
              <a:t>      Bhosale</a:t>
            </a:r>
          </a:p>
          <a:p>
            <a:r>
              <a:rPr lang="en-US" dirty="0"/>
              <a:t>Use ‘’’ triple single quote OR use “ “ “ triple double quote</a:t>
            </a:r>
          </a:p>
          <a:p>
            <a:r>
              <a:rPr lang="en-US" dirty="0"/>
              <a:t>Ex1:</a:t>
            </a:r>
          </a:p>
          <a:p>
            <a:r>
              <a:rPr lang="en-US" dirty="0"/>
              <a:t>‘’’Rohit</a:t>
            </a:r>
          </a:p>
          <a:p>
            <a:r>
              <a:rPr lang="en-US" dirty="0"/>
              <a:t>      Bhosale’’’</a:t>
            </a:r>
          </a:p>
          <a:p>
            <a:r>
              <a:rPr lang="en-US" dirty="0"/>
              <a:t>Ex 2 : </a:t>
            </a:r>
          </a:p>
          <a:p>
            <a:r>
              <a:rPr lang="en-US" dirty="0"/>
              <a:t>‘’’Python is very “Simple” language ‘’’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2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D637FC-3574-459E-A87C-1A18693121B4}"/>
              </a:ext>
            </a:extLst>
          </p:cNvPr>
          <p:cNvSpPr/>
          <p:nvPr/>
        </p:nvSpPr>
        <p:spPr>
          <a:xfrm>
            <a:off x="368300" y="56943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Slice Operator</a:t>
            </a:r>
          </a:p>
          <a:p>
            <a:r>
              <a:rPr lang="en-US" dirty="0"/>
              <a:t>s=‘python’</a:t>
            </a:r>
          </a:p>
          <a:p>
            <a:endParaRPr lang="en-US" dirty="0"/>
          </a:p>
          <a:p>
            <a:r>
              <a:rPr lang="en-US" b="1" dirty="0"/>
              <a:t>s[begin : end]</a:t>
            </a:r>
          </a:p>
          <a:p>
            <a:r>
              <a:rPr lang="en-US" dirty="0"/>
              <a:t>S[2:5]  // output is ‘</a:t>
            </a:r>
            <a:r>
              <a:rPr lang="en-US" dirty="0" err="1"/>
              <a:t>tho</a:t>
            </a:r>
            <a:r>
              <a:rPr lang="en-US" dirty="0"/>
              <a:t>’     </a:t>
            </a:r>
          </a:p>
          <a:p>
            <a:r>
              <a:rPr lang="en-US" dirty="0"/>
              <a:t>s[2:] // output ‘thon’         </a:t>
            </a:r>
          </a:p>
          <a:p>
            <a:r>
              <a:rPr lang="en-US" dirty="0"/>
              <a:t>s[:] // output python    </a:t>
            </a:r>
          </a:p>
          <a:p>
            <a:r>
              <a:rPr lang="en-US" dirty="0"/>
              <a:t>s[-1:-4] // error    ,</a:t>
            </a:r>
          </a:p>
          <a:p>
            <a:r>
              <a:rPr lang="en-US" dirty="0"/>
              <a:t>s[-4:-1] //output ‘</a:t>
            </a:r>
            <a:r>
              <a:rPr lang="en-US" dirty="0" err="1"/>
              <a:t>tho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s=‘</a:t>
            </a:r>
            <a:r>
              <a:rPr lang="en-US" dirty="0" err="1"/>
              <a:t>rohitbhosale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b="1" dirty="0"/>
              <a:t>s[begin : end : step]</a:t>
            </a:r>
          </a:p>
          <a:p>
            <a:r>
              <a:rPr lang="en-US" dirty="0"/>
              <a:t>s[1:8:2] // output </a:t>
            </a:r>
            <a:r>
              <a:rPr lang="en-US" dirty="0" err="1"/>
              <a:t>oibo</a:t>
            </a:r>
            <a:endParaRPr lang="en-US" dirty="0"/>
          </a:p>
          <a:p>
            <a:endParaRPr lang="en-US" dirty="0"/>
          </a:p>
          <a:p>
            <a:r>
              <a:rPr lang="en-US" dirty="0"/>
              <a:t>Len(s) // output 12</a:t>
            </a:r>
          </a:p>
          <a:p>
            <a:r>
              <a:rPr lang="en-US" dirty="0"/>
              <a:t>S*2 </a:t>
            </a:r>
            <a:r>
              <a:rPr lang="en-US" dirty="0" err="1"/>
              <a:t>rohitbhosalerohitbhosale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5D2F0B3-A24B-439C-9CD2-B238E1D52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14491"/>
              </p:ext>
            </p:extLst>
          </p:nvPr>
        </p:nvGraphicFramePr>
        <p:xfrm>
          <a:off x="7334817" y="1242874"/>
          <a:ext cx="3746502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4417">
                  <a:extLst>
                    <a:ext uri="{9D8B030D-6E8A-4147-A177-3AD203B41FA5}">
                      <a16:colId xmlns:a16="http://schemas.microsoft.com/office/drawing/2014/main" val="1648228250"/>
                    </a:ext>
                  </a:extLst>
                </a:gridCol>
                <a:gridCol w="624417">
                  <a:extLst>
                    <a:ext uri="{9D8B030D-6E8A-4147-A177-3AD203B41FA5}">
                      <a16:colId xmlns:a16="http://schemas.microsoft.com/office/drawing/2014/main" val="3452544769"/>
                    </a:ext>
                  </a:extLst>
                </a:gridCol>
                <a:gridCol w="624417">
                  <a:extLst>
                    <a:ext uri="{9D8B030D-6E8A-4147-A177-3AD203B41FA5}">
                      <a16:colId xmlns:a16="http://schemas.microsoft.com/office/drawing/2014/main" val="3017026226"/>
                    </a:ext>
                  </a:extLst>
                </a:gridCol>
                <a:gridCol w="624417">
                  <a:extLst>
                    <a:ext uri="{9D8B030D-6E8A-4147-A177-3AD203B41FA5}">
                      <a16:colId xmlns:a16="http://schemas.microsoft.com/office/drawing/2014/main" val="4184301764"/>
                    </a:ext>
                  </a:extLst>
                </a:gridCol>
                <a:gridCol w="624417">
                  <a:extLst>
                    <a:ext uri="{9D8B030D-6E8A-4147-A177-3AD203B41FA5}">
                      <a16:colId xmlns:a16="http://schemas.microsoft.com/office/drawing/2014/main" val="4250533764"/>
                    </a:ext>
                  </a:extLst>
                </a:gridCol>
                <a:gridCol w="624417">
                  <a:extLst>
                    <a:ext uri="{9D8B030D-6E8A-4147-A177-3AD203B41FA5}">
                      <a16:colId xmlns:a16="http://schemas.microsoft.com/office/drawing/2014/main" val="204464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055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9EDEC7-9874-4253-9DFA-95D13D05FA24}"/>
              </a:ext>
            </a:extLst>
          </p:cNvPr>
          <p:cNvSpPr txBox="1"/>
          <p:nvPr/>
        </p:nvSpPr>
        <p:spPr>
          <a:xfrm>
            <a:off x="7442200" y="1677432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0        1           2         3          4          5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DBAFF-004D-4177-80E4-40F27CE3CEAA}"/>
              </a:ext>
            </a:extLst>
          </p:cNvPr>
          <p:cNvSpPr txBox="1"/>
          <p:nvPr/>
        </p:nvSpPr>
        <p:spPr>
          <a:xfrm>
            <a:off x="7362851" y="873542"/>
            <a:ext cx="36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-6       -5           -4        -3          -2        -1</a:t>
            </a:r>
          </a:p>
        </p:txBody>
      </p:sp>
    </p:spTree>
    <p:extLst>
      <p:ext uri="{BB962C8B-B14F-4D97-AF65-F5344CB8AC3E}">
        <p14:creationId xmlns:p14="http://schemas.microsoft.com/office/powerpoint/2010/main" val="342580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87459-9412-47CB-8F7D-783E639C7AAB}"/>
              </a:ext>
            </a:extLst>
          </p:cNvPr>
          <p:cNvSpPr txBox="1"/>
          <p:nvPr/>
        </p:nvSpPr>
        <p:spPr>
          <a:xfrm>
            <a:off x="521605" y="534469"/>
            <a:ext cx="1372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 :</a:t>
            </a:r>
          </a:p>
          <a:p>
            <a:r>
              <a:rPr lang="en-US" dirty="0"/>
              <a:t>Str type only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8272A-8F35-464F-9069-28C97F7FA7B8}"/>
              </a:ext>
            </a:extLst>
          </p:cNvPr>
          <p:cNvSpPr txBox="1"/>
          <p:nvPr/>
        </p:nvSpPr>
        <p:spPr>
          <a:xfrm>
            <a:off x="432704" y="1626669"/>
            <a:ext cx="4778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Type Casting or Type </a:t>
            </a:r>
            <a:r>
              <a:rPr lang="en-US" sz="2800" b="1" dirty="0" err="1"/>
              <a:t>coersion</a:t>
            </a:r>
            <a:r>
              <a:rPr lang="en-US" sz="2800" b="1" dirty="0"/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6CF56-7B8C-452B-99BF-9881CF64CF3F}"/>
              </a:ext>
            </a:extLst>
          </p:cNvPr>
          <p:cNvSpPr txBox="1"/>
          <p:nvPr/>
        </p:nvSpPr>
        <p:spPr>
          <a:xfrm>
            <a:off x="432704" y="2441870"/>
            <a:ext cx="629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int()	</a:t>
            </a:r>
          </a:p>
          <a:p>
            <a:r>
              <a:rPr lang="en-US" dirty="0"/>
              <a:t>float()</a:t>
            </a:r>
          </a:p>
          <a:p>
            <a:r>
              <a:rPr lang="en-US" dirty="0"/>
              <a:t>complex()</a:t>
            </a:r>
          </a:p>
          <a:p>
            <a:r>
              <a:rPr lang="en-US" dirty="0"/>
              <a:t>bool()</a:t>
            </a:r>
          </a:p>
          <a:p>
            <a:r>
              <a:rPr lang="en-US" dirty="0"/>
              <a:t>str()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int() : any other type convert into int type</a:t>
            </a:r>
          </a:p>
          <a:p>
            <a:r>
              <a:rPr lang="en-US" dirty="0"/>
              <a:t>int(123.456) //123</a:t>
            </a:r>
          </a:p>
          <a:p>
            <a:r>
              <a:rPr lang="en-US" dirty="0"/>
              <a:t>int(10+20j) // can not convert complex to int</a:t>
            </a:r>
          </a:p>
          <a:p>
            <a:r>
              <a:rPr lang="en-US" dirty="0"/>
              <a:t>int(True)   // 1</a:t>
            </a:r>
          </a:p>
          <a:p>
            <a:r>
              <a:rPr lang="en-US" dirty="0"/>
              <a:t>Int(’10’) // string should be int only </a:t>
            </a:r>
          </a:p>
        </p:txBody>
      </p:sp>
    </p:spTree>
    <p:extLst>
      <p:ext uri="{BB962C8B-B14F-4D97-AF65-F5344CB8AC3E}">
        <p14:creationId xmlns:p14="http://schemas.microsoft.com/office/powerpoint/2010/main" val="885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1E8A2-6B3D-4C8D-8EA8-5925E39870C7}"/>
              </a:ext>
            </a:extLst>
          </p:cNvPr>
          <p:cNvSpPr txBox="1"/>
          <p:nvPr/>
        </p:nvSpPr>
        <p:spPr>
          <a:xfrm>
            <a:off x="293004" y="359070"/>
            <a:ext cx="629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float() : any other type convert into float type</a:t>
            </a:r>
          </a:p>
          <a:p>
            <a:r>
              <a:rPr lang="en-US" dirty="0"/>
              <a:t>float(10) //10.0</a:t>
            </a:r>
          </a:p>
          <a:p>
            <a:r>
              <a:rPr lang="en-US" dirty="0"/>
              <a:t>int(10+20j) // can not convert complex to float</a:t>
            </a:r>
          </a:p>
          <a:p>
            <a:r>
              <a:rPr lang="en-US" dirty="0"/>
              <a:t>int(True)   // 1.0</a:t>
            </a:r>
          </a:p>
          <a:p>
            <a:r>
              <a:rPr lang="en-US" dirty="0"/>
              <a:t>Int(’10’) // string should be int only 10.0</a:t>
            </a:r>
          </a:p>
        </p:txBody>
      </p:sp>
    </p:spTree>
    <p:extLst>
      <p:ext uri="{BB962C8B-B14F-4D97-AF65-F5344CB8AC3E}">
        <p14:creationId xmlns:p14="http://schemas.microsoft.com/office/powerpoint/2010/main" val="161161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450BD-871E-4A09-B16A-49C0522EF82F}"/>
              </a:ext>
            </a:extLst>
          </p:cNvPr>
          <p:cNvSpPr txBox="1"/>
          <p:nvPr/>
        </p:nvSpPr>
        <p:spPr>
          <a:xfrm>
            <a:off x="387734" y="412466"/>
            <a:ext cx="6252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Fundamental data types VS immutability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82AAA-3FDD-43AC-845D-EB61405B69C3}"/>
              </a:ext>
            </a:extLst>
          </p:cNvPr>
          <p:cNvSpPr txBox="1"/>
          <p:nvPr/>
        </p:nvSpPr>
        <p:spPr>
          <a:xfrm>
            <a:off x="387734" y="1182696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Immutable : Non changeable behavior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76C68-54DD-478A-A52C-FCABE0CC71FE}"/>
              </a:ext>
            </a:extLst>
          </p:cNvPr>
          <p:cNvSpPr txBox="1"/>
          <p:nvPr/>
        </p:nvSpPr>
        <p:spPr>
          <a:xfrm>
            <a:off x="387733" y="1847266"/>
            <a:ext cx="10675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utilization</a:t>
            </a:r>
          </a:p>
          <a:p>
            <a:r>
              <a:rPr lang="en-US" dirty="0"/>
              <a:t>Performance increases </a:t>
            </a:r>
          </a:p>
          <a:p>
            <a:endParaRPr lang="en-US" dirty="0"/>
          </a:p>
          <a:p>
            <a:r>
              <a:rPr lang="en-US" dirty="0"/>
              <a:t>In python same object use by multiple references</a:t>
            </a:r>
          </a:p>
          <a:p>
            <a:r>
              <a:rPr lang="en-US" dirty="0"/>
              <a:t>x=10</a:t>
            </a:r>
          </a:p>
          <a:p>
            <a:r>
              <a:rPr lang="en-US" dirty="0"/>
              <a:t>y=10</a:t>
            </a:r>
          </a:p>
          <a:p>
            <a:r>
              <a:rPr lang="en-US" dirty="0"/>
              <a:t>z-10</a:t>
            </a:r>
          </a:p>
          <a:p>
            <a:r>
              <a:rPr lang="en-US" dirty="0"/>
              <a:t>Here, only one object is created , if z=11 then other two are affected that’s why immutable concept came, Because when object assign value we can not change.</a:t>
            </a:r>
          </a:p>
          <a:p>
            <a:r>
              <a:rPr lang="en-US" dirty="0"/>
              <a:t>EX id(x),id(y),id(z) = same value we get.</a:t>
            </a:r>
          </a:p>
          <a:p>
            <a:endParaRPr lang="en-US" dirty="0"/>
          </a:p>
          <a:p>
            <a:r>
              <a:rPr lang="en-US" b="1" dirty="0"/>
              <a:t>NOTE : </a:t>
            </a:r>
          </a:p>
          <a:p>
            <a:r>
              <a:rPr lang="en-US" dirty="0"/>
              <a:t>float and complex data type different object will be created.</a:t>
            </a:r>
          </a:p>
          <a:p>
            <a:r>
              <a:rPr lang="en-US" dirty="0"/>
              <a:t>Int 0 to 256, bool, str is only single object will created.</a:t>
            </a:r>
          </a:p>
          <a:p>
            <a:endParaRPr lang="en-US" dirty="0"/>
          </a:p>
          <a:p>
            <a:r>
              <a:rPr lang="en-US" dirty="0"/>
              <a:t>At the time python interpreter starts : from 0 to 256 integer objects will be created at the beginning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7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350BE8-531D-4145-A8CE-9AC09ACFD7CA}"/>
              </a:ext>
            </a:extLst>
          </p:cNvPr>
          <p:cNvSpPr txBox="1"/>
          <p:nvPr/>
        </p:nvSpPr>
        <p:spPr>
          <a:xfrm>
            <a:off x="839449" y="674557"/>
            <a:ext cx="140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Python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ED2E1C-A304-4E2A-BB68-00A59E6C6502}"/>
              </a:ext>
            </a:extLst>
          </p:cNvPr>
          <p:cNvSpPr/>
          <p:nvPr/>
        </p:nvSpPr>
        <p:spPr>
          <a:xfrm>
            <a:off x="839448" y="1730328"/>
            <a:ext cx="105230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a </a:t>
            </a:r>
            <a:r>
              <a:rPr lang="en-US" b="1" dirty="0"/>
              <a:t>general purpose </a:t>
            </a:r>
            <a:r>
              <a:rPr lang="en-US" dirty="0"/>
              <a:t>(any type of application can develop using python ) </a:t>
            </a:r>
            <a:r>
              <a:rPr lang="en-US" b="1" dirty="0"/>
              <a:t>high level </a:t>
            </a:r>
            <a:r>
              <a:rPr lang="en-US" dirty="0"/>
              <a:t>(Human understandable)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</a:t>
            </a:r>
            <a:r>
              <a:rPr lang="en-US" b="1" dirty="0"/>
              <a:t>by Guido Van </a:t>
            </a:r>
            <a:r>
              <a:rPr lang="en-US" b="1" dirty="0" err="1"/>
              <a:t>Rossam</a:t>
            </a:r>
            <a:r>
              <a:rPr lang="en-US" b="1" dirty="0"/>
              <a:t> </a:t>
            </a:r>
            <a:r>
              <a:rPr lang="en-US" dirty="0"/>
              <a:t>==&gt; 1989 NRI... Started and 1991--&gt;DOB Feb 20th 1991 available for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C,JAVA language is </a:t>
            </a:r>
            <a:r>
              <a:rPr lang="en-US" b="1" dirty="0"/>
              <a:t>Statically Typed Programming </a:t>
            </a:r>
            <a:r>
              <a:rPr lang="en-US" dirty="0"/>
              <a:t>(Type declaration is required like int, </a:t>
            </a:r>
            <a:r>
              <a:rPr lang="en-US" dirty="0" err="1"/>
              <a:t>boolen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</a:t>
            </a:r>
            <a:r>
              <a:rPr lang="en-US" b="1" dirty="0"/>
              <a:t>Dynamically Typed Programming </a:t>
            </a:r>
            <a:r>
              <a:rPr lang="en-US" dirty="0"/>
              <a:t>(Type declaration is not required like int, </a:t>
            </a:r>
            <a:r>
              <a:rPr lang="en-US" dirty="0" err="1"/>
              <a:t>boolen</a:t>
            </a:r>
            <a:r>
              <a:rPr lang="en-US" dirty="0"/>
              <a:t>)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Functional programming from 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OOP from C++.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Scripting language features from Perl and Shell script.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programming feature from Modula - 3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83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0B3FB-0C65-48B9-9C27-9841C70B5C56}"/>
              </a:ext>
            </a:extLst>
          </p:cNvPr>
          <p:cNvSpPr txBox="1"/>
          <p:nvPr/>
        </p:nvSpPr>
        <p:spPr>
          <a:xfrm>
            <a:off x="521605" y="309616"/>
            <a:ext cx="1172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bytes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77806-FFBB-44B8-8314-17EA67E95715}"/>
              </a:ext>
            </a:extLst>
          </p:cNvPr>
          <p:cNvSpPr txBox="1"/>
          <p:nvPr/>
        </p:nvSpPr>
        <p:spPr>
          <a:xfrm>
            <a:off x="521605" y="948690"/>
            <a:ext cx="100464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group of value hold then we go for byte.</a:t>
            </a:r>
          </a:p>
          <a:p>
            <a:endParaRPr lang="en-US" dirty="0"/>
          </a:p>
          <a:p>
            <a:r>
              <a:rPr lang="en-US" dirty="0"/>
              <a:t>x=[10,20,30,40]</a:t>
            </a:r>
          </a:p>
          <a:p>
            <a:r>
              <a:rPr lang="en-US" dirty="0"/>
              <a:t>b=bytes(x)</a:t>
            </a:r>
          </a:p>
          <a:p>
            <a:r>
              <a:rPr lang="en-US" b="1" dirty="0"/>
              <a:t>Here b is bytes data type.</a:t>
            </a:r>
          </a:p>
          <a:p>
            <a:r>
              <a:rPr lang="en-US" dirty="0"/>
              <a:t>for x in b</a:t>
            </a:r>
          </a:p>
          <a:p>
            <a:r>
              <a:rPr lang="en-US" dirty="0"/>
              <a:t>Print(x)  // output 10 ,20, 30, 40</a:t>
            </a:r>
          </a:p>
          <a:p>
            <a:r>
              <a:rPr lang="en-US" dirty="0"/>
              <a:t>b(0) // 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byte every value should be in range 0 to 256 only otherwise error will be display</a:t>
            </a:r>
          </a:p>
          <a:p>
            <a:pPr lvl="1"/>
            <a:r>
              <a:rPr lang="en-US" dirty="0"/>
              <a:t>Ex. x=[20,256,257]</a:t>
            </a:r>
          </a:p>
          <a:p>
            <a:pPr lvl="1"/>
            <a:r>
              <a:rPr lang="en-US" dirty="0"/>
              <a:t>B=bytes(x)  // Error bytes must be range.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Bytes data type is immutable : </a:t>
            </a:r>
          </a:p>
          <a:p>
            <a:r>
              <a:rPr lang="en-US" dirty="0"/>
              <a:t>	Ex. x=[10,20,30,40]</a:t>
            </a:r>
          </a:p>
          <a:p>
            <a:r>
              <a:rPr lang="en-US" dirty="0"/>
              <a:t>	       b=bytes(x)</a:t>
            </a:r>
          </a:p>
          <a:p>
            <a:r>
              <a:rPr lang="en-US" dirty="0"/>
              <a:t>	        b[0]=120  // error byte object dose not support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53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1B12E-16B0-44D9-A7FE-6FAB0C1C9AA0}"/>
              </a:ext>
            </a:extLst>
          </p:cNvPr>
          <p:cNvSpPr txBox="1"/>
          <p:nvPr/>
        </p:nvSpPr>
        <p:spPr>
          <a:xfrm>
            <a:off x="206812" y="283931"/>
            <a:ext cx="342164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bytearray : </a:t>
            </a:r>
          </a:p>
          <a:p>
            <a:endParaRPr lang="en-US" sz="2800" b="1" dirty="0"/>
          </a:p>
          <a:p>
            <a:r>
              <a:rPr lang="en-US" dirty="0"/>
              <a:t>Both are same except it is mutable</a:t>
            </a:r>
          </a:p>
          <a:p>
            <a:r>
              <a:rPr lang="en-US" dirty="0"/>
              <a:t>Ex. x=[10,20,30,40]</a:t>
            </a:r>
          </a:p>
          <a:p>
            <a:r>
              <a:rPr lang="en-US" dirty="0"/>
              <a:t>       b=bytearray(x)</a:t>
            </a:r>
          </a:p>
          <a:p>
            <a:r>
              <a:rPr lang="en-US" dirty="0"/>
              <a:t>        b[0]=120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b</a:t>
            </a:r>
          </a:p>
          <a:p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FF294-D908-47D9-B270-C7FE4AA22978}"/>
              </a:ext>
            </a:extLst>
          </p:cNvPr>
          <p:cNvSpPr txBox="1"/>
          <p:nvPr/>
        </p:nvSpPr>
        <p:spPr>
          <a:xfrm>
            <a:off x="244256" y="3035913"/>
            <a:ext cx="1121713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list :</a:t>
            </a:r>
          </a:p>
          <a:p>
            <a:endParaRPr lang="en-US" sz="2800" b="1" dirty="0"/>
          </a:p>
          <a:p>
            <a:r>
              <a:rPr lang="en-US" dirty="0"/>
              <a:t>Where </a:t>
            </a:r>
            <a:r>
              <a:rPr lang="en-US" b="1" dirty="0"/>
              <a:t>insertion</a:t>
            </a:r>
            <a:r>
              <a:rPr lang="en-US" dirty="0"/>
              <a:t> order is preserved and </a:t>
            </a:r>
            <a:r>
              <a:rPr lang="en-US" b="1" dirty="0"/>
              <a:t>duplicates</a:t>
            </a:r>
            <a:r>
              <a:rPr lang="en-US" dirty="0"/>
              <a:t> are allowed then use list. Not immutable.</a:t>
            </a:r>
          </a:p>
          <a:p>
            <a:r>
              <a:rPr lang="en-US" b="1" dirty="0"/>
              <a:t>Ex. </a:t>
            </a:r>
          </a:p>
          <a:p>
            <a:r>
              <a:rPr lang="en-US" dirty="0"/>
              <a:t>a=[]</a:t>
            </a:r>
          </a:p>
          <a:p>
            <a:r>
              <a:rPr lang="en-US" dirty="0"/>
              <a:t>type(a)   // list</a:t>
            </a:r>
          </a:p>
          <a:p>
            <a:endParaRPr lang="en-US" dirty="0"/>
          </a:p>
          <a:p>
            <a:r>
              <a:rPr lang="en-US" dirty="0"/>
              <a:t>If to add values in list</a:t>
            </a:r>
          </a:p>
          <a:p>
            <a:r>
              <a:rPr lang="en-US" dirty="0"/>
              <a:t>a.append(10)</a:t>
            </a:r>
          </a:p>
          <a:p>
            <a:r>
              <a:rPr lang="en-US" dirty="0"/>
              <a:t>a.append(20)</a:t>
            </a:r>
          </a:p>
          <a:p>
            <a:r>
              <a:rPr lang="en-US" dirty="0"/>
              <a:t>a.append(10) </a:t>
            </a:r>
          </a:p>
          <a:p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7960D-FFFD-4E5D-848B-C8DBC84D25FC}"/>
              </a:ext>
            </a:extLst>
          </p:cNvPr>
          <p:cNvSpPr txBox="1"/>
          <p:nvPr/>
        </p:nvSpPr>
        <p:spPr>
          <a:xfrm>
            <a:off x="4763584" y="1515037"/>
            <a:ext cx="13324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/>
              <a:t>Output</a:t>
            </a:r>
          </a:p>
          <a:p>
            <a:pPr lvl="1"/>
            <a:r>
              <a:rPr lang="en-US" dirty="0"/>
              <a:t>120</a:t>
            </a:r>
          </a:p>
          <a:p>
            <a:pPr lvl="1"/>
            <a:r>
              <a:rPr lang="en-US" dirty="0"/>
              <a:t>20</a:t>
            </a:r>
          </a:p>
          <a:p>
            <a:pPr lvl="1"/>
            <a:r>
              <a:rPr lang="en-US" dirty="0"/>
              <a:t>30</a:t>
            </a:r>
          </a:p>
          <a:p>
            <a:pPr lvl="1"/>
            <a:r>
              <a:rPr lang="en-US" dirty="0"/>
              <a:t>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B2FB0-D5EC-4E6A-8646-8EE1E1E1525A}"/>
              </a:ext>
            </a:extLst>
          </p:cNvPr>
          <p:cNvSpPr txBox="1"/>
          <p:nvPr/>
        </p:nvSpPr>
        <p:spPr>
          <a:xfrm>
            <a:off x="2531104" y="4525522"/>
            <a:ext cx="2368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/>
              <a:t>a.append(‘Rohit’)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Print(l)</a:t>
            </a:r>
          </a:p>
          <a:p>
            <a:pPr lvl="1"/>
            <a:r>
              <a:rPr lang="en-US" b="1" dirty="0"/>
              <a:t>Output</a:t>
            </a:r>
          </a:p>
          <a:p>
            <a:pPr lvl="1"/>
            <a:r>
              <a:rPr lang="en-US" dirty="0"/>
              <a:t>[10, 20, 10, Rohit]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DD69C-C1EB-4B67-8CD9-7202FFEF38C2}"/>
              </a:ext>
            </a:extLst>
          </p:cNvPr>
          <p:cNvSpPr txBox="1"/>
          <p:nvPr/>
        </p:nvSpPr>
        <p:spPr>
          <a:xfrm>
            <a:off x="4681517" y="4509024"/>
            <a:ext cx="29338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/>
              <a:t>a.append(None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Print(l)</a:t>
            </a:r>
          </a:p>
          <a:p>
            <a:pPr lvl="1"/>
            <a:r>
              <a:rPr lang="en-US" b="1" dirty="0"/>
              <a:t>Output</a:t>
            </a:r>
          </a:p>
          <a:p>
            <a:pPr lvl="1"/>
            <a:r>
              <a:rPr lang="en-US" dirty="0"/>
              <a:t>[10, 20, 10, Rohit, None]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51C8-0F13-47F4-994E-967E7A58A691}"/>
              </a:ext>
            </a:extLst>
          </p:cNvPr>
          <p:cNvSpPr txBox="1"/>
          <p:nvPr/>
        </p:nvSpPr>
        <p:spPr>
          <a:xfrm>
            <a:off x="7471766" y="4332606"/>
            <a:ext cx="13324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/>
              <a:t>a[0] </a:t>
            </a:r>
          </a:p>
          <a:p>
            <a:pPr lvl="1"/>
            <a:r>
              <a:rPr lang="en-US" b="1" dirty="0"/>
              <a:t>Output</a:t>
            </a:r>
          </a:p>
          <a:p>
            <a:pPr lvl="1"/>
            <a:r>
              <a:rPr lang="en-US" dirty="0"/>
              <a:t>10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1DA351-C5E1-4AFC-99C1-0CC4EA48E87D}"/>
              </a:ext>
            </a:extLst>
          </p:cNvPr>
          <p:cNvCxnSpPr/>
          <p:nvPr/>
        </p:nvCxnSpPr>
        <p:spPr>
          <a:xfrm>
            <a:off x="2803161" y="4272676"/>
            <a:ext cx="0" cy="230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9B397-FAC2-427E-B60C-4611F58E21CE}"/>
              </a:ext>
            </a:extLst>
          </p:cNvPr>
          <p:cNvSpPr txBox="1"/>
          <p:nvPr/>
        </p:nvSpPr>
        <p:spPr>
          <a:xfrm>
            <a:off x="9448981" y="4280615"/>
            <a:ext cx="2083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/>
              <a:t>a[-1]</a:t>
            </a:r>
          </a:p>
          <a:p>
            <a:pPr lvl="1"/>
            <a:r>
              <a:rPr lang="en-US" b="1" dirty="0"/>
              <a:t>Output</a:t>
            </a:r>
          </a:p>
          <a:p>
            <a:pPr lvl="1"/>
            <a:r>
              <a:rPr lang="en-US" dirty="0"/>
              <a:t>//Nothing print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43708E-6640-430F-AD5E-DB89A5301F04}"/>
              </a:ext>
            </a:extLst>
          </p:cNvPr>
          <p:cNvCxnSpPr>
            <a:cxnSpLocks/>
          </p:cNvCxnSpPr>
          <p:nvPr/>
        </p:nvCxnSpPr>
        <p:spPr>
          <a:xfrm>
            <a:off x="7929797" y="5444146"/>
            <a:ext cx="3531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F1D7C7-116D-4EDF-8546-C437730C459C}"/>
              </a:ext>
            </a:extLst>
          </p:cNvPr>
          <p:cNvSpPr txBox="1"/>
          <p:nvPr/>
        </p:nvSpPr>
        <p:spPr>
          <a:xfrm>
            <a:off x="7438086" y="5586131"/>
            <a:ext cx="2028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a[1:3] </a:t>
            </a:r>
          </a:p>
          <a:p>
            <a:pPr lvl="1"/>
            <a:r>
              <a:rPr lang="en-US" b="1" dirty="0"/>
              <a:t>Output</a:t>
            </a:r>
          </a:p>
          <a:p>
            <a:pPr lvl="1"/>
            <a:r>
              <a:rPr lang="en-US" dirty="0"/>
              <a:t>[20, 10, Rohit]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05FDF-4D57-4BD6-B983-F1F2467F8558}"/>
              </a:ext>
            </a:extLst>
          </p:cNvPr>
          <p:cNvSpPr txBox="1"/>
          <p:nvPr/>
        </p:nvSpPr>
        <p:spPr>
          <a:xfrm>
            <a:off x="9203961" y="5567037"/>
            <a:ext cx="2846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a.remove(10)</a:t>
            </a:r>
          </a:p>
          <a:p>
            <a:pPr lvl="1"/>
            <a:r>
              <a:rPr lang="en-US" b="1" dirty="0"/>
              <a:t>Output</a:t>
            </a:r>
          </a:p>
          <a:p>
            <a:pPr lvl="1"/>
            <a:r>
              <a:rPr lang="en-US" dirty="0"/>
              <a:t>[ 20, 10, Rohit, None 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1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FC8365-91C5-467E-A82C-51E2CBC64AA2}"/>
              </a:ext>
            </a:extLst>
          </p:cNvPr>
          <p:cNvSpPr/>
          <p:nvPr/>
        </p:nvSpPr>
        <p:spPr>
          <a:xfrm>
            <a:off x="648855" y="291271"/>
            <a:ext cx="12811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tuple :</a:t>
            </a:r>
          </a:p>
          <a:p>
            <a:r>
              <a:rPr lang="en-US" sz="32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0D845-2C3D-484C-B302-492510930D2B}"/>
              </a:ext>
            </a:extLst>
          </p:cNvPr>
          <p:cNvSpPr txBox="1"/>
          <p:nvPr/>
        </p:nvSpPr>
        <p:spPr>
          <a:xfrm>
            <a:off x="839449" y="999157"/>
            <a:ext cx="42101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list and tuple is 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is mutable but tuple is 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represent [] but tuple is represent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feature are same.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47106-3ACF-4E3B-B83D-5473696870FB}"/>
              </a:ext>
            </a:extLst>
          </p:cNvPr>
          <p:cNvSpPr/>
          <p:nvPr/>
        </p:nvSpPr>
        <p:spPr>
          <a:xfrm>
            <a:off x="648855" y="2645762"/>
            <a:ext cx="13462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range :</a:t>
            </a:r>
          </a:p>
          <a:p>
            <a:r>
              <a:rPr lang="en-US" sz="32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D8258-9536-43B0-BCA5-C23672DBB6A9}"/>
              </a:ext>
            </a:extLst>
          </p:cNvPr>
          <p:cNvSpPr txBox="1"/>
          <p:nvPr/>
        </p:nvSpPr>
        <p:spPr>
          <a:xfrm>
            <a:off x="764498" y="3429000"/>
            <a:ext cx="50306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represent is sequence of value</a:t>
            </a:r>
          </a:p>
          <a:p>
            <a:r>
              <a:rPr lang="en-US" dirty="0"/>
              <a:t>It is always immutable</a:t>
            </a:r>
          </a:p>
          <a:p>
            <a:r>
              <a:rPr lang="en-US" b="1" dirty="0"/>
              <a:t>Form 1:   r=range(3) </a:t>
            </a:r>
          </a:p>
          <a:p>
            <a:r>
              <a:rPr lang="en-US" dirty="0"/>
              <a:t>                // it is represents value from 0 to 3 (end-1)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Form 2 : r=range(10,29)</a:t>
            </a:r>
          </a:p>
          <a:p>
            <a:r>
              <a:rPr lang="en-US" dirty="0"/>
              <a:t>	//It is represents value from 10 to 29</a:t>
            </a:r>
          </a:p>
          <a:p>
            <a:endParaRPr lang="en-US" dirty="0"/>
          </a:p>
          <a:p>
            <a:r>
              <a:rPr lang="en-US" b="1" dirty="0"/>
              <a:t>Form 3: r=range(10,29,5)</a:t>
            </a:r>
            <a:r>
              <a:rPr lang="en-US" dirty="0"/>
              <a:t>  // 5 is step</a:t>
            </a:r>
          </a:p>
          <a:p>
            <a:r>
              <a:rPr lang="en-US" dirty="0"/>
              <a:t>	//it represents 10 to 29 increment by 5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33AC6-0615-45EB-8ED5-A1EDB21A5423}"/>
              </a:ext>
            </a:extLst>
          </p:cNvPr>
          <p:cNvSpPr txBox="1"/>
          <p:nvPr/>
        </p:nvSpPr>
        <p:spPr>
          <a:xfrm>
            <a:off x="6585372" y="3184371"/>
            <a:ext cx="1822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r : print 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r>
              <a:rPr lang="en-US" dirty="0"/>
              <a:t>	output </a:t>
            </a:r>
          </a:p>
          <a:p>
            <a:r>
              <a:rPr lang="en-US" dirty="0"/>
              <a:t>	o</a:t>
            </a:r>
          </a:p>
          <a:p>
            <a:r>
              <a:rPr lang="en-US" dirty="0"/>
              <a:t>	1</a:t>
            </a:r>
          </a:p>
          <a:p>
            <a:r>
              <a:rPr lang="en-US" dirty="0"/>
              <a:t>	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359B1-2121-41B0-9F9D-03699E13AA88}"/>
              </a:ext>
            </a:extLst>
          </p:cNvPr>
          <p:cNvSpPr txBox="1"/>
          <p:nvPr/>
        </p:nvSpPr>
        <p:spPr>
          <a:xfrm>
            <a:off x="9122787" y="315749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r[0]</a:t>
            </a:r>
          </a:p>
          <a:p>
            <a:r>
              <a:rPr lang="en-US" dirty="0"/>
              <a:t>output 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EA0AC-7A96-4F6E-A512-08775A354F6D}"/>
              </a:ext>
            </a:extLst>
          </p:cNvPr>
          <p:cNvSpPr txBox="1"/>
          <p:nvPr/>
        </p:nvSpPr>
        <p:spPr>
          <a:xfrm>
            <a:off x="6932644" y="5039082"/>
            <a:ext cx="1822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r : print 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r>
              <a:rPr lang="en-US" dirty="0"/>
              <a:t>	output </a:t>
            </a:r>
          </a:p>
          <a:p>
            <a:r>
              <a:rPr lang="en-US" dirty="0"/>
              <a:t>	10</a:t>
            </a:r>
          </a:p>
          <a:p>
            <a:r>
              <a:rPr lang="en-US" dirty="0"/>
              <a:t>	15</a:t>
            </a:r>
          </a:p>
          <a:p>
            <a:r>
              <a:rPr lang="en-US" dirty="0"/>
              <a:t>	20</a:t>
            </a:r>
          </a:p>
          <a:p>
            <a:r>
              <a:rPr lang="en-US" dirty="0"/>
              <a:t>	25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5C394F-0A4F-4E7E-942E-994AF9716310}"/>
              </a:ext>
            </a:extLst>
          </p:cNvPr>
          <p:cNvCxnSpPr>
            <a:endCxn id="8" idx="1"/>
          </p:cNvCxnSpPr>
          <p:nvPr/>
        </p:nvCxnSpPr>
        <p:spPr>
          <a:xfrm flipV="1">
            <a:off x="5681272" y="5916245"/>
            <a:ext cx="1251372" cy="39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F28042-CD31-484C-BAF5-2107FE52A888}"/>
              </a:ext>
            </a:extLst>
          </p:cNvPr>
          <p:cNvCxnSpPr/>
          <p:nvPr/>
        </p:nvCxnSpPr>
        <p:spPr>
          <a:xfrm flipV="1">
            <a:off x="5786202" y="4110007"/>
            <a:ext cx="1251372" cy="39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6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48AFE3-C129-489A-B8F7-C269149C4A7D}"/>
              </a:ext>
            </a:extLst>
          </p:cNvPr>
          <p:cNvSpPr/>
          <p:nvPr/>
        </p:nvSpPr>
        <p:spPr>
          <a:xfrm>
            <a:off x="648855" y="291271"/>
            <a:ext cx="9015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set :</a:t>
            </a:r>
          </a:p>
          <a:p>
            <a:r>
              <a:rPr lang="en-US" sz="32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2CF8F-2A41-4C07-8D95-9D58487D462A}"/>
              </a:ext>
            </a:extLst>
          </p:cNvPr>
          <p:cNvSpPr txBox="1"/>
          <p:nvPr/>
        </p:nvSpPr>
        <p:spPr>
          <a:xfrm>
            <a:off x="839449" y="999157"/>
            <a:ext cx="63638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list and set is 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value allowed in list but in set it is not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represent [] but set represent 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list insertion order is preserved but In set it is not preserved.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set indexing and slice operator is not allowed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i.e</a:t>
            </a:r>
            <a:r>
              <a:rPr lang="en-US" dirty="0"/>
              <a:t> a[0] OR a[1:3]  // not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list use </a:t>
            </a:r>
            <a:r>
              <a:rPr lang="en-US" b="1" dirty="0"/>
              <a:t>append</a:t>
            </a:r>
            <a:r>
              <a:rPr lang="en-US" dirty="0"/>
              <a:t> but in set use </a:t>
            </a:r>
            <a:r>
              <a:rPr lang="en-US" b="1" dirty="0"/>
              <a:t>add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5CAE7-399C-48E1-B552-DF57687B3AEC}"/>
              </a:ext>
            </a:extLst>
          </p:cNvPr>
          <p:cNvSpPr/>
          <p:nvPr/>
        </p:nvSpPr>
        <p:spPr>
          <a:xfrm>
            <a:off x="648855" y="3769146"/>
            <a:ext cx="19715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frozenset :</a:t>
            </a:r>
          </a:p>
          <a:p>
            <a:r>
              <a:rPr lang="en-US" sz="32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99EF4-1B60-4D6E-949F-23D6DF24A37B}"/>
              </a:ext>
            </a:extLst>
          </p:cNvPr>
          <p:cNvSpPr txBox="1"/>
          <p:nvPr/>
        </p:nvSpPr>
        <p:spPr>
          <a:xfrm>
            <a:off x="839449" y="4477032"/>
            <a:ext cx="4111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is mutable but  frozenset is immutable</a:t>
            </a:r>
          </a:p>
          <a:p>
            <a:r>
              <a:rPr lang="en-US" dirty="0"/>
              <a:t>s={20, 20, 30, 40}</a:t>
            </a:r>
          </a:p>
          <a:p>
            <a:r>
              <a:rPr lang="en-US" dirty="0"/>
              <a:t>fs=frozenset(s)</a:t>
            </a:r>
          </a:p>
        </p:txBody>
      </p:sp>
    </p:spTree>
    <p:extLst>
      <p:ext uri="{BB962C8B-B14F-4D97-AF65-F5344CB8AC3E}">
        <p14:creationId xmlns:p14="http://schemas.microsoft.com/office/powerpoint/2010/main" val="937586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2DD658-F0E9-415B-82E1-116CEB2BF5CE}"/>
              </a:ext>
            </a:extLst>
          </p:cNvPr>
          <p:cNvSpPr/>
          <p:nvPr/>
        </p:nvSpPr>
        <p:spPr>
          <a:xfrm>
            <a:off x="648855" y="291271"/>
            <a:ext cx="9332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dict</a:t>
            </a:r>
            <a:r>
              <a:rPr lang="en-US" sz="3200" b="1" dirty="0"/>
              <a:t>:</a:t>
            </a:r>
          </a:p>
          <a:p>
            <a:r>
              <a:rPr lang="en-US" sz="32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691DA-0F60-4A22-BA78-0419D5C06634}"/>
              </a:ext>
            </a:extLst>
          </p:cNvPr>
          <p:cNvSpPr txBox="1"/>
          <p:nvPr/>
        </p:nvSpPr>
        <p:spPr>
          <a:xfrm>
            <a:off x="648855" y="1074265"/>
            <a:ext cx="66861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of represent key value pair then we go for dict. data type</a:t>
            </a:r>
          </a:p>
          <a:p>
            <a:r>
              <a:rPr lang="en-US" dirty="0"/>
              <a:t>In other data type object are not link but using </a:t>
            </a:r>
            <a:r>
              <a:rPr lang="en-US" dirty="0" err="1"/>
              <a:t>dict</a:t>
            </a:r>
            <a:r>
              <a:rPr lang="en-US" dirty="0"/>
              <a:t> all object can link.</a:t>
            </a:r>
          </a:p>
          <a:p>
            <a:endParaRPr lang="en-US" dirty="0"/>
          </a:p>
          <a:p>
            <a:r>
              <a:rPr lang="en-US" dirty="0"/>
              <a:t>Ex</a:t>
            </a:r>
          </a:p>
          <a:p>
            <a:r>
              <a:rPr lang="en-US" dirty="0"/>
              <a:t>d={100:’Rohit’, 200:’Bhosale’, 300:’Male’}</a:t>
            </a:r>
          </a:p>
          <a:p>
            <a:endParaRPr lang="en-US" dirty="0"/>
          </a:p>
          <a:p>
            <a:r>
              <a:rPr lang="en-US" dirty="0"/>
              <a:t>Key and value can be any type of object .</a:t>
            </a:r>
          </a:p>
          <a:p>
            <a:r>
              <a:rPr lang="en-US" dirty="0"/>
              <a:t>S={}   // by default it consider as dictionary.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218D7-A592-400A-9DF5-EF436230B562}"/>
              </a:ext>
            </a:extLst>
          </p:cNvPr>
          <p:cNvSpPr/>
          <p:nvPr/>
        </p:nvSpPr>
        <p:spPr>
          <a:xfrm>
            <a:off x="516442" y="3626974"/>
            <a:ext cx="12170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None:</a:t>
            </a:r>
          </a:p>
          <a:p>
            <a:r>
              <a:rPr lang="en-US" sz="32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43428-F7C2-4EF0-ADBF-201CDC03C53B}"/>
              </a:ext>
            </a:extLst>
          </p:cNvPr>
          <p:cNvSpPr txBox="1"/>
          <p:nvPr/>
        </p:nvSpPr>
        <p:spPr>
          <a:xfrm>
            <a:off x="516442" y="4265579"/>
            <a:ext cx="74115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user is not return or write blank function then it </a:t>
            </a:r>
            <a:r>
              <a:rPr lang="en-US" dirty="0" err="1"/>
              <a:t>bydefault</a:t>
            </a:r>
            <a:r>
              <a:rPr lang="en-US" dirty="0"/>
              <a:t> it going as None </a:t>
            </a:r>
          </a:p>
          <a:p>
            <a:r>
              <a:rPr lang="en-US" dirty="0"/>
              <a:t>Ex.</a:t>
            </a:r>
          </a:p>
          <a:p>
            <a:r>
              <a:rPr lang="en-US" dirty="0"/>
              <a:t>def f1() :</a:t>
            </a:r>
          </a:p>
          <a:p>
            <a:r>
              <a:rPr lang="en-US" dirty="0"/>
              <a:t>        a=10			print(f1()) // output is None</a:t>
            </a:r>
          </a:p>
          <a:p>
            <a:endParaRPr lang="en-US" dirty="0"/>
          </a:p>
          <a:p>
            <a:r>
              <a:rPr lang="en-US" dirty="0"/>
              <a:t>pass also used if do not write anything</a:t>
            </a:r>
          </a:p>
          <a:p>
            <a:r>
              <a:rPr lang="en-US" dirty="0"/>
              <a:t>Ex.</a:t>
            </a:r>
          </a:p>
          <a:p>
            <a:r>
              <a:rPr lang="en-US" dirty="0"/>
              <a:t>def f1() :</a:t>
            </a:r>
          </a:p>
          <a:p>
            <a:r>
              <a:rPr lang="en-US" dirty="0"/>
              <a:t>        pass  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5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F3363-5F69-41D6-B606-2BEB28C056BA}"/>
              </a:ext>
            </a:extLst>
          </p:cNvPr>
          <p:cNvSpPr/>
          <p:nvPr/>
        </p:nvSpPr>
        <p:spPr>
          <a:xfrm>
            <a:off x="648855" y="291271"/>
            <a:ext cx="3379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Escape Character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AE4BF-4CC5-47FF-9236-81B42CF4BB70}"/>
              </a:ext>
            </a:extLst>
          </p:cNvPr>
          <p:cNvSpPr txBox="1"/>
          <p:nvPr/>
        </p:nvSpPr>
        <p:spPr>
          <a:xfrm>
            <a:off x="648855" y="1214203"/>
            <a:ext cx="313746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\n : Next line</a:t>
            </a:r>
          </a:p>
          <a:p>
            <a:r>
              <a:rPr lang="en-US" dirty="0"/>
              <a:t>Ex. s=“Rohit/</a:t>
            </a:r>
            <a:r>
              <a:rPr lang="en-US" dirty="0" err="1"/>
              <a:t>nBhosale</a:t>
            </a:r>
            <a:r>
              <a:rPr lang="en-US" dirty="0"/>
              <a:t>”  </a:t>
            </a:r>
          </a:p>
          <a:p>
            <a:r>
              <a:rPr lang="en-US" dirty="0"/>
              <a:t>s  // output is “Rohit/</a:t>
            </a:r>
            <a:r>
              <a:rPr lang="en-US" dirty="0" err="1"/>
              <a:t>nBhosale</a:t>
            </a:r>
            <a:r>
              <a:rPr lang="en-US" dirty="0"/>
              <a:t>”</a:t>
            </a:r>
          </a:p>
          <a:p>
            <a:r>
              <a:rPr lang="en-US" dirty="0"/>
              <a:t>Print(S) // Rohit</a:t>
            </a:r>
          </a:p>
          <a:p>
            <a:r>
              <a:rPr lang="en-US" dirty="0"/>
              <a:t>	   Bhosale</a:t>
            </a:r>
          </a:p>
          <a:p>
            <a:endParaRPr lang="en-US" dirty="0"/>
          </a:p>
          <a:p>
            <a:r>
              <a:rPr lang="en-US" b="1" dirty="0"/>
              <a:t>\t : tab</a:t>
            </a:r>
          </a:p>
          <a:p>
            <a:r>
              <a:rPr lang="en-US" dirty="0"/>
              <a:t>Ex . s=“Rohit\Bhosale”</a:t>
            </a:r>
          </a:p>
          <a:p>
            <a:r>
              <a:rPr lang="en-US" dirty="0"/>
              <a:t>Print(s) // Rohit    Bhosale</a:t>
            </a:r>
          </a:p>
          <a:p>
            <a:endParaRPr lang="en-US" dirty="0"/>
          </a:p>
          <a:p>
            <a:r>
              <a:rPr lang="en-US" dirty="0"/>
              <a:t>\r : carriage return</a:t>
            </a:r>
          </a:p>
          <a:p>
            <a:r>
              <a:rPr lang="en-US" dirty="0"/>
              <a:t>\b : back space</a:t>
            </a:r>
          </a:p>
          <a:p>
            <a:r>
              <a:rPr lang="en-US" dirty="0"/>
              <a:t>\f : </a:t>
            </a:r>
          </a:p>
          <a:p>
            <a:r>
              <a:rPr lang="en-US" dirty="0"/>
              <a:t>\’ : </a:t>
            </a:r>
          </a:p>
          <a:p>
            <a:r>
              <a:rPr lang="en-US" dirty="0"/>
              <a:t>\”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\v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5B073-EE13-4A9F-A60D-54DCC69607E0}"/>
              </a:ext>
            </a:extLst>
          </p:cNvPr>
          <p:cNvSpPr/>
          <p:nvPr/>
        </p:nvSpPr>
        <p:spPr>
          <a:xfrm>
            <a:off x="359545" y="6096926"/>
            <a:ext cx="197881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Constants:</a:t>
            </a:r>
          </a:p>
          <a:p>
            <a:r>
              <a:rPr lang="en-US" sz="32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F53D5-B104-44FA-9908-5BAF2CB30489}"/>
              </a:ext>
            </a:extLst>
          </p:cNvPr>
          <p:cNvSpPr/>
          <p:nvPr/>
        </p:nvSpPr>
        <p:spPr>
          <a:xfrm>
            <a:off x="2583305" y="61738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Constant is not supported in python like final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04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DD2A34-0A98-4F01-BCC8-6B9B599C00E1}"/>
              </a:ext>
            </a:extLst>
          </p:cNvPr>
          <p:cNvSpPr txBox="1"/>
          <p:nvPr/>
        </p:nvSpPr>
        <p:spPr>
          <a:xfrm>
            <a:off x="704537" y="554636"/>
            <a:ext cx="4160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Where we can use Python.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58FFC-579D-4204-AC56-886A1683318D}"/>
              </a:ext>
            </a:extLst>
          </p:cNvPr>
          <p:cNvSpPr txBox="1"/>
          <p:nvPr/>
        </p:nvSpPr>
        <p:spPr>
          <a:xfrm flipH="1">
            <a:off x="704537" y="1409075"/>
            <a:ext cx="101675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/>
              <a:t>Desktop application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Web application—Django framework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Database application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Networking application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Game application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AI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IOT application</a:t>
            </a:r>
          </a:p>
        </p:txBody>
      </p:sp>
    </p:spTree>
    <p:extLst>
      <p:ext uri="{BB962C8B-B14F-4D97-AF65-F5344CB8AC3E}">
        <p14:creationId xmlns:p14="http://schemas.microsoft.com/office/powerpoint/2010/main" val="87295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F2BED-A1FF-4CBD-BAE4-EA7DBEF5D445}"/>
              </a:ext>
            </a:extLst>
          </p:cNvPr>
          <p:cNvSpPr txBox="1"/>
          <p:nvPr/>
        </p:nvSpPr>
        <p:spPr>
          <a:xfrm>
            <a:off x="704537" y="554636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Install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505B5-0917-46F4-8307-8B78C9C30635}"/>
              </a:ext>
            </a:extLst>
          </p:cNvPr>
          <p:cNvSpPr txBox="1"/>
          <p:nvPr/>
        </p:nvSpPr>
        <p:spPr>
          <a:xfrm>
            <a:off x="704536" y="1379095"/>
            <a:ext cx="11167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Go to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               Download latest version of python which start 3.8 something, 2.7 version python is totally different from 3.8</a:t>
            </a:r>
          </a:p>
          <a:p>
            <a:endParaRPr lang="en-US" dirty="0"/>
          </a:p>
          <a:p>
            <a:r>
              <a:rPr lang="en-US" dirty="0"/>
              <a:t>Step 2 : Install the downloaded python .exe file </a:t>
            </a:r>
          </a:p>
          <a:p>
            <a:r>
              <a:rPr lang="en-US" dirty="0"/>
              <a:t>               Note : Select checkbox to add path</a:t>
            </a:r>
          </a:p>
          <a:p>
            <a:endParaRPr lang="en-US" dirty="0"/>
          </a:p>
          <a:p>
            <a:r>
              <a:rPr lang="en-US" dirty="0"/>
              <a:t>Step 3 : Open command prompt and enter </a:t>
            </a:r>
            <a:r>
              <a:rPr lang="en-US" dirty="0" err="1"/>
              <a:t>py</a:t>
            </a:r>
            <a:r>
              <a:rPr lang="en-US" dirty="0"/>
              <a:t> or python and check python is installed or not</a:t>
            </a:r>
          </a:p>
        </p:txBody>
      </p:sp>
    </p:spTree>
    <p:extLst>
      <p:ext uri="{BB962C8B-B14F-4D97-AF65-F5344CB8AC3E}">
        <p14:creationId xmlns:p14="http://schemas.microsoft.com/office/powerpoint/2010/main" val="64385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97F08-A858-4E45-BC08-49E2E8250107}"/>
              </a:ext>
            </a:extLst>
          </p:cNvPr>
          <p:cNvSpPr txBox="1"/>
          <p:nvPr/>
        </p:nvSpPr>
        <p:spPr>
          <a:xfrm>
            <a:off x="704537" y="554636"/>
            <a:ext cx="4760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Editors to create python 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093E0-8D11-4B2C-A685-385E7132680C}"/>
              </a:ext>
            </a:extLst>
          </p:cNvPr>
          <p:cNvSpPr/>
          <p:nvPr/>
        </p:nvSpPr>
        <p:spPr>
          <a:xfrm>
            <a:off x="1099279" y="152469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Python shell  </a:t>
            </a:r>
          </a:p>
          <a:p>
            <a:r>
              <a:rPr lang="en-US" dirty="0"/>
              <a:t>	press the windows key and enter python</a:t>
            </a:r>
          </a:p>
          <a:p>
            <a:r>
              <a:rPr lang="en-US" dirty="0"/>
              <a:t>	click on IDLE and open editor</a:t>
            </a:r>
          </a:p>
          <a:p>
            <a:r>
              <a:rPr lang="en-US" dirty="0"/>
              <a:t>	Create new file and save as .</a:t>
            </a:r>
            <a:r>
              <a:rPr lang="en-US" dirty="0" err="1"/>
              <a:t>py</a:t>
            </a:r>
            <a:r>
              <a:rPr lang="en-US" dirty="0"/>
              <a:t> extension</a:t>
            </a:r>
          </a:p>
          <a:p>
            <a:r>
              <a:rPr lang="en-US" dirty="0"/>
              <a:t>	Run using F5 or Click on Run</a:t>
            </a:r>
          </a:p>
          <a:p>
            <a:endParaRPr lang="en-US" dirty="0"/>
          </a:p>
          <a:p>
            <a:r>
              <a:rPr lang="en-US" b="1" dirty="0"/>
              <a:t>Command line </a:t>
            </a:r>
          </a:p>
          <a:p>
            <a:r>
              <a:rPr lang="en-US" b="1" dirty="0"/>
              <a:t>	</a:t>
            </a:r>
            <a:r>
              <a:rPr lang="en-US" dirty="0"/>
              <a:t>press the windows key and enter </a:t>
            </a:r>
            <a:r>
              <a:rPr lang="en-US" dirty="0" err="1"/>
              <a:t>cmd</a:t>
            </a:r>
            <a:endParaRPr lang="en-US" dirty="0"/>
          </a:p>
          <a:p>
            <a:r>
              <a:rPr lang="en-US" dirty="0"/>
              <a:t>	type python or 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Run any .</a:t>
            </a:r>
            <a:r>
              <a:rPr lang="en-US" dirty="0" err="1"/>
              <a:t>py</a:t>
            </a:r>
            <a:r>
              <a:rPr lang="en-US" dirty="0"/>
              <a:t> file the go to path</a:t>
            </a:r>
          </a:p>
          <a:p>
            <a:r>
              <a:rPr lang="en-US" dirty="0"/>
              <a:t>	type </a:t>
            </a:r>
            <a:r>
              <a:rPr lang="en-US" dirty="0" err="1"/>
              <a:t>py</a:t>
            </a:r>
            <a:r>
              <a:rPr lang="en-US" dirty="0"/>
              <a:t> filename.py</a:t>
            </a:r>
          </a:p>
          <a:p>
            <a:endParaRPr lang="en-US" dirty="0"/>
          </a:p>
          <a:p>
            <a:r>
              <a:rPr lang="en-US" b="1" dirty="0"/>
              <a:t>Edit+</a:t>
            </a:r>
          </a:p>
          <a:p>
            <a:r>
              <a:rPr lang="en-US" b="1" dirty="0"/>
              <a:t>Notepad++</a:t>
            </a:r>
          </a:p>
          <a:p>
            <a:r>
              <a:rPr lang="en-US" b="1" dirty="0"/>
              <a:t>	</a:t>
            </a:r>
            <a:r>
              <a:rPr lang="en-US" dirty="0"/>
              <a:t>Write the program and save as .</a:t>
            </a:r>
            <a:r>
              <a:rPr lang="en-US" dirty="0" err="1"/>
              <a:t>py</a:t>
            </a:r>
            <a:r>
              <a:rPr lang="en-US" dirty="0"/>
              <a:t> extension </a:t>
            </a:r>
          </a:p>
          <a:p>
            <a:r>
              <a:rPr lang="en-US" dirty="0"/>
              <a:t>	Run </a:t>
            </a:r>
            <a:r>
              <a:rPr lang="en-US" dirty="0" err="1"/>
              <a:t>py</a:t>
            </a:r>
            <a:r>
              <a:rPr lang="en-US" dirty="0"/>
              <a:t> file by command line</a:t>
            </a:r>
          </a:p>
        </p:txBody>
      </p:sp>
    </p:spTree>
    <p:extLst>
      <p:ext uri="{BB962C8B-B14F-4D97-AF65-F5344CB8AC3E}">
        <p14:creationId xmlns:p14="http://schemas.microsoft.com/office/powerpoint/2010/main" val="164288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D1CBA8-FDA6-497C-A1C7-0C56BFAC5803}"/>
              </a:ext>
            </a:extLst>
          </p:cNvPr>
          <p:cNvSpPr txBox="1"/>
          <p:nvPr/>
        </p:nvSpPr>
        <p:spPr>
          <a:xfrm>
            <a:off x="704537" y="554636"/>
            <a:ext cx="6062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Some IDE use to develop python scripts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D4DCF-FE84-4D34-8FF0-D39329ECF74F}"/>
              </a:ext>
            </a:extLst>
          </p:cNvPr>
          <p:cNvSpPr/>
          <p:nvPr/>
        </p:nvSpPr>
        <p:spPr>
          <a:xfrm>
            <a:off x="704537" y="13933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PyCharm</a:t>
            </a:r>
          </a:p>
          <a:p>
            <a:endParaRPr lang="en-US" dirty="0"/>
          </a:p>
          <a:p>
            <a:r>
              <a:rPr lang="en-US" dirty="0"/>
              <a:t>Eclipse</a:t>
            </a:r>
          </a:p>
          <a:p>
            <a:endParaRPr lang="en-US" dirty="0"/>
          </a:p>
          <a:p>
            <a:r>
              <a:rPr lang="en-US" dirty="0"/>
              <a:t>Spyder</a:t>
            </a:r>
          </a:p>
        </p:txBody>
      </p:sp>
    </p:spTree>
    <p:extLst>
      <p:ext uri="{BB962C8B-B14F-4D97-AF65-F5344CB8AC3E}">
        <p14:creationId xmlns:p14="http://schemas.microsoft.com/office/powerpoint/2010/main" val="9613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45B30-2E70-48DF-8907-D4CD0D01C2B4}"/>
              </a:ext>
            </a:extLst>
          </p:cNvPr>
          <p:cNvSpPr txBox="1"/>
          <p:nvPr/>
        </p:nvSpPr>
        <p:spPr>
          <a:xfrm>
            <a:off x="704537" y="12470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Features of python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5995D-360C-4E50-8BFA-55E86B88307D}"/>
              </a:ext>
            </a:extLst>
          </p:cNvPr>
          <p:cNvSpPr/>
          <p:nvPr/>
        </p:nvSpPr>
        <p:spPr>
          <a:xfrm>
            <a:off x="704537" y="647929"/>
            <a:ext cx="987851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and  easy to learn</a:t>
            </a:r>
          </a:p>
          <a:p>
            <a:r>
              <a:rPr lang="en-US" dirty="0"/>
              <a:t>	Ex. </a:t>
            </a:r>
          </a:p>
          <a:p>
            <a:r>
              <a:rPr lang="en-US" b="1" dirty="0"/>
              <a:t>	In JAVA code</a:t>
            </a:r>
          </a:p>
          <a:p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System.out.println(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	} </a:t>
            </a:r>
          </a:p>
          <a:p>
            <a:r>
              <a:rPr lang="en-US" b="1" dirty="0"/>
              <a:t>	IN Python code</a:t>
            </a:r>
          </a:p>
          <a:p>
            <a:r>
              <a:rPr lang="en-US" dirty="0"/>
              <a:t>	for I in range(10);</a:t>
            </a:r>
          </a:p>
          <a:p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x=10 if a&gt;b else 20   // one line code only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development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cost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JAVA 53 but in PYTHON only 30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ware and open source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platform independent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 (Any other language code happily use in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use python any other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30116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772AAD-C0F4-480C-87DC-3B1BB3C8F977}"/>
              </a:ext>
            </a:extLst>
          </p:cNvPr>
          <p:cNvSpPr txBox="1"/>
          <p:nvPr/>
        </p:nvSpPr>
        <p:spPr>
          <a:xfrm>
            <a:off x="666748" y="102942"/>
            <a:ext cx="323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Limitation of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ECC02-D7FC-4BC3-9AD8-DD5EC16E3BA2}"/>
              </a:ext>
            </a:extLst>
          </p:cNvPr>
          <p:cNvSpPr txBox="1"/>
          <p:nvPr/>
        </p:nvSpPr>
        <p:spPr>
          <a:xfrm>
            <a:off x="901907" y="564607"/>
            <a:ext cx="4011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not applicable for mobile application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7B1CD-958C-4DE8-8D1B-79313F6427F2}"/>
              </a:ext>
            </a:extLst>
          </p:cNvPr>
          <p:cNvSpPr txBox="1"/>
          <p:nvPr/>
        </p:nvSpPr>
        <p:spPr>
          <a:xfrm>
            <a:off x="666748" y="1087827"/>
            <a:ext cx="324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Identifiers of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D0DA9-C9B9-4471-92B8-2FA29BCF9EDA}"/>
              </a:ext>
            </a:extLst>
          </p:cNvPr>
          <p:cNvSpPr txBox="1"/>
          <p:nvPr/>
        </p:nvSpPr>
        <p:spPr>
          <a:xfrm>
            <a:off x="901907" y="1611047"/>
            <a:ext cx="101608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 , class name, method name are identifiers</a:t>
            </a:r>
          </a:p>
          <a:p>
            <a:r>
              <a:rPr lang="en-US" b="1" dirty="0"/>
              <a:t>Rules to define identifiers in python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Alphabet symbols (both upper case and lower case), digits (0 to 9),underscore(_)</a:t>
            </a:r>
          </a:p>
          <a:p>
            <a:r>
              <a:rPr lang="en-US" dirty="0"/>
              <a:t>	        cash=10 // valid</a:t>
            </a:r>
          </a:p>
          <a:p>
            <a:r>
              <a:rPr lang="en-US" dirty="0"/>
              <a:t>	        </a:t>
            </a:r>
            <a:r>
              <a:rPr lang="en-US" dirty="0" err="1"/>
              <a:t>ca$h</a:t>
            </a:r>
            <a:r>
              <a:rPr lang="en-US" dirty="0"/>
              <a:t>=10 // invalid</a:t>
            </a:r>
          </a:p>
          <a:p>
            <a:endParaRPr lang="en-US" dirty="0"/>
          </a:p>
          <a:p>
            <a:r>
              <a:rPr lang="en-US" dirty="0"/>
              <a:t>2.   Identifiers should not start with digit</a:t>
            </a:r>
          </a:p>
          <a:p>
            <a:r>
              <a:rPr lang="en-US" dirty="0"/>
              <a:t>	        123total=10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Identifiers are case sensitive</a:t>
            </a:r>
          </a:p>
          <a:p>
            <a:r>
              <a:rPr lang="en-US" dirty="0"/>
              <a:t>	         total=10</a:t>
            </a:r>
          </a:p>
          <a:p>
            <a:pPr lvl="1"/>
            <a:r>
              <a:rPr lang="en-US" dirty="0"/>
              <a:t>	        TOTAL=20</a:t>
            </a:r>
          </a:p>
          <a:p>
            <a:pPr lvl="1"/>
            <a:endParaRPr lang="en-US" dirty="0"/>
          </a:p>
          <a:p>
            <a:r>
              <a:rPr lang="en-US" dirty="0"/>
              <a:t>4.   Keyword is not use as identifiers</a:t>
            </a:r>
          </a:p>
          <a:p>
            <a:r>
              <a:rPr lang="en-US" dirty="0"/>
              <a:t>	        if=20 //invalid</a:t>
            </a:r>
          </a:p>
          <a:p>
            <a:endParaRPr lang="en-US" dirty="0"/>
          </a:p>
          <a:p>
            <a:r>
              <a:rPr lang="en-US" dirty="0"/>
              <a:t>5.    No length limit</a:t>
            </a:r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          </a:t>
            </a:r>
          </a:p>
          <a:p>
            <a:pPr lvl="2"/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 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142A2-8376-4687-9F81-94525820607D}"/>
              </a:ext>
            </a:extLst>
          </p:cNvPr>
          <p:cNvSpPr txBox="1"/>
          <p:nvPr/>
        </p:nvSpPr>
        <p:spPr>
          <a:xfrm>
            <a:off x="5982324" y="4381035"/>
            <a:ext cx="5649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NOTE : If any identifiers with underscore then it is private</a:t>
            </a:r>
          </a:p>
          <a:p>
            <a:r>
              <a:rPr lang="en-US" b="1" dirty="0">
                <a:highlight>
                  <a:srgbClr val="FFFF00"/>
                </a:highlight>
              </a:rPr>
              <a:t>	ex. _x</a:t>
            </a:r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 private</a:t>
            </a:r>
          </a:p>
          <a:p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	      __x strongly private</a:t>
            </a:r>
          </a:p>
          <a:p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                            _x_ language specific identifiers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831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664720-75B1-4DB8-947B-79FE5048018B}"/>
              </a:ext>
            </a:extLst>
          </p:cNvPr>
          <p:cNvSpPr/>
          <p:nvPr/>
        </p:nvSpPr>
        <p:spPr>
          <a:xfrm>
            <a:off x="521605" y="943389"/>
            <a:ext cx="11148790" cy="3352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0C096-3B88-4A20-81BF-8827B287F49C}"/>
              </a:ext>
            </a:extLst>
          </p:cNvPr>
          <p:cNvSpPr txBox="1"/>
          <p:nvPr/>
        </p:nvSpPr>
        <p:spPr>
          <a:xfrm>
            <a:off x="521605" y="420169"/>
            <a:ext cx="408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Reserved words of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A39A6D-F845-4F07-99EF-0C22DDE8EBA4}"/>
              </a:ext>
            </a:extLst>
          </p:cNvPr>
          <p:cNvSpPr/>
          <p:nvPr/>
        </p:nvSpPr>
        <p:spPr>
          <a:xfrm>
            <a:off x="624114" y="1064736"/>
            <a:ext cx="108566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True,	False,	None</a:t>
            </a:r>
          </a:p>
          <a:p>
            <a:endParaRPr lang="en-US" dirty="0"/>
          </a:p>
          <a:p>
            <a:r>
              <a:rPr lang="en-US" dirty="0"/>
              <a:t>and,	or,	not ,	is</a:t>
            </a:r>
          </a:p>
          <a:p>
            <a:endParaRPr lang="en-US" dirty="0"/>
          </a:p>
          <a:p>
            <a:r>
              <a:rPr lang="en-US" dirty="0"/>
              <a:t>if,	else,	elif</a:t>
            </a:r>
          </a:p>
          <a:p>
            <a:endParaRPr lang="en-US" dirty="0"/>
          </a:p>
          <a:p>
            <a:r>
              <a:rPr lang="en-US" dirty="0"/>
              <a:t>while,	for ,	break,	continue,       return,     in,	    yield</a:t>
            </a:r>
          </a:p>
          <a:p>
            <a:endParaRPr lang="en-US" dirty="0"/>
          </a:p>
          <a:p>
            <a:r>
              <a:rPr lang="en-US" dirty="0"/>
              <a:t>try,	except,	finally,	raise,              assert</a:t>
            </a:r>
          </a:p>
          <a:p>
            <a:endParaRPr lang="en-US" dirty="0"/>
          </a:p>
          <a:p>
            <a:r>
              <a:rPr lang="en-US" dirty="0"/>
              <a:t>import,	from,	as,	class,              def,	       pass,      global,       nonlocal,      lambda,       del,       with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A648B-49BA-4D51-A83D-71BDC82A8166}"/>
              </a:ext>
            </a:extLst>
          </p:cNvPr>
          <p:cNvSpPr txBox="1"/>
          <p:nvPr/>
        </p:nvSpPr>
        <p:spPr>
          <a:xfrm>
            <a:off x="521605" y="4406506"/>
            <a:ext cx="73866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Reserved contain only alphabets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first 3 all compulsory should start with lower case alphabet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a=True // valid		a=None // valid</a:t>
            </a:r>
          </a:p>
          <a:p>
            <a:r>
              <a:rPr lang="en-US" dirty="0"/>
              <a:t>a=true // valid 		a=none // not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5B50F-B4E6-4811-80C6-AE430798F02E}"/>
              </a:ext>
            </a:extLst>
          </p:cNvPr>
          <p:cNvSpPr txBox="1"/>
          <p:nvPr/>
        </p:nvSpPr>
        <p:spPr>
          <a:xfrm>
            <a:off x="8606972" y="4978400"/>
            <a:ext cx="2786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all keyword type</a:t>
            </a:r>
          </a:p>
          <a:p>
            <a:endParaRPr lang="en-US" b="1" dirty="0"/>
          </a:p>
          <a:p>
            <a:r>
              <a:rPr lang="en-US" dirty="0">
                <a:highlight>
                  <a:srgbClr val="FFFF00"/>
                </a:highlight>
              </a:rPr>
              <a:t>Import keyword</a:t>
            </a:r>
          </a:p>
          <a:p>
            <a:r>
              <a:rPr lang="en-US" dirty="0">
                <a:highlight>
                  <a:srgbClr val="FFFF00"/>
                </a:highlight>
              </a:rPr>
              <a:t>Keyword.kwlist</a:t>
            </a:r>
          </a:p>
        </p:txBody>
      </p:sp>
    </p:spTree>
    <p:extLst>
      <p:ext uri="{BB962C8B-B14F-4D97-AF65-F5344CB8AC3E}">
        <p14:creationId xmlns:p14="http://schemas.microsoft.com/office/powerpoint/2010/main" val="364948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2362</Words>
  <Application>Microsoft Office PowerPoint</Application>
  <PresentationFormat>Widescreen</PresentationFormat>
  <Paragraphs>477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Office Theme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Rohit Bhosale</dc:creator>
  <cp:lastModifiedBy>Rohit Bhosale</cp:lastModifiedBy>
  <cp:revision>107</cp:revision>
  <dcterms:created xsi:type="dcterms:W3CDTF">2020-06-17T06:28:25Z</dcterms:created>
  <dcterms:modified xsi:type="dcterms:W3CDTF">2020-06-21T16:18:57Z</dcterms:modified>
</cp:coreProperties>
</file>