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3" r:id="rId5"/>
    <p:sldMasterId id="2147483665" r:id="rId6"/>
    <p:sldMasterId id="2147483667" r:id="rId7"/>
  </p:sldMasterIdLst>
  <p:sldIdLst>
    <p:sldId id="256" r:id="rId8"/>
    <p:sldId id="268" r:id="rId9"/>
    <p:sldId id="269" r:id="rId10"/>
    <p:sldId id="270" r:id="rId11"/>
    <p:sldId id="271" r:id="rId12"/>
    <p:sldId id="272" r:id="rId13"/>
    <p:sldId id="275" r:id="rId14"/>
    <p:sldId id="277" r:id="rId15"/>
    <p:sldId id="278" r:id="rId16"/>
    <p:sldId id="276" r:id="rId17"/>
    <p:sldId id="279" r:id="rId18"/>
    <p:sldId id="280" r:id="rId19"/>
    <p:sldId id="283" r:id="rId20"/>
    <p:sldId id="284" r:id="rId21"/>
    <p:sldId id="288" r:id="rId22"/>
    <p:sldId id="290" r:id="rId23"/>
    <p:sldId id="289" r:id="rId24"/>
    <p:sldId id="281" r:id="rId25"/>
    <p:sldId id="282" r:id="rId26"/>
    <p:sldId id="286" r:id="rId27"/>
    <p:sldId id="287" r:id="rId28"/>
    <p:sldId id="291" r:id="rId29"/>
    <p:sldId id="294" r:id="rId30"/>
    <p:sldId id="292" r:id="rId31"/>
    <p:sldId id="293" r:id="rId32"/>
    <p:sldId id="29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orkstation User" initials="W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2" autoAdjust="0"/>
    <p:restoredTop sz="94660"/>
  </p:normalViewPr>
  <p:slideViewPr>
    <p:cSldViewPr>
      <p:cViewPr>
        <p:scale>
          <a:sx n="100" d="100"/>
          <a:sy n="100" d="100"/>
        </p:scale>
        <p:origin x="-1128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972000" y="3739533"/>
            <a:ext cx="4368467" cy="20593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2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Name Surname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972001" y="2414000"/>
            <a:ext cx="7765600" cy="54933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3200" b="1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of the presentation</a:t>
            </a:r>
            <a:endParaRPr lang="it-IT" dirty="0"/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5" hasCustomPrompt="1"/>
          </p:nvPr>
        </p:nvSpPr>
        <p:spPr>
          <a:xfrm>
            <a:off x="972001" y="2954000"/>
            <a:ext cx="7740200" cy="36493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2300"/>
              </a:lnSpc>
              <a:spcBef>
                <a:spcPts val="0"/>
              </a:spcBef>
              <a:buNone/>
              <a:defRPr sz="20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Subtitle of the presentation</a:t>
            </a:r>
            <a:endParaRPr lang="it-IT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sz="quarter" idx="16" hasCustomPrompt="1"/>
          </p:nvPr>
        </p:nvSpPr>
        <p:spPr>
          <a:xfrm>
            <a:off x="972000" y="3976598"/>
            <a:ext cx="4368467" cy="19746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0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Job Title or Department</a:t>
            </a:r>
          </a:p>
        </p:txBody>
      </p:sp>
      <p:sp>
        <p:nvSpPr>
          <p:cNvPr id="7" name="Segnaposto testo 4"/>
          <p:cNvSpPr>
            <a:spLocks noGrp="1"/>
          </p:cNvSpPr>
          <p:nvPr>
            <p:ph type="body" sz="quarter" idx="17" hasCustomPrompt="1"/>
          </p:nvPr>
        </p:nvSpPr>
        <p:spPr>
          <a:xfrm>
            <a:off x="972000" y="5415932"/>
            <a:ext cx="4368467" cy="19746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0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City, Nation</a:t>
            </a:r>
          </a:p>
        </p:txBody>
      </p:sp>
      <p:sp>
        <p:nvSpPr>
          <p:cNvPr id="8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972000" y="5636065"/>
            <a:ext cx="4368467" cy="19746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0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May 1st, 2014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/>
          <p:cNvSpPr txBox="1"/>
          <p:nvPr userDrawn="1"/>
        </p:nvSpPr>
        <p:spPr>
          <a:xfrm>
            <a:off x="720000" y="2806700"/>
            <a:ext cx="6036400" cy="9525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it-IT" sz="5400" b="1" i="0" baseline="0" dirty="0" smtClean="0">
                <a:solidFill>
                  <a:schemeClr val="bg2"/>
                </a:solidFill>
              </a:rPr>
              <a:t>Backup</a:t>
            </a:r>
            <a:endParaRPr lang="it-IT" sz="5400" b="1" i="0" baseline="0" dirty="0">
              <a:solidFill>
                <a:schemeClr val="bg2"/>
              </a:solidFill>
            </a:endParaRPr>
          </a:p>
        </p:txBody>
      </p:sp>
      <p:sp>
        <p:nvSpPr>
          <p:cNvPr id="3" name="Segnaposto testo 4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766800"/>
            <a:ext cx="7848267" cy="36493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2300"/>
              </a:lnSpc>
              <a:spcBef>
                <a:spcPts val="0"/>
              </a:spcBef>
              <a:buNone/>
              <a:defRPr sz="20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Optional </a:t>
            </a:r>
            <a:r>
              <a:rPr lang="it-IT" dirty="0" err="1" smtClean="0"/>
              <a:t>subtitle</a:t>
            </a:r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/>
          <p:cNvSpPr txBox="1"/>
          <p:nvPr userDrawn="1"/>
        </p:nvSpPr>
        <p:spPr>
          <a:xfrm>
            <a:off x="540000" y="177800"/>
            <a:ext cx="6036400" cy="1244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it-IT" sz="3600" b="0" i="0" baseline="0" dirty="0" err="1" smtClean="0">
                <a:solidFill>
                  <a:schemeClr val="bg2"/>
                </a:solidFill>
              </a:rPr>
              <a:t>Index</a:t>
            </a:r>
            <a:endParaRPr lang="it-IT" sz="3600" b="0" i="0" baseline="0" dirty="0">
              <a:solidFill>
                <a:schemeClr val="bg2"/>
              </a:solidFill>
            </a:endParaRPr>
          </a:p>
        </p:txBody>
      </p:sp>
      <p:sp>
        <p:nvSpPr>
          <p:cNvPr id="3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4" name="Segnaposto data 7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r>
              <a:rPr lang="it-IT" smtClean="0"/>
              <a:t>October 1st, 2014</a:t>
            </a:r>
            <a:endParaRPr lang="it-IT" dirty="0"/>
          </a:p>
        </p:txBody>
      </p:sp>
      <p:sp>
        <p:nvSpPr>
          <p:cNvPr id="5" name="Segnaposto piè di pagina 13"/>
          <p:cNvSpPr>
            <a:spLocks noGrp="1"/>
          </p:cNvSpPr>
          <p:nvPr>
            <p:ph type="ftr" sz="quarter" idx="20"/>
          </p:nvPr>
        </p:nvSpPr>
        <p:spPr>
          <a:xfrm>
            <a:off x="540000" y="6588000"/>
            <a:ext cx="3777004" cy="234131"/>
          </a:xfrm>
        </p:spPr>
        <p:txBody>
          <a:bodyPr/>
          <a:lstStyle/>
          <a:p>
            <a:r>
              <a:rPr lang="it-IT" smtClean="0"/>
              <a:t>Title of the presentation</a:t>
            </a:r>
            <a:endParaRPr lang="it-IT"/>
          </a:p>
        </p:txBody>
      </p:sp>
      <p:sp>
        <p:nvSpPr>
          <p:cNvPr id="6" name="Segnaposto testo 4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2031999"/>
            <a:ext cx="8223000" cy="4087999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360000" algn="l">
              <a:lnSpc>
                <a:spcPts val="3200"/>
              </a:lnSpc>
              <a:spcBef>
                <a:spcPts val="0"/>
              </a:spcBef>
              <a:buClr>
                <a:schemeClr val="accent1"/>
              </a:buClr>
              <a:buSzPct val="130000"/>
              <a:buFont typeface="Lucida Grande"/>
              <a:buChar char="■"/>
              <a:defRPr sz="18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</p:txBody>
      </p:sp>
      <p:cxnSp>
        <p:nvCxnSpPr>
          <p:cNvPr id="7" name="Connettore 1 6"/>
          <p:cNvCxnSpPr/>
          <p:nvPr userDrawn="1"/>
        </p:nvCxnSpPr>
        <p:spPr>
          <a:xfrm>
            <a:off x="516467" y="759621"/>
            <a:ext cx="8640000" cy="0"/>
          </a:xfrm>
          <a:prstGeom prst="line">
            <a:avLst/>
          </a:prstGeom>
          <a:ln w="1270" cmpd="sng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err="1" smtClean="0"/>
              <a:t>Index</a:t>
            </a:r>
            <a:endParaRPr lang="it-IT" dirty="0" smtClean="0"/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4860000" y="1259999"/>
            <a:ext cx="3708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180000" algn="l">
              <a:lnSpc>
                <a:spcPts val="2200"/>
              </a:lnSpc>
              <a:spcBef>
                <a:spcPts val="0"/>
              </a:spcBef>
              <a:buFont typeface="Wingdings" charset="2"/>
              <a:buChar char="§"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</p:txBody>
      </p:sp>
      <p:sp>
        <p:nvSpPr>
          <p:cNvPr id="12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smtClean="0"/>
              <a:t>October 1st, 2014</a:t>
            </a:r>
            <a:endParaRPr lang="it-IT" dirty="0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 smtClean="0"/>
              <a:t>Title of the presentation</a:t>
            </a:r>
            <a:endParaRPr lang="it-IT"/>
          </a:p>
        </p:txBody>
      </p:sp>
      <p:sp>
        <p:nvSpPr>
          <p:cNvPr id="13" name="Segnaposto testo 4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1259999"/>
            <a:ext cx="3708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180000" algn="l">
              <a:lnSpc>
                <a:spcPts val="2200"/>
              </a:lnSpc>
              <a:spcBef>
                <a:spcPts val="0"/>
              </a:spcBef>
              <a:buFont typeface="Wingdings" charset="2"/>
              <a:buChar char="§"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4"/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1260000"/>
            <a:ext cx="3708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Text lorem ipsum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4860000" y="1259999"/>
            <a:ext cx="3708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180000" algn="l">
              <a:lnSpc>
                <a:spcPts val="2200"/>
              </a:lnSpc>
              <a:spcBef>
                <a:spcPts val="0"/>
              </a:spcBef>
              <a:buFont typeface="Arial"/>
              <a:buChar char="•"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Bullet text</a:t>
            </a:r>
          </a:p>
        </p:txBody>
      </p:sp>
      <p:sp>
        <p:nvSpPr>
          <p:cNvPr id="12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smtClean="0"/>
              <a:t>October 1st, 2014</a:t>
            </a:r>
            <a:endParaRPr lang="it-IT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 smtClean="0"/>
              <a:t>Title of the presentation</a:t>
            </a:r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_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</a:p>
        </p:txBody>
      </p:sp>
      <p:sp>
        <p:nvSpPr>
          <p:cNvPr id="12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smtClean="0"/>
              <a:t>October 1st, 2014</a:t>
            </a:r>
            <a:endParaRPr lang="it-IT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 smtClean="0"/>
              <a:t>Title of the presentation</a:t>
            </a:r>
            <a:endParaRPr lang="it-IT"/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1260000"/>
            <a:ext cx="8045200" cy="4924900"/>
          </a:xfrm>
          <a:prstGeom prst="rect">
            <a:avLst/>
          </a:prstGeom>
        </p:spPr>
        <p:txBody>
          <a:bodyPr vert="horz" lIns="0" tIns="0" rIns="0" bIns="0"/>
          <a:lstStyle>
            <a:lvl1pPr marL="284400" indent="-284400">
              <a:spcBef>
                <a:spcPts val="432"/>
              </a:spcBef>
              <a:buSzPct val="120000"/>
              <a:buFont typeface="Wingdings" charset="2"/>
              <a:buChar char="§"/>
              <a:defRPr sz="1800">
                <a:solidFill>
                  <a:schemeClr val="accent2"/>
                </a:solidFill>
              </a:defRPr>
            </a:lvl1pPr>
            <a:lvl2pPr>
              <a:spcBef>
                <a:spcPts val="384"/>
              </a:spcBef>
              <a:buSzPct val="100000"/>
              <a:buFont typeface="Arial"/>
              <a:buChar char="●"/>
              <a:defRPr sz="1600" baseline="0">
                <a:solidFill>
                  <a:schemeClr val="accent2"/>
                </a:solidFill>
              </a:defRPr>
            </a:lvl2pPr>
            <a:lvl3pPr marL="1198800" indent="-284400">
              <a:spcBef>
                <a:spcPts val="336"/>
              </a:spcBef>
              <a:buSzPct val="70000"/>
              <a:buFont typeface="Lucida Grande"/>
              <a:buChar char="▲"/>
              <a:defRPr sz="1400">
                <a:solidFill>
                  <a:schemeClr val="accent2"/>
                </a:solidFill>
              </a:defRPr>
            </a:lvl3pPr>
            <a:lvl4pPr marL="1544400" indent="-252000">
              <a:spcBef>
                <a:spcPts val="288"/>
              </a:spcBef>
              <a:buSzPct val="110000"/>
              <a:buFont typeface="Arial Bold Italic"/>
              <a:buChar char="□"/>
              <a:defRPr sz="1200" baseline="0">
                <a:solidFill>
                  <a:schemeClr val="accent2"/>
                </a:solidFill>
              </a:defRPr>
            </a:lvl4pPr>
            <a:lvl5pPr marL="2001600" indent="-252000">
              <a:spcBef>
                <a:spcPts val="600"/>
              </a:spcBef>
              <a:buSzPct val="130000"/>
              <a:buFont typeface="Arial"/>
              <a:buChar char="○"/>
              <a:defRPr sz="12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it-IT" dirty="0" smtClean="0"/>
              <a:t>First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1"/>
            <a:r>
              <a:rPr lang="it-IT" dirty="0" err="1" smtClean="0"/>
              <a:t>Second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err="1" smtClean="0"/>
              <a:t>Third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4"/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5692300"/>
            <a:ext cx="3708000" cy="6196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7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Note</a:t>
            </a:r>
          </a:p>
          <a:p>
            <a:pPr lvl="0"/>
            <a:r>
              <a:rPr lang="it-IT" dirty="0" smtClean="0"/>
              <a:t>(1) Include expense incurred in relation to sale of receivables, committed lines fees, hedges</a:t>
            </a:r>
          </a:p>
          <a:p>
            <a:pPr lvl="0"/>
            <a:r>
              <a:rPr lang="it-IT" dirty="0" smtClean="0"/>
              <a:t>(2) Net of charges on sales of receivables intersegment and floor plan fees</a:t>
            </a:r>
          </a:p>
          <a:p>
            <a:pPr lvl="0"/>
            <a:r>
              <a:rPr lang="it-IT" dirty="0" smtClean="0"/>
              <a:t>(3) Excluding derivatives fair values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  <a:endParaRPr lang="it-IT" dirty="0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40000" y="6588000"/>
            <a:ext cx="3777004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 smtClean="0"/>
              <a:t>Title of the presentation</a:t>
            </a:r>
            <a:endParaRPr lang="it-IT"/>
          </a:p>
        </p:txBody>
      </p:sp>
      <p:sp>
        <p:nvSpPr>
          <p:cNvPr id="8" name="Segnaposto testo 4"/>
          <p:cNvSpPr>
            <a:spLocks noGrp="1"/>
          </p:cNvSpPr>
          <p:nvPr>
            <p:ph type="body" sz="quarter" idx="19" hasCustomPrompt="1"/>
          </p:nvPr>
        </p:nvSpPr>
        <p:spPr>
          <a:xfrm>
            <a:off x="4858000" y="5692300"/>
            <a:ext cx="3708000" cy="6196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7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(4) Include FX gain/losses, interest cost capitalized (IAS23), bank fees and other financial charges Numbers may not add due to rounding</a:t>
            </a:r>
          </a:p>
        </p:txBody>
      </p:sp>
      <p:sp>
        <p:nvSpPr>
          <p:cNvPr id="14" name="Segnaposto tabella 13"/>
          <p:cNvSpPr>
            <a:spLocks noGrp="1"/>
          </p:cNvSpPr>
          <p:nvPr>
            <p:ph type="tbl" sz="quarter" idx="21" hasCustomPrompt="1"/>
          </p:nvPr>
        </p:nvSpPr>
        <p:spPr>
          <a:xfrm>
            <a:off x="512763" y="1080000"/>
            <a:ext cx="3995737" cy="4389437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/>
              <a:t>Click on the icon to insert a table</a:t>
            </a:r>
          </a:p>
        </p:txBody>
      </p:sp>
      <p:sp>
        <p:nvSpPr>
          <p:cNvPr id="15" name="Segnaposto tabella 13"/>
          <p:cNvSpPr>
            <a:spLocks noGrp="1"/>
          </p:cNvSpPr>
          <p:nvPr>
            <p:ph type="tbl" sz="quarter" idx="22" hasCustomPrompt="1"/>
          </p:nvPr>
        </p:nvSpPr>
        <p:spPr>
          <a:xfrm>
            <a:off x="4564063" y="1080000"/>
            <a:ext cx="3995737" cy="4389437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/>
              <a:t>Click on the icon to insert a table</a:t>
            </a:r>
          </a:p>
        </p:txBody>
      </p:sp>
      <p:sp>
        <p:nvSpPr>
          <p:cNvPr id="10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6" name="Segnaposto data 8"/>
          <p:cNvSpPr>
            <a:spLocks noGrp="1"/>
          </p:cNvSpPr>
          <p:nvPr>
            <p:ph type="dt" sz="half" idx="2"/>
          </p:nvPr>
        </p:nvSpPr>
        <p:spPr>
          <a:xfrm>
            <a:off x="6611393" y="6588000"/>
            <a:ext cx="1420768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 smtClean="0"/>
              <a:t>October 1st, 2014</a:t>
            </a:r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  <a:endParaRPr lang="it-IT" dirty="0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40000" y="6588000"/>
            <a:ext cx="3777004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 smtClean="0"/>
              <a:t>Title of the presentation</a:t>
            </a:r>
            <a:endParaRPr lang="it-IT"/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1259999"/>
            <a:ext cx="35494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180000" algn="l">
              <a:lnSpc>
                <a:spcPts val="17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300" b="1" i="0" u="none" kern="1200" baseline="0">
                <a:solidFill>
                  <a:schemeClr val="accent3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Bullet text here</a:t>
            </a:r>
          </a:p>
        </p:txBody>
      </p:sp>
      <p:sp>
        <p:nvSpPr>
          <p:cNvPr id="16" name="Segnaposto testo 4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738800"/>
            <a:ext cx="6055533" cy="322075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400"/>
              </a:lnSpc>
              <a:spcBef>
                <a:spcPts val="0"/>
              </a:spcBef>
              <a:buNone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Subtitle here</a:t>
            </a:r>
            <a:endParaRPr lang="it-IT" dirty="0"/>
          </a:p>
        </p:txBody>
      </p:sp>
      <p:sp>
        <p:nvSpPr>
          <p:cNvPr id="17" name="Segnaposto grafico 7"/>
          <p:cNvSpPr>
            <a:spLocks noGrp="1"/>
          </p:cNvSpPr>
          <p:nvPr>
            <p:ph type="chart" sz="quarter" idx="16" hasCustomPrompt="1"/>
          </p:nvPr>
        </p:nvSpPr>
        <p:spPr>
          <a:xfrm>
            <a:off x="4292598" y="1256248"/>
            <a:ext cx="4428070" cy="4865151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/>
              <a:t>click on the icon to insert a graph</a:t>
            </a:r>
          </a:p>
        </p:txBody>
      </p:sp>
      <p:sp>
        <p:nvSpPr>
          <p:cNvPr id="14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5" name="Segnaposto data 8"/>
          <p:cNvSpPr>
            <a:spLocks noGrp="1"/>
          </p:cNvSpPr>
          <p:nvPr>
            <p:ph type="dt" sz="half" idx="2"/>
          </p:nvPr>
        </p:nvSpPr>
        <p:spPr>
          <a:xfrm>
            <a:off x="6611393" y="6588000"/>
            <a:ext cx="1420768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 smtClean="0"/>
              <a:t>October 1st, 2014</a:t>
            </a:r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31"/>
          <p:cNvSpPr/>
          <p:nvPr/>
        </p:nvSpPr>
        <p:spPr>
          <a:xfrm>
            <a:off x="0" y="1625600"/>
            <a:ext cx="9144000" cy="459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3" name="Immagine 32" descr="logo 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87" y="503451"/>
            <a:ext cx="1901825" cy="694898"/>
          </a:xfrm>
          <a:prstGeom prst="rect">
            <a:avLst/>
          </a:prstGeom>
        </p:spPr>
      </p:pic>
      <p:pic>
        <p:nvPicPr>
          <p:cNvPr id="17" name="Immagine 16" descr="REGION_NAF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889" y="6205263"/>
            <a:ext cx="5089821" cy="640037"/>
          </a:xfrm>
          <a:prstGeom prst="rect">
            <a:avLst/>
          </a:prstGeom>
        </p:spPr>
      </p:pic>
      <p:pic>
        <p:nvPicPr>
          <p:cNvPr id="19" name="Immagine 18" descr="REGION_NAFTA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987" y="6388107"/>
            <a:ext cx="749758" cy="3047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31"/>
          <p:cNvSpPr/>
          <p:nvPr/>
        </p:nvSpPr>
        <p:spPr>
          <a:xfrm>
            <a:off x="0" y="1625600"/>
            <a:ext cx="9144000" cy="459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0"/>
            <a:ext cx="9144000" cy="1625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1 3"/>
          <p:cNvCxnSpPr/>
          <p:nvPr/>
        </p:nvCxnSpPr>
        <p:spPr>
          <a:xfrm rot="5400000">
            <a:off x="8153408" y="6654800"/>
            <a:ext cx="186266" cy="1588"/>
          </a:xfrm>
          <a:prstGeom prst="line">
            <a:avLst/>
          </a:prstGeom>
          <a:ln w="190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40000" y="6588000"/>
            <a:ext cx="3777004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 smtClean="0"/>
              <a:t>Title of the presentation</a:t>
            </a:r>
            <a:endParaRPr lang="it-IT"/>
          </a:p>
        </p:txBody>
      </p:sp>
      <p:sp>
        <p:nvSpPr>
          <p:cNvPr id="6" name="Segnaposto data 8"/>
          <p:cNvSpPr>
            <a:spLocks noGrp="1"/>
          </p:cNvSpPr>
          <p:nvPr>
            <p:ph type="dt" sz="half" idx="2"/>
          </p:nvPr>
        </p:nvSpPr>
        <p:spPr>
          <a:xfrm>
            <a:off x="6611393" y="6588000"/>
            <a:ext cx="1420768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 smtClean="0"/>
              <a:t>October 1st, 2014</a:t>
            </a:r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ttore 1 13"/>
          <p:cNvCxnSpPr/>
          <p:nvPr/>
        </p:nvCxnSpPr>
        <p:spPr>
          <a:xfrm rot="5400000">
            <a:off x="8153408" y="6654800"/>
            <a:ext cx="186266" cy="1588"/>
          </a:xfrm>
          <a:prstGeom prst="line">
            <a:avLst/>
          </a:prstGeom>
          <a:ln w="190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>
            <a:off x="516467" y="658021"/>
            <a:ext cx="8640000" cy="0"/>
          </a:xfrm>
          <a:prstGeom prst="line">
            <a:avLst/>
          </a:prstGeom>
          <a:ln w="1270" cmpd="sng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logo 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5371" y="200239"/>
            <a:ext cx="958157" cy="350096"/>
          </a:xfrm>
          <a:prstGeom prst="rect">
            <a:avLst/>
          </a:prstGeom>
        </p:spPr>
      </p:pic>
      <p:sp>
        <p:nvSpPr>
          <p:cNvPr id="6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40000" y="6588000"/>
            <a:ext cx="3777004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 smtClean="0"/>
              <a:t>Title of the presentation</a:t>
            </a:r>
            <a:endParaRPr lang="it-IT"/>
          </a:p>
        </p:txBody>
      </p:sp>
      <p:sp>
        <p:nvSpPr>
          <p:cNvPr id="7" name="Segnaposto data 8"/>
          <p:cNvSpPr>
            <a:spLocks noGrp="1"/>
          </p:cNvSpPr>
          <p:nvPr>
            <p:ph type="dt" sz="half" idx="2"/>
          </p:nvPr>
        </p:nvSpPr>
        <p:spPr>
          <a:xfrm>
            <a:off x="6611393" y="6588000"/>
            <a:ext cx="1420768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 smtClean="0"/>
              <a:t>October 1st, 2014</a:t>
            </a:r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ites.chrysler.com/sites/PTControls/7950/MBDE/AUTOSAR%20Training/AUTOSARBasics_SD_Training.pptx" TargetMode="Externa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teamsites.chrysler.com/sites/PTControls/7950/MBDE/SitePages/Software%20Architecture.aspx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Geetha Srinivasan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SystemDesk</a:t>
            </a:r>
            <a:r>
              <a:rPr lang="en-US" dirty="0" smtClean="0"/>
              <a:t> </a:t>
            </a:r>
            <a:r>
              <a:rPr lang="en-US" dirty="0" err="1" smtClean="0"/>
              <a:t>WorkInstruction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Application Software Development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Auburn Hills , USA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 smtClean="0"/>
              <a:t>Mayu</a:t>
            </a:r>
            <a:r>
              <a:rPr lang="en-US" dirty="0"/>
              <a:t> </a:t>
            </a:r>
            <a:r>
              <a:rPr lang="en-US" dirty="0" smtClean="0"/>
              <a:t>10</a:t>
            </a:r>
            <a:r>
              <a:rPr lang="en-US" baseline="30000" dirty="0" smtClean="0"/>
              <a:t>th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6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SWC - Creation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smtClean="0"/>
              <a:t>October 1st, 2014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 smtClean="0"/>
              <a:t>Title of the presentation</a:t>
            </a:r>
            <a:endParaRPr lang="it-IT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Select the relevant component type  Application SW Component Type, Sensor Actuator Component Type etc..</a:t>
            </a:r>
          </a:p>
          <a:p>
            <a:r>
              <a:rPr lang="en-US" dirty="0" smtClean="0"/>
              <a:t>Component Name : </a:t>
            </a:r>
            <a:r>
              <a:rPr lang="en-US" dirty="0" err="1" smtClean="0">
                <a:solidFill>
                  <a:srgbClr val="00B050"/>
                </a:solidFill>
              </a:rPr>
              <a:t>SWCName</a:t>
            </a: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" y="2362200"/>
            <a:ext cx="9227403" cy="296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953000" y="1733550"/>
            <a:ext cx="1600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Naming Convention  - Component Name AUTOSAR Abbreviation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63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SWC Creation – Port Creation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51450" y="6435600"/>
            <a:ext cx="320558" cy="199598"/>
          </a:xfrm>
        </p:spPr>
        <p:txBody>
          <a:bodyPr/>
          <a:lstStyle/>
          <a:p>
            <a:fld id="{9648F461-6B1C-CA42-A063-2DCE900AB2CB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>
          <a:xfrm>
            <a:off x="6611393" y="6435600"/>
            <a:ext cx="1420768" cy="206531"/>
          </a:xfrm>
        </p:spPr>
        <p:txBody>
          <a:bodyPr/>
          <a:lstStyle/>
          <a:p>
            <a:r>
              <a:rPr lang="it-IT" smtClean="0"/>
              <a:t>October 1st, 2014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540000" y="6435600"/>
            <a:ext cx="3777004" cy="234131"/>
          </a:xfrm>
        </p:spPr>
        <p:txBody>
          <a:bodyPr/>
          <a:lstStyle/>
          <a:p>
            <a:r>
              <a:rPr lang="it-IT" smtClean="0"/>
              <a:t>Title of the presentation</a:t>
            </a:r>
            <a:endParaRPr lang="it-IT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533400" y="685800"/>
            <a:ext cx="8045200" cy="5562600"/>
          </a:xfrm>
        </p:spPr>
        <p:txBody>
          <a:bodyPr/>
          <a:lstStyle/>
          <a:p>
            <a:r>
              <a:rPr lang="en-US" dirty="0" smtClean="0"/>
              <a:t>Define the Provided and Required Port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Assign Interface to the Port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Port for Mode Disabling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200" dirty="0" smtClean="0"/>
              <a:t>Create a required Port </a:t>
            </a:r>
            <a:r>
              <a:rPr lang="en-US" sz="1200" dirty="0" err="1" smtClean="0"/>
              <a:t>RteModeEvents</a:t>
            </a:r>
            <a:r>
              <a:rPr lang="en-US" sz="1200" dirty="0" smtClean="0"/>
              <a:t> and assign it to 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	interface </a:t>
            </a:r>
            <a:r>
              <a:rPr lang="en-US" sz="1200" dirty="0" err="1" smtClean="0"/>
              <a:t>BswM_MSI_ESH_Mode</a:t>
            </a:r>
            <a:endParaRPr lang="en-US" sz="1200" dirty="0" smtClean="0"/>
          </a:p>
          <a:p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6781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68693"/>
            <a:ext cx="21431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05125"/>
            <a:ext cx="5457825" cy="195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2514600" y="3044893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53200" y="2181225"/>
            <a:ext cx="1600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Naming Convention  - Port Name</a:t>
            </a:r>
            <a:endParaRPr lang="en-US" sz="1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353050"/>
            <a:ext cx="24765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09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SWC Creation – Internal Behavior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smtClean="0"/>
              <a:t>October 1st, 2014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 smtClean="0"/>
              <a:t>Title of the presentation</a:t>
            </a:r>
            <a:endParaRPr lang="it-IT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Create Internal Behavior with the Name  </a:t>
            </a:r>
            <a:r>
              <a:rPr lang="en-US" dirty="0" err="1" smtClean="0">
                <a:solidFill>
                  <a:srgbClr val="00B050"/>
                </a:solidFill>
              </a:rPr>
              <a:t>IBSWCName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2757488"/>
            <a:ext cx="77819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553200" y="1600200"/>
            <a:ext cx="1600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Naming Convention  - Internal Behavior Name Same as the </a:t>
            </a:r>
            <a:r>
              <a:rPr lang="en-US" sz="1000" dirty="0" err="1" smtClean="0"/>
              <a:t>SWCName</a:t>
            </a:r>
            <a:r>
              <a:rPr lang="en-US" sz="1000" dirty="0" smtClean="0"/>
              <a:t> with IB Prefix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189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SWC Creation – RTE Event Creation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smtClean="0"/>
              <a:t>October 1st, 2014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 smtClean="0"/>
              <a:t>Title of the presentation</a:t>
            </a:r>
            <a:endParaRPr lang="it-IT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40000" y="1260000"/>
            <a:ext cx="8045200" cy="4924900"/>
          </a:xfrm>
          <a:prstGeom prst="rect">
            <a:avLst/>
          </a:prstGeom>
        </p:spPr>
        <p:txBody>
          <a:bodyPr vert="horz" lIns="0" tIns="0" rIns="0" bIns="0"/>
          <a:lstStyle>
            <a:lvl1pPr marL="284400" indent="-284400" algn="l" defTabSz="457200" rtl="0" eaLnBrk="1" latinLnBrk="0" hangingPunct="1">
              <a:spcBef>
                <a:spcPts val="432"/>
              </a:spcBef>
              <a:buSzPct val="120000"/>
              <a:buFont typeface="Wingdings" charset="2"/>
              <a:buChar char="§"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384"/>
              </a:spcBef>
              <a:buSzPct val="100000"/>
              <a:buFont typeface="Arial"/>
              <a:buChar char="●"/>
              <a:defRPr sz="16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98800" indent="-284400" algn="l" defTabSz="457200" rtl="0" eaLnBrk="1" latinLnBrk="0" hangingPunct="1">
              <a:spcBef>
                <a:spcPts val="336"/>
              </a:spcBef>
              <a:buSzPct val="70000"/>
              <a:buFont typeface="Lucida Grande"/>
              <a:buChar char="▲"/>
              <a:defRPr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544400" indent="-252000" algn="l" defTabSz="457200" rtl="0" eaLnBrk="1" latinLnBrk="0" hangingPunct="1">
              <a:spcBef>
                <a:spcPts val="288"/>
              </a:spcBef>
              <a:buSzPct val="110000"/>
              <a:buFont typeface="Arial Bold Italic"/>
              <a:buChar char="□"/>
              <a:defRPr sz="12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01600" indent="-252000" algn="l" defTabSz="457200" rtl="0" eaLnBrk="1" latinLnBrk="0" hangingPunct="1">
              <a:spcBef>
                <a:spcPts val="600"/>
              </a:spcBef>
              <a:buSzPct val="130000"/>
              <a:buFont typeface="Arial"/>
              <a:buChar char="○"/>
              <a:defRPr sz="12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154" y="1371600"/>
            <a:ext cx="6206321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22288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2133600" y="16002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33725" y="3738562"/>
            <a:ext cx="243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Select the type of the event and click New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744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SWC Creation – RTE Task Name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smtClean="0"/>
              <a:t>October 1st, 2014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 smtClean="0"/>
              <a:t>Title of the presentation</a:t>
            </a:r>
            <a:endParaRPr lang="it-I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1651"/>
            <a:ext cx="7605713" cy="563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18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SWC Creation – RTE Event Property -1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dirty="0" smtClean="0"/>
              <a:t>October 1st, 2014</a:t>
            </a:r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 smtClean="0"/>
              <a:t>Title of the presentation</a:t>
            </a:r>
            <a:endParaRPr lang="it-IT"/>
          </a:p>
        </p:txBody>
      </p:sp>
      <p:sp>
        <p:nvSpPr>
          <p:cNvPr id="18" name="TextBox 17"/>
          <p:cNvSpPr txBox="1"/>
          <p:nvPr/>
        </p:nvSpPr>
        <p:spPr>
          <a:xfrm>
            <a:off x="762000" y="1219200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Received Event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09599" y="1657350"/>
            <a:ext cx="7820025" cy="4400049"/>
            <a:chOff x="609599" y="1657350"/>
            <a:chExt cx="7820025" cy="4400049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99" y="1657350"/>
              <a:ext cx="7820025" cy="4400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5257800" y="2895600"/>
              <a:ext cx="1905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Task Name</a:t>
              </a:r>
              <a:endParaRPr lang="en-US" sz="11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72200" y="3607713"/>
              <a:ext cx="1905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Runnable triggered by this Event</a:t>
              </a:r>
              <a:endParaRPr lang="en-US" sz="1100" b="1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5638800" y="3857374"/>
              <a:ext cx="533400" cy="3336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943600" y="4724400"/>
              <a:ext cx="1905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Select the trigger for Data Received Event</a:t>
              </a:r>
              <a:endParaRPr 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2215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SWC Creation – RTE Event Property -2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dirty="0" smtClean="0"/>
              <a:t>October 1st, 2014</a:t>
            </a:r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 smtClean="0"/>
              <a:t>Title of the presentation</a:t>
            </a:r>
            <a:endParaRPr lang="it-IT"/>
          </a:p>
        </p:txBody>
      </p:sp>
      <p:grpSp>
        <p:nvGrpSpPr>
          <p:cNvPr id="6" name="Group 5"/>
          <p:cNvGrpSpPr/>
          <p:nvPr/>
        </p:nvGrpSpPr>
        <p:grpSpPr>
          <a:xfrm>
            <a:off x="304800" y="1981200"/>
            <a:ext cx="7991475" cy="3483605"/>
            <a:chOff x="304800" y="1981200"/>
            <a:chExt cx="7991475" cy="348360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981200"/>
              <a:ext cx="7991475" cy="3469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686300" y="3607713"/>
              <a:ext cx="1905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Task Name</a:t>
              </a:r>
              <a:endParaRPr lang="en-US" sz="11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05400" y="4300776"/>
              <a:ext cx="1905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Runnable triggered by this Event</a:t>
              </a:r>
              <a:endParaRPr lang="en-US" sz="1100" b="1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4724400" y="4648954"/>
              <a:ext cx="533400" cy="3336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324600" y="5203195"/>
              <a:ext cx="1905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Period</a:t>
              </a:r>
              <a:endParaRPr lang="en-US" sz="1100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62000" y="1219200"/>
            <a:ext cx="152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Timing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SWC Creation – RTE Event Mode Disable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smtClean="0"/>
              <a:t>October 1st, 2014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 smtClean="0"/>
              <a:t>Title of the presentation</a:t>
            </a:r>
            <a:endParaRPr lang="it-IT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81000" y="990600"/>
            <a:ext cx="8138501" cy="4491038"/>
            <a:chOff x="381000" y="990600"/>
            <a:chExt cx="8138501" cy="4491038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990600"/>
              <a:ext cx="8138501" cy="4491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V="1">
              <a:off x="1752600" y="1143000"/>
              <a:ext cx="6858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124200" y="2209800"/>
              <a:ext cx="8382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4267200" y="2590800"/>
            <a:ext cx="1524000" cy="304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7000" y="5105400"/>
            <a:ext cx="838200" cy="304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5715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Mode Disabling Dependencies can be set only if the Required Port “</a:t>
            </a:r>
            <a:r>
              <a:rPr lang="en-US" sz="1200" dirty="0" err="1" smtClean="0"/>
              <a:t>RteModeEvents</a:t>
            </a:r>
            <a:r>
              <a:rPr lang="en-US" sz="1200" dirty="0" smtClean="0"/>
              <a:t>”  is created and assigned to the </a:t>
            </a:r>
            <a:r>
              <a:rPr lang="en-US" sz="1200" dirty="0"/>
              <a:t>interface </a:t>
            </a:r>
            <a:r>
              <a:rPr lang="en-US" sz="1200" dirty="0" err="1"/>
              <a:t>BswM_MSI_ESH_Mode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191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1066800"/>
            <a:ext cx="60198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SWC Creation – Runnable Creation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smtClean="0"/>
              <a:t>October 1st, 2014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 smtClean="0"/>
              <a:t>Title of the presentation</a:t>
            </a:r>
            <a:endParaRPr lang="it-IT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22288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1981200" y="12954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71800" y="3338512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Runnable name shall address the functionality handled by the runnable and shall not contain the Task details like 10ms, etc..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11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SWC Creation – Runnable Property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smtClean="0"/>
              <a:t>October 1st, 2014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 smtClean="0"/>
              <a:t>Title of the presentation</a:t>
            </a:r>
            <a:endParaRPr lang="it-IT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33400" y="685800"/>
            <a:ext cx="8045200" cy="4924900"/>
          </a:xfrm>
        </p:spPr>
        <p:txBody>
          <a:bodyPr/>
          <a:lstStyle/>
          <a:p>
            <a:r>
              <a:rPr lang="en-US" dirty="0" smtClean="0"/>
              <a:t>Triggered By  - Select relevant RTE Event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 Access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990600"/>
            <a:ext cx="70770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464344" y="3467100"/>
            <a:ext cx="7910512" cy="3143250"/>
            <a:chOff x="-228600" y="3429000"/>
            <a:chExt cx="7910512" cy="3143250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8600" y="3429000"/>
              <a:ext cx="5239584" cy="186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3476625"/>
              <a:ext cx="17907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387" y="4714875"/>
              <a:ext cx="2295525" cy="18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3352800" y="4419600"/>
              <a:ext cx="21336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733800" y="3810000"/>
              <a:ext cx="1905000" cy="1219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5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System Desk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dirty="0"/>
              <a:t>May 10°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 smtClean="0"/>
              <a:t>Title of the presentation</a:t>
            </a:r>
            <a:endParaRPr lang="it-IT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RTC Sandbox Creation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AUTOSAR and System Desk Training slides  </a:t>
            </a:r>
            <a:r>
              <a:rPr lang="en-US" u="sng" dirty="0">
                <a:hlinkClick r:id="rId3"/>
              </a:rPr>
              <a:t>https://teamsites.chrysler.com/sites/PTControls/7950/MBDE/AUTOSAR%20Training/AUTOSARBasics_SD_Training.pptx</a:t>
            </a:r>
            <a:r>
              <a:rPr lang="en-US" dirty="0"/>
              <a:t> </a:t>
            </a:r>
          </a:p>
          <a:p>
            <a:r>
              <a:rPr lang="en-US" dirty="0"/>
              <a:t>Other document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teamsites.chrysler.com/sites/PTControls/7950/MBDE/SitePages/Software%20Architecture.aspx</a:t>
            </a:r>
            <a:r>
              <a:rPr lang="en-US" dirty="0" smtClean="0"/>
              <a:t>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041253"/>
              </p:ext>
            </p:extLst>
          </p:nvPr>
        </p:nvGraphicFramePr>
        <p:xfrm>
          <a:off x="1828800" y="24384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File" showAsIcon="1" r:id="rId5" imgW="914400" imgH="771525" progId="Outlook.FileAttach">
                  <p:embed/>
                </p:oleObj>
              </mc:Choice>
              <mc:Fallback>
                <p:oleObj name="File" showAsIcon="1" r:id="rId5" imgW="914400" imgH="771525" progId="Outlook.FileAttac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38400"/>
                        <a:ext cx="9144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09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SWC Creation – </a:t>
            </a:r>
            <a:r>
              <a:rPr lang="en-US" dirty="0" err="1" smtClean="0"/>
              <a:t>ComSpecs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smtClean="0"/>
              <a:t>October 1st, 2014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 smtClean="0"/>
              <a:t>Title of the presentation</a:t>
            </a:r>
            <a:endParaRPr lang="it-IT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561975" y="914400"/>
            <a:ext cx="8045200" cy="4924900"/>
          </a:xfrm>
        </p:spPr>
        <p:txBody>
          <a:bodyPr/>
          <a:lstStyle/>
          <a:p>
            <a:r>
              <a:rPr lang="en-US" dirty="0" smtClean="0"/>
              <a:t>Double Click on the SWC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24574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1905000" y="1600200"/>
            <a:ext cx="108585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867025" y="1447800"/>
            <a:ext cx="6305550" cy="5286375"/>
            <a:chOff x="2867025" y="1447800"/>
            <a:chExt cx="6305550" cy="5286375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7025" y="1447800"/>
              <a:ext cx="6305550" cy="528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4038600" y="1752600"/>
              <a:ext cx="685800" cy="304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81600" y="2286000"/>
              <a:ext cx="3276600" cy="609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81600" y="3800475"/>
              <a:ext cx="23487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Select only the data element</a:t>
              </a:r>
            </a:p>
            <a:p>
              <a:r>
                <a:rPr lang="en-US" sz="1200" dirty="0" smtClean="0"/>
                <a:t>consumed or produced by this </a:t>
              </a:r>
            </a:p>
            <a:p>
              <a:r>
                <a:rPr lang="en-US" sz="1200" dirty="0" smtClean="0"/>
                <a:t>component and define </a:t>
              </a:r>
              <a:r>
                <a:rPr lang="en-US" sz="1200" dirty="0" err="1" smtClean="0"/>
                <a:t>init</a:t>
              </a:r>
              <a:r>
                <a:rPr lang="en-US" sz="1200" dirty="0" smtClean="0"/>
                <a:t> value</a:t>
              </a:r>
              <a:endParaRPr lang="en-US" sz="1200" dirty="0"/>
            </a:p>
          </p:txBody>
        </p:sp>
        <p:cxnSp>
          <p:nvCxnSpPr>
            <p:cNvPr id="13" name="Straight Arrow Connector 12"/>
            <p:cNvCxnSpPr>
              <a:endCxn id="12" idx="2"/>
            </p:cNvCxnSpPr>
            <p:nvPr/>
          </p:nvCxnSpPr>
          <p:spPr>
            <a:xfrm flipV="1">
              <a:off x="6355960" y="2895600"/>
              <a:ext cx="463940" cy="8953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105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SWC Creation –</a:t>
            </a:r>
            <a:r>
              <a:rPr lang="en-US" dirty="0" err="1" smtClean="0"/>
              <a:t>Arxml</a:t>
            </a:r>
            <a:r>
              <a:rPr lang="en-US" dirty="0" smtClean="0"/>
              <a:t> Export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smtClean="0"/>
              <a:t>October 1st, 2014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 smtClean="0"/>
              <a:t>Title of the presentation</a:t>
            </a:r>
            <a:endParaRPr lang="it-IT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1219200"/>
            <a:ext cx="6943725" cy="5076825"/>
            <a:chOff x="609600" y="1219200"/>
            <a:chExt cx="6943725" cy="507682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219200"/>
              <a:ext cx="4981575" cy="2136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3429000"/>
              <a:ext cx="5800725" cy="286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2757487" y="3810000"/>
              <a:ext cx="4795838" cy="304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57487" y="4343400"/>
              <a:ext cx="3429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1215" y="4943475"/>
              <a:ext cx="14686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Export with no </a:t>
              </a:r>
            </a:p>
            <a:p>
              <a:r>
                <a:rPr lang="en-US" sz="1100" dirty="0" smtClean="0"/>
                <a:t>referenced elements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64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Frame Model Creation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22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smtClean="0"/>
              <a:t>October 1st, 2014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 smtClean="0"/>
              <a:t>Title of the presentation</a:t>
            </a:r>
            <a:endParaRPr lang="it-IT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Create the Architecture File list   SWCName_ArchFileList.xls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SWCName.arxml</a:t>
            </a:r>
            <a:r>
              <a:rPr lang="en-US" dirty="0"/>
              <a:t>  must be the first entry in the </a:t>
            </a:r>
            <a:r>
              <a:rPr lang="en-US" dirty="0" err="1"/>
              <a:t>xls</a:t>
            </a:r>
            <a:r>
              <a:rPr lang="en-US" dirty="0"/>
              <a:t> ( usage by script to identify the model name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With all the relevant interface files ( Based on the input signals)</a:t>
            </a:r>
          </a:p>
          <a:p>
            <a:pPr lvl="1"/>
            <a:r>
              <a:rPr lang="en-US" dirty="0" smtClean="0"/>
              <a:t>Mandatory files are </a:t>
            </a:r>
            <a:r>
              <a:rPr lang="en-US" dirty="0" err="1" smtClean="0"/>
              <a:t>FCADataDefinition.arxml</a:t>
            </a:r>
            <a:r>
              <a:rPr lang="en-US" dirty="0" smtClean="0"/>
              <a:t>, PlatformTypes_AR4.arxml , </a:t>
            </a:r>
            <a:r>
              <a:rPr lang="en-US" dirty="0" err="1" smtClean="0"/>
              <a:t>SWCName.arxml</a:t>
            </a:r>
            <a:r>
              <a:rPr lang="en-US" dirty="0" smtClean="0"/>
              <a:t>,  </a:t>
            </a:r>
            <a:r>
              <a:rPr lang="en-US" dirty="0" err="1" smtClean="0"/>
              <a:t>IFSWCName.arxml</a:t>
            </a:r>
            <a:r>
              <a:rPr lang="en-US" dirty="0" smtClean="0"/>
              <a:t>(if the component has any signal produced)</a:t>
            </a:r>
          </a:p>
          <a:p>
            <a:r>
              <a:rPr lang="en-US" dirty="0" smtClean="0"/>
              <a:t>Ensure </a:t>
            </a:r>
            <a:r>
              <a:rPr lang="en-US" dirty="0" err="1" smtClean="0"/>
              <a:t>FCA_Custom_tools</a:t>
            </a:r>
            <a:r>
              <a:rPr lang="en-US" dirty="0" smtClean="0"/>
              <a:t> are checked out in RTC Sandbox from RTC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Create_model_from_ARXML</a:t>
            </a:r>
            <a:r>
              <a:rPr lang="en-US" dirty="0" smtClean="0"/>
              <a:t>  or </a:t>
            </a:r>
            <a:r>
              <a:rPr lang="en-US" dirty="0" err="1" smtClean="0"/>
              <a:t>Update_model_from_ARXML</a:t>
            </a:r>
            <a:r>
              <a:rPr lang="en-US" dirty="0" smtClean="0"/>
              <a:t> script in </a:t>
            </a:r>
            <a:r>
              <a:rPr lang="en-US" dirty="0" err="1" smtClean="0"/>
              <a:t>Matlab</a:t>
            </a:r>
            <a:r>
              <a:rPr lang="en-US" dirty="0" smtClean="0"/>
              <a:t> command window</a:t>
            </a:r>
          </a:p>
          <a:p>
            <a:r>
              <a:rPr lang="en-US" dirty="0" err="1" smtClean="0"/>
              <a:t>Setpath</a:t>
            </a:r>
            <a:r>
              <a:rPr lang="en-US" dirty="0" smtClean="0"/>
              <a:t> </a:t>
            </a:r>
            <a:r>
              <a:rPr lang="en-US" dirty="0" err="1" smtClean="0"/>
              <a:t>FCACustom</a:t>
            </a:r>
            <a:r>
              <a:rPr lang="en-US" dirty="0" smtClean="0"/>
              <a:t> tools and AUTOSAR Support package in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 err="1" smtClean="0"/>
              <a:t>Commnad</a:t>
            </a:r>
            <a:r>
              <a:rPr lang="en-US" dirty="0" smtClean="0"/>
              <a:t>  </a:t>
            </a:r>
            <a:r>
              <a:rPr lang="en-US" b="1" dirty="0" err="1" smtClean="0"/>
              <a:t>Create_model_from_ARXML</a:t>
            </a:r>
            <a:r>
              <a:rPr lang="en-US" dirty="0" smtClean="0"/>
              <a:t>  or </a:t>
            </a:r>
            <a:r>
              <a:rPr lang="en-US" b="1" dirty="0" err="1" smtClean="0"/>
              <a:t>Update_model_from_ARXML</a:t>
            </a:r>
            <a:r>
              <a:rPr lang="en-US" dirty="0" smtClean="0"/>
              <a:t> based on the </a:t>
            </a:r>
            <a:r>
              <a:rPr lang="en-US" dirty="0" err="1" smtClean="0"/>
              <a:t>requriement</a:t>
            </a:r>
            <a:endParaRPr lang="en-US" dirty="0" smtClean="0"/>
          </a:p>
          <a:p>
            <a:r>
              <a:rPr lang="en-US" dirty="0" smtClean="0"/>
              <a:t>Update frame model doesn’t rename the ports.  Run command “</a:t>
            </a:r>
            <a:r>
              <a:rPr lang="en-US" b="1" dirty="0" err="1" smtClean="0"/>
              <a:t>FixPortNames</a:t>
            </a:r>
            <a:r>
              <a:rPr lang="en-US" dirty="0" smtClean="0"/>
              <a:t>” in </a:t>
            </a:r>
            <a:r>
              <a:rPr lang="en-US" dirty="0" err="1" smtClean="0"/>
              <a:t>Matlab</a:t>
            </a:r>
            <a:r>
              <a:rPr lang="en-US" dirty="0" smtClean="0"/>
              <a:t> command window if needed</a:t>
            </a:r>
            <a:endParaRPr lang="en-US" dirty="0" smtClean="0"/>
          </a:p>
          <a:p>
            <a:r>
              <a:rPr lang="en-US" dirty="0" smtClean="0"/>
              <a:t>Save the .</a:t>
            </a:r>
            <a:r>
              <a:rPr lang="en-US" dirty="0" err="1" smtClean="0"/>
              <a:t>sldd</a:t>
            </a:r>
            <a:r>
              <a:rPr lang="en-US" dirty="0" smtClean="0"/>
              <a:t> and the frame model created</a:t>
            </a:r>
          </a:p>
        </p:txBody>
      </p:sp>
    </p:spTree>
    <p:extLst>
      <p:ext uri="{BB962C8B-B14F-4D97-AF65-F5344CB8AC3E}">
        <p14:creationId xmlns:p14="http://schemas.microsoft.com/office/powerpoint/2010/main" val="1917295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Frame model verification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23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smtClean="0"/>
              <a:t>October 1st, 2014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 smtClean="0"/>
              <a:t>Title of the presentation</a:t>
            </a:r>
            <a:endParaRPr lang="it-IT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540000" y="990600"/>
            <a:ext cx="8045200" cy="5194300"/>
          </a:xfrm>
        </p:spPr>
        <p:txBody>
          <a:bodyPr/>
          <a:lstStyle/>
          <a:p>
            <a:r>
              <a:rPr lang="en-US" dirty="0" smtClean="0"/>
              <a:t>Check SR Ports and  CS ports created ( inside the subsystem)</a:t>
            </a:r>
          </a:p>
          <a:p>
            <a:r>
              <a:rPr lang="en-US" dirty="0" smtClean="0"/>
              <a:t>Check AUTOSAR Properties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Check Simulink port mapping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Check </a:t>
            </a:r>
            <a:r>
              <a:rPr lang="en-US" dirty="0" err="1" smtClean="0"/>
              <a:t>Runnables</a:t>
            </a:r>
            <a:r>
              <a:rPr lang="en-US" dirty="0" smtClean="0"/>
              <a:t> and Trigger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371600"/>
            <a:ext cx="3048000" cy="99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762000" y="4495800"/>
            <a:ext cx="8139114" cy="1856120"/>
            <a:chOff x="762000" y="4495800"/>
            <a:chExt cx="8139114" cy="185612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4495800"/>
              <a:ext cx="2014538" cy="1645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4598378"/>
              <a:ext cx="3433763" cy="720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V="1">
              <a:off x="1769269" y="4724400"/>
              <a:ext cx="821531" cy="1219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5280357"/>
              <a:ext cx="3338514" cy="1071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3429000" y="4958417"/>
              <a:ext cx="2133600" cy="7565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810000" y="2799248"/>
            <a:ext cx="5353050" cy="1145205"/>
            <a:chOff x="3810000" y="3047999"/>
            <a:chExt cx="5353050" cy="1145205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3048000"/>
              <a:ext cx="1909763" cy="109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9749" y="3047999"/>
              <a:ext cx="3423301" cy="1145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Straight Arrow Connector 12"/>
            <p:cNvCxnSpPr/>
            <p:nvPr/>
          </p:nvCxnSpPr>
          <p:spPr>
            <a:xfrm flipV="1">
              <a:off x="4876800" y="3200400"/>
              <a:ext cx="9906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7762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Interface – Parameter Interface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24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smtClean="0"/>
              <a:t>October 1st, 2014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 smtClean="0"/>
              <a:t>Title of the presentation</a:t>
            </a:r>
            <a:endParaRPr lang="it-IT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All shared calibrations are defined as Parameter interface</a:t>
            </a:r>
          </a:p>
          <a:p>
            <a:r>
              <a:rPr lang="en-US" dirty="0" smtClean="0"/>
              <a:t>Parameter interface can be exported </a:t>
            </a:r>
            <a:r>
              <a:rPr lang="en-US" b="1" dirty="0" smtClean="0"/>
              <a:t>only from the component type Parameter SW Component Type</a:t>
            </a:r>
          </a:p>
          <a:p>
            <a:r>
              <a:rPr lang="en-US" dirty="0" smtClean="0"/>
              <a:t>Create a Parameter SW Component Type  </a:t>
            </a:r>
            <a:r>
              <a:rPr lang="en-US" dirty="0" err="1" smtClean="0">
                <a:solidFill>
                  <a:srgbClr val="92D050"/>
                </a:solidFill>
              </a:rPr>
              <a:t>SWCNameParm</a:t>
            </a:r>
            <a:endParaRPr lang="en-US" dirty="0" smtClean="0"/>
          </a:p>
          <a:p>
            <a:r>
              <a:rPr lang="en-US" dirty="0" smtClean="0"/>
              <a:t>Define the parameter elements that are shared across components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21431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38400" y="3505200"/>
            <a:ext cx="3785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Calibration component export the parameter interface</a:t>
            </a:r>
            <a:endParaRPr 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4191000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473615" y="4326240"/>
            <a:ext cx="3140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Parameter interface imported by the feature </a:t>
            </a:r>
            <a:endParaRPr lang="en-US" sz="1100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205" y="5029200"/>
            <a:ext cx="4437624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74691" y="4925080"/>
            <a:ext cx="2348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Exported for use by other features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85021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Round trip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25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smtClean="0"/>
              <a:t>October 1st, 2014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 smtClean="0"/>
              <a:t>Title of the presentation</a:t>
            </a:r>
            <a:endParaRPr lang="it-IT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Build Simulink model to auto code and generate 4 </a:t>
            </a:r>
            <a:r>
              <a:rPr lang="en-US" dirty="0" err="1" smtClean="0"/>
              <a:t>arxml</a:t>
            </a:r>
            <a:r>
              <a:rPr lang="en-US" dirty="0" smtClean="0"/>
              <a:t> files for roundtrip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Import the </a:t>
            </a:r>
            <a:r>
              <a:rPr lang="en-US" dirty="0" err="1" smtClean="0"/>
              <a:t>SWCName_ac_component.arxml</a:t>
            </a:r>
            <a:r>
              <a:rPr lang="en-US" dirty="0" smtClean="0"/>
              <a:t> file into SD project to initiate the roundtrip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Init</a:t>
            </a:r>
            <a:r>
              <a:rPr lang="en-US" dirty="0" smtClean="0"/>
              <a:t> values for </a:t>
            </a:r>
            <a:r>
              <a:rPr lang="en-US" dirty="0" smtClean="0">
                <a:hlinkClick r:id="rId2" action="ppaction://hlinksldjump"/>
              </a:rPr>
              <a:t>Static memories , IRVs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Port Comp Specs</a:t>
            </a:r>
            <a:endParaRPr lang="en-US" dirty="0" smtClean="0"/>
          </a:p>
          <a:p>
            <a:r>
              <a:rPr lang="en-US" dirty="0" smtClean="0"/>
              <a:t>Run SD Validations and export the </a:t>
            </a:r>
            <a:r>
              <a:rPr lang="en-US" dirty="0" err="1" smtClean="0"/>
              <a:t>SWCName.arxml</a:t>
            </a:r>
            <a:r>
              <a:rPr lang="en-US" dirty="0" smtClean="0"/>
              <a:t> file to complete the roundtrip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3176267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871662"/>
            <a:ext cx="27622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2700337"/>
            <a:ext cx="1752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43537" y="1563885"/>
            <a:ext cx="3000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Generated </a:t>
            </a:r>
            <a:r>
              <a:rPr lang="en-US" sz="1400" b="1" u="sng" dirty="0" err="1" smtClean="0"/>
              <a:t>arxml</a:t>
            </a:r>
            <a:r>
              <a:rPr lang="en-US" sz="1400" b="1" u="sng" dirty="0" smtClean="0"/>
              <a:t> and source files</a:t>
            </a:r>
            <a:endParaRPr 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4061209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Check Static Memories  and IRVs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26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smtClean="0"/>
              <a:t>October 1st, 2014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 smtClean="0"/>
              <a:t>Title of the presentation</a:t>
            </a:r>
            <a:endParaRPr lang="it-IT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324350"/>
            <a:ext cx="4250310" cy="1968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533400" y="780803"/>
            <a:ext cx="8637709" cy="3333997"/>
            <a:chOff x="533400" y="780803"/>
            <a:chExt cx="8637709" cy="333399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9101" y="888510"/>
              <a:ext cx="1627126" cy="1770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674" y="780803"/>
              <a:ext cx="3762192" cy="2207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3291070" y="834656"/>
              <a:ext cx="964223" cy="2692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7216836" y="969290"/>
              <a:ext cx="688731" cy="13463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86420" y="1857870"/>
              <a:ext cx="3581400" cy="376973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2306" y="2988111"/>
              <a:ext cx="4089339" cy="1050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" name="Straight Arrow Connector 15"/>
            <p:cNvCxnSpPr/>
            <p:nvPr/>
          </p:nvCxnSpPr>
          <p:spPr>
            <a:xfrm>
              <a:off x="4461913" y="1965577"/>
              <a:ext cx="964223" cy="11847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684560" y="3581177"/>
              <a:ext cx="4407877" cy="161560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43200" y="3581177"/>
              <a:ext cx="1860637" cy="184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Check and Update </a:t>
              </a:r>
              <a:r>
                <a:rPr lang="en-US" sz="1100" dirty="0" err="1" smtClean="0"/>
                <a:t>init</a:t>
              </a:r>
              <a:r>
                <a:rPr lang="en-US" sz="1100" dirty="0" smtClean="0"/>
                <a:t> values </a:t>
              </a:r>
              <a:endParaRPr lang="en-US" sz="11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3400" y="780803"/>
              <a:ext cx="8637709" cy="33339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/>
          <p:cNvSpPr/>
          <p:nvPr/>
        </p:nvSpPr>
        <p:spPr>
          <a:xfrm>
            <a:off x="5791200" y="4572000"/>
            <a:ext cx="914400" cy="228600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System Desk Project Creation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dirty="0"/>
              <a:t>May 10°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 smtClean="0"/>
              <a:t>Title of the presentation</a:t>
            </a:r>
            <a:endParaRPr lang="it-IT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Launch System Desk application</a:t>
            </a:r>
          </a:p>
          <a:p>
            <a:r>
              <a:rPr lang="en-US" dirty="0" smtClean="0"/>
              <a:t>Create new project  File-&gt;New Project  (Name can be                             feature name or </a:t>
            </a:r>
            <a:r>
              <a:rPr lang="en-US" dirty="0" err="1" smtClean="0"/>
              <a:t>CoE</a:t>
            </a:r>
            <a:r>
              <a:rPr lang="en-US" dirty="0" smtClean="0"/>
              <a:t> Name etc.)</a:t>
            </a:r>
          </a:p>
          <a:p>
            <a:r>
              <a:rPr lang="en-US" dirty="0" smtClean="0"/>
              <a:t>Import following </a:t>
            </a:r>
            <a:r>
              <a:rPr lang="en-US" dirty="0" err="1" smtClean="0"/>
              <a:t>arxml</a:t>
            </a:r>
            <a:r>
              <a:rPr lang="en-US" dirty="0" smtClean="0"/>
              <a:t> files from the RTC Sandbox 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26105"/>
              </p:ext>
            </p:extLst>
          </p:nvPr>
        </p:nvGraphicFramePr>
        <p:xfrm>
          <a:off x="533400" y="2743200"/>
          <a:ext cx="79248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1828800"/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SD</a:t>
                      </a:r>
                      <a:r>
                        <a:rPr lang="en-US" baseline="0" dirty="0" smtClean="0"/>
                        <a:t> Package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AUTOSAR_Platform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PlatformTypes_AR4.arxml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RTC path (..\AUTOSAR\AUTOSAR\PlatformTypes_AR4.arxml)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Base data types and  Implementation data types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MICROSAR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BswM_swc.arxml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ComM_swc.arxml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Dcm_swc.arxml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Dem_swc.arxml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Det_swc.arxml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EcuM_swc.arxml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IoHwAb_swc.arxml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NvM_swc.arxml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\AUTOSAR\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ServiceComponents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 all the BSW files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 as required for the feature under development)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FCADataDefinition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FCADataDefinition.arxml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AUTOSAR\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ApplicationComponents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ArchitectureSharedResources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DataDefinition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FCADataDefinition.arxml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 data types, units, scaling and data constraints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FCASharedInterfaces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SWCName.arxml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AUTOSAR\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ApplicationComponents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the IF*.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arxml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files can be imported 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FCASWCs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SWCName.arxml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AUTOSAR\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ApplicationComponents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</a:p>
                    <a:p>
                      <a:pPr marL="0" algn="l" defTabSz="4572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 components that need to be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updated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5867400" y="1066800"/>
            <a:ext cx="814387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67400" y="2286000"/>
            <a:ext cx="8143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7" y="928687"/>
            <a:ext cx="1528763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70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Interface – New Feature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dirty="0"/>
              <a:t>May 10°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 smtClean="0"/>
              <a:t>Title of the presentation</a:t>
            </a:r>
            <a:endParaRPr lang="it-IT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If the feature is new, first create a new package with the name </a:t>
            </a:r>
            <a:r>
              <a:rPr lang="en-US" dirty="0" err="1" smtClean="0">
                <a:solidFill>
                  <a:srgbClr val="00B050"/>
                </a:solidFill>
              </a:rPr>
              <a:t>IFSWCName</a:t>
            </a:r>
            <a:r>
              <a:rPr lang="en-US" dirty="0" smtClean="0"/>
              <a:t> under </a:t>
            </a:r>
            <a:r>
              <a:rPr lang="en-US" dirty="0" err="1" smtClean="0"/>
              <a:t>FCASharedInterfaces</a:t>
            </a:r>
            <a:r>
              <a:rPr lang="en-US" dirty="0" smtClean="0"/>
              <a:t>-&gt;IFSWCs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4929188" cy="338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315200" y="1600200"/>
            <a:ext cx="1600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Naming Convention  - Package name in System Desk for Interface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8190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Interface – New Interface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dirty="0"/>
              <a:t>May 10°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 smtClean="0"/>
              <a:t>Title of the presentation</a:t>
            </a:r>
            <a:endParaRPr lang="it-IT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838200"/>
            <a:ext cx="8045200" cy="4924900"/>
          </a:xfrm>
        </p:spPr>
        <p:txBody>
          <a:bodyPr/>
          <a:lstStyle/>
          <a:p>
            <a:r>
              <a:rPr lang="en-US" dirty="0" smtClean="0"/>
              <a:t>Create new interface under the relevant package  (</a:t>
            </a:r>
            <a:r>
              <a:rPr lang="en-US" dirty="0" err="1" smtClean="0"/>
              <a:t>FCASharedInterafces</a:t>
            </a:r>
            <a:r>
              <a:rPr lang="en-US" dirty="0" smtClean="0"/>
              <a:t>\IFSWCs\</a:t>
            </a:r>
            <a:r>
              <a:rPr lang="en-US" dirty="0" err="1" smtClean="0"/>
              <a:t>IFSWCName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Select the relevant interface category ( Send Receive, Client server, Mode Switch, Parameter etc.. ) if not found in the first context menu list, type the interface type in the filter box as shown in the image for parameter interface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Interface Name  :- </a:t>
            </a:r>
            <a:r>
              <a:rPr lang="en-US" dirty="0" err="1" smtClean="0">
                <a:solidFill>
                  <a:srgbClr val="00B050"/>
                </a:solidFill>
              </a:rPr>
              <a:t>SWCName</a:t>
            </a:r>
            <a:r>
              <a:rPr lang="en-US" dirty="0" smtClean="0">
                <a:solidFill>
                  <a:srgbClr val="00B050"/>
                </a:solidFill>
              </a:rPr>
              <a:t> with Suffix CS, SR, </a:t>
            </a:r>
            <a:r>
              <a:rPr lang="en-US" dirty="0" err="1" smtClean="0">
                <a:solidFill>
                  <a:srgbClr val="00B050"/>
                </a:solidFill>
              </a:rPr>
              <a:t>Parm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19400"/>
            <a:ext cx="5876925" cy="372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315200" y="2286000"/>
            <a:ext cx="1600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Naming Convention  - Interface Name</a:t>
            </a:r>
            <a:endParaRPr lang="en-US" sz="10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4654032"/>
            <a:ext cx="22860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34175" y="4419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Interface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Interface – New Data Element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dirty="0"/>
              <a:t>May 10°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 smtClean="0"/>
              <a:t>Title of the presentation</a:t>
            </a:r>
            <a:endParaRPr lang="it-IT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811" y="3276600"/>
            <a:ext cx="4827039" cy="3885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28601" y="685801"/>
            <a:ext cx="7086599" cy="3428999"/>
            <a:chOff x="228601" y="685801"/>
            <a:chExt cx="7086599" cy="3428999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685801"/>
              <a:ext cx="1904999" cy="2547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1" y="685801"/>
              <a:ext cx="3124199" cy="2704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V="1">
              <a:off x="1295400" y="1371600"/>
              <a:ext cx="1676400" cy="952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524000" y="1905000"/>
              <a:ext cx="1600200" cy="14851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715000" y="3505200"/>
              <a:ext cx="16002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Naming Convention  - Data Element (AUTOSAR Abbreviation)</a:t>
              </a:r>
              <a:endParaRPr lang="en-US" sz="1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32318" y="1219200"/>
              <a:ext cx="156805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Double click the</a:t>
              </a:r>
            </a:p>
            <a:p>
              <a:r>
                <a:rPr lang="en-US" sz="1000" dirty="0" smtClean="0"/>
                <a:t>interface in the </a:t>
              </a:r>
            </a:p>
            <a:p>
              <a:r>
                <a:rPr lang="en-US" sz="1000" dirty="0" smtClean="0"/>
                <a:t>project manager window</a:t>
              </a:r>
              <a:endParaRPr 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7000" y="2238229"/>
              <a:ext cx="13805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Double click the </a:t>
              </a:r>
            </a:p>
            <a:p>
              <a:r>
                <a:rPr lang="en-US" sz="1000" dirty="0" smtClean="0"/>
                <a:t>created data element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260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Interface – Client Server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dirty="0" smtClean="0"/>
              <a:t>May 10° 2016</a:t>
            </a:r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 smtClean="0"/>
              <a:t>Title of the presentation</a:t>
            </a:r>
            <a:endParaRPr lang="it-IT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85845"/>
            <a:ext cx="2047875" cy="241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1981200" y="685800"/>
            <a:ext cx="990600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616744"/>
            <a:ext cx="3733800" cy="318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3796754"/>
            <a:ext cx="4581525" cy="1935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838200" y="3200400"/>
            <a:ext cx="2514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3657600"/>
            <a:ext cx="3876675" cy="30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59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Architecture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dirty="0"/>
              <a:t>May 10°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 smtClean="0"/>
              <a:t>Title of the presentation</a:t>
            </a:r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457200" y="1828800"/>
            <a:ext cx="1676400" cy="329719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SWCs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19300" y="1981200"/>
            <a:ext cx="228600" cy="22860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70957" y="4506687"/>
            <a:ext cx="576943" cy="22860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86050" y="1981200"/>
            <a:ext cx="1047750" cy="2286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Interfaces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52900" y="1524000"/>
            <a:ext cx="1562100" cy="11430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Interface Element 1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Interface Element 2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Interface </a:t>
            </a:r>
            <a:r>
              <a:rPr lang="en-US" sz="1000" dirty="0">
                <a:solidFill>
                  <a:schemeClr val="tx1"/>
                </a:solidFill>
              </a:rPr>
              <a:t>Element </a:t>
            </a:r>
            <a:r>
              <a:rPr lang="en-US" sz="1000" dirty="0" smtClean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Interface Element </a:t>
            </a:r>
            <a:r>
              <a:rPr lang="en-US" sz="1000" dirty="0" smtClean="0">
                <a:solidFill>
                  <a:schemeClr val="tx1"/>
                </a:solidFill>
              </a:rPr>
              <a:t>4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……………….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2" idx="3"/>
            <a:endCxn id="13" idx="1"/>
          </p:cNvCxnSpPr>
          <p:nvPr/>
        </p:nvCxnSpPr>
        <p:spPr>
          <a:xfrm>
            <a:off x="3733800" y="20955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2" idx="1"/>
          </p:cNvCxnSpPr>
          <p:nvPr/>
        </p:nvCxnSpPr>
        <p:spPr>
          <a:xfrm>
            <a:off x="2247900" y="2095500"/>
            <a:ext cx="438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106886" y="1524000"/>
            <a:ext cx="979714" cy="11430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 err="1" smtClean="0">
                <a:solidFill>
                  <a:schemeClr val="tx1"/>
                </a:solidFill>
              </a:rPr>
              <a:t>ADTxxx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 err="1" smtClean="0">
                <a:solidFill>
                  <a:schemeClr val="tx1"/>
                </a:solidFill>
              </a:rPr>
              <a:t>ADTyyy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 err="1" smtClean="0">
                <a:solidFill>
                  <a:schemeClr val="tx1"/>
                </a:solidFill>
              </a:rPr>
              <a:t>ADTzzz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ADT123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17974" y="1572983"/>
            <a:ext cx="990600" cy="2286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Units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707087" y="1066303"/>
            <a:ext cx="990600" cy="20781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Dimensions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07088" y="1877783"/>
            <a:ext cx="990600" cy="3810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Constraints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07088" y="2340425"/>
            <a:ext cx="990600" cy="3810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Compu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Method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707088" y="2944583"/>
            <a:ext cx="990600" cy="3810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Implementation DT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07088" y="3554183"/>
            <a:ext cx="990600" cy="3810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Base DT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0" idx="3"/>
            <a:endCxn id="31" idx="1"/>
          </p:cNvCxnSpPr>
          <p:nvPr/>
        </p:nvCxnSpPr>
        <p:spPr>
          <a:xfrm flipV="1">
            <a:off x="7086600" y="2068283"/>
            <a:ext cx="620488" cy="27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3"/>
            <a:endCxn id="32" idx="1"/>
          </p:cNvCxnSpPr>
          <p:nvPr/>
        </p:nvCxnSpPr>
        <p:spPr>
          <a:xfrm>
            <a:off x="7086600" y="2095500"/>
            <a:ext cx="620488" cy="435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3"/>
            <a:endCxn id="29" idx="1"/>
          </p:cNvCxnSpPr>
          <p:nvPr/>
        </p:nvCxnSpPr>
        <p:spPr>
          <a:xfrm flipV="1">
            <a:off x="7086600" y="1687283"/>
            <a:ext cx="631374" cy="408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0"/>
            <a:endCxn id="30" idx="2"/>
          </p:cNvCxnSpPr>
          <p:nvPr/>
        </p:nvCxnSpPr>
        <p:spPr>
          <a:xfrm flipH="1" flipV="1">
            <a:off x="8202387" y="1274121"/>
            <a:ext cx="10887" cy="298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3"/>
            <a:endCxn id="33" idx="1"/>
          </p:cNvCxnSpPr>
          <p:nvPr/>
        </p:nvCxnSpPr>
        <p:spPr>
          <a:xfrm>
            <a:off x="7086600" y="2095500"/>
            <a:ext cx="620488" cy="1039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3" idx="2"/>
            <a:endCxn id="34" idx="0"/>
          </p:cNvCxnSpPr>
          <p:nvPr/>
        </p:nvCxnSpPr>
        <p:spPr>
          <a:xfrm>
            <a:off x="8202388" y="3325583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32" idx="3"/>
            <a:endCxn id="29" idx="3"/>
          </p:cNvCxnSpPr>
          <p:nvPr/>
        </p:nvCxnSpPr>
        <p:spPr>
          <a:xfrm flipV="1">
            <a:off x="8697688" y="1687283"/>
            <a:ext cx="10886" cy="843642"/>
          </a:xfrm>
          <a:prstGeom prst="curvedConnector3">
            <a:avLst>
              <a:gd name="adj1" fmla="val 21999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3"/>
          </p:cNvCxnSpPr>
          <p:nvPr/>
        </p:nvCxnSpPr>
        <p:spPr>
          <a:xfrm flipV="1">
            <a:off x="2247900" y="2291439"/>
            <a:ext cx="2237014" cy="232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71800" y="3744683"/>
            <a:ext cx="1657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Refer Data Elements (SR) ,operations directly(CS), Parameter elements</a:t>
            </a:r>
            <a:endParaRPr lang="en-US" sz="10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5638800" y="1801583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638800" y="1948537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638800" y="2114544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Architectural terminology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9</a:t>
            </a:fld>
            <a:endParaRPr lang="it-I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8477250" cy="5287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r>
              <a:rPr lang="it-IT" dirty="0" smtClean="0"/>
              <a:t>August 14° 2015</a:t>
            </a: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6229996"/>
            <a:ext cx="2514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Note:  source </a:t>
            </a:r>
            <a:r>
              <a:rPr lang="en-US" sz="1000" dirty="0" err="1" smtClean="0">
                <a:solidFill>
                  <a:schemeClr val="bg1">
                    <a:lumMod val="75000"/>
                  </a:schemeClr>
                </a:solidFill>
              </a:rPr>
              <a:t>dSPACE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707571"/>
            <a:ext cx="18764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3581400" y="3176944"/>
            <a:ext cx="990600" cy="75033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82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FCA 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6784C1"/>
      </a:accent1>
      <a:accent2>
        <a:srgbClr val="898C8A"/>
      </a:accent2>
      <a:accent3>
        <a:srgbClr val="012169"/>
      </a:accent3>
      <a:accent4>
        <a:srgbClr val="0C2340"/>
      </a:accent4>
      <a:accent5>
        <a:srgbClr val="7BAFD4"/>
      </a:accent5>
      <a:accent6>
        <a:srgbClr val="418FDE"/>
      </a:accent6>
      <a:hlink>
        <a:srgbClr val="9BCBEB"/>
      </a:hlink>
      <a:folHlink>
        <a:srgbClr val="B1C9E8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ACKUP">
  <a:themeElements>
    <a:clrScheme name="FCA 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6784C1"/>
      </a:accent1>
      <a:accent2>
        <a:srgbClr val="898C8A"/>
      </a:accent2>
      <a:accent3>
        <a:srgbClr val="012169"/>
      </a:accent3>
      <a:accent4>
        <a:srgbClr val="0C2340"/>
      </a:accent4>
      <a:accent5>
        <a:srgbClr val="7BAFD4"/>
      </a:accent5>
      <a:accent6>
        <a:srgbClr val="418FDE"/>
      </a:accent6>
      <a:hlink>
        <a:srgbClr val="9BCBEB"/>
      </a:hlink>
      <a:folHlink>
        <a:srgbClr val="B1C9E8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DEX">
  <a:themeElements>
    <a:clrScheme name="FCA 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6784C1"/>
      </a:accent1>
      <a:accent2>
        <a:srgbClr val="898C8A"/>
      </a:accent2>
      <a:accent3>
        <a:srgbClr val="012169"/>
      </a:accent3>
      <a:accent4>
        <a:srgbClr val="0C2340"/>
      </a:accent4>
      <a:accent5>
        <a:srgbClr val="7BAFD4"/>
      </a:accent5>
      <a:accent6>
        <a:srgbClr val="418FDE"/>
      </a:accent6>
      <a:hlink>
        <a:srgbClr val="9BCBEB"/>
      </a:hlink>
      <a:folHlink>
        <a:srgbClr val="B1C9E8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GES">
  <a:themeElements>
    <a:clrScheme name="FCA 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6784C1"/>
      </a:accent1>
      <a:accent2>
        <a:srgbClr val="898C8A"/>
      </a:accent2>
      <a:accent3>
        <a:srgbClr val="012169"/>
      </a:accent3>
      <a:accent4>
        <a:srgbClr val="0C2340"/>
      </a:accent4>
      <a:accent5>
        <a:srgbClr val="7BAFD4"/>
      </a:accent5>
      <a:accent6>
        <a:srgbClr val="418FDE"/>
      </a:accent6>
      <a:hlink>
        <a:srgbClr val="9BCBEB"/>
      </a:hlink>
      <a:folHlink>
        <a:srgbClr val="B1C9E8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72FFFA8535D846A50687C782EA5961" ma:contentTypeVersion="0" ma:contentTypeDescription="Create a new document." ma:contentTypeScope="" ma:versionID="50096cf40cb40c782c48c2d1784e84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8f4e8f98f63d139250f960e1ee22b0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C1C3ED-C9D2-45BF-8D30-C9FD93BAA967}">
  <ds:schemaRefs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044EDC1-F280-4D8B-8C76-4030015A3E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5309C6-436F-4D7B-B5C1-5A7A8A3791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2_1_30_Region_NAFTA</Template>
  <TotalTime>9807</TotalTime>
  <Words>1091</Words>
  <Application>Microsoft Office PowerPoint</Application>
  <PresentationFormat>On-screen Show (4:3)</PresentationFormat>
  <Paragraphs>269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COVER</vt:lpstr>
      <vt:lpstr>BACKUP</vt:lpstr>
      <vt:lpstr>INDEX</vt:lpstr>
      <vt:lpstr>PAGES</vt:lpstr>
      <vt:lpstr>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Chrysler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Workstation User</dc:creator>
  <cp:lastModifiedBy>Workstation User</cp:lastModifiedBy>
  <cp:revision>534</cp:revision>
  <dcterms:created xsi:type="dcterms:W3CDTF">2015-05-28T18:12:09Z</dcterms:created>
  <dcterms:modified xsi:type="dcterms:W3CDTF">2016-06-09T15:59:20Z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0x0101005C72FFFA8535D846A50687C782EA5961</vt:lpwstr>
  </property>
</Properties>
</file>