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8" r:id="rId8"/>
    <p:sldId id="275" r:id="rId9"/>
    <p:sldId id="277" r:id="rId10"/>
    <p:sldId id="272" r:id="rId11"/>
    <p:sldId id="262" r:id="rId12"/>
    <p:sldId id="263" r:id="rId13"/>
    <p:sldId id="276" r:id="rId14"/>
    <p:sldId id="274" r:id="rId15"/>
    <p:sldId id="269" r:id="rId16"/>
    <p:sldId id="270" r:id="rId17"/>
    <p:sldId id="2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7F8022D-B21B-4FA2-AC90-0CFADF6A30B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641CE25-4776-494B-BAB4-8C50B76A041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61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2D-B21B-4FA2-AC90-0CFADF6A30B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E25-4776-494B-BAB4-8C50B76A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14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2D-B21B-4FA2-AC90-0CFADF6A30B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E25-4776-494B-BAB4-8C50B76A041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2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2D-B21B-4FA2-AC90-0CFADF6A30B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E25-4776-494B-BAB4-8C50B76A041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387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2D-B21B-4FA2-AC90-0CFADF6A30B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E25-4776-494B-BAB4-8C50B76A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108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2D-B21B-4FA2-AC90-0CFADF6A30B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E25-4776-494B-BAB4-8C50B76A041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62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2D-B21B-4FA2-AC90-0CFADF6A30B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E25-4776-494B-BAB4-8C50B76A041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390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2D-B21B-4FA2-AC90-0CFADF6A30B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E25-4776-494B-BAB4-8C50B76A041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2D-B21B-4FA2-AC90-0CFADF6A30B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E25-4776-494B-BAB4-8C50B76A041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71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2D-B21B-4FA2-AC90-0CFADF6A30B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E25-4776-494B-BAB4-8C50B76A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68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2D-B21B-4FA2-AC90-0CFADF6A30B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E25-4776-494B-BAB4-8C50B76A041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9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2D-B21B-4FA2-AC90-0CFADF6A30B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E25-4776-494B-BAB4-8C50B76A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76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2D-B21B-4FA2-AC90-0CFADF6A30B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E25-4776-494B-BAB4-8C50B76A041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6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2D-B21B-4FA2-AC90-0CFADF6A30B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E25-4776-494B-BAB4-8C50B76A041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45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2D-B21B-4FA2-AC90-0CFADF6A30B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E25-4776-494B-BAB4-8C50B76A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18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2D-B21B-4FA2-AC90-0CFADF6A30B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E25-4776-494B-BAB4-8C50B76A041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4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022D-B21B-4FA2-AC90-0CFADF6A30B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E25-4776-494B-BAB4-8C50B76A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88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F8022D-B21B-4FA2-AC90-0CFADF6A30B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1CE25-4776-494B-BAB4-8C50B76A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47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eevikaaanand-churn-app-48yi12.streamlit.app/" TargetMode="External"/><Relationship Id="rId2" Type="http://schemas.openxmlformats.org/officeDocument/2006/relationships/hyperlink" Target="https://sundaramayyappan-deploy-app-0z6ayu.streamlit.app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omsuryawanshi00@gmail.com" TargetMode="External"/><Relationship Id="rId7" Type="http://schemas.openxmlformats.org/officeDocument/2006/relationships/hyperlink" Target="mailto:achaldhote2@gmail.com" TargetMode="External"/><Relationship Id="rId2" Type="http://schemas.openxmlformats.org/officeDocument/2006/relationships/hyperlink" Target="mailto:maliajay951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niranjan25042000@gmail.com" TargetMode="External"/><Relationship Id="rId5" Type="http://schemas.openxmlformats.org/officeDocument/2006/relationships/hyperlink" Target="mailto:psampada76@gmail.com" TargetMode="External"/><Relationship Id="rId4" Type="http://schemas.openxmlformats.org/officeDocument/2006/relationships/hyperlink" Target="mailto:jeevikaaanand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85EFDA-5EC3-7D5A-E05B-DD5106617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21224"/>
            <a:ext cx="6815669" cy="1707775"/>
          </a:xfrm>
        </p:spPr>
        <p:txBody>
          <a:bodyPr/>
          <a:lstStyle/>
          <a:p>
            <a:r>
              <a:rPr lang="en-IN" sz="48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 Variant </a:t>
            </a:r>
            <a:br>
              <a:rPr lang="en-IN" sz="48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IN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Internship programme</a:t>
            </a:r>
            <a:br>
              <a:rPr lang="en-IN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IN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AF3BD4-97CE-6D00-DCB9-29C6C4317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94847"/>
            <a:ext cx="6815669" cy="1383552"/>
          </a:xfrm>
        </p:spPr>
        <p:txBody>
          <a:bodyPr>
            <a:noAutofit/>
          </a:bodyPr>
          <a:lstStyle/>
          <a:p>
            <a:endParaRPr lang="en-IN" sz="2400" dirty="0"/>
          </a:p>
          <a:p>
            <a:r>
              <a:rPr lang="en-IN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 Name -: Customer churn classification </a:t>
            </a:r>
          </a:p>
          <a:p>
            <a:pPr algn="l"/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294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dirty="0" smtClean="0"/>
              <a:t>Feature Selection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830" y="2447109"/>
            <a:ext cx="7207912" cy="3701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5742" y="634509"/>
            <a:ext cx="3504405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feature selection we used RFE(Recursive feature </a:t>
            </a:r>
            <a:r>
              <a:rPr lang="en-US" dirty="0" smtClean="0"/>
              <a:t>elimination), CHI2, </a:t>
            </a:r>
            <a:r>
              <a:rPr lang="en-US" dirty="0" err="1" smtClean="0"/>
              <a:t>Decision_Tree</a:t>
            </a:r>
            <a:r>
              <a:rPr lang="en-US" dirty="0" smtClean="0"/>
              <a:t>, Random forest, </a:t>
            </a:r>
            <a:r>
              <a:rPr lang="en-US" dirty="0" err="1" smtClean="0"/>
              <a:t>Extratree</a:t>
            </a:r>
            <a:r>
              <a:rPr lang="en-US" dirty="0" err="1" smtClean="0"/>
              <a:t>_Classifier</a:t>
            </a:r>
            <a:r>
              <a:rPr lang="en-US" dirty="0" smtClean="0"/>
              <a:t> and Mutual information </a:t>
            </a:r>
            <a:r>
              <a:rPr lang="en-US" dirty="0" smtClean="0"/>
              <a:t>were </a:t>
            </a:r>
            <a:r>
              <a:rPr lang="en-US" dirty="0" smtClean="0"/>
              <a:t>used.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 smtClean="0"/>
              <a:t>comparison </a:t>
            </a:r>
            <a:r>
              <a:rPr lang="en-US" dirty="0" smtClean="0"/>
              <a:t>with </a:t>
            </a:r>
            <a:r>
              <a:rPr lang="en-US" dirty="0" smtClean="0"/>
              <a:t>all</a:t>
            </a:r>
            <a:r>
              <a:rPr lang="en-US" dirty="0" smtClean="0"/>
              <a:t>, </a:t>
            </a:r>
            <a:r>
              <a:rPr lang="en-US" dirty="0" smtClean="0"/>
              <a:t>important features are </a:t>
            </a:r>
            <a:r>
              <a:rPr lang="en-US" dirty="0" smtClean="0"/>
              <a:t>day mins, Day charge, Customer calls and Intl </a:t>
            </a:r>
            <a:r>
              <a:rPr lang="en-US" dirty="0" smtClean="0"/>
              <a:t>calls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in reference with RFE</a:t>
            </a:r>
            <a:r>
              <a:rPr lang="en-US" dirty="0" smtClean="0">
                <a:sym typeface="Wingdings" panose="05000000000000000000" pitchFamily="2" charset="2"/>
              </a:rPr>
              <a:t> Intl plan, voice plan and </a:t>
            </a:r>
            <a:r>
              <a:rPr lang="en-US" dirty="0" err="1" smtClean="0">
                <a:sym typeface="Wingdings" panose="05000000000000000000" pitchFamily="2" charset="2"/>
              </a:rPr>
              <a:t>customercalls</a:t>
            </a:r>
            <a:r>
              <a:rPr lang="en-US" dirty="0" smtClean="0">
                <a:sym typeface="Wingdings" panose="05000000000000000000" pitchFamily="2" charset="2"/>
              </a:rPr>
              <a:t> are more important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least important </a:t>
            </a:r>
            <a:r>
              <a:rPr lang="en-US" dirty="0" smtClean="0"/>
              <a:t>is Account length, day calls, Eve charge and calls, </a:t>
            </a:r>
            <a:r>
              <a:rPr lang="en-US" dirty="0" smtClean="0"/>
              <a:t>night charge and </a:t>
            </a:r>
            <a:r>
              <a:rPr lang="en-US" dirty="0" smtClean="0"/>
              <a:t>calls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0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8232F-8CF5-2DAB-4EF5-B9ACF516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IN" dirty="0" smtClean="0"/>
              <a:t>Oversampling </a:t>
            </a:r>
            <a:r>
              <a:rPr lang="en-IN" dirty="0"/>
              <a:t>technique -: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B96490-AEE0-FA68-D41A-6E60893F1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23" y="2556930"/>
            <a:ext cx="10021403" cy="3691469"/>
          </a:xfrm>
        </p:spPr>
        <p:txBody>
          <a:bodyPr>
            <a:normAutofit/>
          </a:bodyPr>
          <a:lstStyle/>
          <a:p>
            <a:r>
              <a:rPr lang="en-US" sz="1800" i="0" dirty="0">
                <a:solidFill>
                  <a:srgbClr val="000000"/>
                </a:solidFill>
                <a:effectLst/>
              </a:rPr>
              <a:t>while seeing the plot and number of counts we get that data is imbalanced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i="0" dirty="0">
              <a:solidFill>
                <a:srgbClr val="000000"/>
              </a:solidFill>
              <a:effectLst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i="0" dirty="0">
              <a:solidFill>
                <a:srgbClr val="000000"/>
              </a:solidFill>
              <a:effectLst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i="0" dirty="0">
                <a:solidFill>
                  <a:srgbClr val="000000"/>
                </a:solidFill>
                <a:effectLst/>
              </a:rPr>
              <a:t>After </a:t>
            </a:r>
            <a:r>
              <a:rPr lang="en-US" sz="1800" i="0" dirty="0" smtClean="0">
                <a:solidFill>
                  <a:srgbClr val="000000"/>
                </a:solidFill>
                <a:effectLst/>
              </a:rPr>
              <a:t>using Oversampling 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technique to ba</a:t>
            </a:r>
            <a:r>
              <a:rPr lang="en-US" sz="1800" dirty="0">
                <a:solidFill>
                  <a:srgbClr val="000000"/>
                </a:solidFill>
              </a:rPr>
              <a:t>lance the data set-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Oversampling</a:t>
            </a:r>
            <a:r>
              <a:rPr lang="en-US" sz="1800" i="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techniques create new datapoints of minimum target variable and increase the data up to maximum target variable.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i="0" dirty="0">
              <a:solidFill>
                <a:srgbClr val="000000"/>
              </a:solidFill>
              <a:effectLst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i="0" dirty="0">
              <a:solidFill>
                <a:srgbClr val="000000"/>
              </a:solidFill>
              <a:effectLst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i="0" dirty="0">
              <a:solidFill>
                <a:srgbClr val="000000"/>
              </a:solidFill>
              <a:effectLst/>
            </a:endParaRPr>
          </a:p>
          <a:p>
            <a:endParaRPr lang="en-US" sz="1800" i="0" dirty="0">
              <a:solidFill>
                <a:srgbClr val="000000"/>
              </a:solidFill>
              <a:effectLst/>
            </a:endParaRPr>
          </a:p>
          <a:p>
            <a:endParaRPr lang="en-US" sz="1800" i="0" dirty="0">
              <a:solidFill>
                <a:srgbClr val="000000"/>
              </a:solidFill>
              <a:effectLst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i="0" dirty="0">
              <a:solidFill>
                <a:srgbClr val="000000"/>
              </a:solidFill>
              <a:effectLst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i="0" dirty="0">
              <a:solidFill>
                <a:srgbClr val="000000"/>
              </a:solidFill>
              <a:effectLst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180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52B89CFA-25BC-AA50-5E95-B9B53E727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1" y="2933701"/>
            <a:ext cx="4267199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073" y="3402430"/>
            <a:ext cx="5722531" cy="82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14063E-A25A-195E-3F7A-F8467A7B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905" y="594602"/>
            <a:ext cx="9601196" cy="1303867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IN" dirty="0"/>
              <a:t>Model building -: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C69199-AA02-CC66-86EF-E4AFEBC36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85257"/>
            <a:ext cx="9601196" cy="4441371"/>
          </a:xfrm>
        </p:spPr>
        <p:txBody>
          <a:bodyPr>
            <a:normAutofit fontScale="92500" lnSpcReduction="10000"/>
          </a:bodyPr>
          <a:lstStyle/>
          <a:p>
            <a:r>
              <a:rPr lang="en-US" sz="1800" i="0" dirty="0">
                <a:solidFill>
                  <a:srgbClr val="000000"/>
                </a:solidFill>
                <a:effectLst/>
              </a:rPr>
              <a:t>Our problem statement is to predict churn customers its a classification problem so we are using machine learning supervised classification algorithms and find which model is giving best results</a:t>
            </a:r>
          </a:p>
          <a:p>
            <a:pPr marL="0" indent="0" algn="l">
              <a:buNone/>
            </a:pPr>
            <a:r>
              <a:rPr lang="en-US" sz="1900" i="0" dirty="0">
                <a:solidFill>
                  <a:srgbClr val="000000"/>
                </a:solidFill>
                <a:effectLst/>
              </a:rPr>
              <a:t>1. Logistic regression</a:t>
            </a:r>
          </a:p>
          <a:p>
            <a:pPr marL="0" indent="0">
              <a:buNone/>
            </a:pPr>
            <a:r>
              <a:rPr lang="en-US" sz="1900" i="0" dirty="0">
                <a:solidFill>
                  <a:srgbClr val="000000"/>
                </a:solidFill>
                <a:effectLst/>
              </a:rPr>
              <a:t>2. </a:t>
            </a:r>
            <a:r>
              <a:rPr lang="en-US" sz="1900" dirty="0">
                <a:solidFill>
                  <a:srgbClr val="000000"/>
                </a:solidFill>
              </a:rPr>
              <a:t>Decision tree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0000"/>
                </a:solidFill>
              </a:rPr>
              <a:t>3. </a:t>
            </a:r>
            <a:r>
              <a:rPr lang="en-US" sz="1900" dirty="0">
                <a:solidFill>
                  <a:srgbClr val="000000"/>
                </a:solidFill>
              </a:rPr>
              <a:t>Random forest</a:t>
            </a:r>
          </a:p>
          <a:p>
            <a:pPr marL="0" indent="0" algn="l">
              <a:buNone/>
            </a:pPr>
            <a:r>
              <a:rPr lang="en-US" sz="1900" dirty="0">
                <a:solidFill>
                  <a:srgbClr val="000000"/>
                </a:solidFill>
              </a:rPr>
              <a:t>4</a:t>
            </a:r>
            <a:r>
              <a:rPr lang="en-US" sz="1900" i="0" dirty="0" smtClean="0">
                <a:solidFill>
                  <a:srgbClr val="000000"/>
                </a:solidFill>
                <a:effectLst/>
              </a:rPr>
              <a:t>. </a:t>
            </a:r>
            <a:r>
              <a:rPr lang="en-US" sz="1900" i="0" dirty="0">
                <a:solidFill>
                  <a:srgbClr val="000000"/>
                </a:solidFill>
                <a:effectLst/>
              </a:rPr>
              <a:t>Support vector machine</a:t>
            </a:r>
          </a:p>
          <a:p>
            <a:pPr marL="0" indent="0" algn="l">
              <a:buNone/>
            </a:pPr>
            <a:r>
              <a:rPr lang="en-US" sz="1900" dirty="0">
                <a:solidFill>
                  <a:srgbClr val="000000"/>
                </a:solidFill>
              </a:rPr>
              <a:t>5</a:t>
            </a:r>
            <a:r>
              <a:rPr lang="en-US" sz="1900" i="0" dirty="0" smtClean="0">
                <a:solidFill>
                  <a:srgbClr val="000000"/>
                </a:solidFill>
                <a:effectLst/>
              </a:rPr>
              <a:t>. </a:t>
            </a:r>
            <a:r>
              <a:rPr lang="en-US" sz="1900" i="0" dirty="0">
                <a:solidFill>
                  <a:srgbClr val="000000"/>
                </a:solidFill>
                <a:effectLst/>
              </a:rPr>
              <a:t>Naive </a:t>
            </a:r>
            <a:r>
              <a:rPr lang="en-US" sz="1900" i="0" dirty="0" err="1" smtClean="0">
                <a:solidFill>
                  <a:srgbClr val="000000"/>
                </a:solidFill>
                <a:effectLst/>
              </a:rPr>
              <a:t>bayes</a:t>
            </a:r>
            <a:endParaRPr lang="en-US" sz="1900" i="0" dirty="0" smtClean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rgbClr val="000000"/>
                </a:solidFill>
              </a:rPr>
              <a:t>6</a:t>
            </a:r>
            <a:r>
              <a:rPr lang="en-US" sz="1900" dirty="0" smtClean="0">
                <a:solidFill>
                  <a:srgbClr val="000000"/>
                </a:solidFill>
              </a:rPr>
              <a:t>. Gaussian Naïve Bayes</a:t>
            </a:r>
            <a:endParaRPr lang="en-US" sz="1900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rgbClr val="000000"/>
                </a:solidFill>
              </a:rPr>
              <a:t>7</a:t>
            </a:r>
            <a:r>
              <a:rPr lang="en-US" sz="1900" dirty="0" smtClean="0">
                <a:solidFill>
                  <a:srgbClr val="000000"/>
                </a:solidFill>
              </a:rPr>
              <a:t>. K - Nearest </a:t>
            </a:r>
            <a:r>
              <a:rPr lang="en-US" sz="1900" dirty="0" err="1" smtClean="0">
                <a:solidFill>
                  <a:srgbClr val="000000"/>
                </a:solidFill>
              </a:rPr>
              <a:t>Neighbour</a:t>
            </a:r>
            <a:endParaRPr lang="en-US" sz="1900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rgbClr val="000000"/>
                </a:solidFill>
              </a:rPr>
              <a:t>8</a:t>
            </a:r>
            <a:r>
              <a:rPr lang="en-US" sz="1900" dirty="0" smtClean="0">
                <a:solidFill>
                  <a:srgbClr val="000000"/>
                </a:solidFill>
              </a:rPr>
              <a:t>. XGBM</a:t>
            </a:r>
          </a:p>
          <a:p>
            <a:pPr marL="0" indent="0" algn="l">
              <a:buNone/>
            </a:pPr>
            <a:r>
              <a:rPr lang="en-US" sz="1900" dirty="0" smtClean="0">
                <a:solidFill>
                  <a:srgbClr val="000000"/>
                </a:solidFill>
              </a:rPr>
              <a:t>9</a:t>
            </a:r>
            <a:r>
              <a:rPr lang="en-US" sz="1900" i="0" dirty="0" smtClean="0">
                <a:solidFill>
                  <a:srgbClr val="000000"/>
                </a:solidFill>
                <a:effectLst/>
              </a:rPr>
              <a:t>.LGBM</a:t>
            </a:r>
          </a:p>
          <a:p>
            <a:pPr marL="0" indent="0" algn="l">
              <a:buNone/>
            </a:pPr>
            <a:r>
              <a:rPr lang="en-US" sz="1900" dirty="0" smtClean="0">
                <a:solidFill>
                  <a:srgbClr val="000000"/>
                </a:solidFill>
              </a:rPr>
              <a:t>10.AdaBoost</a:t>
            </a:r>
            <a:endParaRPr lang="en-US" sz="190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1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21454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Normal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Oversampled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Smoted</a:t>
            </a:r>
            <a:r>
              <a:rPr lang="en-US" dirty="0" smtClean="0"/>
              <a:t>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4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" r="324"/>
          <a:stretch/>
        </p:blipFill>
        <p:spPr>
          <a:xfrm>
            <a:off x="487680" y="456490"/>
            <a:ext cx="7195386" cy="59443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83066" y="3059313"/>
            <a:ext cx="454587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DEPLOYED MODEL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Oversampled: RF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599" y="617834"/>
            <a:ext cx="3603048" cy="1322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519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B0B71A-440E-74F4-4902-7E9D20BA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9713"/>
            <a:ext cx="9601196" cy="1303867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dirty="0"/>
              <a:t>Model selection -: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D7256C-23A0-B233-3902-14984A88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73580"/>
            <a:ext cx="9601196" cy="3902288"/>
          </a:xfrm>
        </p:spPr>
        <p:txBody>
          <a:bodyPr/>
          <a:lstStyle/>
          <a:p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Our All Models are very capable to predict Not Churns Customers.</a:t>
            </a:r>
          </a:p>
          <a:p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But when its time to predict churns customer some model perform so much bad and some perform good.</a:t>
            </a:r>
          </a:p>
          <a:p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While seeing there f1 Score we get that random forest model is performing so much better than other for predicting Churn customers and Not Churn Customers.</a:t>
            </a:r>
          </a:p>
          <a:p>
            <a:r>
              <a:rPr lang="en-US" sz="1800" i="0" dirty="0">
                <a:solidFill>
                  <a:srgbClr val="000000"/>
                </a:solidFill>
                <a:effectLst/>
              </a:rPr>
              <a:t>As we See Random forest is performing best to our dataset so we are deploying this model</a:t>
            </a:r>
          </a:p>
          <a:p>
            <a:pPr marL="0" indent="0">
              <a:buNone/>
            </a:pPr>
            <a:endParaRPr lang="en-US" sz="180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1800" i="0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847"/>
          <a:stretch/>
        </p:blipFill>
        <p:spPr>
          <a:xfrm>
            <a:off x="3561806" y="4264358"/>
            <a:ext cx="4554582" cy="196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2B3D9E-FD7A-F29A-9E38-28C9AB3A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dirty="0"/>
              <a:t>Deployment -: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AF284F-D2DA-7E6A-7A65-521F837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974944"/>
            <a:ext cx="9601196" cy="2807548"/>
          </a:xfrm>
        </p:spPr>
        <p:txBody>
          <a:bodyPr/>
          <a:lstStyle/>
          <a:p>
            <a:r>
              <a:rPr lang="en-US" sz="1800" i="0" dirty="0">
                <a:solidFill>
                  <a:schemeClr val="accent1">
                    <a:lumMod val="50000"/>
                  </a:schemeClr>
                </a:solidFill>
                <a:effectLst/>
              </a:rPr>
              <a:t>After you have a set of models that perform well, you can operationalize them for other applications to consume. Depending on the business requirements, predictions are made either in real time or on a batch basis. To deploy models, you expose them with an open API interface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Libraries used for deployment -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     a)Stream lit  b)pickle  c)sklearn.ensemble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Then custom defined function created to take all inputs for the prediction.</a:t>
            </a:r>
          </a:p>
          <a:p>
            <a:r>
              <a:rPr lang="en-US" sz="1800" dirty="0"/>
              <a:t>By using stream lit service we get the interface for the prediction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8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476F025-CA4F-9414-8651-73537EA84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85856"/>
              </p:ext>
            </p:extLst>
          </p:nvPr>
        </p:nvGraphicFramePr>
        <p:xfrm>
          <a:off x="784860" y="640080"/>
          <a:ext cx="1432560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xmlns="" val="3255651120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r>
                        <a:rPr lang="en-US" sz="1600" dirty="0"/>
                        <a:t>Final output -: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3231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55817" y="640080"/>
            <a:ext cx="8804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hlinkClick r:id="rId2"/>
              </a:rPr>
              <a:t>https://sundaramayyappan-deploy-app-0z6ayu.streamlit.app/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3"/>
              </a:rPr>
              <a:t>https://jeevikaaanand-churn-app-48yi12.streamlit.app/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u="sng" dirty="0">
                <a:solidFill>
                  <a:schemeClr val="accent1"/>
                </a:solidFill>
              </a:rPr>
              <a:t>https://ajay3736pandey-churn-prediction-churn-prediction-web-app-1gv1m2.streamlit.app/</a:t>
            </a:r>
            <a:endParaRPr lang="en-US" u="sng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77" y="1641788"/>
            <a:ext cx="11062100" cy="467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5BFB7-B349-5779-1414-6D388E07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468881"/>
            <a:ext cx="9609668" cy="126492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C00000"/>
                </a:solidFill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4160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2B8F38EB-EC65-1CF7-D5FC-1CB30EEBA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25677"/>
              </p:ext>
            </p:extLst>
          </p:nvPr>
        </p:nvGraphicFramePr>
        <p:xfrm>
          <a:off x="1071282" y="1331494"/>
          <a:ext cx="10049435" cy="4251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739">
                  <a:extLst>
                    <a:ext uri="{9D8B030D-6E8A-4147-A177-3AD203B41FA5}">
                      <a16:colId xmlns:a16="http://schemas.microsoft.com/office/drawing/2014/main" xmlns="" val="2952053697"/>
                    </a:ext>
                  </a:extLst>
                </a:gridCol>
                <a:gridCol w="4020398">
                  <a:extLst>
                    <a:ext uri="{9D8B030D-6E8A-4147-A177-3AD203B41FA5}">
                      <a16:colId xmlns:a16="http://schemas.microsoft.com/office/drawing/2014/main" xmlns="" val="2602719652"/>
                    </a:ext>
                  </a:extLst>
                </a:gridCol>
                <a:gridCol w="3050565">
                  <a:extLst>
                    <a:ext uri="{9D8B030D-6E8A-4147-A177-3AD203B41FA5}">
                      <a16:colId xmlns:a16="http://schemas.microsoft.com/office/drawing/2014/main" xmlns="" val="2309363896"/>
                    </a:ext>
                  </a:extLst>
                </a:gridCol>
                <a:gridCol w="2080733">
                  <a:extLst>
                    <a:ext uri="{9D8B030D-6E8A-4147-A177-3AD203B41FA5}">
                      <a16:colId xmlns:a16="http://schemas.microsoft.com/office/drawing/2014/main" xmlns="" val="3322501077"/>
                    </a:ext>
                  </a:extLst>
                </a:gridCol>
              </a:tblGrid>
              <a:tr h="726863">
                <a:tc>
                  <a:txBody>
                    <a:bodyPr/>
                    <a:lstStyle/>
                    <a:p>
                      <a:r>
                        <a:rPr lang="en-IN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Email-Id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Mob.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2573789"/>
                  </a:ext>
                </a:extLst>
              </a:tr>
              <a:tr h="54780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Mr. Ajay Kumar Pandey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ajay3736pandey@gmail.com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9451485515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9401485"/>
                  </a:ext>
                </a:extLst>
              </a:tr>
              <a:tr h="41578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Sundaram A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sundar.sprinter@gmail.com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9566937342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4938029"/>
                  </a:ext>
                </a:extLst>
              </a:tr>
              <a:tr h="48771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Ms. 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Jeevikaa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jeevikaaanand@gmail.com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6369001722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9697420"/>
                  </a:ext>
                </a:extLst>
              </a:tr>
              <a:tr h="491664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Ms.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Sunaya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Waghaye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sunayawaghaye004@gmail.com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7057339577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7495664"/>
                  </a:ext>
                </a:extLst>
              </a:tr>
              <a:tr h="512606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Mr. Rohit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Bachotkar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rohitbachotkar75@gmail.com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9373891123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609378"/>
                  </a:ext>
                </a:extLst>
              </a:tr>
              <a:tr h="539325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Ms.  Achal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Dhote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achaldhote2@gmail.com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8308537512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7669280"/>
                  </a:ext>
                </a:extLst>
              </a:tr>
              <a:tr h="529391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Ms.  Sakshi </a:t>
                      </a:r>
                      <a:r>
                        <a:rPr lang="en-IN" dirty="0" err="1"/>
                        <a:t>Edalwar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sakshiedalwar23@gmail.com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9130867451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258624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E04E8954-3907-87E0-2F54-185A310C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92129"/>
              </p:ext>
            </p:extLst>
          </p:nvPr>
        </p:nvGraphicFramePr>
        <p:xfrm>
          <a:off x="818147" y="705854"/>
          <a:ext cx="12527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00">
                  <a:extLst>
                    <a:ext uri="{9D8B030D-6E8A-4147-A177-3AD203B41FA5}">
                      <a16:colId xmlns:a16="http://schemas.microsoft.com/office/drawing/2014/main" xmlns="" val="1693136517"/>
                    </a:ext>
                  </a:extLst>
                </a:gridCol>
              </a:tblGrid>
              <a:tr h="38501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Group -: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268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9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F7A66A-43CA-6A6F-E494-2CFFC062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IN" dirty="0"/>
              <a:t>Content-: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818DB9-F423-B613-3E2E-FBF6521D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87568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Project description.</a:t>
            </a:r>
          </a:p>
          <a:p>
            <a:r>
              <a:rPr lang="en-IN" dirty="0"/>
              <a:t>Exploratory data analysis( EDA) &amp; Feature engineering.</a:t>
            </a:r>
          </a:p>
          <a:p>
            <a:r>
              <a:rPr lang="en-IN" dirty="0" smtClean="0"/>
              <a:t>Oversampling</a:t>
            </a:r>
            <a:r>
              <a:rPr lang="en-IN" dirty="0" smtClean="0"/>
              <a:t> </a:t>
            </a:r>
            <a:r>
              <a:rPr lang="en-IN" dirty="0"/>
              <a:t>technique.</a:t>
            </a:r>
          </a:p>
          <a:p>
            <a:r>
              <a:rPr lang="en-IN" dirty="0"/>
              <a:t>Model building.</a:t>
            </a:r>
          </a:p>
          <a:p>
            <a:r>
              <a:rPr lang="en-IN" dirty="0"/>
              <a:t>Model selection.</a:t>
            </a:r>
          </a:p>
          <a:p>
            <a:r>
              <a:rPr lang="en-IN" dirty="0"/>
              <a:t>Deployment.</a:t>
            </a:r>
          </a:p>
        </p:txBody>
      </p:sp>
    </p:spTree>
    <p:extLst>
      <p:ext uri="{BB962C8B-B14F-4D97-AF65-F5344CB8AC3E}">
        <p14:creationId xmlns:p14="http://schemas.microsoft.com/office/powerpoint/2010/main" val="42846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3F2428-9739-089F-B663-20EB3F4A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IN" dirty="0"/>
              <a:t>Project description -: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58A30-D73C-2D48-E11A-AD4F3DBF0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1625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</a:rPr>
              <a:t>Customer churn is a big problem for telecommunications companies. Indeed, their annual churn rates are usually higher than 10%. For that reason, they develop strategies to keep as many clients as possible. This is a classification project since the variable to be predicted is binary (churn or loyal customer). The goal here is to model churn probability, conditioned on the customer features.</a:t>
            </a:r>
          </a:p>
          <a:p>
            <a:pPr algn="just"/>
            <a:r>
              <a:rPr lang="en-US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Each row corresponds to a client of a telecommunications company for whom it has collected information about the type of plan they have contracted, the minutes they have talked, or the charge they pay every month.</a:t>
            </a:r>
          </a:p>
          <a:p>
            <a:pPr algn="just"/>
            <a:r>
              <a:rPr lang="en-US" sz="2000" dirty="0">
                <a:cs typeface="Arial" panose="020B0604020202020204" pitchFamily="34" charset="0"/>
              </a:rPr>
              <a:t>There are 5000 observations and 20 different features available in dataset.</a:t>
            </a:r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139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9AF0E9-C965-F568-4E49-7D41AABB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2" y="1105692"/>
            <a:ext cx="9601196" cy="1303867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IN" dirty="0"/>
              <a:t>EDA &amp; Feature engineering -: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E5BFDF-A389-4E71-BC37-CDBCE40C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1" y="2556931"/>
            <a:ext cx="9601196" cy="3318936"/>
          </a:xfrm>
        </p:spPr>
        <p:txBody>
          <a:bodyPr>
            <a:normAutofit/>
          </a:bodyPr>
          <a:lstStyle/>
          <a:p>
            <a:r>
              <a:rPr lang="en-IN" sz="1800" dirty="0"/>
              <a:t>Shape of the dataset – 5000 rows and 20 features</a:t>
            </a:r>
          </a:p>
          <a:p>
            <a:r>
              <a:rPr lang="en-IN" sz="1800" dirty="0"/>
              <a:t>After describing the dataset there are some missing values in columns, so we replaced that values by mean and median.</a:t>
            </a:r>
          </a:p>
          <a:p>
            <a:r>
              <a:rPr lang="en-IN" sz="1800" dirty="0"/>
              <a:t>There are some columns whose data types are object, so that’s  converted to the its original data type.</a:t>
            </a:r>
          </a:p>
          <a:p>
            <a:r>
              <a:rPr lang="en-IN" sz="1800" dirty="0"/>
              <a:t>Churn rate and count- 707 churn customers and 4293 are not churns</a:t>
            </a:r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7EEDAB04-27C4-C989-DA25-2D1300D9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70" y="4453518"/>
            <a:ext cx="4171950" cy="175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34E97E-A235-6480-9244-F9CAF732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54424"/>
            <a:ext cx="9601196" cy="797858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>
                <a:latin typeface="+mn-lt"/>
              </a:rPr>
              <a:t>Checked customers area code wise and state wise.</a:t>
            </a: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/>
            </a:r>
            <a:br>
              <a:rPr lang="en-IN" sz="1800" dirty="0">
                <a:latin typeface="+mn-lt"/>
              </a:rPr>
            </a:br>
            <a:endParaRPr lang="en-IN" sz="1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82806D-CB48-695D-784A-9BDD1A857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950259"/>
            <a:ext cx="9601196" cy="4925609"/>
          </a:xfrm>
        </p:spPr>
        <p:txBody>
          <a:bodyPr>
            <a:noAutofit/>
          </a:bodyPr>
          <a:lstStyle/>
          <a:p>
            <a:r>
              <a:rPr lang="en-IN" sz="1800" dirty="0"/>
              <a:t>We have dropped ‘State’ , ‘ area code’ , ‘ account length’ unused features from the dataset.</a:t>
            </a:r>
          </a:p>
          <a:p>
            <a:r>
              <a:rPr lang="en-IN" sz="1800" dirty="0"/>
              <a:t>From 5000 customers only 26.46 % people activated there voice plan in that 7.70 % customers are churners.</a:t>
            </a:r>
          </a:p>
          <a:p>
            <a:r>
              <a:rPr lang="en-IN" sz="1800" dirty="0"/>
              <a:t>From 5000 customers only 73.54 % customers not activated there voice plan in that 19.69 % are churners.</a:t>
            </a:r>
          </a:p>
          <a:p>
            <a:pPr algn="l"/>
            <a:r>
              <a:rPr lang="en-US" sz="1800" i="0" dirty="0">
                <a:solidFill>
                  <a:srgbClr val="000000"/>
                </a:solidFill>
                <a:effectLst/>
              </a:rPr>
              <a:t>If customer did not activated voice plan there is 27% probability that customer will be churn</a:t>
            </a:r>
          </a:p>
          <a:p>
            <a:pPr algn="l"/>
            <a:r>
              <a:rPr lang="en-US" sz="1800" i="0" dirty="0">
                <a:solidFill>
                  <a:srgbClr val="000000"/>
                </a:solidFill>
                <a:effectLst/>
              </a:rPr>
              <a:t>Or customer activated voice plan there is 27% probability that customer will be churn</a:t>
            </a:r>
          </a:p>
          <a:p>
            <a:pPr algn="l"/>
            <a:r>
              <a:rPr lang="en-US" sz="1800" i="0" dirty="0">
                <a:solidFill>
                  <a:srgbClr val="000000"/>
                </a:solidFill>
                <a:effectLst/>
              </a:rPr>
              <a:t>If customer did not activated International plan there is 14% probability that customer will be churn</a:t>
            </a:r>
          </a:p>
          <a:p>
            <a:pPr algn="l"/>
            <a:r>
              <a:rPr lang="en-US" sz="1800" i="0" dirty="0">
                <a:solidFill>
                  <a:srgbClr val="000000"/>
                </a:solidFill>
                <a:effectLst/>
              </a:rPr>
              <a:t>Or customer activated International plan there is 81% probability that customer will be churn</a:t>
            </a:r>
          </a:p>
          <a:p>
            <a:r>
              <a:rPr lang="en-US" sz="1800" i="0" dirty="0">
                <a:solidFill>
                  <a:srgbClr val="000000"/>
                </a:solidFill>
                <a:effectLst/>
              </a:rPr>
              <a:t>By analyzing data we can say that customers who calls more to customer care can be churn customer</a:t>
            </a:r>
          </a:p>
          <a:p>
            <a:r>
              <a:rPr lang="en-US" sz="1800" i="0" dirty="0">
                <a:solidFill>
                  <a:srgbClr val="000000"/>
                </a:solidFill>
                <a:effectLst/>
              </a:rPr>
              <a:t>We see that all the objects have two categories that is Yes and No, its also Known as binary distribution of data, so we are converting data yes - 1 and no – 0</a:t>
            </a:r>
          </a:p>
          <a:p>
            <a:r>
              <a:rPr lang="en-US" sz="1800" i="0" dirty="0">
                <a:solidFill>
                  <a:srgbClr val="000000"/>
                </a:solidFill>
                <a:effectLst/>
              </a:rPr>
              <a:t>After seeing correlation we get that some features are very high correlated to some features and most are independent in nature</a:t>
            </a:r>
          </a:p>
          <a:p>
            <a:endParaRPr lang="en-US" sz="1800" i="0" dirty="0">
              <a:solidFill>
                <a:srgbClr val="000000"/>
              </a:solidFill>
              <a:effectLst/>
            </a:endParaRPr>
          </a:p>
          <a:p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800" i="0" dirty="0">
              <a:solidFill>
                <a:srgbClr val="000000"/>
              </a:solidFill>
              <a:effectLst/>
            </a:endParaRPr>
          </a:p>
          <a:p>
            <a:pPr algn="l"/>
            <a:endParaRPr lang="en-US" sz="1800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endParaRPr lang="en-US" sz="1800" i="0" dirty="0">
              <a:solidFill>
                <a:srgbClr val="000000"/>
              </a:solidFill>
              <a:effectLst/>
            </a:endParaRPr>
          </a:p>
          <a:p>
            <a:pPr algn="l"/>
            <a:endParaRPr lang="en-US" sz="1800" i="0" dirty="0">
              <a:solidFill>
                <a:srgbClr val="000000"/>
              </a:solidFill>
              <a:effectLst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316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8807"/>
            <a:ext cx="12697097" cy="1120987"/>
          </a:xfrm>
        </p:spPr>
        <p:txBody>
          <a:bodyPr>
            <a:normAutofit/>
          </a:bodyPr>
          <a:lstStyle/>
          <a:p>
            <a:r>
              <a:rPr lang="en-US" sz="3600" b="1" dirty="0"/>
              <a:t>Total Charges and mins spend by churned customer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55" y="1619794"/>
            <a:ext cx="10124933" cy="455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42733"/>
            <a:ext cx="9601196" cy="898685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/>
              <a:t>Churn rate according to customer calls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" r="5657"/>
          <a:stretch/>
        </p:blipFill>
        <p:spPr>
          <a:xfrm>
            <a:off x="644436" y="1429659"/>
            <a:ext cx="4911634" cy="2403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065" y="4080161"/>
            <a:ext cx="7382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who calls customer service is higher that those who are not calling customer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Churning rate is higher in Customer who calls for customer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who are calling 5th and 6th time for customer service are churning  more.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60" y="1355946"/>
            <a:ext cx="6130831" cy="2477692"/>
          </a:xfrm>
          <a:prstGeom prst="rect">
            <a:avLst/>
          </a:prstGeom>
        </p:spPr>
      </p:pic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6"/>
          <a:stretch/>
        </p:blipFill>
        <p:spPr>
          <a:xfrm>
            <a:off x="8177351" y="3833638"/>
            <a:ext cx="3303614" cy="2247373"/>
          </a:xfrm>
        </p:spPr>
      </p:pic>
    </p:spTree>
    <p:extLst>
      <p:ext uri="{BB962C8B-B14F-4D97-AF65-F5344CB8AC3E}">
        <p14:creationId xmlns:p14="http://schemas.microsoft.com/office/powerpoint/2010/main" val="9510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8" y="633790"/>
            <a:ext cx="10940142" cy="1303867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Churned Customers with calls &gt; 3 customer calls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14" y="2439221"/>
            <a:ext cx="4419506" cy="3190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039" y="2439221"/>
            <a:ext cx="3486541" cy="306478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928153" y="3633059"/>
            <a:ext cx="1854926" cy="106856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of </a:t>
            </a:r>
            <a:r>
              <a:rPr lang="en-US" dirty="0" err="1" smtClean="0"/>
              <a:t>cust</a:t>
            </a:r>
            <a:r>
              <a:rPr lang="en-US" dirty="0" smtClean="0"/>
              <a:t> calls &gt;3</a:t>
            </a:r>
            <a:endParaRPr lang="en-IN" dirty="0"/>
          </a:p>
        </p:txBody>
      </p:sp>
      <p:sp>
        <p:nvSpPr>
          <p:cNvPr id="9" name="Left Arrow 8"/>
          <p:cNvSpPr/>
          <p:nvPr/>
        </p:nvSpPr>
        <p:spPr>
          <a:xfrm>
            <a:off x="4519747" y="2860303"/>
            <a:ext cx="1828903" cy="995335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call &gt; 3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908110" y="5326833"/>
            <a:ext cx="488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filtered data of customers who calls customer service more than 3 times shows that they pay </a:t>
            </a:r>
            <a:r>
              <a:rPr lang="en-US" dirty="0" err="1"/>
              <a:t>intl</a:t>
            </a:r>
            <a:r>
              <a:rPr lang="en-US" dirty="0"/>
              <a:t> chares even though they didn’t opt for </a:t>
            </a:r>
            <a:r>
              <a:rPr lang="en-US" dirty="0" err="1"/>
              <a:t>intl</a:t>
            </a:r>
            <a:r>
              <a:rPr lang="en-US" dirty="0"/>
              <a:t> plan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5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207</TotalTime>
  <Words>996</Words>
  <Application>Microsoft Office PowerPoint</Application>
  <PresentationFormat>Widescreen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Garamond</vt:lpstr>
      <vt:lpstr>Helvetica Neue</vt:lpstr>
      <vt:lpstr>Roboto</vt:lpstr>
      <vt:lpstr>Wingdings</vt:lpstr>
      <vt:lpstr>Organic</vt:lpstr>
      <vt:lpstr>Ai Variant  Internship programme </vt:lpstr>
      <vt:lpstr>PowerPoint Presentation</vt:lpstr>
      <vt:lpstr>Content-:</vt:lpstr>
      <vt:lpstr>Project description -:</vt:lpstr>
      <vt:lpstr>EDA &amp; Feature engineering -:</vt:lpstr>
      <vt:lpstr>Checked customers area code wise and state wise.  </vt:lpstr>
      <vt:lpstr>Total Charges and mins spend by churned customer</vt:lpstr>
      <vt:lpstr>Churn rate according to customer calls</vt:lpstr>
      <vt:lpstr>Churned Customers with calls &gt; 3 customer calls</vt:lpstr>
      <vt:lpstr>Feature Selection</vt:lpstr>
      <vt:lpstr>Oversampling technique -:</vt:lpstr>
      <vt:lpstr>Model building -:</vt:lpstr>
      <vt:lpstr>MODEL ACCURACY</vt:lpstr>
      <vt:lpstr>PowerPoint Presentation</vt:lpstr>
      <vt:lpstr>Model selection -:</vt:lpstr>
      <vt:lpstr>Deployment -:</vt:lpstr>
      <vt:lpstr>PowerPoint Presentation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Variant  Internship programme</dc:title>
  <dc:creator>maliajay951@gmail.com</dc:creator>
  <cp:lastModifiedBy>Microsoft account</cp:lastModifiedBy>
  <cp:revision>12</cp:revision>
  <dcterms:created xsi:type="dcterms:W3CDTF">2022-12-26T18:06:06Z</dcterms:created>
  <dcterms:modified xsi:type="dcterms:W3CDTF">2023-03-06T17:45:59Z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2023-03-06T16:34:30Z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9cfdef98-a3a6-45f6-b97b-5fbcf6d46e0e</vt:lpwstr>
  </property>
  <property fmtid="{D5CDD505-2E9C-101B-9397-08002B2CF9AE}" pid="7" name="MSIP_Label_defa4170-0d19-0005-0004-bc88714345d2_ActionId">
    <vt:lpwstr>c1b761f6-eae3-4376-94c6-ddf7b77308ce</vt:lpwstr>
  </property>
  <property fmtid="{D5CDD505-2E9C-101B-9397-08002B2CF9AE}" pid="8" name="MSIP_Label_defa4170-0d19-0005-0004-bc88714345d2_ContentBits">
    <vt:lpwstr>0</vt:lpwstr>
  </property>
</Properties>
</file>