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2" r:id="rId8"/>
    <p:sldId id="291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1DE"/>
    <a:srgbClr val="FF9900"/>
    <a:srgbClr val="FCDFFD"/>
    <a:srgbClr val="F593F7"/>
    <a:srgbClr val="E6082D"/>
    <a:srgbClr val="E20EF2"/>
    <a:srgbClr val="FF0066"/>
    <a:srgbClr val="FF0000"/>
    <a:srgbClr val="5F3FA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96" autoAdjust="0"/>
  </p:normalViewPr>
  <p:slideViewPr>
    <p:cSldViewPr snapToGrid="0">
      <p:cViewPr varScale="1">
        <p:scale>
          <a:sx n="85" d="100"/>
          <a:sy n="85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8324-7745-328A-5131-F5C9D418D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F50B6-CE2C-A3EE-114F-F3E94416A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CAFC3-50B6-F84E-BF48-37D3A311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11-09-2022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5B263-F6C7-937D-C48B-E2788B47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4D6D3-A19C-51DC-06DB-9DB8A3B7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762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97A1-1197-E2B3-74DF-D4019012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BAEF4-100E-6569-4626-110D6FBD0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63555-99D3-BE5B-B1C8-1CEC55A9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11-09-2022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2BCD8-CB50-BF3A-67FB-BD0C6081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F3C74-B6A7-3A95-A0B9-3B50DA2D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2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27425-5575-07AE-E9F0-4B1C61915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62563-9126-3AF3-825B-D25A2CF27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4A1F4-3E8C-AE9A-3789-33FE2388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11-09-2022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0AC17-F557-DDAC-B7EF-016AE53F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E0FF-885B-950E-8C19-8C807AE3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867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87FD-5449-4B9C-3717-91F926E2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4BF59-9A01-A487-240B-ECF25A1B9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32D54-2324-6734-E96F-384EC799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11-09-2022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F6ECE-0037-B42B-CA30-3CFD99E7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E487B-03B6-3465-561B-D32A781B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720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498E-5AD0-04BB-2B0B-1E6ABD37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1846F-DB50-5595-A87C-A0E9F585E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86E40-2A49-29D3-9DD2-3AA1CF84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11-09-2022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F0D6C-B917-C3C0-761A-8D15989A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55318-E2E3-994C-AE6A-E61B368A6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65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09EF-C64C-52BB-A11E-3EA732F7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15279-B0BC-4727-30AD-51760EEC0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B1227-2680-4A24-6E4B-D7CA6E496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B365E-58CE-CA29-C2A2-8FD148A1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11-09-2022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E671C-9BD9-7D49-347C-A02E37BC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B219C-401F-FE40-5C13-1C7FB083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138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4343-1887-BDBA-ACAF-F9263E48C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3D6A6-222A-4087-CE99-C3799FE1C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574FF-3093-E9FC-6544-5D9A612BD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84A4CB-006D-4761-49A4-198A402E6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2DA27-A43E-754D-9CA5-F62A03236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44C9F-5457-249D-7D7D-3B38EF04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11-09-2022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01488-D193-54D4-66A8-0B230390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B26C8-E4B3-7EE2-7F05-5AF89F31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71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90E36-0022-E064-6D81-D041A4A7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B041F-293A-9493-6313-D618C837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11-09-2022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FA79A-2FC5-4958-69DC-8E91CA1C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DAFB6-CBAF-86BA-B837-9FC56B44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4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2B18B-1899-A761-D7A1-98B2C7914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11-09-2022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9E8AE-398F-34D0-24FC-BF1C515B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1BF9B-619E-054A-149E-68941C97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389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7613-5638-CFD5-C0E4-C9CCE19F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4B6D2-0C45-4059-356A-5A67CBE17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BD4E1-F479-242F-A8F1-F337FECA4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8B345-027E-5559-B5C8-16FBA526B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11-09-2022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5ADC4-97A6-3113-814F-B928782A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B88AC-FEC4-018C-87ED-68077184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274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9378-006D-01DB-56FA-4D865318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7EDA46-5ADE-647C-0C0B-4878369A2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26D3F-D89C-A5B3-E310-EAB9A58D2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57CD3-03B1-C2C2-5BE6-AAB0E1564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11-09-2022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21621-C134-799A-429E-B4093280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3263A-68D3-7FAC-AE82-8EDF4D7F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681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C7DB0-3811-752C-48ED-095A71E5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40E14-8032-5923-6FCE-8EA9B39B6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91F69-15B0-B010-5FBD-2B0DF8EF4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8A4CD-F13C-4531-9F69-F3A4BEA97C66}" type="datetimeFigureOut">
              <a:rPr lang="en-IN" smtClean="0"/>
              <a:t>11-09-2022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637CC-AF8A-1FED-BE8B-8B8D21923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A0E08-8F3A-64C9-5281-220AF2145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D349C-EBE0-409D-92A0-77D092CD59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67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572F1E4-4EA3-A64D-F32C-6440F021A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592" y="2208054"/>
            <a:ext cx="6149873" cy="461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751716" cy="1091951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8DA80E1B-8D30-B020-AA3E-7C7DFBAF5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705" y="208896"/>
            <a:ext cx="276229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dirty="0">
                <a:solidFill>
                  <a:srgbClr val="FF0066"/>
                </a:solidFill>
                <a:latin typeface="Arial" panose="020B0604020202020204" pitchFamily="34" charset="0"/>
              </a:rPr>
              <a:t>Date:- 18</a:t>
            </a:r>
            <a:r>
              <a:rPr lang="en-US" altLang="en-US" sz="2000" b="1" baseline="30000" dirty="0">
                <a:solidFill>
                  <a:srgbClr val="FF0066"/>
                </a:solidFill>
                <a:latin typeface="Arial" panose="020B0604020202020204" pitchFamily="34" charset="0"/>
              </a:rPr>
              <a:t>th</a:t>
            </a:r>
            <a:r>
              <a:rPr lang="en-US" altLang="en-US" sz="2000" b="1" dirty="0">
                <a:solidFill>
                  <a:srgbClr val="FF0066"/>
                </a:solidFill>
                <a:latin typeface="Arial" panose="020B0604020202020204" pitchFamily="34" charset="0"/>
              </a:rPr>
              <a:t>  Sep 2022</a:t>
            </a:r>
            <a:endParaRPr lang="en-IN" altLang="en-US" sz="2000" b="1" dirty="0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44CE9-C7A1-2013-C9B7-70C248B77815}"/>
              </a:ext>
            </a:extLst>
          </p:cNvPr>
          <p:cNvSpPr txBox="1"/>
          <p:nvPr/>
        </p:nvSpPr>
        <p:spPr>
          <a:xfrm>
            <a:off x="181535" y="2294970"/>
            <a:ext cx="2220480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No. : P54</a:t>
            </a:r>
          </a:p>
          <a:p>
            <a:pPr fontAlgn="base"/>
            <a:r>
              <a:rPr lang="en-IN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No   : 05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6C3D7-A3CA-1A4F-C157-E95E521719CA}"/>
              </a:ext>
            </a:extLst>
          </p:cNvPr>
          <p:cNvSpPr txBox="1"/>
          <p:nvPr/>
        </p:nvSpPr>
        <p:spPr>
          <a:xfrm>
            <a:off x="181535" y="4060978"/>
            <a:ext cx="3326032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Anjali Kale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Gauri Agharkar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Aboli Hagone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Mayuri Yedave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Rohit Banate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Akshay Maskar 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Yashraj Dalwe</a:t>
            </a:r>
          </a:p>
          <a:p>
            <a:pPr marL="342900" indent="-342900">
              <a:buAutoNum type="arabicPeriod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Mentor:- Mr. Shubham Kabre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00B555-C6AF-4923-F6EF-90EDE8C9E6EA}"/>
              </a:ext>
            </a:extLst>
          </p:cNvPr>
          <p:cNvSpPr/>
          <p:nvPr/>
        </p:nvSpPr>
        <p:spPr>
          <a:xfrm>
            <a:off x="181535" y="3307656"/>
            <a:ext cx="2264686" cy="58270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I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Members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BAB20A4-AFA4-B58D-12BD-9D77FE11B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661" y="1504360"/>
            <a:ext cx="7796678" cy="707887"/>
          </a:xfrm>
        </p:spPr>
        <p:txBody>
          <a:bodyPr anchor="t">
            <a:noAutofit/>
          </a:bodyPr>
          <a:lstStyle/>
          <a:p>
            <a:r>
              <a:rPr lang="en-IN" sz="4400" b="1" dirty="0">
                <a:solidFill>
                  <a:srgbClr val="E608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 Loan of Customers </a:t>
            </a:r>
            <a:r>
              <a:rPr lang="en-IN" sz="4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IN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Finance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313868-F8CE-4D59-9C0F-F39E386A747C}"/>
              </a:ext>
            </a:extLst>
          </p:cNvPr>
          <p:cNvSpPr txBox="1"/>
          <p:nvPr/>
        </p:nvSpPr>
        <p:spPr>
          <a:xfrm>
            <a:off x="4727581" y="768785"/>
            <a:ext cx="273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Analyst</a:t>
            </a:r>
            <a:endParaRPr lang="en-IN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3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94D622-84DA-AED8-F9D5-A81B724A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251" y="1748119"/>
            <a:ext cx="4052656" cy="717175"/>
          </a:xfr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B36E84-8CF6-CBB2-328C-8B1C8213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772" y="2870968"/>
            <a:ext cx="10618457" cy="279472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Bank loan of Customers project under the domain of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we complied 2 datasets (</a:t>
            </a:r>
            <a:r>
              <a:rPr lang="en-US" sz="2000" b="1" dirty="0">
                <a:solidFill>
                  <a:srgbClr val="E608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Finance-1 &amp; Finance-2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with .csv extension files having </a:t>
            </a: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39k rows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and the objective was to analyze the growth that bank got within given years in loans.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solved 5 KPI’s  using  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E20E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Adv.Excel 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to Data - Pivot Table ,V-Lookup (Match Func.), MAXIFS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E20E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Query  implementation 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E20E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&amp; PowerBI 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showcase different views and corresponding dashboard.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D267FC-6E2B-2FD6-F98E-5B6D289B0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51716" cy="109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1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298419-04B6-20A4-7F69-24D134059FE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2751716" cy="109195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1AC8ADB-5E86-022C-DE76-BF68A768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089" y="782684"/>
            <a:ext cx="2281821" cy="65166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8F91B2-4C12-94CB-40D6-47AF1DEBE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921" y="1801906"/>
            <a:ext cx="10504159" cy="4168588"/>
          </a:xfrm>
        </p:spPr>
        <p:txBody>
          <a:bodyPr>
            <a:normAutofit fontScale="92500" lnSpcReduction="10000"/>
          </a:bodyPr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KPI-1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Year wise loan amount Stats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KPI-2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Grade and sub grade wise revol_bal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KPI-3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Total Payment for Verified Status Vs Total Payment for Non Verified Status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KPI-4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State wise and last_credit_pull_d wise loan status</a:t>
            </a:r>
          </a:p>
          <a:p>
            <a:pPr marL="3690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KPI-5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Home ownership Vs last payment date stats</a:t>
            </a:r>
          </a:p>
          <a:p>
            <a:pPr marL="3690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54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A7574E-5B5C-8935-99C7-8F05AA99C6C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2751716" cy="10919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17CA9F-6FAD-1A6E-6A35-CF87DD272855}"/>
              </a:ext>
            </a:extLst>
          </p:cNvPr>
          <p:cNvSpPr txBox="1"/>
          <p:nvPr/>
        </p:nvSpPr>
        <p:spPr>
          <a:xfrm>
            <a:off x="5576467" y="315142"/>
            <a:ext cx="103906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rgbClr val="FFC000"/>
                </a:solidFill>
                <a:effectLst/>
                <a:latin typeface="Times New Roman" panose="02020603050405020304" pitchFamily="18" charset="0"/>
              </a:rPr>
              <a:t>KPI_1</a:t>
            </a:r>
            <a:endParaRPr lang="en-IN" sz="2400" dirty="0">
              <a:solidFill>
                <a:srgbClr val="FFC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A45D3E-3182-04CF-BC33-B90E6F0973FA}"/>
              </a:ext>
            </a:extLst>
          </p:cNvPr>
          <p:cNvSpPr txBox="1"/>
          <p:nvPr/>
        </p:nvSpPr>
        <p:spPr>
          <a:xfrm>
            <a:off x="393614" y="2413237"/>
            <a:ext cx="5998221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we have shown Year wise Loan Amount Visual: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can observe that from year 2007 progressively loan amount has been increased (positive trend).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E20E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year 2007 loan amount was 2M and in 2011 loan amount was 261M.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=(261 -2)M= 259 M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4 year growth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Grand Total of Annual Income : 446M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4A14E2-4C5B-51F3-A7DA-A19DFCFF4D2B}"/>
              </a:ext>
            </a:extLst>
          </p:cNvPr>
          <p:cNvSpPr txBox="1"/>
          <p:nvPr/>
        </p:nvSpPr>
        <p:spPr>
          <a:xfrm>
            <a:off x="456367" y="1544598"/>
            <a:ext cx="33355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Year</a:t>
            </a:r>
            <a:r>
              <a:rPr lang="en-US" sz="2400" b="1" i="0" dirty="0">
                <a:solidFill>
                  <a:srgbClr val="118DFF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wise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Loan Amount</a:t>
            </a:r>
            <a:endParaRPr lang="en-IN" sz="2400" dirty="0">
              <a:solidFill>
                <a:srgbClr val="7030A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1786902-714A-F2B7-E7E4-7B71E7FFA67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69419" y="1625281"/>
            <a:ext cx="5532933" cy="405924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91A3D9-A908-11B8-0169-51475F34EA38}"/>
              </a:ext>
            </a:extLst>
          </p:cNvPr>
          <p:cNvSpPr txBox="1"/>
          <p:nvPr/>
        </p:nvSpPr>
        <p:spPr>
          <a:xfrm>
            <a:off x="11519647" y="614574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0186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A7574E-5B5C-8935-99C7-8F05AA99C6C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2751716" cy="10919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17CA9F-6FAD-1A6E-6A35-CF87DD272855}"/>
              </a:ext>
            </a:extLst>
          </p:cNvPr>
          <p:cNvSpPr txBox="1"/>
          <p:nvPr/>
        </p:nvSpPr>
        <p:spPr>
          <a:xfrm>
            <a:off x="5576466" y="99950"/>
            <a:ext cx="103906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rgbClr val="E20EF2"/>
                </a:solidFill>
                <a:effectLst/>
                <a:latin typeface="Times New Roman" panose="02020603050405020304" pitchFamily="18" charset="0"/>
              </a:rPr>
              <a:t>KPI_2</a:t>
            </a:r>
            <a:endParaRPr lang="en-IN" sz="2400" dirty="0">
              <a:solidFill>
                <a:srgbClr val="E20EF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A45D3E-3182-04CF-BC33-B90E6F0973FA}"/>
              </a:ext>
            </a:extLst>
          </p:cNvPr>
          <p:cNvSpPr txBox="1"/>
          <p:nvPr/>
        </p:nvSpPr>
        <p:spPr>
          <a:xfrm>
            <a:off x="366687" y="2149827"/>
            <a:ext cx="477005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We have illustrated Grade and Sub-grade wise Revol_Bal Visual: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visual, we can observe </a:t>
            </a:r>
            <a:r>
              <a:rPr lang="en-I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 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highest Revol_Bal : </a:t>
            </a:r>
            <a:r>
              <a:rPr lang="en-I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161M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among all grades.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by drill down ,one can observe sub-grade visual for corresponding grade.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least value of Revol_Bal has shown for </a:t>
            </a:r>
            <a:r>
              <a:rPr lang="en-IN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 G : 6M.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see the trend ,it looks like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&gt; A &gt; C &gt; D &gt; E &gt; F &gt; 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4A14E2-4C5B-51F3-A7DA-A19DFCFF4D2B}"/>
              </a:ext>
            </a:extLst>
          </p:cNvPr>
          <p:cNvSpPr txBox="1"/>
          <p:nvPr/>
        </p:nvSpPr>
        <p:spPr>
          <a:xfrm>
            <a:off x="576279" y="1420834"/>
            <a:ext cx="435087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Grade and Sub-grade </a:t>
            </a:r>
            <a:r>
              <a:rPr lang="en-US" sz="2000" b="1" i="0" dirty="0">
                <a:solidFill>
                  <a:srgbClr val="118DFF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wise </a:t>
            </a:r>
            <a:r>
              <a:rPr lang="en-US" sz="2000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Revol_Bal</a:t>
            </a:r>
            <a:endParaRPr lang="en-IN" sz="2000" dirty="0">
              <a:solidFill>
                <a:srgbClr val="7030A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7E761C-1A65-4CAF-D8E6-8FDF99D652E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DFE7E8"/>
              </a:clrFrom>
              <a:clrTo>
                <a:srgbClr val="DFE7E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02179" y="622688"/>
            <a:ext cx="6059722" cy="3054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1AF6E2-5D99-636E-74C7-5A9B2D75742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FE7E8"/>
              </a:clrFrom>
              <a:clrTo>
                <a:srgbClr val="DFE7E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02178" y="3738039"/>
            <a:ext cx="6059721" cy="30473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95D1D8-E229-6117-235F-FC57B520D252}"/>
              </a:ext>
            </a:extLst>
          </p:cNvPr>
          <p:cNvSpPr txBox="1"/>
          <p:nvPr/>
        </p:nvSpPr>
        <p:spPr>
          <a:xfrm>
            <a:off x="11802150" y="620059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5576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52565A6-107F-39A1-14D2-628391AEC14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2751716" cy="10919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E23B30-4607-1CC1-5032-8E6625A3DE64}"/>
              </a:ext>
            </a:extLst>
          </p:cNvPr>
          <p:cNvSpPr txBox="1"/>
          <p:nvPr/>
        </p:nvSpPr>
        <p:spPr>
          <a:xfrm>
            <a:off x="5576465" y="207527"/>
            <a:ext cx="103906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KPI_3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C8B652-0E9F-B287-253E-6D893DD7CE23}"/>
              </a:ext>
            </a:extLst>
          </p:cNvPr>
          <p:cNvSpPr txBox="1"/>
          <p:nvPr/>
        </p:nvSpPr>
        <p:spPr>
          <a:xfrm>
            <a:off x="366685" y="2473774"/>
            <a:ext cx="5657597" cy="31393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we have depicted Total payment wise Verification Status Visual: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first step of verification status.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visual, we can observe two verification status i.e.</a:t>
            </a:r>
            <a:r>
              <a:rPr lang="en-I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Verified &amp; Non Verified.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with respect to Total Payment distribution one can observe that </a:t>
            </a:r>
            <a:r>
              <a:rPr lang="en-IN" b="1" dirty="0">
                <a:solidFill>
                  <a:srgbClr val="E608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Verified : 59% and Non Verified : 41%.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FC10C3-79DE-BA45-6DCC-7AAA3C338506}"/>
              </a:ext>
            </a:extLst>
          </p:cNvPr>
          <p:cNvSpPr txBox="1"/>
          <p:nvPr/>
        </p:nvSpPr>
        <p:spPr>
          <a:xfrm>
            <a:off x="644608" y="1297723"/>
            <a:ext cx="47700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dirty="0">
                <a:solidFill>
                  <a:srgbClr val="EB895F"/>
                </a:solidFill>
                <a:effectLst/>
                <a:latin typeface="Times New Roman" panose="02020603050405020304" pitchFamily="18" charset="0"/>
              </a:rPr>
              <a:t>Total Payment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for </a:t>
            </a:r>
            <a:r>
              <a:rPr lang="en-US" sz="1800" b="1" i="0" dirty="0">
                <a:solidFill>
                  <a:srgbClr val="ED7D31"/>
                </a:solidFill>
                <a:effectLst/>
                <a:latin typeface="Times New Roman" panose="02020603050405020304" pitchFamily="18" charset="0"/>
              </a:rPr>
              <a:t>Verified Status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Vs Total Payment for </a:t>
            </a:r>
            <a:r>
              <a:rPr lang="en-US" sz="1800" b="1" i="0" dirty="0">
                <a:solidFill>
                  <a:srgbClr val="ED7D31"/>
                </a:solidFill>
                <a:effectLst/>
                <a:latin typeface="Times New Roman" panose="02020603050405020304" pitchFamily="18" charset="0"/>
              </a:rPr>
              <a:t>Non Verified Status</a:t>
            </a:r>
            <a:endParaRPr lang="en-IN" sz="2000" dirty="0">
              <a:solidFill>
                <a:srgbClr val="7030A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29B3618-BBB0-BFBC-6E14-EE3210AD64D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91290" y="1480019"/>
            <a:ext cx="5534025" cy="44100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4185EB8-780C-E337-6E1A-E990CC83E1CB}"/>
              </a:ext>
            </a:extLst>
          </p:cNvPr>
          <p:cNvSpPr txBox="1"/>
          <p:nvPr/>
        </p:nvSpPr>
        <p:spPr>
          <a:xfrm>
            <a:off x="11519647" y="614574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1428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790994-F2D8-82BE-4063-2B3EB44E5495}"/>
              </a:ext>
            </a:extLst>
          </p:cNvPr>
          <p:cNvSpPr txBox="1"/>
          <p:nvPr/>
        </p:nvSpPr>
        <p:spPr>
          <a:xfrm>
            <a:off x="5576465" y="207527"/>
            <a:ext cx="103906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KPI_4</a:t>
            </a:r>
            <a:endParaRPr lang="en-IN" sz="2400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131DE-3F75-48ED-C1DF-B55F1E0ACBAB}"/>
              </a:ext>
            </a:extLst>
          </p:cNvPr>
          <p:cNvSpPr txBox="1"/>
          <p:nvPr/>
        </p:nvSpPr>
        <p:spPr>
          <a:xfrm>
            <a:off x="366685" y="2473774"/>
            <a:ext cx="5325901" cy="3416320"/>
          </a:xfrm>
          <a:prstGeom prst="rect">
            <a:avLst/>
          </a:prstGeom>
          <a:solidFill>
            <a:srgbClr val="FCDFF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we have presented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wise  last_credit_pull_d wise loan status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state based on last credit pull date wise year ,loan Status of Fully paid was maximum among listed loan status which was around 83%.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Each Loan Status: 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Charged off- 5629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     - 1140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Paid  - 32949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93B99-9186-6E5D-13C9-34F268B7EE3B}"/>
              </a:ext>
            </a:extLst>
          </p:cNvPr>
          <p:cNvSpPr txBox="1"/>
          <p:nvPr/>
        </p:nvSpPr>
        <p:spPr>
          <a:xfrm>
            <a:off x="644606" y="1297722"/>
            <a:ext cx="47700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State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wise and </a:t>
            </a:r>
            <a:r>
              <a:rPr lang="en-US" sz="1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last_credit_pull_d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wise </a:t>
            </a:r>
            <a:r>
              <a:rPr lang="en-US" sz="1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loan status</a:t>
            </a:r>
            <a:endParaRPr lang="en-IN" sz="2000" dirty="0">
              <a:solidFill>
                <a:srgbClr val="7030A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4FF017-22E1-D4D7-D752-721EE1B20E4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77561" y="2115953"/>
            <a:ext cx="6098579" cy="37741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1CDCE9-5786-CD55-72E0-C979E7752F3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2751716" cy="10919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CF7810-1580-B4F7-FBCF-3CBCC6BC5E15}"/>
              </a:ext>
            </a:extLst>
          </p:cNvPr>
          <p:cNvSpPr txBox="1"/>
          <p:nvPr/>
        </p:nvSpPr>
        <p:spPr>
          <a:xfrm>
            <a:off x="11519647" y="614574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20205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4DDE2E-04F5-E825-B582-A15BADC530FE}"/>
              </a:ext>
            </a:extLst>
          </p:cNvPr>
          <p:cNvSpPr txBox="1"/>
          <p:nvPr/>
        </p:nvSpPr>
        <p:spPr>
          <a:xfrm>
            <a:off x="5576465" y="207527"/>
            <a:ext cx="103906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KPI_5</a:t>
            </a:r>
            <a:endParaRPr lang="en-IN" sz="24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415AC-B1FB-8E75-EFF9-DDE91591244F}"/>
              </a:ext>
            </a:extLst>
          </p:cNvPr>
          <p:cNvSpPr txBox="1"/>
          <p:nvPr/>
        </p:nvSpPr>
        <p:spPr>
          <a:xfrm>
            <a:off x="366685" y="2473774"/>
            <a:ext cx="5325901" cy="2862322"/>
          </a:xfrm>
          <a:prstGeom prst="rect">
            <a:avLst/>
          </a:prstGeom>
          <a:solidFill>
            <a:srgbClr val="FEE1D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we have described  Home Ownership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wise  last payment date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observe neatly Last payment Amnt for </a:t>
            </a:r>
            <a:r>
              <a:rPr lang="en-IN" b="1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MORTGAGE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b="1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56,305,546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higher among home ownership category.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we can say that many customers was yet to repay their loan amount for their corresponding home ownership.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51E3E5-B973-E270-B7CA-E723D3FEC037}"/>
              </a:ext>
            </a:extLst>
          </p:cNvPr>
          <p:cNvSpPr txBox="1"/>
          <p:nvPr/>
        </p:nvSpPr>
        <p:spPr>
          <a:xfrm>
            <a:off x="644606" y="1745405"/>
            <a:ext cx="47700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Home ownership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Vs </a:t>
            </a:r>
            <a:r>
              <a:rPr lang="en-US" sz="18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last payment date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stats</a:t>
            </a:r>
            <a:endParaRPr lang="en-IN" sz="2000" dirty="0">
              <a:solidFill>
                <a:srgbClr val="7030A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7E9D9D-2D97-CA49-A818-97190B096002}"/>
              </a:ext>
            </a:extLst>
          </p:cNvPr>
          <p:cNvGrpSpPr/>
          <p:nvPr/>
        </p:nvGrpSpPr>
        <p:grpSpPr>
          <a:xfrm>
            <a:off x="6176805" y="2114737"/>
            <a:ext cx="5834780" cy="1866689"/>
            <a:chOff x="6176805" y="2114737"/>
            <a:chExt cx="5834780" cy="186668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CB39604-26CC-9C92-5978-A2F243AE2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94735" y="2330339"/>
              <a:ext cx="5755219" cy="165108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80748B5-C584-D9D1-5B9E-5A8A87084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6805" y="2114737"/>
              <a:ext cx="5834780" cy="207122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ED6A780-35B8-93E1-2F61-C993B62B447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2751716" cy="10919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EBAF84-8C4F-5BB6-88C8-93A953D8CBE5}"/>
              </a:ext>
            </a:extLst>
          </p:cNvPr>
          <p:cNvSpPr txBox="1"/>
          <p:nvPr/>
        </p:nvSpPr>
        <p:spPr>
          <a:xfrm>
            <a:off x="11519647" y="614574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7489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A79A0D-8660-997A-5093-4AC905E19B41}"/>
              </a:ext>
            </a:extLst>
          </p:cNvPr>
          <p:cNvSpPr txBox="1"/>
          <p:nvPr/>
        </p:nvSpPr>
        <p:spPr>
          <a:xfrm>
            <a:off x="3301044" y="2875002"/>
            <a:ext cx="5589913" cy="11079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innerShdw blurRad="114300">
              <a:prstClr val="black"/>
            </a:innerShdw>
            <a:reflection blurRad="6350" stA="50000" endA="300" endPos="55500" dist="50800" dir="5400000" sy="-100000" algn="bl" rotWithShape="0"/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IN" sz="6600" b="1" dirty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069367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15454</TotalTime>
  <Words>579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Bank Loan of Customers | Finance</vt:lpstr>
      <vt:lpstr>Project Objective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YASHRAJ</dc:creator>
  <cp:lastModifiedBy>YASHRAJ</cp:lastModifiedBy>
  <cp:revision>349</cp:revision>
  <dcterms:created xsi:type="dcterms:W3CDTF">2022-07-25T09:39:06Z</dcterms:created>
  <dcterms:modified xsi:type="dcterms:W3CDTF">2022-09-11T18:31:59Z</dcterms:modified>
</cp:coreProperties>
</file>