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70" r:id="rId4"/>
    <p:sldId id="258" r:id="rId5"/>
    <p:sldId id="263" r:id="rId6"/>
    <p:sldId id="265" r:id="rId7"/>
    <p:sldId id="267" r:id="rId8"/>
    <p:sldId id="262" r:id="rId9"/>
    <p:sldId id="268" r:id="rId10"/>
    <p:sldId id="261" r:id="rId11"/>
    <p:sldId id="26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4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C646AA-F36E-4540-911D-FFFC0A0EF24A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3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6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alearthdata.com/downloads/110m-cultural-vectors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A7D299-DA84-4811-BC79-29DF42146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2" b="12289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A43A1-4C5C-437E-A389-1FCA1693B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924" y="2532740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Travel Visa  Inequality</a:t>
            </a:r>
          </a:p>
        </p:txBody>
      </p:sp>
    </p:spTree>
    <p:extLst>
      <p:ext uri="{BB962C8B-B14F-4D97-AF65-F5344CB8AC3E}">
        <p14:creationId xmlns:p14="http://schemas.microsoft.com/office/powerpoint/2010/main" val="162124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E577C-46B8-4CB1-A372-6750CF37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883902" cy="515493"/>
          </a:xfrm>
        </p:spPr>
        <p:txBody>
          <a:bodyPr>
            <a:normAutofit fontScale="90000"/>
          </a:bodyPr>
          <a:lstStyle/>
          <a:p>
            <a:r>
              <a:rPr lang="en-US" dirty="0"/>
              <a:t>RELEVANT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7D2B1C6-28CD-46F8-B4DC-0E1515DA7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287742"/>
            <a:ext cx="6391275" cy="520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5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4A695-4930-4039-864A-EC00AB5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95F751-59E7-4E54-BC6D-F1A88C8D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 </a:t>
            </a:r>
          </a:p>
          <a:p>
            <a:r>
              <a:rPr lang="en-US" dirty="0"/>
              <a:t>Bar Plot</a:t>
            </a:r>
          </a:p>
          <a:p>
            <a:r>
              <a:rPr lang="en-US" dirty="0"/>
              <a:t>Line Plot</a:t>
            </a:r>
          </a:p>
          <a:p>
            <a:r>
              <a:rPr lang="en-US" dirty="0"/>
              <a:t>Map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0411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6B3A2D-5943-489C-8A3B-65CC1CEB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731A4D-4E8F-4296-9E16-053193CA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548347-0257-431D-8118-578BF31C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5302"/>
            <a:ext cx="10058400" cy="1609344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F49591-C2D4-424C-B9E6-591D9650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478584"/>
          </a:xfrm>
        </p:spPr>
        <p:txBody>
          <a:bodyPr>
            <a:normAutofit/>
          </a:bodyPr>
          <a:lstStyle/>
          <a:p>
            <a:r>
              <a:rPr lang="en-US" dirty="0"/>
              <a:t>The visa policies are changing rapidly with an intention to make the travel and exploration easier. </a:t>
            </a:r>
          </a:p>
          <a:p>
            <a:r>
              <a:rPr lang="en-US" dirty="0"/>
              <a:t>Even with rapid change, there is still inequality in travel policies. </a:t>
            </a:r>
          </a:p>
          <a:p>
            <a:r>
              <a:rPr lang="en-US" dirty="0"/>
              <a:t>So the objective of the project is to raise awareness for existing inequalities between different countries- one of the inequality.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05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6E56A-58FB-4FC4-8564-4F1C3075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BCFA19-B206-4CF5-B46C-4ED05946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551604"/>
          </a:xfrm>
        </p:spPr>
        <p:txBody>
          <a:bodyPr/>
          <a:lstStyle/>
          <a:p>
            <a:r>
              <a:rPr lang="en-US" dirty="0"/>
              <a:t>The main objective of this project to put forth a set interactive visualization where on can see the passport index across all the countries, different visa polices for a country compared to other countries, highlighting the advantages and disadvantages for each country</a:t>
            </a:r>
          </a:p>
          <a:p>
            <a:r>
              <a:rPr lang="en-US" dirty="0"/>
              <a:t>How the visa index and </a:t>
            </a:r>
            <a:r>
              <a:rPr lang="en-US" dirty="0" smtClean="0"/>
              <a:t>GDP per capita </a:t>
            </a:r>
            <a:r>
              <a:rPr lang="en-US" dirty="0"/>
              <a:t>changed over the years.</a:t>
            </a:r>
          </a:p>
          <a:p>
            <a:r>
              <a:rPr lang="en-US" dirty="0"/>
              <a:t>How the visa index impacts the outgoing and incoming flow of people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7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C7FF924-8DA0-4BE9-8C7E-095B0EC13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60C9B-35ED-4C7B-88BE-69475E66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DATA Source 1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xmlns="" id="{CB91E3C3-BE09-4D4E-AB89-3398417A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Data Description of Visa Type:</a:t>
            </a:r>
          </a:p>
          <a:p>
            <a:pPr marL="0" indent="0">
              <a:buNone/>
            </a:pPr>
            <a:r>
              <a:rPr lang="en-US" sz="1800" dirty="0"/>
              <a:t>0: Visa Not required</a:t>
            </a:r>
          </a:p>
          <a:p>
            <a:pPr marL="0" indent="0">
              <a:buNone/>
            </a:pPr>
            <a:r>
              <a:rPr lang="en-US" sz="1800" dirty="0"/>
              <a:t>1: Visa on Arrival</a:t>
            </a:r>
          </a:p>
          <a:p>
            <a:pPr marL="0" indent="0">
              <a:buNone/>
            </a:pPr>
            <a:r>
              <a:rPr lang="en-US" sz="1800" dirty="0"/>
              <a:t>2: ETA Required</a:t>
            </a:r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 err="1"/>
              <a:t>eVisa</a:t>
            </a:r>
            <a:r>
              <a:rPr lang="en-US" sz="1800" dirty="0"/>
              <a:t> Required</a:t>
            </a:r>
          </a:p>
          <a:p>
            <a:pPr marL="0" indent="0">
              <a:buNone/>
            </a:pPr>
            <a:r>
              <a:rPr lang="en-US" sz="1800" dirty="0"/>
              <a:t>4. Visa Required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029B4A8-2CF0-48DC-B29E-F3B62EDDC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F71DA811-F7AE-460D-9891-57F221994B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3747795E-BBFD-44B4-892D-2054745A84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0AAE5AE7-6AE7-4160-8A5F-0E22D12C5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558478"/>
              </p:ext>
            </p:extLst>
          </p:nvPr>
        </p:nvGraphicFramePr>
        <p:xfrm>
          <a:off x="633999" y="857004"/>
          <a:ext cx="5112464" cy="530136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09549">
                  <a:extLst>
                    <a:ext uri="{9D8B030D-6E8A-4147-A177-3AD203B41FA5}">
                      <a16:colId xmlns:a16="http://schemas.microsoft.com/office/drawing/2014/main" xmlns="" val="2359020840"/>
                    </a:ext>
                  </a:extLst>
                </a:gridCol>
                <a:gridCol w="1209549">
                  <a:extLst>
                    <a:ext uri="{9D8B030D-6E8A-4147-A177-3AD203B41FA5}">
                      <a16:colId xmlns:a16="http://schemas.microsoft.com/office/drawing/2014/main" xmlns="" val="156327934"/>
                    </a:ext>
                  </a:extLst>
                </a:gridCol>
                <a:gridCol w="1570286">
                  <a:extLst>
                    <a:ext uri="{9D8B030D-6E8A-4147-A177-3AD203B41FA5}">
                      <a16:colId xmlns:a16="http://schemas.microsoft.com/office/drawing/2014/main" xmlns="" val="2384793367"/>
                    </a:ext>
                  </a:extLst>
                </a:gridCol>
                <a:gridCol w="1123080">
                  <a:extLst>
                    <a:ext uri="{9D8B030D-6E8A-4147-A177-3AD203B41FA5}">
                      <a16:colId xmlns:a16="http://schemas.microsoft.com/office/drawing/2014/main" xmlns="" val="2970179317"/>
                    </a:ext>
                  </a:extLst>
                </a:gridCol>
              </a:tblGrid>
              <a:tr h="372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code1</a:t>
                      </a:r>
                      <a:endParaRPr lang="en-US" sz="11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code2</a:t>
                      </a:r>
                      <a:endParaRPr lang="en-US" sz="11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visa_type1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Visa type2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4509463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1593943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AGO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61350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ALB</a:t>
                      </a:r>
                      <a:endParaRPr lang="en-US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90166495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ARE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7884270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1653370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ARM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2475157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AUS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148465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AUT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2640700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AZE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524436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BDI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217664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BEL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9241263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BEN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356975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BFA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8137775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BGD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0" marR="92040" marT="92040" marB="920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67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61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C7FF924-8DA0-4BE9-8C7E-095B0EC13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60C9B-35ED-4C7B-88BE-69475E66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DATA Source 2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xmlns="" id="{CB91E3C3-BE09-4D4E-AB89-3398417A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1685482"/>
          </a:xfrm>
        </p:spPr>
        <p:txBody>
          <a:bodyPr>
            <a:normAutofit/>
          </a:bodyPr>
          <a:lstStyle/>
          <a:p>
            <a:r>
              <a:rPr lang="en-US" sz="1800" dirty="0"/>
              <a:t>Data is scraped using python requests library.</a:t>
            </a:r>
          </a:p>
          <a:p>
            <a:r>
              <a:rPr lang="en-US" sz="1800" dirty="0"/>
              <a:t>Score~ Henley Passport index</a:t>
            </a:r>
          </a:p>
          <a:p>
            <a:r>
              <a:rPr lang="en-US" sz="1800" dirty="0"/>
              <a:t>Year ~ 2006 -2019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029B4A8-2CF0-48DC-B29E-F3B62EDDC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F71DA811-F7AE-460D-9891-57F221994B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3747795E-BBFD-44B4-892D-2054745A84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0AAE5AE7-6AE7-4160-8A5F-0E22D12C5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769682"/>
              </p:ext>
            </p:extLst>
          </p:nvPr>
        </p:nvGraphicFramePr>
        <p:xfrm>
          <a:off x="633999" y="872143"/>
          <a:ext cx="5112462" cy="51239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0471">
                  <a:extLst>
                    <a:ext uri="{9D8B030D-6E8A-4147-A177-3AD203B41FA5}">
                      <a16:colId xmlns:a16="http://schemas.microsoft.com/office/drawing/2014/main" xmlns="" val="2359020840"/>
                    </a:ext>
                  </a:extLst>
                </a:gridCol>
                <a:gridCol w="1018101">
                  <a:extLst>
                    <a:ext uri="{9D8B030D-6E8A-4147-A177-3AD203B41FA5}">
                      <a16:colId xmlns:a16="http://schemas.microsoft.com/office/drawing/2014/main" xmlns="" val="156327934"/>
                    </a:ext>
                  </a:extLst>
                </a:gridCol>
                <a:gridCol w="1096797">
                  <a:extLst>
                    <a:ext uri="{9D8B030D-6E8A-4147-A177-3AD203B41FA5}">
                      <a16:colId xmlns:a16="http://schemas.microsoft.com/office/drawing/2014/main" xmlns="" val="2384793367"/>
                    </a:ext>
                  </a:extLst>
                </a:gridCol>
                <a:gridCol w="1047093">
                  <a:extLst>
                    <a:ext uri="{9D8B030D-6E8A-4147-A177-3AD203B41FA5}">
                      <a16:colId xmlns:a16="http://schemas.microsoft.com/office/drawing/2014/main" xmlns="" val="2970179317"/>
                    </a:ext>
                  </a:extLst>
                </a:gridCol>
              </a:tblGrid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Country 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1494509463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Denmark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DNK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3791593943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Finland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396661350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United States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1590166495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3317884270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Sweden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SWE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3791653370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Ireland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IRL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602475157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FRA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262148465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2362640700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Japan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JPN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325524436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United Kingdom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GBR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81217664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Luxembourg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LUX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3469241263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Switzerland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CHE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3326356975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Norway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1388137775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Belgium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88" marR="12288" marT="12288" marB="0" anchor="b"/>
                </a:tc>
                <a:extLst>
                  <a:ext uri="{0D108BD9-81ED-4DB2-BD59-A6C34878D82A}">
                    <a16:rowId xmlns:a16="http://schemas.microsoft.com/office/drawing/2014/main" xmlns="" val="2786782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BF88A8-1920-407E-A988-509EC8F33C27}"/>
              </a:ext>
            </a:extLst>
          </p:cNvPr>
          <p:cNvSpPr txBox="1"/>
          <p:nvPr/>
        </p:nvSpPr>
        <p:spPr>
          <a:xfrm>
            <a:off x="7632441" y="6395286"/>
            <a:ext cx="533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https://www.henleypassportindex.com/passport</a:t>
            </a:r>
          </a:p>
        </p:txBody>
      </p:sp>
    </p:spTree>
    <p:extLst>
      <p:ext uri="{BB962C8B-B14F-4D97-AF65-F5344CB8AC3E}">
        <p14:creationId xmlns:p14="http://schemas.microsoft.com/office/powerpoint/2010/main" val="300575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C7FF924-8DA0-4BE9-8C7E-095B0EC13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60C9B-35ED-4C7B-88BE-69475E66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DATA Source 3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xmlns="" id="{CB91E3C3-BE09-4D4E-AB89-3398417A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1685482"/>
          </a:xfrm>
        </p:spPr>
        <p:txBody>
          <a:bodyPr>
            <a:normAutofit/>
          </a:bodyPr>
          <a:lstStyle/>
          <a:p>
            <a:r>
              <a:rPr lang="en-US" sz="1800" dirty="0"/>
              <a:t>Data contains GDP per capita, incoming volume and outgoing volume.(~2018)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029B4A8-2CF0-48DC-B29E-F3B62EDDC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F71DA811-F7AE-460D-9891-57F221994B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3747795E-BBFD-44B4-892D-2054745A84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0AAE5AE7-6AE7-4160-8A5F-0E22D12C5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002997"/>
              </p:ext>
            </p:extLst>
          </p:nvPr>
        </p:nvGraphicFramePr>
        <p:xfrm>
          <a:off x="633999" y="872143"/>
          <a:ext cx="5112462" cy="36306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0471">
                  <a:extLst>
                    <a:ext uri="{9D8B030D-6E8A-4147-A177-3AD203B41FA5}">
                      <a16:colId xmlns:a16="http://schemas.microsoft.com/office/drawing/2014/main" xmlns="" val="2359020840"/>
                    </a:ext>
                  </a:extLst>
                </a:gridCol>
                <a:gridCol w="1018101">
                  <a:extLst>
                    <a:ext uri="{9D8B030D-6E8A-4147-A177-3AD203B41FA5}">
                      <a16:colId xmlns:a16="http://schemas.microsoft.com/office/drawing/2014/main" xmlns="" val="156327934"/>
                    </a:ext>
                  </a:extLst>
                </a:gridCol>
                <a:gridCol w="1096797">
                  <a:extLst>
                    <a:ext uri="{9D8B030D-6E8A-4147-A177-3AD203B41FA5}">
                      <a16:colId xmlns:a16="http://schemas.microsoft.com/office/drawing/2014/main" xmlns="" val="2384793367"/>
                    </a:ext>
                  </a:extLst>
                </a:gridCol>
                <a:gridCol w="1047093">
                  <a:extLst>
                    <a:ext uri="{9D8B030D-6E8A-4147-A177-3AD203B41FA5}">
                      <a16:colId xmlns:a16="http://schemas.microsoft.com/office/drawing/2014/main" xmlns="" val="2970179317"/>
                    </a:ext>
                  </a:extLst>
                </a:gridCol>
              </a:tblGrid>
              <a:tr h="341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 code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gdp_percapita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Outgoing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94509463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42752.66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16590000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32977000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91593943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35685.6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47704000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29060000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6661350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CZE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29017.84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9004000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5304000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90166495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9930.94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2857000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3928000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17884270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21942.15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3576000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2999000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91653370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23295.34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2259000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2612000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02475157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28224.46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1026000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2148465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6131.06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798000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837000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62640700"/>
                  </a:ext>
                </a:extLst>
              </a:tr>
              <a:tr h="341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1006.84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2882000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55244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BF88A8-1920-407E-A988-509EC8F33C27}"/>
              </a:ext>
            </a:extLst>
          </p:cNvPr>
          <p:cNvSpPr txBox="1"/>
          <p:nvPr/>
        </p:nvSpPr>
        <p:spPr>
          <a:xfrm>
            <a:off x="7632441" y="6395286"/>
            <a:ext cx="533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Kaggle.com</a:t>
            </a:r>
          </a:p>
        </p:txBody>
      </p:sp>
    </p:spTree>
    <p:extLst>
      <p:ext uri="{BB962C8B-B14F-4D97-AF65-F5344CB8AC3E}">
        <p14:creationId xmlns:p14="http://schemas.microsoft.com/office/powerpoint/2010/main" val="278753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C7FF924-8DA0-4BE9-8C7E-095B0EC13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60C9B-35ED-4C7B-88BE-69475E66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DATA Source 4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3B696FC-8285-4122-859A-0D1E1B559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2584184"/>
            <a:ext cx="5112461" cy="1699893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xmlns="" id="{CB91E3C3-BE09-4D4E-AB89-3398417A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Shape file of countries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5029B4A8-2CF0-48DC-B29E-F3B62EDDC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F71DA811-F7AE-460D-9891-57F221994B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3747795E-BBFD-44B4-892D-2054745A84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BF88A8-1920-407E-A988-509EC8F33C27}"/>
              </a:ext>
            </a:extLst>
          </p:cNvPr>
          <p:cNvSpPr txBox="1"/>
          <p:nvPr/>
        </p:nvSpPr>
        <p:spPr>
          <a:xfrm>
            <a:off x="6460836" y="6380690"/>
            <a:ext cx="533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https://www.naturalearthdata.com/downloads/110m-cultural-vectors</a:t>
            </a:r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/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9494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EE103-8620-47E7-8EF1-44FCAB87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RELEVANT WORK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539951C5-6B9F-4BAF-864C-F482376C2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1893951"/>
            <a:ext cx="5886450" cy="44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7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514C1-E382-4DC6-980C-1B1ACC08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80437E2-43F8-4FA6-8119-1CF379304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153" y="2002161"/>
            <a:ext cx="8763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390</Words>
  <Application>Microsoft Office PowerPoint</Application>
  <PresentationFormat>Widescreen</PresentationFormat>
  <Paragraphs>199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Travel Visa  Inequality</vt:lpstr>
      <vt:lpstr>MOTIVATION</vt:lpstr>
      <vt:lpstr>OBJECTIVE</vt:lpstr>
      <vt:lpstr>DATA Source 1</vt:lpstr>
      <vt:lpstr>DATA Source 2</vt:lpstr>
      <vt:lpstr>DATA Source 3</vt:lpstr>
      <vt:lpstr>DATA Source 4</vt:lpstr>
      <vt:lpstr>RELEVANT WORK</vt:lpstr>
      <vt:lpstr>RELEVANT WORK</vt:lpstr>
      <vt:lpstr>RELEVANT WORK</vt:lpstr>
      <vt:lpstr>VISUALIZATION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Visa  Inequality</dc:title>
  <dc:creator>Dhatrika, Yashaswini</dc:creator>
  <cp:lastModifiedBy>Rohit Bapat</cp:lastModifiedBy>
  <cp:revision>8</cp:revision>
  <dcterms:created xsi:type="dcterms:W3CDTF">2019-12-09T00:45:45Z</dcterms:created>
  <dcterms:modified xsi:type="dcterms:W3CDTF">2019-12-09T19:26:23Z</dcterms:modified>
</cp:coreProperties>
</file>