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74" r:id="rId5"/>
    <p:sldId id="275" r:id="rId6"/>
    <p:sldId id="260" r:id="rId7"/>
    <p:sldId id="266" r:id="rId8"/>
    <p:sldId id="261" r:id="rId9"/>
    <p:sldId id="267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75"/>
    <p:restoredTop sz="94602"/>
  </p:normalViewPr>
  <p:slideViewPr>
    <p:cSldViewPr snapToGrid="0" snapToObjects="1" showGuides="1">
      <p:cViewPr varScale="1">
        <p:scale>
          <a:sx n="80" d="100"/>
          <a:sy n="80" d="100"/>
        </p:scale>
        <p:origin x="3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0239D73C-AF14-7643-8BC7-209F4FB10DDF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52A25F9-16D3-E64A-8639-7B020C319E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7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7" descr="University at Buffalo, The State University of New York logo">
            <a:extLst>
              <a:ext uri="{FF2B5EF4-FFF2-40B4-BE49-F238E27FC236}">
                <a16:creationId xmlns:a16="http://schemas.microsoft.com/office/drawing/2014/main" id="{9C7DE7FF-FD86-434E-91D5-DF1AA23EE7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604122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CAA554F-B37C-9E47-B5E4-82235D4EC6C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F5FDDA2-E7AF-294B-ACDF-BDB5997277BC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2499D1A-BF4E-8444-BF94-86863CA11648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F90DAFF-101D-E948-A7EE-D57686CEB2D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5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47F2-B572-1341-97A2-03F799FC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1EA68-2B0A-7648-9710-0081FFDD7D68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C2F5B-0BEC-1B48-AF19-F70CBF88DD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58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7B782143-2792-E14B-AE51-0FFA9028EB8A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  <a:p>
            <a:r>
              <a:rPr lang="en-US" dirty="0"/>
              <a:t>Drag chart to placeholder or click icon to add chart</a:t>
            </a:r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BFC18-7AE9-1C44-9039-61F804A614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9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7" name="Picture 6" descr="University at Buffalo, The State University of New York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2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420E5-CF10-E744-8836-DA131F3DFE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0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51F46-BA21-2546-AE85-93B56EC061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1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2B2E-D090-724F-8681-FBE0CDA2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9530-982F-0F4F-B296-9DB2F44D8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928" y="2185416"/>
            <a:ext cx="4500372" cy="39486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367C6-4AC8-9C47-BDFA-A5613CF90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0200" y="2185416"/>
            <a:ext cx="4498848" cy="39502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A3F1F-FF47-0844-82BA-F475FCD0AA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6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C5C1-32E2-374C-809B-D54BEC11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8817A-73B4-F340-8D0E-FB813E55F7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6928" y="2185416"/>
            <a:ext cx="5138928" cy="393192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26641-0094-3D49-865E-3DB9ECAC4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28" y="2593340"/>
            <a:ext cx="5140515" cy="3535744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11705-25F9-194A-9D2F-C9FEEA3A574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185416"/>
            <a:ext cx="5138928" cy="394980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78716-6004-6344-B5D2-C780B062C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90800"/>
            <a:ext cx="5138928" cy="3538728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A91F9-8796-3D42-B75E-9C7F7D9B73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2439-3BDA-DB47-AA02-5590274D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2EBF7-C6C5-4541-B47E-7FB413A3DF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5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13847-6053-FF4A-A422-D886A866F5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C6EF38F-8DF7-3941-B22C-502232E4CB0B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098566" y="927100"/>
            <a:ext cx="7093434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C17C1-D75E-7F4A-895D-15D9E2D1D38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614BA-85C5-BA49-A402-F7BCCCDB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66ADF-AEA5-DC4B-841D-168372B89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28" y="2185416"/>
            <a:ext cx="10515600" cy="3968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University at Buffalo, The State University of New York logo">
            <a:extLst>
              <a:ext uri="{FF2B5EF4-FFF2-40B4-BE49-F238E27FC236}">
                <a16:creationId xmlns:a16="http://schemas.microsoft.com/office/drawing/2014/main" id="{27B0F206-4721-B742-B71F-C0AADA23A98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4790E-48FE-324B-A4AD-34E3A7792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7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0" r:id="rId3"/>
    <p:sldLayoutId id="2147483664" r:id="rId4"/>
    <p:sldLayoutId id="2147483652" r:id="rId5"/>
    <p:sldLayoutId id="2147483653" r:id="rId6"/>
    <p:sldLayoutId id="2147483654" r:id="rId7"/>
    <p:sldLayoutId id="2147483655" r:id="rId8"/>
    <p:sldLayoutId id="2147483665" r:id="rId9"/>
    <p:sldLayoutId id="2147483666" r:id="rId10"/>
    <p:sldLayoutId id="2147483660" r:id="rId11"/>
    <p:sldLayoutId id="2147483667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2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texts.com/fpp3" TargetMode="External"/><Relationship Id="rId2" Type="http://schemas.openxmlformats.org/officeDocument/2006/relationships/hyperlink" Target="https://data.cityofchicago.org/api/views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esentation Title">
            <a:extLst>
              <a:ext uri="{FF2B5EF4-FFF2-40B4-BE49-F238E27FC236}">
                <a16:creationId xmlns:a16="http://schemas.microsoft.com/office/drawing/2014/main" id="{1089AC9A-5D7D-5A4C-8605-7607252D4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Chicago Crime Forecasting</a:t>
            </a:r>
          </a:p>
        </p:txBody>
      </p:sp>
    </p:spTree>
    <p:extLst>
      <p:ext uri="{BB962C8B-B14F-4D97-AF65-F5344CB8AC3E}">
        <p14:creationId xmlns:p14="http://schemas.microsoft.com/office/powerpoint/2010/main" val="407818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>
            <a:extLst>
              <a:ext uri="{FF2B5EF4-FFF2-40B4-BE49-F238E27FC236}">
                <a16:creationId xmlns:a16="http://schemas.microsoft.com/office/drawing/2014/main" id="{3AC14BE6-0C46-714B-B7A3-48A9E49B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Text">
            <a:extLst>
              <a:ext uri="{FF2B5EF4-FFF2-40B4-BE49-F238E27FC236}">
                <a16:creationId xmlns:a16="http://schemas.microsoft.com/office/drawing/2014/main" id="{4229366B-9DFE-0244-A864-A3ECC8897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7" y="2185417"/>
            <a:ext cx="6948297" cy="90068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600" i="1" dirty="0">
                <a:solidFill>
                  <a:schemeClr val="tx1">
                    <a:lumMod val="50000"/>
                  </a:schemeClr>
                </a:solidFill>
              </a:rPr>
              <a:t>Dataset source:  </a:t>
            </a:r>
            <a:r>
              <a:rPr lang="en-US" sz="1600" i="1" dirty="0">
                <a:solidFill>
                  <a:schemeClr val="tx1">
                    <a:lumMod val="50000"/>
                  </a:schemeClr>
                </a:solidFill>
                <a:hlinkClick r:id="rId2"/>
              </a:rPr>
              <a:t>https://data.cityofchicago.org/api/views</a:t>
            </a:r>
            <a:endParaRPr lang="en-US" sz="1600" i="1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i="1" dirty="0">
                <a:solidFill>
                  <a:schemeClr val="tx1">
                    <a:lumMod val="50000"/>
                  </a:schemeClr>
                </a:solidFill>
                <a:hlinkClick r:id="rId3"/>
              </a:rPr>
              <a:t>https://otexts.com/fpp3</a:t>
            </a:r>
            <a:endParaRPr lang="en-US" sz="1600" i="1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endParaRPr lang="en-US" sz="1600" i="1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endParaRPr lang="en-US" sz="1600" i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1600" i="1" dirty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043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-topic">
            <a:extLst>
              <a:ext uri="{FF2B5EF4-FFF2-40B4-BE49-F238E27FC236}">
                <a16:creationId xmlns:a16="http://schemas.microsoft.com/office/drawing/2014/main" id="{B0882130-6200-324C-8A79-B506D3428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418" y="1176336"/>
            <a:ext cx="4751832" cy="1087438"/>
          </a:xfrm>
        </p:spPr>
        <p:txBody>
          <a:bodyPr/>
          <a:lstStyle/>
          <a:p>
            <a:r>
              <a:rPr lang="en-US" sz="4400" dirty="0"/>
              <a:t>Content</a:t>
            </a:r>
          </a:p>
        </p:txBody>
      </p:sp>
      <p:sp>
        <p:nvSpPr>
          <p:cNvPr id="6" name="Section Divider Title">
            <a:extLst>
              <a:ext uri="{FF2B5EF4-FFF2-40B4-BE49-F238E27FC236}">
                <a16:creationId xmlns:a16="http://schemas.microsoft.com/office/drawing/2014/main" id="{071B8F44-2373-0141-27A2-90DE0EDA2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418" y="2381251"/>
            <a:ext cx="6638544" cy="2212976"/>
          </a:xfrm>
        </p:spPr>
        <p:txBody>
          <a:bodyPr/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sz="2400" b="1" dirty="0">
                <a:latin typeface="+mn-lt"/>
                <a:ea typeface="Times New Roman" panose="02020603050405020304" pitchFamily="18" charset="0"/>
              </a:rPr>
              <a:t>I</a:t>
            </a:r>
            <a:r>
              <a:rPr lang="en-IN" sz="2400" b="1" dirty="0">
                <a:effectLst/>
                <a:latin typeface="+mn-lt"/>
                <a:ea typeface="Times New Roman" panose="02020603050405020304" pitchFamily="18" charset="0"/>
              </a:rPr>
              <a:t>ntroduction</a:t>
            </a:r>
            <a:r>
              <a:rPr lang="en-IN" sz="1800" b="1" dirty="0">
                <a:effectLst/>
                <a:latin typeface="+mn-lt"/>
                <a:ea typeface="Times New Roman" panose="02020603050405020304" pitchFamily="18" charset="0"/>
              </a:rPr>
              <a:t> 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latin typeface="+mn-lt"/>
              </a:rPr>
              <a:t>Dataset description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latin typeface="+mn-lt"/>
              </a:rPr>
              <a:t>Methodology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sz="2400" b="1" dirty="0">
                <a:latin typeface="+mn-lt"/>
                <a:ea typeface="Times New Roman" panose="02020603050405020304" pitchFamily="18" charset="0"/>
              </a:rPr>
              <a:t>Modelling and r</a:t>
            </a:r>
            <a:r>
              <a:rPr lang="en-IN" sz="2400" b="1" dirty="0">
                <a:effectLst/>
                <a:latin typeface="+mn-lt"/>
                <a:ea typeface="Times New Roman" panose="02020603050405020304" pitchFamily="18" charset="0"/>
              </a:rPr>
              <a:t>esults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sz="2400" b="1" dirty="0">
                <a:latin typeface="+mn-lt"/>
              </a:rPr>
              <a:t>Conclusion</a:t>
            </a:r>
            <a:endParaRPr lang="en-US" sz="2400" b="1" dirty="0">
              <a:latin typeface="+mn-lt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5184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6EFFE0B3-6566-3F48-9291-A6A8E30E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610416"/>
            <a:ext cx="6951472" cy="480131"/>
          </a:xfrm>
        </p:spPr>
        <p:txBody>
          <a:bodyPr/>
          <a:lstStyle/>
          <a:p>
            <a:r>
              <a:rPr lang="en-US" sz="2800" dirty="0"/>
              <a:t>Introduction</a:t>
            </a:r>
            <a:endParaRPr lang="en-US" dirty="0"/>
          </a:p>
        </p:txBody>
      </p:sp>
      <p:sp>
        <p:nvSpPr>
          <p:cNvPr id="5" name="Slide Text">
            <a:extLst>
              <a:ext uri="{FF2B5EF4-FFF2-40B4-BE49-F238E27FC236}">
                <a16:creationId xmlns:a16="http://schemas.microsoft.com/office/drawing/2014/main" id="{C69252C7-A6C4-2849-AD0F-63A6BD9AF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5529072" cy="3968249"/>
          </a:xfrm>
        </p:spPr>
        <p:txBody>
          <a:bodyPr/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One of our society's most significant and pervasive issues is a crime. Numerous crimes are perpetrated often each day. In this project, the criminal activities reported are based on several circumstances such as theft, murder, assault, homicide, burglary, etc.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These crimes happen in small villages, towns to big cities.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rPr>
              <a:t> In order to curtail this issue we require the power to predict the trends of crimes.</a:t>
            </a:r>
          </a:p>
          <a:p>
            <a:pPr marL="0" indent="0">
              <a:buNone/>
            </a:pPr>
            <a:endParaRPr lang="en-US" sz="1600" dirty="0"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4603F0F3-CF76-774D-86D8-DB88B36252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E1B3BED-EDDA-2E42-813F-F157009AF3C2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Arresting Cartoon Stock Illustrations – 82 Arresting Cartoon Stock  Illustrations, Vectors &amp; Clipart - Dreamstime">
            <a:extLst>
              <a:ext uri="{FF2B5EF4-FFF2-40B4-BE49-F238E27FC236}">
                <a16:creationId xmlns:a16="http://schemas.microsoft.com/office/drawing/2014/main" id="{31B414CE-5DF7-A651-C148-CE264FDB5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481" y="2351525"/>
            <a:ext cx="5608832" cy="396824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62F86632-A756-C541-1ECE-E9A4C0F7E35B}"/>
              </a:ext>
            </a:extLst>
          </p:cNvPr>
          <p:cNvSpPr/>
          <p:nvPr/>
        </p:nvSpPr>
        <p:spPr>
          <a:xfrm>
            <a:off x="9279254" y="2728912"/>
            <a:ext cx="2075559" cy="809625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accent6"/>
                </a:solidFill>
                <a:latin typeface="Comic Sans MS" panose="030F0702030302020204" pitchFamily="66" charset="0"/>
              </a:rPr>
              <a:t>You </a:t>
            </a:r>
            <a:r>
              <a:rPr lang="en-IN" sz="1600" b="1" dirty="0">
                <a:solidFill>
                  <a:schemeClr val="accent6"/>
                </a:solidFill>
                <a:latin typeface="Comic Sans MS" panose="030F0702030302020204" pitchFamily="66" charset="0"/>
              </a:rPr>
              <a:t>guys</a:t>
            </a:r>
            <a:r>
              <a:rPr lang="en-IN" sz="1400" b="1" dirty="0">
                <a:solidFill>
                  <a:schemeClr val="accent6"/>
                </a:solidFill>
                <a:latin typeface="Comic Sans MS" panose="030F0702030302020204" pitchFamily="66" charset="0"/>
              </a:rPr>
              <a:t> are too early!</a:t>
            </a:r>
          </a:p>
        </p:txBody>
      </p:sp>
    </p:spTree>
    <p:extLst>
      <p:ext uri="{BB962C8B-B14F-4D97-AF65-F5344CB8AC3E}">
        <p14:creationId xmlns:p14="http://schemas.microsoft.com/office/powerpoint/2010/main" val="916806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6EFFE0B3-6566-3F48-9291-A6A8E30E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53" y="1188169"/>
            <a:ext cx="6951472" cy="480131"/>
          </a:xfrm>
        </p:spPr>
        <p:txBody>
          <a:bodyPr/>
          <a:lstStyle/>
          <a:p>
            <a:r>
              <a:rPr lang="en-US" sz="2800" dirty="0"/>
              <a:t>Dataset description</a:t>
            </a:r>
          </a:p>
        </p:txBody>
      </p:sp>
      <p:sp>
        <p:nvSpPr>
          <p:cNvPr id="5" name="Slide Text">
            <a:extLst>
              <a:ext uri="{FF2B5EF4-FFF2-40B4-BE49-F238E27FC236}">
                <a16:creationId xmlns:a16="http://schemas.microsoft.com/office/drawing/2014/main" id="{C69252C7-A6C4-2849-AD0F-63A6BD9AF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31" y="1807782"/>
            <a:ext cx="5114925" cy="39682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This dataset contains the reported criminal activity that took place in Chicago in the year 2020. It is classified under the category of </a:t>
            </a:r>
            <a:r>
              <a:rPr lang="en-IN" sz="1600" b="0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Public Safety.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The CLEAR system of the Chicago Police Department is used to extract 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The dataset is a Time Series specific through which we can forecast.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The dataset contains 17 features and up to 200,000 records.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Among these features we are concerned about thefts that have happened.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4603F0F3-CF76-774D-86D8-DB88B36252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E1B3BED-EDDA-2E42-813F-F157009AF3C2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5A2FA4D8-F8FB-3CB1-F37E-D71A57FCF7E7}"/>
              </a:ext>
            </a:extLst>
          </p:cNvPr>
          <p:cNvSpPr txBox="1">
            <a:spLocks/>
          </p:cNvSpPr>
          <p:nvPr/>
        </p:nvSpPr>
        <p:spPr>
          <a:xfrm>
            <a:off x="7597140" y="4709569"/>
            <a:ext cx="2303145" cy="480131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2800" dirty="0"/>
              <a:t>Why </a:t>
            </a:r>
            <a:r>
              <a:rPr lang="en-US" sz="2800" i="1" dirty="0"/>
              <a:t>Theft</a:t>
            </a:r>
            <a:r>
              <a:rPr lang="en-US" sz="2800" dirty="0"/>
              <a:t> ? </a:t>
            </a:r>
          </a:p>
        </p:txBody>
      </p:sp>
      <p:sp>
        <p:nvSpPr>
          <p:cNvPr id="4" name="Slide Text">
            <a:extLst>
              <a:ext uri="{FF2B5EF4-FFF2-40B4-BE49-F238E27FC236}">
                <a16:creationId xmlns:a16="http://schemas.microsoft.com/office/drawing/2014/main" id="{A0507DD3-6BF5-7E30-1173-EE137959E8C9}"/>
              </a:ext>
            </a:extLst>
          </p:cNvPr>
          <p:cNvSpPr txBox="1">
            <a:spLocks/>
          </p:cNvSpPr>
          <p:nvPr/>
        </p:nvSpPr>
        <p:spPr>
          <a:xfrm>
            <a:off x="5872354" y="5071477"/>
            <a:ext cx="5752718" cy="3374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We are highlighting theft class because we notice that theft activities have more frequency among the others from the bar plot.  </a:t>
            </a:r>
          </a:p>
          <a:p>
            <a:r>
              <a:rPr lang="en-US" sz="1600" dirty="0"/>
              <a:t>So we are going to use this to forecast theft  in Chicago city.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FA6EC25-3987-71E1-814B-752E814ABA09}"/>
              </a:ext>
            </a:extLst>
          </p:cNvPr>
          <p:cNvSpPr txBox="1">
            <a:spLocks/>
          </p:cNvSpPr>
          <p:nvPr/>
        </p:nvSpPr>
        <p:spPr>
          <a:xfrm>
            <a:off x="7574280" y="95000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1B3BED-EDDA-2E42-813F-F157009AF3C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7F90EA-1EB8-2B13-62FB-3B92698D1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487031"/>
            <a:ext cx="5605272" cy="322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47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6EFFE0B3-6566-3F48-9291-A6A8E30E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267516"/>
            <a:ext cx="6951472" cy="480131"/>
          </a:xfrm>
        </p:spPr>
        <p:txBody>
          <a:bodyPr/>
          <a:lstStyle/>
          <a:p>
            <a:r>
              <a:rPr lang="en-US" sz="2800" dirty="0"/>
              <a:t>Methodology</a:t>
            </a:r>
          </a:p>
        </p:txBody>
      </p:sp>
      <p:sp>
        <p:nvSpPr>
          <p:cNvPr id="5" name="Slide Text">
            <a:extLst>
              <a:ext uri="{FF2B5EF4-FFF2-40B4-BE49-F238E27FC236}">
                <a16:creationId xmlns:a16="http://schemas.microsoft.com/office/drawing/2014/main" id="{C69252C7-A6C4-2849-AD0F-63A6BD9AF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1842516"/>
            <a:ext cx="5976747" cy="3968249"/>
          </a:xfrm>
        </p:spPr>
        <p:txBody>
          <a:bodyPr/>
          <a:lstStyle/>
          <a:p>
            <a:r>
              <a:rPr lang="en-US" sz="1600" b="1" i="1" dirty="0">
                <a:solidFill>
                  <a:schemeClr val="tx1">
                    <a:lumMod val="50000"/>
                  </a:schemeClr>
                </a:solidFill>
              </a:rPr>
              <a:t>Time Series Forecasting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helps us to analyze and forecast or compute the probability of an incident, based on data stored with respect to changing time.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In a nut shell, time series forecasting involves forecasting and extrapolating future trends or values based on old data points, clustering them into groups, and predicting future patterns.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We consider the events of theft w.r.t to date as the measure that repeats at a specific frequency.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We are going to use Mean, Naïve, Seasonal Naïve, Drift and ARIMA models to forecast the trend of theft.</a:t>
            </a:r>
          </a:p>
          <a:p>
            <a:pPr marL="0" indent="0">
              <a:buNone/>
            </a:pPr>
            <a:endParaRPr lang="en-US" sz="16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4603F0F3-CF76-774D-86D8-DB88B36252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E1B3BED-EDDA-2E42-813F-F157009AF3C2}" type="slidenum">
              <a:rPr lang="en-US" smtClean="0"/>
              <a:t>5</a:t>
            </a:fld>
            <a:endParaRPr lang="en-US" dirty="0"/>
          </a:p>
        </p:txBody>
      </p:sp>
      <p:pic>
        <p:nvPicPr>
          <p:cNvPr id="2050" name="Picture 2" descr="Businessman with many new ideas. Business concept. Cartoon character thin  line style vector. 2909421 Vector Art at Vecteezy">
            <a:extLst>
              <a:ext uri="{FF2B5EF4-FFF2-40B4-BE49-F238E27FC236}">
                <a16:creationId xmlns:a16="http://schemas.microsoft.com/office/drawing/2014/main" id="{2849DCE6-477B-42E6-C729-B74165315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180" y="1559690"/>
            <a:ext cx="4660504" cy="45339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6DFAE1-0355-9C4F-4B44-B74122FA0AF5}"/>
              </a:ext>
            </a:extLst>
          </p:cNvPr>
          <p:cNvSpPr txBox="1"/>
          <p:nvPr/>
        </p:nvSpPr>
        <p:spPr>
          <a:xfrm>
            <a:off x="7281784" y="273212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Segoe Print" panose="02000600000000000000" pitchFamily="2" charset="0"/>
              </a:rPr>
              <a:t>MEAN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B3588F-3D74-61AE-43F1-88ED4FB2D715}"/>
              </a:ext>
            </a:extLst>
          </p:cNvPr>
          <p:cNvSpPr txBox="1"/>
          <p:nvPr/>
        </p:nvSpPr>
        <p:spPr>
          <a:xfrm>
            <a:off x="7987639" y="2223323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Segoe Print" panose="02000600000000000000" pitchFamily="2" charset="0"/>
              </a:rPr>
              <a:t>Naive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7AAA90-A12A-ADBB-665C-C020269AE5DF}"/>
              </a:ext>
            </a:extLst>
          </p:cNvPr>
          <p:cNvSpPr txBox="1"/>
          <p:nvPr/>
        </p:nvSpPr>
        <p:spPr>
          <a:xfrm>
            <a:off x="8847259" y="1647771"/>
            <a:ext cx="1276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Segoe Print" panose="02000600000000000000" pitchFamily="2" charset="0"/>
              </a:rPr>
              <a:t>Seasonal Naive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465D8B-656D-4ECA-D975-2FF2B566FDF9}"/>
              </a:ext>
            </a:extLst>
          </p:cNvPr>
          <p:cNvSpPr txBox="1"/>
          <p:nvPr/>
        </p:nvSpPr>
        <p:spPr>
          <a:xfrm>
            <a:off x="10288907" y="2223323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Segoe Print" panose="02000600000000000000" pitchFamily="2" charset="0"/>
              </a:rPr>
              <a:t>Drift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B6C495-AFB8-DC75-8506-6A658FBF0E4F}"/>
              </a:ext>
            </a:extLst>
          </p:cNvPr>
          <p:cNvSpPr txBox="1"/>
          <p:nvPr/>
        </p:nvSpPr>
        <p:spPr>
          <a:xfrm>
            <a:off x="10811883" y="2732127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Segoe Print" panose="02000600000000000000" pitchFamily="2" charset="0"/>
              </a:rPr>
              <a:t>ARIMA</a:t>
            </a:r>
          </a:p>
        </p:txBody>
      </p:sp>
    </p:spTree>
    <p:extLst>
      <p:ext uri="{BB962C8B-B14F-4D97-AF65-F5344CB8AC3E}">
        <p14:creationId xmlns:p14="http://schemas.microsoft.com/office/powerpoint/2010/main" val="792394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93BEC0A6-A5CE-914E-9A9E-BB0E40137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159551"/>
            <a:ext cx="10515600" cy="480131"/>
          </a:xfrm>
        </p:spPr>
        <p:txBody>
          <a:bodyPr/>
          <a:lstStyle/>
          <a:p>
            <a:r>
              <a:rPr lang="en-US" sz="2800" dirty="0"/>
              <a:t>Theft variation </a:t>
            </a:r>
          </a:p>
        </p:txBody>
      </p:sp>
      <p:sp>
        <p:nvSpPr>
          <p:cNvPr id="3" name="Side Text - Column 1">
            <a:extLst>
              <a:ext uri="{FF2B5EF4-FFF2-40B4-BE49-F238E27FC236}">
                <a16:creationId xmlns:a16="http://schemas.microsoft.com/office/drawing/2014/main" id="{38025F87-E395-E545-BB3A-BF62703CC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928" y="1749764"/>
            <a:ext cx="5529072" cy="457000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tx2"/>
                </a:solidFill>
              </a:rPr>
              <a:t>Theft variation over an year</a:t>
            </a:r>
          </a:p>
        </p:txBody>
      </p:sp>
      <p:sp>
        <p:nvSpPr>
          <p:cNvPr id="4" name="Side Text - Column 2">
            <a:extLst>
              <a:ext uri="{FF2B5EF4-FFF2-40B4-BE49-F238E27FC236}">
                <a16:creationId xmlns:a16="http://schemas.microsoft.com/office/drawing/2014/main" id="{141D36D5-50E8-C945-95D9-AC162A32E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773980"/>
            <a:ext cx="5529071" cy="457000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tx2"/>
                </a:solidFill>
              </a:rPr>
              <a:t>Theft seasonal variation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6790C53-F8BB-DF4A-8361-919F8B7F69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FF4D5E0-956F-9742-9135-6CCBA6AE77D9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E91179-F2CE-9847-A7D8-3BF529EBFC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56" t="22917" r="46789" b="27916"/>
          <a:stretch/>
        </p:blipFill>
        <p:spPr>
          <a:xfrm>
            <a:off x="5888812" y="2326598"/>
            <a:ext cx="6026963" cy="38063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F22E69-E250-4A4C-A751-E9017675B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6" y="2462448"/>
            <a:ext cx="5870066" cy="353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66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88DBE833-A922-5747-A36B-4314D311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219891"/>
            <a:ext cx="10186798" cy="480131"/>
          </a:xfrm>
        </p:spPr>
        <p:txBody>
          <a:bodyPr/>
          <a:lstStyle/>
          <a:p>
            <a:r>
              <a:rPr lang="en-US" sz="2800" dirty="0"/>
              <a:t>Using Mean, Naive, Seasonal Naive and Drift model</a:t>
            </a:r>
          </a:p>
        </p:txBody>
      </p:sp>
      <p:sp>
        <p:nvSpPr>
          <p:cNvPr id="3" name="Slide Text">
            <a:extLst>
              <a:ext uri="{FF2B5EF4-FFF2-40B4-BE49-F238E27FC236}">
                <a16:creationId xmlns:a16="http://schemas.microsoft.com/office/drawing/2014/main" id="{38F3A7AD-BFCA-B14B-8363-A4C1A4B74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1733169"/>
            <a:ext cx="5176648" cy="5061084"/>
          </a:xfrm>
        </p:spPr>
        <p:txBody>
          <a:bodyPr/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In mean method </a:t>
            </a:r>
            <a:r>
              <a:rPr lang="en-US" sz="1600" i="0" dirty="0">
                <a:solidFill>
                  <a:schemeClr val="tx1">
                    <a:lumMod val="50000"/>
                  </a:schemeClr>
                </a:solidFill>
                <a:effectLst/>
              </a:rPr>
              <a:t>the forecasts of all future values are equal to the average of the historical data.</a:t>
            </a:r>
          </a:p>
          <a:p>
            <a:r>
              <a:rPr lang="en-US" sz="1600" i="0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The naive approach considers what happened in the previous period and predicts the same thing will happen again.  </a:t>
            </a:r>
            <a:endParaRPr lang="en-US" sz="16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Seasonal naive approach is beneficial for highly seasonal data. In this scenario, we set each forecast to be equal to the last observed value from the same season.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Model drift represents a change in a model's predictions over time. Prediction drift also represents a shift in predictions from new values compared to pre-produced predictions.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E758566-FAE7-1B41-AABE-FDB3CDFB0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F97EF4A-40C6-024D-A945-B03D1BBD02F7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952DEBC5-6E16-44D9-E6CE-6BED4DB5F3B2}"/>
              </a:ext>
            </a:extLst>
          </p:cNvPr>
          <p:cNvSpPr txBox="1">
            <a:spLocks/>
          </p:cNvSpPr>
          <p:nvPr/>
        </p:nvSpPr>
        <p:spPr>
          <a:xfrm>
            <a:off x="5860351" y="5083574"/>
            <a:ext cx="2681097" cy="369332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2000" dirty="0"/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F63E98-90AE-C3BD-AC23-C7A1A76B90DD}"/>
              </a:ext>
            </a:extLst>
          </p:cNvPr>
          <p:cNvSpPr txBox="1"/>
          <p:nvPr/>
        </p:nvSpPr>
        <p:spPr>
          <a:xfrm>
            <a:off x="5917501" y="5661189"/>
            <a:ext cx="5550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i="1" dirty="0">
              <a:solidFill>
                <a:schemeClr val="tx2"/>
              </a:solidFill>
            </a:endParaRPr>
          </a:p>
          <a:p>
            <a:endParaRPr lang="en-IN" dirty="0"/>
          </a:p>
          <a:p>
            <a:endParaRPr lang="en-IN" i="1" dirty="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3721FE-B3D3-10D9-451C-DFAB9110CE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5" t="21039" r="46875" b="31389"/>
          <a:stretch/>
        </p:blipFill>
        <p:spPr>
          <a:xfrm>
            <a:off x="5851440" y="1697649"/>
            <a:ext cx="6353175" cy="34662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9F979-B840-01D4-A783-F0BD4734F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687" y="5508350"/>
            <a:ext cx="1722840" cy="12859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28E7BD-1A35-CB62-B2E8-38593391D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2527" y="5479901"/>
            <a:ext cx="942563" cy="12859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D3770AB-14FD-FCF8-6A4A-B799D28A64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0359" y="5508350"/>
            <a:ext cx="1952456" cy="13244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D034CA-881D-A68D-12CA-8036DEBC46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52456" y="5546919"/>
            <a:ext cx="737997" cy="1285904"/>
          </a:xfrm>
          <a:prstGeom prst="rect">
            <a:avLst/>
          </a:prstGeom>
        </p:spPr>
      </p:pic>
      <p:sp>
        <p:nvSpPr>
          <p:cNvPr id="21" name="Minus Sign 20">
            <a:extLst>
              <a:ext uri="{FF2B5EF4-FFF2-40B4-BE49-F238E27FC236}">
                <a16:creationId xmlns:a16="http://schemas.microsoft.com/office/drawing/2014/main" id="{62FAF8FE-4A5E-AB29-4441-B5C52AF802AF}"/>
              </a:ext>
            </a:extLst>
          </p:cNvPr>
          <p:cNvSpPr/>
          <p:nvPr/>
        </p:nvSpPr>
        <p:spPr>
          <a:xfrm>
            <a:off x="8455109" y="4070323"/>
            <a:ext cx="66675" cy="420052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677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Title">
            <a:extLst>
              <a:ext uri="{FF2B5EF4-FFF2-40B4-BE49-F238E27FC236}">
                <a16:creationId xmlns:a16="http://schemas.microsoft.com/office/drawing/2014/main" id="{A5A6BD9C-352C-594C-84C3-B534C6BE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042416"/>
            <a:ext cx="10515600" cy="590931"/>
          </a:xfrm>
        </p:spPr>
        <p:txBody>
          <a:bodyPr/>
          <a:lstStyle/>
          <a:p>
            <a:r>
              <a:rPr lang="en-US" sz="2800" dirty="0"/>
              <a:t>Arima Model</a:t>
            </a:r>
            <a:r>
              <a:rPr lang="en-US" dirty="0"/>
              <a:t> </a:t>
            </a:r>
          </a:p>
        </p:txBody>
      </p:sp>
      <p:sp>
        <p:nvSpPr>
          <p:cNvPr id="14" name="Compare Section - Text">
            <a:extLst>
              <a:ext uri="{FF2B5EF4-FFF2-40B4-BE49-F238E27FC236}">
                <a16:creationId xmlns:a16="http://schemas.microsoft.com/office/drawing/2014/main" id="{48B0953F-74D7-0140-8C86-93FC4F66A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28" y="1712086"/>
            <a:ext cx="4738497" cy="3717164"/>
          </a:xfrm>
        </p:spPr>
        <p:txBody>
          <a:bodyPr/>
          <a:lstStyle/>
          <a:p>
            <a:r>
              <a:rPr lang="en-US" sz="1600" b="1" dirty="0">
                <a:solidFill>
                  <a:schemeClr val="tx1">
                    <a:lumMod val="50000"/>
                  </a:schemeClr>
                </a:solidFill>
              </a:rPr>
              <a:t>ARIMA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makes use of lagged moving averages to smooth time series data.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They are frequently utilized in technical analysis to predict upcoming asset price trends. 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Autoregressive models implicitly presume that the future will mimic the past.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p=order of the autoregressive part (1)</a:t>
            </a:r>
            <a:br>
              <a:rPr lang="en-US" sz="16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d= degree of first differencing involved (1)</a:t>
            </a:r>
            <a:br>
              <a:rPr lang="en-US" sz="16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q=order of the moving average part (0)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692346D0-C19D-754C-B7FB-4EEAD59AF4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1612D8C-0CE2-8F48-B865-A1C7EEB2094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E14608EF-54FE-5263-B991-775EC45C4ADE}"/>
              </a:ext>
            </a:extLst>
          </p:cNvPr>
          <p:cNvSpPr txBox="1">
            <a:spLocks/>
          </p:cNvSpPr>
          <p:nvPr/>
        </p:nvSpPr>
        <p:spPr>
          <a:xfrm>
            <a:off x="463103" y="5234357"/>
            <a:ext cx="1402080" cy="424732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Results</a:t>
            </a:r>
            <a:endParaRPr lang="en-US" sz="3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4B6AF0-AD37-189F-7F62-446EF615F4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586" r="9567" b="586"/>
          <a:stretch/>
        </p:blipFill>
        <p:spPr>
          <a:xfrm>
            <a:off x="5369433" y="1712086"/>
            <a:ext cx="6342069" cy="42992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6A8A51-3451-68D3-8712-D18344ACA7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2830"/>
          <a:stretch/>
        </p:blipFill>
        <p:spPr>
          <a:xfrm>
            <a:off x="480499" y="5650739"/>
            <a:ext cx="1224476" cy="9810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9E2E9F4-4909-7514-C5AD-3FB67E9BF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458" y="5650739"/>
            <a:ext cx="853630" cy="981075"/>
          </a:xfrm>
          <a:prstGeom prst="rect">
            <a:avLst/>
          </a:prstGeom>
        </p:spPr>
      </p:pic>
      <p:sp>
        <p:nvSpPr>
          <p:cNvPr id="21" name="Minus Sign 20">
            <a:extLst>
              <a:ext uri="{FF2B5EF4-FFF2-40B4-BE49-F238E27FC236}">
                <a16:creationId xmlns:a16="http://schemas.microsoft.com/office/drawing/2014/main" id="{E9E8C4E9-36D3-3F3A-708D-7F6D24F8167F}"/>
              </a:ext>
            </a:extLst>
          </p:cNvPr>
          <p:cNvSpPr/>
          <p:nvPr/>
        </p:nvSpPr>
        <p:spPr>
          <a:xfrm>
            <a:off x="2622613" y="4310630"/>
            <a:ext cx="45719" cy="362319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37ECB8B-7AC9-63BF-9999-A6AB0C920D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1112" y="5650739"/>
            <a:ext cx="1435412" cy="99777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5A96C7D-3F45-8F9A-B3FE-D52F45F3F9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6524" y="5659089"/>
            <a:ext cx="914401" cy="981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8D6E0E-B9ED-5EE1-37E9-112F954A5934}"/>
              </a:ext>
            </a:extLst>
          </p:cNvPr>
          <p:cNvSpPr txBox="1"/>
          <p:nvPr/>
        </p:nvSpPr>
        <p:spPr>
          <a:xfrm>
            <a:off x="6283834" y="6026735"/>
            <a:ext cx="524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</a:schemeClr>
                </a:solidFill>
              </a:rPr>
              <a:t>ARIMA model now forecasts theft activity from Dec to Jan 2021 </a:t>
            </a:r>
          </a:p>
        </p:txBody>
      </p:sp>
    </p:spTree>
    <p:extLst>
      <p:ext uri="{BB962C8B-B14F-4D97-AF65-F5344CB8AC3E}">
        <p14:creationId xmlns:p14="http://schemas.microsoft.com/office/powerpoint/2010/main" val="1082579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>
            <a:extLst>
              <a:ext uri="{FF2B5EF4-FFF2-40B4-BE49-F238E27FC236}">
                <a16:creationId xmlns:a16="http://schemas.microsoft.com/office/drawing/2014/main" id="{3AC14BE6-0C46-714B-B7A3-48A9E49B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Text">
            <a:extLst>
              <a:ext uri="{FF2B5EF4-FFF2-40B4-BE49-F238E27FC236}">
                <a16:creationId xmlns:a16="http://schemas.microsoft.com/office/drawing/2014/main" id="{4229366B-9DFE-0244-A864-A3ECC8897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8481822" cy="3968249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The plots forecasts that the theft activity trend is decreasing.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From the results we infer that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ARIMA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model gives us the best result considering the RMSE value b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ecause RMSE is the one that makes predictions that are closest to the actual values from the dataset.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1732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2199</TotalTime>
  <Words>608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Regular</vt:lpstr>
      <vt:lpstr>Comic Sans MS</vt:lpstr>
      <vt:lpstr>Georgia</vt:lpstr>
      <vt:lpstr>Roboto</vt:lpstr>
      <vt:lpstr>Segoe Print</vt:lpstr>
      <vt:lpstr>System Font Regular</vt:lpstr>
      <vt:lpstr>Wingdings</vt:lpstr>
      <vt:lpstr>Office Theme</vt:lpstr>
      <vt:lpstr>Chicago Crime Forecasting</vt:lpstr>
      <vt:lpstr>Content</vt:lpstr>
      <vt:lpstr>Introduction</vt:lpstr>
      <vt:lpstr>Dataset description</vt:lpstr>
      <vt:lpstr>Methodology</vt:lpstr>
      <vt:lpstr>Theft variation </vt:lpstr>
      <vt:lpstr>Using Mean, Naive, Seasonal Naive and Drift model</vt:lpstr>
      <vt:lpstr>Arima Model </vt:lpstr>
      <vt:lpstr>Conclusion</vt:lpstr>
      <vt:lpstr>References</vt:lpstr>
    </vt:vector>
  </TitlesOfParts>
  <Manager/>
  <Company>University at Buffalo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Presentation</dc:title>
  <dc:subject/>
  <dc:creator>Division of University Communications</dc:creator>
  <cp:keywords/>
  <dc:description/>
  <cp:lastModifiedBy>rohit basamgari</cp:lastModifiedBy>
  <cp:revision>117</cp:revision>
  <dcterms:created xsi:type="dcterms:W3CDTF">2019-04-04T19:20:28Z</dcterms:created>
  <dcterms:modified xsi:type="dcterms:W3CDTF">2022-12-09T20:00:43Z</dcterms:modified>
  <cp:category/>
</cp:coreProperties>
</file>