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</p:sldIdLst>
  <p:sldSz cy="15430500" cx="27432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Proxima Nova Extrabold"/>
      <p:bold r:id="rId10"/>
    </p:embeddedFont>
    <p:embeddedFont>
      <p:font typeface="Proxima Nova Semibold"/>
      <p:regular r:id="rId11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Semibold-regular.fntdata"/><Relationship Id="rId10" Type="http://schemas.openxmlformats.org/officeDocument/2006/relationships/font" Target="fonts/ProximaNovaExtrabold-bold.fntdata"/><Relationship Id="rId13" Type="http://schemas.openxmlformats.org/officeDocument/2006/relationships/font" Target="fonts/ProximaNovaSemibold-boldItalic.fntdata"/><Relationship Id="rId12" Type="http://schemas.openxmlformats.org/officeDocument/2006/relationships/font" Target="fonts/ProximaNov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32f04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32f04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Basic - Light">
  <p:cSld name="CUSTOM_2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5647024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057400" y="2235713"/>
            <a:ext cx="11887200" cy="593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57400" y="8545056"/>
            <a:ext cx="118872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pic>
        <p:nvPicPr>
          <p:cNvPr id="14" name="Google Shape;14;p2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437" y="11668833"/>
            <a:ext cx="4663443" cy="136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-1731" l="0" r="0" t="12013"/>
          <a:stretch/>
        </p:blipFill>
        <p:spPr>
          <a:xfrm>
            <a:off x="0" y="75"/>
            <a:ext cx="27432000" cy="59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Only">
  <p:cSld name="CUSTOM_5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Main Point">
  <p:cSld name="CUSTOM_5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057400" y="1563675"/>
            <a:ext cx="24231600" cy="128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6285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rgbClr val="55628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 with Footer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" name="Google Shape;82;p14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Zoom - Light">
  <p:cSld name="CUSTOM_8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367719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0"/>
            <a:ext cx="8632800" cy="154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238" y="3336450"/>
            <a:ext cx="3728849" cy="109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hread shaped into a heart." id="87" name="Google Shape;87;p15" title="He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438" y="1339001"/>
            <a:ext cx="9144522" cy="4977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ro, Einstein, Appy and Cody are all taking a Zoom call from different locations." id="88" name="Google Shape;88;p15" title="Salesforce Characters Zoom Call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2525" y="0"/>
            <a:ext cx="18502313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179576" y="5458968"/>
            <a:ext cx="9829800" cy="820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Bird - Light">
  <p:cSld name="CUSTOM_8_1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4401800" y="2304300"/>
            <a:ext cx="11887200" cy="858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1550" y="2815425"/>
            <a:ext cx="22320449" cy="95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" y="0"/>
            <a:ext cx="710088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alesforce Design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0238" y="11262900"/>
            <a:ext cx="3728849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Project - Light">
  <p:cSld name="CUSTOM_3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5647024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057400" y="3840480"/>
            <a:ext cx="11887200" cy="58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57400" y="10108692"/>
            <a:ext cx="11887200" cy="28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8516600" y="3840488"/>
            <a:ext cx="7772400" cy="91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71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roxima Nova"/>
              <a:buChar char="●"/>
              <a:defRPr sz="5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953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953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953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●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953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953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953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●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953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953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1">
  <p:cSld name="CUSTOM_4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017144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plants surround a mountain range in the distance." id="23" name="Google Shape;23;p4" title="Mountain Sce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019" y="10215619"/>
            <a:ext cx="11587163" cy="521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2">
  <p:cSld name="CUSTOM_4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s surround a hilly road going off into the distance." id="29" name="Google Shape;29;p5" title="Woodland Roa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7323" y="0"/>
            <a:ext cx="17773650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3">
  <p:cSld name="CUSTOM_4_1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ird lazes by a lake while the sun sets behind forest hills." id="35" name="Google Shape;35;p6" title="Lake Sunset Sce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33466" y="9142096"/>
            <a:ext cx="16902113" cy="51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7144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orange flowered plant is hidden behind tropical leaves." id="37" name="Google Shape;37;p6" title="Tropical Pla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0506" y="8111779"/>
            <a:ext cx="4243388" cy="641508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1" name="Google Shape;41;p6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1 Column Body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2057400" y="3245475"/>
            <a:ext cx="242316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2 Column Body">
  <p:cSld name="CUSTOM_5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4401800" y="3245475"/>
            <a:ext cx="118872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057400" y="3245475"/>
            <a:ext cx="118872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3 Column Body">
  <p:cSld name="CUSTOM_5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85166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2870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20574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4 Column Body">
  <p:cSld name="CUSTOM_5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205740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144018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82296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20574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1" name="Google Shape;71;p10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57400" y="3245475"/>
            <a:ext cx="24231600" cy="11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571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roxima Nova"/>
              <a:buChar char="●"/>
              <a:defRPr sz="5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95300" lvl="1" marL="9144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95300" lvl="2" marL="13716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95300" lvl="3" marL="18288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●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95300" lvl="4" marL="22860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95300" lvl="5" marL="27432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95300" lvl="6" marL="32004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●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95300" lvl="7" marL="36576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95300" lvl="8" marL="411480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 rot="-5400000">
            <a:off x="-2270028" y="10912497"/>
            <a:ext cx="5971500" cy="48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96">
          <p15:clr>
            <a:srgbClr val="EA4335"/>
          </p15:clr>
        </p15:guide>
        <p15:guide id="2" pos="2304">
          <p15:clr>
            <a:srgbClr val="EA4335"/>
          </p15:clr>
        </p15:guide>
        <p15:guide id="3" pos="2592">
          <p15:clr>
            <a:srgbClr val="EA4335"/>
          </p15:clr>
        </p15:guide>
        <p15:guide id="4" pos="3600">
          <p15:clr>
            <a:srgbClr val="EA4335"/>
          </p15:clr>
        </p15:guide>
        <p15:guide id="5" pos="3888">
          <p15:clr>
            <a:srgbClr val="EA4335"/>
          </p15:clr>
        </p15:guide>
        <p15:guide id="6" pos="4896">
          <p15:clr>
            <a:srgbClr val="EA4335"/>
          </p15:clr>
        </p15:guide>
        <p15:guide id="7" pos="5184">
          <p15:clr>
            <a:srgbClr val="EA4335"/>
          </p15:clr>
        </p15:guide>
        <p15:guide id="8" pos="6192">
          <p15:clr>
            <a:srgbClr val="EA4335"/>
          </p15:clr>
        </p15:guide>
        <p15:guide id="9" pos="6480">
          <p15:clr>
            <a:srgbClr val="EA4335"/>
          </p15:clr>
        </p15:guide>
        <p15:guide id="10" pos="7488">
          <p15:clr>
            <a:srgbClr val="EA4335"/>
          </p15:clr>
        </p15:guide>
        <p15:guide id="11" pos="7776">
          <p15:clr>
            <a:srgbClr val="EA4335"/>
          </p15:clr>
        </p15:guide>
        <p15:guide id="12" pos="8784">
          <p15:clr>
            <a:srgbClr val="EA4335"/>
          </p15:clr>
        </p15:guide>
        <p15:guide id="13" pos="9072">
          <p15:clr>
            <a:srgbClr val="EA4335"/>
          </p15:clr>
        </p15:guide>
        <p15:guide id="14" pos="10080">
          <p15:clr>
            <a:srgbClr val="EA4335"/>
          </p15:clr>
        </p15:guide>
        <p15:guide id="15" pos="10368">
          <p15:clr>
            <a:srgbClr val="EA4335"/>
          </p15:clr>
        </p15:guide>
        <p15:guide id="16" pos="11376">
          <p15:clr>
            <a:srgbClr val="EA4335"/>
          </p15:clr>
        </p15:guide>
        <p15:guide id="17" pos="11664">
          <p15:clr>
            <a:srgbClr val="EA4335"/>
          </p15:clr>
        </p15:guide>
        <p15:guide id="18" pos="12672">
          <p15:clr>
            <a:srgbClr val="EA4335"/>
          </p15:clr>
        </p15:guide>
        <p15:guide id="19" pos="12960">
          <p15:clr>
            <a:srgbClr val="EA4335"/>
          </p15:clr>
        </p15:guide>
        <p15:guide id="20" pos="13968">
          <p15:clr>
            <a:srgbClr val="EA4335"/>
          </p15:clr>
        </p15:guide>
        <p15:guide id="21" pos="14256">
          <p15:clr>
            <a:srgbClr val="EA4335"/>
          </p15:clr>
        </p15:guide>
        <p15:guide id="22" pos="15264">
          <p15:clr>
            <a:srgbClr val="EA4335"/>
          </p15:clr>
        </p15:guide>
        <p15:guide id="23" pos="15552">
          <p15:clr>
            <a:srgbClr val="EA4335"/>
          </p15:clr>
        </p15:guide>
        <p15:guide id="24" pos="16560">
          <p15:clr>
            <a:srgbClr val="EA4335"/>
          </p15:clr>
        </p15:guide>
        <p15:guide id="25" orient="horz" pos="985">
          <p15:clr>
            <a:srgbClr val="EA4335"/>
          </p15:clr>
        </p15:guide>
        <p15:guide id="26" orient="horz" pos="908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874700" y="3689325"/>
            <a:ext cx="6098505" cy="8453756"/>
            <a:chOff x="1885443" y="2347098"/>
            <a:chExt cx="5465100" cy="7140600"/>
          </a:xfrm>
        </p:grpSpPr>
        <p:sp>
          <p:nvSpPr>
            <p:cNvPr id="100" name="Google Shape;100;p17"/>
            <p:cNvSpPr/>
            <p:nvPr/>
          </p:nvSpPr>
          <p:spPr>
            <a:xfrm>
              <a:off x="1885443" y="2347098"/>
              <a:ext cx="5465100" cy="71406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131068" y="2732605"/>
              <a:ext cx="3884400" cy="35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Commerce Cloud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02" name="Google Shape;102;p17"/>
          <p:cNvSpPr/>
          <p:nvPr/>
        </p:nvSpPr>
        <p:spPr>
          <a:xfrm>
            <a:off x="2329400" y="4721279"/>
            <a:ext cx="4598700" cy="45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1997836" y="8282177"/>
            <a:ext cx="813900" cy="81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77100" y="0"/>
            <a:ext cx="27432000" cy="2993020"/>
            <a:chOff x="0" y="0"/>
            <a:chExt cx="18288000" cy="2088931"/>
          </a:xfrm>
        </p:grpSpPr>
        <p:sp>
          <p:nvSpPr>
            <p:cNvPr id="105" name="Google Shape;105;p17"/>
            <p:cNvSpPr/>
            <p:nvPr/>
          </p:nvSpPr>
          <p:spPr>
            <a:xfrm>
              <a:off x="6376525" y="913050"/>
              <a:ext cx="2751300" cy="100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8288000" cy="2066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421250" y="1450830"/>
              <a:ext cx="63855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This Level 4 Marketing, Strategy, and Sales diagram shows a portion of the overall order on behalf of (OOBO) process with the finest-grain details.</a:t>
              </a:r>
              <a:endParaRPr sz="180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54075" y="313150"/>
              <a:ext cx="1279500" cy="369300"/>
            </a:xfrm>
            <a:prstGeom prst="rect">
              <a:avLst/>
            </a:prstGeom>
            <a:solidFill>
              <a:srgbClr val="FD729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Your Logo Here</a:t>
              </a:r>
              <a:endParaRPr sz="1800"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421240" y="968234"/>
              <a:ext cx="6161100" cy="7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Order on Behalf via Chat Data Flow</a:t>
              </a:r>
              <a:endParaRPr sz="360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10" name="Google Shape;110;p17"/>
          <p:cNvSpPr txBox="1"/>
          <p:nvPr/>
        </p:nvSpPr>
        <p:spPr>
          <a:xfrm>
            <a:off x="2057401" y="4801463"/>
            <a:ext cx="2512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Website</a:t>
            </a:r>
            <a:endParaRPr sz="21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Mobile App</a:t>
            </a:r>
            <a:endParaRPr sz="21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6019925" y="5320731"/>
            <a:ext cx="3283500" cy="3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6981868" y="4637600"/>
            <a:ext cx="12608966" cy="972000"/>
            <a:chOff x="5213891" y="4848346"/>
            <a:chExt cx="2971500" cy="972000"/>
          </a:xfrm>
        </p:grpSpPr>
        <p:cxnSp>
          <p:nvCxnSpPr>
            <p:cNvPr id="113" name="Google Shape;113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17"/>
            <p:cNvSpPr/>
            <p:nvPr/>
          </p:nvSpPr>
          <p:spPr>
            <a:xfrm>
              <a:off x="5803295" y="484834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001639" y="5025101"/>
              <a:ext cx="1401900" cy="692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1.  Customer uses the 'Chat With Us' feature on the retailer's web shop and requests help with their 'In Progress' order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571" y="3989755"/>
            <a:ext cx="731520" cy="73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>
            <a:off x="19582142" y="3689326"/>
            <a:ext cx="6098505" cy="10854706"/>
            <a:chOff x="1885436" y="2347099"/>
            <a:chExt cx="5465100" cy="9168600"/>
          </a:xfrm>
        </p:grpSpPr>
        <p:sp>
          <p:nvSpPr>
            <p:cNvPr id="118" name="Google Shape;118;p17"/>
            <p:cNvSpPr/>
            <p:nvPr/>
          </p:nvSpPr>
          <p:spPr>
            <a:xfrm>
              <a:off x="1885436" y="2347099"/>
              <a:ext cx="5465100" cy="91686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3131068" y="2732605"/>
              <a:ext cx="3884400" cy="35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Service Cloud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20" name="Google Shape;120;p17"/>
          <p:cNvSpPr/>
          <p:nvPr/>
        </p:nvSpPr>
        <p:spPr>
          <a:xfrm>
            <a:off x="21036850" y="4721279"/>
            <a:ext cx="4598700" cy="45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20340725" y="5573184"/>
            <a:ext cx="4598708" cy="8227884"/>
            <a:chOff x="9431112" y="4317259"/>
            <a:chExt cx="4598708" cy="8227884"/>
          </a:xfrm>
        </p:grpSpPr>
        <p:grpSp>
          <p:nvGrpSpPr>
            <p:cNvPr id="122" name="Google Shape;122;p17"/>
            <p:cNvGrpSpPr/>
            <p:nvPr/>
          </p:nvGrpSpPr>
          <p:grpSpPr>
            <a:xfrm>
              <a:off x="9431112" y="4317259"/>
              <a:ext cx="4598708" cy="8227884"/>
              <a:chOff x="910192" y="2601274"/>
              <a:chExt cx="3884700" cy="6950400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910192" y="2601274"/>
                <a:ext cx="3884700" cy="6950400"/>
              </a:xfrm>
              <a:prstGeom prst="roundRect">
                <a:avLst>
                  <a:gd fmla="val 6011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74747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24" name="Google Shape;124;p17"/>
              <p:cNvSpPr txBox="1"/>
              <p:nvPr/>
            </p:nvSpPr>
            <p:spPr>
              <a:xfrm>
                <a:off x="2080491" y="3036750"/>
                <a:ext cx="2254200" cy="35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latin typeface="Salesforce Sans"/>
                    <a:ea typeface="Salesforce Sans"/>
                    <a:cs typeface="Salesforce Sans"/>
                    <a:sym typeface="Salesforce Sans"/>
                  </a:rPr>
                  <a:t>Service Console</a:t>
                </a:r>
                <a:endParaRPr b="1" sz="27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 flipH="1" rot="10800000">
                <a:off x="2081705" y="3444398"/>
                <a:ext cx="2694900" cy="37200"/>
              </a:xfrm>
              <a:prstGeom prst="rect">
                <a:avLst/>
              </a:prstGeom>
              <a:solidFill>
                <a:srgbClr val="E5E5E5"/>
              </a:solidFill>
              <a:ln cap="flat" cmpd="sng" w="9525">
                <a:solidFill>
                  <a:srgbClr val="E5E5E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6" name="Google Shape;12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58112" y="4596477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90048" y="3989743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93243" y="20384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17038" y="54485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17050" y="125353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17078238" y="2028790"/>
            <a:ext cx="13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Chat Bot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7068788" y="657153"/>
            <a:ext cx="13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Live Chat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7078238" y="1227465"/>
            <a:ext cx="13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Case Management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633275" y="5573175"/>
            <a:ext cx="4598700" cy="59133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5" name="Google Shape;135;p17"/>
          <p:cNvSpPr txBox="1"/>
          <p:nvPr/>
        </p:nvSpPr>
        <p:spPr>
          <a:xfrm>
            <a:off x="3018676" y="6088678"/>
            <a:ext cx="240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CC Storefront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36" name="Google Shape;136;p17"/>
          <p:cNvSpPr/>
          <p:nvPr/>
        </p:nvSpPr>
        <p:spPr>
          <a:xfrm flipH="1" rot="10800000">
            <a:off x="3020114" y="6571196"/>
            <a:ext cx="3190200" cy="441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29112" y="5817068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7100" y="1029780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45400" y="1262037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36853" y="12829082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585875" y="12663113"/>
            <a:ext cx="972000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7"/>
          <p:cNvGrpSpPr/>
          <p:nvPr/>
        </p:nvGrpSpPr>
        <p:grpSpPr>
          <a:xfrm>
            <a:off x="19355567" y="746025"/>
            <a:ext cx="6098409" cy="731400"/>
            <a:chOff x="5213891" y="4932183"/>
            <a:chExt cx="2971500" cy="731400"/>
          </a:xfrm>
        </p:grpSpPr>
        <p:cxnSp>
          <p:nvCxnSpPr>
            <p:cNvPr id="143" name="Google Shape;143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Google Shape;144;p17"/>
            <p:cNvSpPr/>
            <p:nvPr/>
          </p:nvSpPr>
          <p:spPr>
            <a:xfrm>
              <a:off x="5805341" y="4932183"/>
              <a:ext cx="1788600" cy="7314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6370092" y="5182383"/>
              <a:ext cx="659100" cy="231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User Action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19355567" y="1712900"/>
            <a:ext cx="6098409" cy="731400"/>
            <a:chOff x="5213891" y="4932183"/>
            <a:chExt cx="2971500" cy="731400"/>
          </a:xfrm>
        </p:grpSpPr>
        <p:cxnSp>
          <p:nvCxnSpPr>
            <p:cNvPr id="147" name="Google Shape;147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p17"/>
            <p:cNvSpPr/>
            <p:nvPr/>
          </p:nvSpPr>
          <p:spPr>
            <a:xfrm>
              <a:off x="5805341" y="4932183"/>
              <a:ext cx="1788600" cy="7314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6370092" y="5188033"/>
              <a:ext cx="659100" cy="2310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Automated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6981868" y="5817063"/>
            <a:ext cx="12608966" cy="972000"/>
            <a:chOff x="5213891" y="4759808"/>
            <a:chExt cx="2971500" cy="972000"/>
          </a:xfrm>
        </p:grpSpPr>
        <p:cxnSp>
          <p:nvCxnSpPr>
            <p:cNvPr id="151" name="Google Shape;151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152" name="Google Shape;152;p17"/>
            <p:cNvSpPr/>
            <p:nvPr/>
          </p:nvSpPr>
          <p:spPr>
            <a:xfrm>
              <a:off x="5803295" y="4759808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5996647" y="5014976"/>
              <a:ext cx="1401900" cy="461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2. Bot sends a welcome message and verifies customer identity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6981872" y="8277385"/>
            <a:ext cx="12608966" cy="640062"/>
            <a:chOff x="5213891" y="4816466"/>
            <a:chExt cx="2971500" cy="972000"/>
          </a:xfrm>
        </p:grpSpPr>
        <p:cxnSp>
          <p:nvCxnSpPr>
            <p:cNvPr id="155" name="Google Shape;155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17"/>
            <p:cNvSpPr/>
            <p:nvPr/>
          </p:nvSpPr>
          <p:spPr>
            <a:xfrm>
              <a:off x="5805342" y="481646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5996647" y="5071634"/>
              <a:ext cx="1401900" cy="350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3. Order routed via Omni-Channel to next available agent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874703" y="12913225"/>
            <a:ext cx="6098400" cy="16308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9" name="Google Shape;159;p17"/>
          <p:cNvSpPr txBox="1"/>
          <p:nvPr/>
        </p:nvSpPr>
        <p:spPr>
          <a:xfrm>
            <a:off x="2170864" y="13428749"/>
            <a:ext cx="2253000" cy="41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Email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2172200" y="13955370"/>
            <a:ext cx="4782300" cy="45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7100" y="13027475"/>
            <a:ext cx="972000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7"/>
          <p:cNvGrpSpPr/>
          <p:nvPr/>
        </p:nvGrpSpPr>
        <p:grpSpPr>
          <a:xfrm>
            <a:off x="6981872" y="9290898"/>
            <a:ext cx="12608966" cy="640062"/>
            <a:chOff x="5213891" y="4816466"/>
            <a:chExt cx="2971500" cy="972000"/>
          </a:xfrm>
        </p:grpSpPr>
        <p:cxnSp>
          <p:nvCxnSpPr>
            <p:cNvPr id="163" name="Google Shape;163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4" name="Google Shape;164;p17"/>
            <p:cNvSpPr/>
            <p:nvPr/>
          </p:nvSpPr>
          <p:spPr>
            <a:xfrm>
              <a:off x="5805342" y="481646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5996647" y="5071634"/>
              <a:ext cx="1401900" cy="350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4. Agent launches shopping cart and completes order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6981859" y="11095573"/>
            <a:ext cx="12608966" cy="640062"/>
            <a:chOff x="5213891" y="4816466"/>
            <a:chExt cx="2971500" cy="972000"/>
          </a:xfrm>
        </p:grpSpPr>
        <p:cxnSp>
          <p:nvCxnSpPr>
            <p:cNvPr id="167" name="Google Shape;167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8" name="Google Shape;168;p17"/>
            <p:cNvSpPr/>
            <p:nvPr/>
          </p:nvSpPr>
          <p:spPr>
            <a:xfrm>
              <a:off x="5805342" y="481646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5996647" y="5071634"/>
              <a:ext cx="1401900" cy="350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5. Agent confirms order status with customer via chat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6950647" y="13332398"/>
            <a:ext cx="12608966" cy="640062"/>
            <a:chOff x="5213891" y="4816466"/>
            <a:chExt cx="2971500" cy="972000"/>
          </a:xfrm>
        </p:grpSpPr>
        <p:cxnSp>
          <p:nvCxnSpPr>
            <p:cNvPr id="171" name="Google Shape;171;p17"/>
            <p:cNvCxnSpPr/>
            <p:nvPr/>
          </p:nvCxnSpPr>
          <p:spPr>
            <a:xfrm>
              <a:off x="5213891" y="5188022"/>
              <a:ext cx="2971500" cy="0"/>
            </a:xfrm>
            <a:prstGeom prst="straightConnector1">
              <a:avLst/>
            </a:prstGeom>
            <a:noFill/>
            <a:ln cap="flat" cmpd="sng" w="19050">
              <a:solidFill>
                <a:srgbClr val="747474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172" name="Google Shape;172;p17"/>
            <p:cNvSpPr/>
            <p:nvPr/>
          </p:nvSpPr>
          <p:spPr>
            <a:xfrm>
              <a:off x="5805342" y="4816466"/>
              <a:ext cx="1788600" cy="972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5996647" y="5071634"/>
              <a:ext cx="1401900" cy="350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6. Customer gets order details by email</a:t>
              </a:r>
              <a:endParaRPr b="1" sz="15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21676925" y="7046350"/>
            <a:ext cx="24081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Chat queue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Chat transcript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force Design Presentations - Light">
  <a:themeElements>
    <a:clrScheme name="Simple Light">
      <a:dk1>
        <a:srgbClr val="032D60"/>
      </a:dk1>
      <a:lt1>
        <a:srgbClr val="FFFFFF"/>
      </a:lt1>
      <a:dk2>
        <a:srgbClr val="556285"/>
      </a:dk2>
      <a:lt2>
        <a:srgbClr val="EAF5FE"/>
      </a:lt2>
      <a:accent1>
        <a:srgbClr val="CFE9FE"/>
      </a:accent1>
      <a:accent2>
        <a:srgbClr val="90D0FE"/>
      </a:accent2>
      <a:accent3>
        <a:srgbClr val="0D9DDA"/>
      </a:accent3>
      <a:accent4>
        <a:srgbClr val="0176D3"/>
      </a:accent4>
      <a:accent5>
        <a:srgbClr val="0B5CAB"/>
      </a:accent5>
      <a:accent6>
        <a:srgbClr val="032D60"/>
      </a:accent6>
      <a:hlink>
        <a:srgbClr val="032D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