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6858000" cx="9144000"/>
  <p:notesSz cx="6797675" cy="9928225"/>
  <p:embeddedFontLst>
    <p:embeddedFont>
      <p:font typeface="Arial Narr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hdsvo03/oKp70h0U7gDXvf0FhY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ArialNarrow-bold.fntdata"/><Relationship Id="rId12" Type="http://schemas.openxmlformats.org/officeDocument/2006/relationships/font" Target="fonts/Arial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ArialNarrow-boldItalic.fntdata"/><Relationship Id="rId14" Type="http://schemas.openxmlformats.org/officeDocument/2006/relationships/font" Target="fonts/ArialNarrow-italic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51275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5987" y="744537"/>
            <a:ext cx="4965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227012" y="4716462"/>
            <a:ext cx="6343650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0" y="9678987"/>
            <a:ext cx="29464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849687" y="9678987"/>
            <a:ext cx="29464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227012" y="4716462"/>
            <a:ext cx="63436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915987" y="744537"/>
            <a:ext cx="4965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922337" y="747712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388937" y="4706937"/>
            <a:ext cx="60198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922337" y="747712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388937" y="4706937"/>
            <a:ext cx="60198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922337" y="747712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388937" y="4706937"/>
            <a:ext cx="60198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0" y="2801938"/>
            <a:ext cx="4886325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1800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  <a:defRPr sz="2000">
                <a:solidFill>
                  <a:srgbClr val="29292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type="ctrTitle"/>
          </p:nvPr>
        </p:nvSpPr>
        <p:spPr>
          <a:xfrm>
            <a:off x="0" y="1265238"/>
            <a:ext cx="6848475" cy="1512887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360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29292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0" y="1598613"/>
            <a:ext cx="44958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16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4536393" y="1597189"/>
            <a:ext cx="44958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16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612000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0" y="1598612"/>
            <a:ext cx="91440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88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⮚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0" y="1598613"/>
            <a:ext cx="44958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4648200" y="1598613"/>
            <a:ext cx="44958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 rot="5400000">
            <a:off x="4884738" y="1973263"/>
            <a:ext cx="623252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 rot="5400000">
            <a:off x="542923" y="28577"/>
            <a:ext cx="5810254" cy="664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88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⮚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5400000">
            <a:off x="2147886" y="-614360"/>
            <a:ext cx="4848228" cy="889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88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⮚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25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25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3546504" y="273465"/>
            <a:ext cx="5597495" cy="595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88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⮚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"/>
          <p:cNvSpPr txBox="1"/>
          <p:nvPr/>
        </p:nvSpPr>
        <p:spPr>
          <a:xfrm>
            <a:off x="-14287" y="-14287"/>
            <a:ext cx="9144000" cy="12287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0" y="1598612"/>
            <a:ext cx="91440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7"/>
          <p:cNvSpPr txBox="1"/>
          <p:nvPr/>
        </p:nvSpPr>
        <p:spPr>
          <a:xfrm>
            <a:off x="0" y="6278562"/>
            <a:ext cx="9144000" cy="5794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0" y="1598612"/>
            <a:ext cx="91440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7"/>
          <p:cNvSpPr/>
          <p:nvPr/>
        </p:nvSpPr>
        <p:spPr>
          <a:xfrm>
            <a:off x="0" y="0"/>
            <a:ext cx="3190875" cy="1235075"/>
          </a:xfrm>
          <a:custGeom>
            <a:rect b="b" l="l" r="r" t="t"/>
            <a:pathLst>
              <a:path extrusionOk="0" h="405" w="1048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 txBox="1"/>
          <p:nvPr/>
        </p:nvSpPr>
        <p:spPr>
          <a:xfrm>
            <a:off x="14287" y="6300787"/>
            <a:ext cx="9177337" cy="17462"/>
          </a:xfrm>
          <a:prstGeom prst="rect">
            <a:avLst/>
          </a:prstGeom>
          <a:gradFill>
            <a:gsLst>
              <a:gs pos="0">
                <a:srgbClr val="C6E9F4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/>
          <p:nvPr/>
        </p:nvSpPr>
        <p:spPr>
          <a:xfrm>
            <a:off x="-14287" y="-28575"/>
            <a:ext cx="9166225" cy="6896100"/>
          </a:xfrm>
          <a:custGeom>
            <a:rect b="b" l="l" r="r" t="t"/>
            <a:pathLst>
              <a:path extrusionOk="0" h="4339" w="5760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1120775" y="1727200"/>
            <a:ext cx="27114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GB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FWD Project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17525" y="1838325"/>
            <a:ext cx="81915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GB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TOGAF 9 – Core Diagrams</a:t>
            </a:r>
            <a:br>
              <a:rPr b="1" i="0" lang="en-GB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 Chain Diagram</a:t>
            </a:r>
            <a:br>
              <a:rPr b="1" i="0" lang="en-GB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GB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Phase A – Architecture Vision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1511300" y="0"/>
            <a:ext cx="64135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/>
          <a:p>
            <a:pPr indent="-1255712" lvl="0" marL="12557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GB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 Chain Diagram</a:t>
            </a: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931862" y="3194050"/>
            <a:ext cx="7397750" cy="1036637"/>
            <a:chOff x="995880" y="2381061"/>
            <a:chExt cx="10568414" cy="1480514"/>
          </a:xfrm>
        </p:grpSpPr>
        <p:sp>
          <p:nvSpPr>
            <p:cNvPr id="66" name="Google Shape;66;p2"/>
            <p:cNvSpPr/>
            <p:nvPr/>
          </p:nvSpPr>
          <p:spPr>
            <a:xfrm>
              <a:off x="995880" y="2381061"/>
              <a:ext cx="2499226" cy="1480514"/>
            </a:xfrm>
            <a:prstGeom prst="chevron">
              <a:avLst>
                <a:gd fmla="val 16767" name="adj"/>
              </a:avLst>
            </a:prstGeom>
            <a:solidFill>
              <a:srgbClr val="E59034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Product &amp; Offer</a:t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014311" y="2381061"/>
              <a:ext cx="2496957" cy="1480514"/>
            </a:xfrm>
            <a:prstGeom prst="chevron">
              <a:avLst>
                <a:gd fmla="val 16763" name="adj"/>
              </a:avLst>
            </a:prstGeom>
            <a:solidFill>
              <a:srgbClr val="E59034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Sales</a:t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30473" y="2381061"/>
              <a:ext cx="2499226" cy="1480514"/>
            </a:xfrm>
            <a:prstGeom prst="chevron">
              <a:avLst>
                <a:gd fmla="val 16767" name="adj"/>
              </a:avLst>
            </a:prstGeom>
            <a:solidFill>
              <a:srgbClr val="00995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Fulfillment</a:t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048904" y="2381061"/>
              <a:ext cx="2496959" cy="1480514"/>
            </a:xfrm>
            <a:prstGeom prst="chevron">
              <a:avLst>
                <a:gd fmla="val 16763" name="adj"/>
              </a:avLst>
            </a:prstGeom>
            <a:solidFill>
              <a:srgbClr val="E59034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Payments</a:t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065068" y="2381061"/>
              <a:ext cx="2499226" cy="1480514"/>
            </a:xfrm>
            <a:prstGeom prst="chevron">
              <a:avLst>
                <a:gd fmla="val 16767" name="adj"/>
              </a:avLst>
            </a:prstGeom>
            <a:solidFill>
              <a:srgbClr val="00995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Servicing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/>
        </p:nvSpPr>
        <p:spPr>
          <a:xfrm>
            <a:off x="1511300" y="0"/>
            <a:ext cx="64135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/>
          <a:p>
            <a:pPr indent="-1255712" lvl="0" marL="12557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GB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 Chain Diagram</a:t>
            </a: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715962" y="984399"/>
            <a:ext cx="7605712" cy="5443238"/>
            <a:chOff x="716542" y="985206"/>
            <a:chExt cx="7605734" cy="5443053"/>
          </a:xfrm>
        </p:grpSpPr>
        <p:grpSp>
          <p:nvGrpSpPr>
            <p:cNvPr id="77" name="Google Shape;77;p3"/>
            <p:cNvGrpSpPr/>
            <p:nvPr/>
          </p:nvGrpSpPr>
          <p:grpSpPr>
            <a:xfrm>
              <a:off x="2194411" y="985206"/>
              <a:ext cx="5501054" cy="5443053"/>
              <a:chOff x="3094483" y="-458895"/>
              <a:chExt cx="7858648" cy="7775790"/>
            </a:xfrm>
          </p:grpSpPr>
          <p:grpSp>
            <p:nvGrpSpPr>
              <p:cNvPr id="78" name="Google Shape;78;p3"/>
              <p:cNvGrpSpPr/>
              <p:nvPr/>
            </p:nvGrpSpPr>
            <p:grpSpPr>
              <a:xfrm>
                <a:off x="3094483" y="-458895"/>
                <a:ext cx="7858648" cy="7775790"/>
                <a:chOff x="2506655" y="-580338"/>
                <a:chExt cx="7858648" cy="7775790"/>
              </a:xfrm>
            </p:grpSpPr>
            <p:grpSp>
              <p:nvGrpSpPr>
                <p:cNvPr id="79" name="Google Shape;79;p3"/>
                <p:cNvGrpSpPr/>
                <p:nvPr/>
              </p:nvGrpSpPr>
              <p:grpSpPr>
                <a:xfrm>
                  <a:off x="2506655" y="-580338"/>
                  <a:ext cx="7858648" cy="7775790"/>
                  <a:chOff x="2506655" y="-580338"/>
                  <a:chExt cx="7858648" cy="7775790"/>
                </a:xfrm>
              </p:grpSpPr>
              <p:sp>
                <p:nvSpPr>
                  <p:cNvPr id="80" name="Google Shape;80;p3"/>
                  <p:cNvSpPr/>
                  <p:nvPr/>
                </p:nvSpPr>
                <p:spPr>
                  <a:xfrm>
                    <a:off x="4223567" y="1315312"/>
                    <a:ext cx="4288530" cy="4365476"/>
                  </a:xfrm>
                  <a:prstGeom prst="flowChartSummingJunction">
                    <a:avLst/>
                  </a:prstGeom>
                  <a:solidFill>
                    <a:srgbClr val="00667F"/>
                  </a:solidFill>
                  <a:ln cap="flat" cmpd="sng" w="25400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1" name="Google Shape;81;p3"/>
                  <p:cNvGrpSpPr/>
                  <p:nvPr/>
                </p:nvGrpSpPr>
                <p:grpSpPr>
                  <a:xfrm rot="660000">
                    <a:off x="3076035" y="0"/>
                    <a:ext cx="6719888" cy="6615113"/>
                    <a:chOff x="2736056" y="121443"/>
                    <a:chExt cx="6719888" cy="6615113"/>
                  </a:xfrm>
                </p:grpSpPr>
                <p:pic>
                  <p:nvPicPr>
                    <p:cNvPr id="82" name="Google Shape;82;p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0" l="0" r="0" t="0"/>
                    <a:stretch/>
                  </p:blipFill>
                  <p:spPr>
                    <a:xfrm>
                      <a:off x="2736056" y="121443"/>
                      <a:ext cx="6719888" cy="66151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cxnSp>
                  <p:nvCxnSpPr>
                    <p:cNvPr id="83" name="Google Shape;83;p3"/>
                    <p:cNvCxnSpPr/>
                    <p:nvPr/>
                  </p:nvCxnSpPr>
                  <p:spPr>
                    <a:xfrm flipH="1" rot="10800000">
                      <a:off x="3078407" y="3926319"/>
                      <a:ext cx="1351647" cy="260795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rgbClr val="81A2B0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sp>
                  <p:nvSpPr>
                    <p:cNvPr id="84" name="Google Shape;84;p3"/>
                    <p:cNvSpPr txBox="1"/>
                    <p:nvPr/>
                  </p:nvSpPr>
                  <p:spPr>
                    <a:xfrm rot="960000">
                      <a:off x="4319336" y="3847966"/>
                      <a:ext cx="149679" cy="108853"/>
                    </a:xfrm>
                    <a:prstGeom prst="rect">
                      <a:avLst/>
                    </a:prstGeom>
                    <a:solidFill>
                      <a:srgbClr val="81A2B0"/>
                    </a:solidFill>
                    <a:ln cap="flat" cmpd="sng" w="25400">
                      <a:solidFill>
                        <a:srgbClr val="81A2B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85" name="Google Shape;85;p3"/>
                    <p:cNvCxnSpPr/>
                    <p:nvPr/>
                  </p:nvCxnSpPr>
                  <p:spPr>
                    <a:xfrm flipH="1" rot="10800000">
                      <a:off x="3017895" y="3510342"/>
                      <a:ext cx="576037" cy="73929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86" name="Google Shape;86;p3"/>
                    <p:cNvCxnSpPr/>
                    <p:nvPr/>
                  </p:nvCxnSpPr>
                  <p:spPr>
                    <a:xfrm>
                      <a:off x="3596945" y="3510535"/>
                      <a:ext cx="886735" cy="34470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</p:spPr>
                </p:cxnSp>
              </p:grpSp>
            </p:grpSp>
            <p:sp>
              <p:nvSpPr>
                <p:cNvPr id="87" name="Google Shape;87;p3"/>
                <p:cNvSpPr/>
                <p:nvPr/>
              </p:nvSpPr>
              <p:spPr>
                <a:xfrm>
                  <a:off x="5529856" y="2587537"/>
                  <a:ext cx="1594307" cy="1666817"/>
                </a:xfrm>
                <a:prstGeom prst="ellipse">
                  <a:avLst/>
                </a:prstGeom>
                <a:solidFill>
                  <a:srgbClr val="00667F"/>
                </a:solidFill>
                <a:ln cap="flat" cmpd="sng" w="254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6000" lIns="0" spcFirstLastPara="1" rIns="0" wrap="square" tIns="360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ABE9FF"/>
                    </a:buClr>
                    <a:buSzPts val="1200"/>
                    <a:buFont typeface="Arial"/>
                    <a:buNone/>
                  </a:pPr>
                  <a:r>
                    <a:rPr b="0" i="0" lang="en-GB" sz="1200" u="none">
                      <a:solidFill>
                        <a:srgbClr val="ABE9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Customer-</a:t>
                  </a:r>
                  <a:br>
                    <a:rPr b="0" i="0" lang="en-GB" sz="1200" u="none">
                      <a:solidFill>
                        <a:srgbClr val="ABE9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b="0" i="0" lang="en-GB" sz="1200" u="none">
                      <a:solidFill>
                        <a:srgbClr val="ABE9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Centric</a:t>
                  </a:r>
                  <a:endParaRPr/>
                </a:p>
              </p:txBody>
            </p:sp>
          </p:grpSp>
          <p:sp>
            <p:nvSpPr>
              <p:cNvPr id="88" name="Google Shape;88;p3"/>
              <p:cNvSpPr txBox="1"/>
              <p:nvPr/>
            </p:nvSpPr>
            <p:spPr>
              <a:xfrm>
                <a:off x="5786846" y="871920"/>
                <a:ext cx="1677383" cy="395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Attract Visitors</a:t>
                </a:r>
                <a:endParaRPr/>
              </a:p>
            </p:txBody>
          </p:sp>
          <p:sp>
            <p:nvSpPr>
              <p:cNvPr id="89" name="Google Shape;89;p3"/>
              <p:cNvSpPr txBox="1"/>
              <p:nvPr/>
            </p:nvSpPr>
            <p:spPr>
              <a:xfrm>
                <a:off x="4842266" y="1371476"/>
                <a:ext cx="1889158" cy="659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Create Online Awareness</a:t>
                </a:r>
                <a:endParaRPr/>
              </a:p>
            </p:txBody>
          </p:sp>
          <p:sp>
            <p:nvSpPr>
              <p:cNvPr id="90" name="Google Shape;90;p3"/>
              <p:cNvSpPr txBox="1"/>
              <p:nvPr/>
            </p:nvSpPr>
            <p:spPr>
              <a:xfrm>
                <a:off x="4227827" y="2289087"/>
                <a:ext cx="1413898" cy="659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Online Profiling</a:t>
                </a:r>
                <a:endParaRPr/>
              </a:p>
            </p:txBody>
          </p:sp>
          <p:sp>
            <p:nvSpPr>
              <p:cNvPr id="91" name="Google Shape;91;p3"/>
              <p:cNvSpPr txBox="1"/>
              <p:nvPr/>
            </p:nvSpPr>
            <p:spPr>
              <a:xfrm>
                <a:off x="8034657" y="1354759"/>
                <a:ext cx="1736360" cy="659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Research, Browsing</a:t>
                </a:r>
                <a:endParaRPr/>
              </a:p>
            </p:txBody>
          </p:sp>
          <p:sp>
            <p:nvSpPr>
              <p:cNvPr id="92" name="Google Shape;92;p3"/>
              <p:cNvSpPr txBox="1"/>
              <p:nvPr/>
            </p:nvSpPr>
            <p:spPr>
              <a:xfrm>
                <a:off x="8618961" y="2348622"/>
                <a:ext cx="147155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Call to Action &amp; Ordering</a:t>
                </a:r>
                <a:endParaRPr/>
              </a:p>
            </p:txBody>
          </p:sp>
          <p:sp>
            <p:nvSpPr>
              <p:cNvPr id="93" name="Google Shape;93;p3"/>
              <p:cNvSpPr txBox="1"/>
              <p:nvPr/>
            </p:nvSpPr>
            <p:spPr>
              <a:xfrm>
                <a:off x="8456923" y="3619483"/>
                <a:ext cx="1538446" cy="659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Transaction/ Conversion</a:t>
                </a:r>
                <a:endParaRPr/>
              </a:p>
            </p:txBody>
          </p:sp>
          <p:sp>
            <p:nvSpPr>
              <p:cNvPr id="94" name="Google Shape;94;p3"/>
              <p:cNvSpPr txBox="1"/>
              <p:nvPr/>
            </p:nvSpPr>
            <p:spPr>
              <a:xfrm>
                <a:off x="8133527" y="4812817"/>
                <a:ext cx="1413898" cy="659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Online Support</a:t>
                </a:r>
                <a:endParaRPr/>
              </a:p>
            </p:txBody>
          </p:sp>
          <p:sp>
            <p:nvSpPr>
              <p:cNvPr id="95" name="Google Shape;95;p3"/>
              <p:cNvSpPr txBox="1"/>
              <p:nvPr/>
            </p:nvSpPr>
            <p:spPr>
              <a:xfrm>
                <a:off x="5292499" y="5262905"/>
                <a:ext cx="1413898" cy="659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Online Retention</a:t>
                </a:r>
                <a:endParaRPr/>
              </a:p>
            </p:txBody>
          </p:sp>
          <p:sp>
            <p:nvSpPr>
              <p:cNvPr id="96" name="Google Shape;96;p3"/>
              <p:cNvSpPr txBox="1"/>
              <p:nvPr/>
            </p:nvSpPr>
            <p:spPr>
              <a:xfrm>
                <a:off x="6895334" y="5586069"/>
                <a:ext cx="1413898" cy="395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Growth</a:t>
                </a:r>
                <a:endParaRPr/>
              </a:p>
            </p:txBody>
          </p:sp>
          <p:sp>
            <p:nvSpPr>
              <p:cNvPr id="97" name="Google Shape;97;p3"/>
              <p:cNvSpPr txBox="1"/>
              <p:nvPr/>
            </p:nvSpPr>
            <p:spPr>
              <a:xfrm>
                <a:off x="4202369" y="3983115"/>
                <a:ext cx="1171136" cy="659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Analyze &amp; Adjust</a:t>
                </a:r>
                <a:endParaRPr/>
              </a:p>
            </p:txBody>
          </p:sp>
          <p:sp>
            <p:nvSpPr>
              <p:cNvPr id="98" name="Google Shape;98;p3"/>
              <p:cNvSpPr txBox="1"/>
              <p:nvPr/>
            </p:nvSpPr>
            <p:spPr>
              <a:xfrm>
                <a:off x="6521223" y="4417782"/>
                <a:ext cx="787981" cy="395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36000" spcFirstLastPara="1" rIns="360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Enjoy</a:t>
                </a:r>
                <a:endParaRPr/>
              </a:p>
            </p:txBody>
          </p:sp>
          <p:sp>
            <p:nvSpPr>
              <p:cNvPr id="99" name="Google Shape;99;p3"/>
              <p:cNvSpPr txBox="1"/>
              <p:nvPr/>
            </p:nvSpPr>
            <p:spPr>
              <a:xfrm>
                <a:off x="6581267" y="2296189"/>
                <a:ext cx="667891" cy="395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36000" spcFirstLastPara="1" rIns="360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Find</a:t>
                </a:r>
                <a:endParaRPr/>
              </a:p>
            </p:txBody>
          </p:sp>
          <p:sp>
            <p:nvSpPr>
              <p:cNvPr id="100" name="Google Shape;100;p3"/>
              <p:cNvSpPr txBox="1"/>
              <p:nvPr/>
            </p:nvSpPr>
            <p:spPr>
              <a:xfrm rot="5400000">
                <a:off x="7637164" y="3278183"/>
                <a:ext cx="628176" cy="528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GB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Buy</a:t>
                </a:r>
                <a:endParaRPr/>
              </a:p>
            </p:txBody>
          </p:sp>
          <p:sp>
            <p:nvSpPr>
              <p:cNvPr id="101" name="Google Shape;101;p3"/>
              <p:cNvSpPr txBox="1"/>
              <p:nvPr/>
            </p:nvSpPr>
            <p:spPr>
              <a:xfrm rot="-5400000">
                <a:off x="5344701" y="3278184"/>
                <a:ext cx="1055137" cy="5276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GB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Explore</a:t>
                </a:r>
                <a:endParaRPr/>
              </a:p>
            </p:txBody>
          </p:sp>
        </p:grpSp>
        <p:sp>
          <p:nvSpPr>
            <p:cNvPr id="102" name="Google Shape;102;p3"/>
            <p:cNvSpPr txBox="1"/>
            <p:nvPr/>
          </p:nvSpPr>
          <p:spPr>
            <a:xfrm>
              <a:off x="1462118" y="1834648"/>
              <a:ext cx="152084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Online Marketing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(Traffic)</a:t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6944073" y="1834648"/>
              <a:ext cx="133632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Online Sales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(Conversion)</a:t>
              </a:r>
              <a:endParaRPr/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1462118" y="4861199"/>
              <a:ext cx="147478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Measurement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(Web Analytics)</a:t>
              </a: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6944073" y="4861199"/>
              <a:ext cx="137820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Online Service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(Return Visits)</a:t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16542" y="3116997"/>
              <a:ext cx="1692280" cy="957229"/>
            </a:xfrm>
            <a:prstGeom prst="rightArrow">
              <a:avLst>
                <a:gd fmla="val 15491" name="adj1"/>
                <a:gd fmla="val 50000" name="adj2"/>
              </a:avLst>
            </a:prstGeom>
            <a:solidFill>
              <a:srgbClr val="E59034"/>
            </a:solidFill>
            <a:ln cap="flat" cmpd="sng" w="25400">
              <a:solidFill>
                <a:srgbClr val="E5903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BE9FF"/>
                </a:buClr>
                <a:buSzPts val="1400"/>
                <a:buFont typeface="Arial"/>
                <a:buNone/>
              </a:pPr>
              <a:r>
                <a:rPr b="0" i="0" lang="en-GB" sz="1400" u="none">
                  <a:solidFill>
                    <a:srgbClr val="ABE9FF"/>
                  </a:solidFill>
                  <a:latin typeface="Arial"/>
                  <a:ea typeface="Arial"/>
                  <a:cs typeface="Arial"/>
                  <a:sym typeface="Arial"/>
                </a:rPr>
                <a:t>Online Strategy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1511300" y="0"/>
            <a:ext cx="64135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/>
          <a:p>
            <a:pPr indent="-1255712" lvl="0" marL="12557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GB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 Chain Diagram</a:t>
            </a:r>
            <a:endParaRPr/>
          </a:p>
        </p:txBody>
      </p:sp>
      <p:grpSp>
        <p:nvGrpSpPr>
          <p:cNvPr id="112" name="Google Shape;112;p4"/>
          <p:cNvGrpSpPr/>
          <p:nvPr/>
        </p:nvGrpSpPr>
        <p:grpSpPr>
          <a:xfrm>
            <a:off x="779462" y="1150937"/>
            <a:ext cx="7807476" cy="4803775"/>
            <a:chOff x="2024380" y="1010921"/>
            <a:chExt cx="7806681" cy="4804731"/>
          </a:xfrm>
        </p:grpSpPr>
        <p:sp>
          <p:nvSpPr>
            <p:cNvPr id="113" name="Google Shape;113;p4"/>
            <p:cNvSpPr/>
            <p:nvPr/>
          </p:nvSpPr>
          <p:spPr>
            <a:xfrm>
              <a:off x="2730745" y="1206222"/>
              <a:ext cx="5787436" cy="495399"/>
            </a:xfrm>
            <a:custGeom>
              <a:rect b="b" l="l" r="r" t="t"/>
              <a:pathLst>
                <a:path extrusionOk="0" h="495399" w="5787436">
                  <a:moveTo>
                    <a:pt x="0" y="495399"/>
                  </a:moveTo>
                  <a:lnTo>
                    <a:pt x="195326" y="0"/>
                  </a:lnTo>
                  <a:lnTo>
                    <a:pt x="5592110" y="0"/>
                  </a:lnTo>
                  <a:lnTo>
                    <a:pt x="5787436" y="495399"/>
                  </a:lnTo>
                  <a:close/>
                </a:path>
              </a:pathLst>
            </a:custGeom>
            <a:solidFill>
              <a:srgbClr val="E59034"/>
            </a:solidFill>
            <a:ln cap="flat" cmpd="sng" w="25400">
              <a:solidFill>
                <a:srgbClr val="E5903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GB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Firm Infrastructure</a:t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519630" y="1750843"/>
              <a:ext cx="6209668" cy="495399"/>
            </a:xfrm>
            <a:custGeom>
              <a:rect b="b" l="l" r="r" t="t"/>
              <a:pathLst>
                <a:path extrusionOk="0" h="495399" w="6209668">
                  <a:moveTo>
                    <a:pt x="0" y="495399"/>
                  </a:moveTo>
                  <a:lnTo>
                    <a:pt x="195326" y="0"/>
                  </a:lnTo>
                  <a:lnTo>
                    <a:pt x="6014342" y="0"/>
                  </a:lnTo>
                  <a:lnTo>
                    <a:pt x="6209668" y="495399"/>
                  </a:lnTo>
                  <a:close/>
                </a:path>
              </a:pathLst>
            </a:custGeom>
            <a:solidFill>
              <a:srgbClr val="E59034"/>
            </a:solidFill>
            <a:ln cap="flat" cmpd="sng" w="25400">
              <a:solidFill>
                <a:srgbClr val="E5903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BE9FF"/>
                </a:buClr>
                <a:buSzPts val="1800"/>
                <a:buFont typeface="Arial"/>
                <a:buNone/>
              </a:pPr>
              <a:r>
                <a:rPr b="0" i="0" lang="en-GB" sz="1800" u="none">
                  <a:solidFill>
                    <a:srgbClr val="ABE9FF"/>
                  </a:solidFill>
                  <a:latin typeface="Arial"/>
                  <a:ea typeface="Arial"/>
                  <a:cs typeface="Arial"/>
                  <a:sym typeface="Arial"/>
                </a:rPr>
                <a:t>Human Resource Management</a:t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308513" y="2295464"/>
              <a:ext cx="6641424" cy="495399"/>
            </a:xfrm>
            <a:custGeom>
              <a:rect b="b" l="l" r="r" t="t"/>
              <a:pathLst>
                <a:path extrusionOk="0" h="495399" w="6641424">
                  <a:moveTo>
                    <a:pt x="0" y="495399"/>
                  </a:moveTo>
                  <a:lnTo>
                    <a:pt x="195326" y="0"/>
                  </a:lnTo>
                  <a:lnTo>
                    <a:pt x="6446098" y="0"/>
                  </a:lnTo>
                  <a:lnTo>
                    <a:pt x="6641424" y="495399"/>
                  </a:lnTo>
                  <a:close/>
                </a:path>
              </a:pathLst>
            </a:custGeom>
            <a:solidFill>
              <a:srgbClr val="E59034"/>
            </a:solidFill>
            <a:ln cap="flat" cmpd="sng" w="25400">
              <a:solidFill>
                <a:srgbClr val="E5903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BE9FF"/>
                </a:buClr>
                <a:buSzPts val="1800"/>
                <a:buFont typeface="Arial"/>
                <a:buNone/>
              </a:pPr>
              <a:r>
                <a:rPr b="0" i="0" lang="en-GB" sz="1800" u="none">
                  <a:solidFill>
                    <a:srgbClr val="ABE9FF"/>
                  </a:solidFill>
                  <a:latin typeface="Arial"/>
                  <a:ea typeface="Arial"/>
                  <a:cs typeface="Arial"/>
                  <a:sym typeface="Arial"/>
                </a:rPr>
                <a:t>Technology </a:t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081524" y="2840085"/>
              <a:ext cx="7087466" cy="495399"/>
            </a:xfrm>
            <a:custGeom>
              <a:rect b="b" l="l" r="r" t="t"/>
              <a:pathLst>
                <a:path extrusionOk="0" h="495399" w="7087466">
                  <a:moveTo>
                    <a:pt x="0" y="495399"/>
                  </a:moveTo>
                  <a:lnTo>
                    <a:pt x="195326" y="0"/>
                  </a:lnTo>
                  <a:lnTo>
                    <a:pt x="6892140" y="0"/>
                  </a:lnTo>
                  <a:lnTo>
                    <a:pt x="7087466" y="495399"/>
                  </a:lnTo>
                  <a:close/>
                </a:path>
              </a:pathLst>
            </a:custGeom>
            <a:solidFill>
              <a:srgbClr val="E59034"/>
            </a:solidFill>
            <a:ln cap="flat" cmpd="sng" w="25400">
              <a:solidFill>
                <a:srgbClr val="E5903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BE9FF"/>
                </a:buClr>
                <a:buSzPts val="1800"/>
                <a:buFont typeface="Arial"/>
                <a:buNone/>
              </a:pPr>
              <a:r>
                <a:rPr b="0" i="0" lang="en-GB" sz="1800" u="none">
                  <a:solidFill>
                    <a:srgbClr val="ABE9FF"/>
                  </a:solidFill>
                  <a:latin typeface="Arial"/>
                  <a:ea typeface="Arial"/>
                  <a:cs typeface="Arial"/>
                  <a:sym typeface="Arial"/>
                </a:rPr>
                <a:t>Procurement</a:t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2024380" y="1010921"/>
              <a:ext cx="919068" cy="242141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2943448" y="3384705"/>
              <a:ext cx="1088914" cy="1910143"/>
            </a:xfrm>
            <a:prstGeom prst="rect">
              <a:avLst/>
            </a:prstGeom>
            <a:solidFill>
              <a:srgbClr val="81A2B0"/>
            </a:solidFill>
            <a:ln cap="flat" cmpd="sng" w="25400">
              <a:solidFill>
                <a:srgbClr val="81A2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Inbound Logistics</a:t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4103793" y="3384705"/>
              <a:ext cx="1265108" cy="1910143"/>
            </a:xfrm>
            <a:prstGeom prst="rect">
              <a:avLst/>
            </a:prstGeom>
            <a:solidFill>
              <a:srgbClr val="81A2B0"/>
            </a:solidFill>
            <a:ln cap="flat" cmpd="sng" w="25400">
              <a:solidFill>
                <a:srgbClr val="81A2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Operations</a:t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5440332" y="3384705"/>
              <a:ext cx="1390508" cy="1910143"/>
            </a:xfrm>
            <a:prstGeom prst="rect">
              <a:avLst/>
            </a:prstGeom>
            <a:solidFill>
              <a:srgbClr val="C3C2C2"/>
            </a:solidFill>
            <a:ln cap="flat" cmpd="sng" w="25400">
              <a:solidFill>
                <a:srgbClr val="C3C2C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Outbound Logistics</a:t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6902271" y="3384705"/>
              <a:ext cx="1263521" cy="1910143"/>
            </a:xfrm>
            <a:prstGeom prst="rect">
              <a:avLst/>
            </a:prstGeom>
            <a:solidFill>
              <a:srgbClr val="81A2B0"/>
            </a:solidFill>
            <a:ln cap="flat" cmpd="sng" w="25400">
              <a:solidFill>
                <a:srgbClr val="81A2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Marketing &amp; Sales</a:t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8238810" y="3384705"/>
              <a:ext cx="1088914" cy="1910143"/>
            </a:xfrm>
            <a:prstGeom prst="rect">
              <a:avLst/>
            </a:prstGeom>
            <a:solidFill>
              <a:srgbClr val="81A2B0"/>
            </a:solidFill>
            <a:ln cap="flat" cmpd="sng" w="25400">
              <a:solidFill>
                <a:srgbClr val="81A2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 rot="720000">
              <a:off x="8968985" y="3381530"/>
              <a:ext cx="650809" cy="210068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568837" y="1230040"/>
              <a:ext cx="284134" cy="2089566"/>
            </a:xfrm>
            <a:prstGeom prst="leftBracket">
              <a:avLst>
                <a:gd fmla="val 2949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 rot="-5400000">
              <a:off x="2002956" y="1932283"/>
              <a:ext cx="1005900" cy="6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Activities</a:t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-5400000">
              <a:off x="5700609" y="2610719"/>
              <a:ext cx="301685" cy="5765213"/>
            </a:xfrm>
            <a:prstGeom prst="leftBracket">
              <a:avLst>
                <a:gd fmla="val 1469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4887845" y="5477098"/>
              <a:ext cx="1913088" cy="33855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Primary Activities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apgemini PowerPoint EA blank v3">
  <a:themeElements>
    <a:clrScheme name="Cap Gemini Title &amp; Slides 1">
      <a:dk1>
        <a:srgbClr val="000000"/>
      </a:dk1>
      <a:lt1>
        <a:srgbClr val="ABE9FF"/>
      </a:lt1>
      <a:dk2>
        <a:srgbClr val="009BCC"/>
      </a:dk2>
      <a:lt2>
        <a:srgbClr val="FFFFFF"/>
      </a:lt2>
      <a:accent1>
        <a:srgbClr val="FDC71E"/>
      </a:accent1>
      <a:accent2>
        <a:srgbClr val="EE7D11"/>
      </a:accent2>
      <a:accent3>
        <a:srgbClr val="D2F2FF"/>
      </a:accent3>
      <a:accent4>
        <a:srgbClr val="000000"/>
      </a:accent4>
      <a:accent5>
        <a:srgbClr val="FEE0AB"/>
      </a:accent5>
      <a:accent6>
        <a:srgbClr val="D8710E"/>
      </a:accent6>
      <a:hlink>
        <a:srgbClr val="CBD300"/>
      </a:hlink>
      <a:folHlink>
        <a:srgbClr val="8F14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eption personnalisée">
  <a:themeElements>
    <a:clrScheme name="Conception personnalisée 1">
      <a:dk1>
        <a:srgbClr val="000000"/>
      </a:dk1>
      <a:lt1>
        <a:srgbClr val="ABE9FF"/>
      </a:lt1>
      <a:dk2>
        <a:srgbClr val="009BCC"/>
      </a:dk2>
      <a:lt2>
        <a:srgbClr val="FFFFFF"/>
      </a:lt2>
      <a:accent1>
        <a:srgbClr val="FDC71E"/>
      </a:accent1>
      <a:accent2>
        <a:srgbClr val="EE7D11"/>
      </a:accent2>
      <a:accent3>
        <a:srgbClr val="D2F2FF"/>
      </a:accent3>
      <a:accent4>
        <a:srgbClr val="000000"/>
      </a:accent4>
      <a:accent5>
        <a:srgbClr val="FEE0AB"/>
      </a:accent5>
      <a:accent6>
        <a:srgbClr val="D8710E"/>
      </a:accent6>
      <a:hlink>
        <a:srgbClr val="CBD300"/>
      </a:hlink>
      <a:folHlink>
        <a:srgbClr val="8F14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pgemini PowerPoint EA blank v3">
  <a:themeElements>
    <a:clrScheme name="Cap Gemini Title &amp; Slides 1">
      <a:dk1>
        <a:srgbClr val="000000"/>
      </a:dk1>
      <a:lt1>
        <a:srgbClr val="ABE9FF"/>
      </a:lt1>
      <a:dk2>
        <a:srgbClr val="009BCC"/>
      </a:dk2>
      <a:lt2>
        <a:srgbClr val="FFFFFF"/>
      </a:lt2>
      <a:accent1>
        <a:srgbClr val="FDC71E"/>
      </a:accent1>
      <a:accent2>
        <a:srgbClr val="EE7D11"/>
      </a:accent2>
      <a:accent3>
        <a:srgbClr val="D2F2FF"/>
      </a:accent3>
      <a:accent4>
        <a:srgbClr val="000000"/>
      </a:accent4>
      <a:accent5>
        <a:srgbClr val="FEE0AB"/>
      </a:accent5>
      <a:accent6>
        <a:srgbClr val="D8710E"/>
      </a:accent6>
      <a:hlink>
        <a:srgbClr val="CBD300"/>
      </a:hlink>
      <a:folHlink>
        <a:srgbClr val="8F14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2010-02-10T16:36:59Z</dcterms:created>
  <dc:creator>Danny Citakovic</dc:creator>
</cp:coreProperties>
</file>