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15"/>
  </p:notesMasterIdLst>
  <p:sldIdLst>
    <p:sldId id="256" r:id="rId2"/>
    <p:sldId id="257" r:id="rId3"/>
    <p:sldId id="258" r:id="rId4"/>
    <p:sldId id="267" r:id="rId5"/>
    <p:sldId id="259" r:id="rId6"/>
    <p:sldId id="260" r:id="rId7"/>
    <p:sldId id="261" r:id="rId8"/>
    <p:sldId id="262" r:id="rId9"/>
    <p:sldId id="263" r:id="rId10"/>
    <p:sldId id="269" r:id="rId11"/>
    <p:sldId id="264" r:id="rId12"/>
    <p:sldId id="265" r:id="rId13"/>
    <p:sldId id="266" r:id="rId14"/>
  </p:sldIdLst>
  <p:sldSz cx="12192000" cy="6858000"/>
  <p:notesSz cx="6858000" cy="9144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000000"/>
          </p15:clr>
        </p15:guide>
        <p15:guide id="2" pos="384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vertBarState="maximized">
    <p:restoredLeft sz="18809" autoAdjust="0"/>
    <p:restoredTop sz="94660"/>
  </p:normalViewPr>
  <p:slideViewPr>
    <p:cSldViewPr snapToGrid="0">
      <p:cViewPr varScale="1">
        <p:scale>
          <a:sx n="82" d="100"/>
          <a:sy n="82" d="100"/>
        </p:scale>
        <p:origin x="-307" y="-91"/>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99B2C2-3260-4A16-8317-5FD4DBABC5AD}" type="datetimeFigureOut">
              <a:rPr lang="en-US" smtClean="0"/>
              <a:pPr/>
              <a:t>11/24/2022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15BBD8-364B-4CC4-ABDE-1B72168976B4}" type="slidenum">
              <a:rPr lang="en-US" smtClean="0"/>
              <a:pPr/>
              <a:t>‹#›</a:t>
            </a:fld>
            <a:endParaRPr lang="en-US"/>
          </a:p>
        </p:txBody>
      </p:sp>
    </p:spTree>
    <p:extLst>
      <p:ext uri="{BB962C8B-B14F-4D97-AF65-F5344CB8AC3E}">
        <p14:creationId xmlns:p14="http://schemas.microsoft.com/office/powerpoint/2010/main" xmlns="" val="40193613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32"/>
            <a:ext cx="103632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58D88BCF-CE4B-4DA2-AA27-2352B0669941}" type="datetime1">
              <a:rPr lang="en-US" smtClean="0"/>
              <a:pPr/>
              <a:t>11/24/2022</a:t>
            </a:fld>
            <a:endParaRPr lang="en-US"/>
          </a:p>
        </p:txBody>
      </p:sp>
      <p:sp>
        <p:nvSpPr>
          <p:cNvPr id="5" name="Footer Placeholder 4"/>
          <p:cNvSpPr>
            <a:spLocks noGrp="1"/>
          </p:cNvSpPr>
          <p:nvPr>
            <p:ph type="ftr" sz="quarter" idx="11"/>
          </p:nvPr>
        </p:nvSpPr>
        <p:spPr/>
        <p:txBody>
          <a:bodyPr/>
          <a:lstStyle/>
          <a:p>
            <a:r>
              <a:rPr lang="en-US"/>
              <a:t>KVAH Billing</a:t>
            </a:r>
          </a:p>
        </p:txBody>
      </p:sp>
      <p:sp>
        <p:nvSpPr>
          <p:cNvPr id="6" name="Slide Number Placeholder 5"/>
          <p:cNvSpPr>
            <a:spLocks noGrp="1"/>
          </p:cNvSpPr>
          <p:nvPr>
            <p:ph type="sldNum" sz="quarter" idx="12"/>
          </p:nvPr>
        </p:nvSpPr>
        <p:spPr/>
        <p:txBody>
          <a:bodyPr/>
          <a:lstStyle/>
          <a:p>
            <a:fld id="{9B618960-8005-486C-9A75-10CB2AAC16F9}" type="slidenum">
              <a:rPr lang="en-US" smtClean="0"/>
              <a:pPr/>
              <a:t>‹#›</a:t>
            </a:fld>
            <a:endParaRPr lang="en-US"/>
          </a:p>
        </p:txBody>
      </p:sp>
    </p:spTree>
    <p:extLst>
      <p:ext uri="{BB962C8B-B14F-4D97-AF65-F5344CB8AC3E}">
        <p14:creationId xmlns:p14="http://schemas.microsoft.com/office/powerpoint/2010/main" xmlns="" val="6053301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D74C1C8-F02A-43D6-B9C4-118B24C434E6}" type="datetime1">
              <a:rPr lang="en-US" smtClean="0"/>
              <a:pPr/>
              <a:t>11/24/2022</a:t>
            </a:fld>
            <a:endParaRPr lang="en-US"/>
          </a:p>
        </p:txBody>
      </p:sp>
      <p:sp>
        <p:nvSpPr>
          <p:cNvPr id="5" name="Footer Placeholder 4"/>
          <p:cNvSpPr>
            <a:spLocks noGrp="1"/>
          </p:cNvSpPr>
          <p:nvPr>
            <p:ph type="ftr" sz="quarter" idx="11"/>
          </p:nvPr>
        </p:nvSpPr>
        <p:spPr/>
        <p:txBody>
          <a:bodyPr/>
          <a:lstStyle/>
          <a:p>
            <a:r>
              <a:rPr lang="en-US"/>
              <a:t>KVAH Billing</a:t>
            </a:r>
          </a:p>
        </p:txBody>
      </p:sp>
      <p:sp>
        <p:nvSpPr>
          <p:cNvPr id="6" name="Slide Number Placeholder 5"/>
          <p:cNvSpPr>
            <a:spLocks noGrp="1"/>
          </p:cNvSpPr>
          <p:nvPr>
            <p:ph type="sldNum" sz="quarter" idx="12"/>
          </p:nvPr>
        </p:nvSpPr>
        <p:spPr/>
        <p:txBody>
          <a:bodyPr/>
          <a:lstStyle/>
          <a:p>
            <a:fld id="{9B618960-8005-486C-9A75-10CB2AAC16F9}" type="slidenum">
              <a:rPr lang="en-US" smtClean="0"/>
              <a:pPr/>
              <a:t>‹#›</a:t>
            </a:fld>
            <a:endParaRPr lang="en-US"/>
          </a:p>
        </p:txBody>
      </p:sp>
    </p:spTree>
    <p:extLst>
      <p:ext uri="{BB962C8B-B14F-4D97-AF65-F5344CB8AC3E}">
        <p14:creationId xmlns:p14="http://schemas.microsoft.com/office/powerpoint/2010/main" xmlns="" val="29150724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274639"/>
            <a:ext cx="36576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12800" y="274639"/>
            <a:ext cx="107696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1DB045D-E2F7-449F-BF1F-695BC8B02B6F}" type="datetime1">
              <a:rPr lang="en-US" smtClean="0"/>
              <a:pPr/>
              <a:t>11/24/2022</a:t>
            </a:fld>
            <a:endParaRPr lang="en-US"/>
          </a:p>
        </p:txBody>
      </p:sp>
      <p:sp>
        <p:nvSpPr>
          <p:cNvPr id="5" name="Footer Placeholder 4"/>
          <p:cNvSpPr>
            <a:spLocks noGrp="1"/>
          </p:cNvSpPr>
          <p:nvPr>
            <p:ph type="ftr" sz="quarter" idx="11"/>
          </p:nvPr>
        </p:nvSpPr>
        <p:spPr/>
        <p:txBody>
          <a:bodyPr/>
          <a:lstStyle/>
          <a:p>
            <a:r>
              <a:rPr lang="en-US"/>
              <a:t>KVAH Billing</a:t>
            </a:r>
          </a:p>
        </p:txBody>
      </p:sp>
      <p:sp>
        <p:nvSpPr>
          <p:cNvPr id="6" name="Slide Number Placeholder 5"/>
          <p:cNvSpPr>
            <a:spLocks noGrp="1"/>
          </p:cNvSpPr>
          <p:nvPr>
            <p:ph type="sldNum" sz="quarter" idx="12"/>
          </p:nvPr>
        </p:nvSpPr>
        <p:spPr/>
        <p:txBody>
          <a:bodyPr/>
          <a:lstStyle/>
          <a:p>
            <a:fld id="{9B618960-8005-486C-9A75-10CB2AAC16F9}" type="slidenum">
              <a:rPr lang="en-US" smtClean="0"/>
              <a:pPr/>
              <a:t>‹#›</a:t>
            </a:fld>
            <a:endParaRPr lang="en-US"/>
          </a:p>
        </p:txBody>
      </p:sp>
    </p:spTree>
    <p:extLst>
      <p:ext uri="{BB962C8B-B14F-4D97-AF65-F5344CB8AC3E}">
        <p14:creationId xmlns:p14="http://schemas.microsoft.com/office/powerpoint/2010/main" xmlns="" val="39971667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7ECAA2D-F9D5-4AAB-9191-40BF0C7233F9}" type="datetime1">
              <a:rPr lang="en-US" smtClean="0"/>
              <a:pPr/>
              <a:t>11/24/2022</a:t>
            </a:fld>
            <a:endParaRPr lang="en-US"/>
          </a:p>
        </p:txBody>
      </p:sp>
      <p:sp>
        <p:nvSpPr>
          <p:cNvPr id="5" name="Footer Placeholder 4"/>
          <p:cNvSpPr>
            <a:spLocks noGrp="1"/>
          </p:cNvSpPr>
          <p:nvPr>
            <p:ph type="ftr" sz="quarter" idx="11"/>
          </p:nvPr>
        </p:nvSpPr>
        <p:spPr/>
        <p:txBody>
          <a:bodyPr/>
          <a:lstStyle/>
          <a:p>
            <a:r>
              <a:rPr lang="en-US"/>
              <a:t>KVAH Billing</a:t>
            </a:r>
            <a:endParaRPr lang="en-US" dirty="0"/>
          </a:p>
        </p:txBody>
      </p:sp>
      <p:sp>
        <p:nvSpPr>
          <p:cNvPr id="6" name="Slide Number Placeholder 5"/>
          <p:cNvSpPr>
            <a:spLocks noGrp="1"/>
          </p:cNvSpPr>
          <p:nvPr>
            <p:ph type="sldNum" sz="quarter" idx="12"/>
          </p:nvPr>
        </p:nvSpPr>
        <p:spPr/>
        <p:txBody>
          <a:bodyPr/>
          <a:lstStyle/>
          <a:p>
            <a:fld id="{9B618960-8005-486C-9A75-10CB2AAC16F9}" type="slidenum">
              <a:rPr lang="en-US" smtClean="0"/>
              <a:pPr/>
              <a:t>‹#›</a:t>
            </a:fld>
            <a:endParaRPr lang="en-US"/>
          </a:p>
        </p:txBody>
      </p:sp>
      <p:pic>
        <p:nvPicPr>
          <p:cNvPr id="7" name="Picture 6" descr="F:\Niranjan Work\A I S S M S\AISSMS PPT Profile Page\PPT Design 6\04.jpg04"/>
          <p:cNvPicPr>
            <a:picLocks noChangeAspect="1"/>
          </p:cNvPicPr>
          <p:nvPr userDrawn="1"/>
        </p:nvPicPr>
        <p:blipFill>
          <a:blip r:embed="rId2"/>
          <a:srcRect/>
          <a:stretch>
            <a:fillRect/>
          </a:stretch>
        </p:blipFill>
        <p:spPr>
          <a:xfrm>
            <a:off x="0" y="0"/>
            <a:ext cx="12186920" cy="6858635"/>
          </a:xfrm>
          <a:prstGeom prst="rect">
            <a:avLst/>
          </a:prstGeom>
        </p:spPr>
      </p:pic>
      <p:pic>
        <p:nvPicPr>
          <p:cNvPr id="8" name="Picture 7" descr="IOIT 2"/>
          <p:cNvPicPr/>
          <p:nvPr userDrawn="1"/>
        </p:nvPicPr>
        <p:blipFill>
          <a:blip r:embed="rId3" cstate="print">
            <a:extLst>
              <a:ext uri="{28A0092B-C50C-407E-A947-70E740481C1C}">
                <a14:useLocalDpi xmlns:a14="http://schemas.microsoft.com/office/drawing/2010/main" xmlns="" val="0"/>
              </a:ext>
            </a:extLst>
          </a:blip>
          <a:srcRect b="15068"/>
          <a:stretch>
            <a:fillRect/>
          </a:stretch>
        </p:blipFill>
        <p:spPr bwMode="auto">
          <a:xfrm>
            <a:off x="5125421" y="6401372"/>
            <a:ext cx="2098040" cy="387667"/>
          </a:xfrm>
          <a:prstGeom prst="rect">
            <a:avLst/>
          </a:prstGeom>
          <a:noFill/>
          <a:ln>
            <a:noFill/>
          </a:ln>
        </p:spPr>
      </p:pic>
    </p:spTree>
    <p:extLst>
      <p:ext uri="{BB962C8B-B14F-4D97-AF65-F5344CB8AC3E}">
        <p14:creationId xmlns:p14="http://schemas.microsoft.com/office/powerpoint/2010/main" xmlns="" val="1026191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7"/>
            <a:ext cx="103632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464183-3CED-4BFD-B1EE-8E1D99CE113E}" type="datetime1">
              <a:rPr lang="en-US" smtClean="0"/>
              <a:pPr/>
              <a:t>11/24/2022</a:t>
            </a:fld>
            <a:endParaRPr lang="en-US"/>
          </a:p>
        </p:txBody>
      </p:sp>
      <p:sp>
        <p:nvSpPr>
          <p:cNvPr id="5" name="Footer Placeholder 4"/>
          <p:cNvSpPr>
            <a:spLocks noGrp="1"/>
          </p:cNvSpPr>
          <p:nvPr>
            <p:ph type="ftr" sz="quarter" idx="11"/>
          </p:nvPr>
        </p:nvSpPr>
        <p:spPr/>
        <p:txBody>
          <a:bodyPr/>
          <a:lstStyle/>
          <a:p>
            <a:r>
              <a:rPr lang="en-US"/>
              <a:t>KVAH Billing</a:t>
            </a:r>
          </a:p>
        </p:txBody>
      </p:sp>
      <p:sp>
        <p:nvSpPr>
          <p:cNvPr id="6" name="Slide Number Placeholder 5"/>
          <p:cNvSpPr>
            <a:spLocks noGrp="1"/>
          </p:cNvSpPr>
          <p:nvPr>
            <p:ph type="sldNum" sz="quarter" idx="12"/>
          </p:nvPr>
        </p:nvSpPr>
        <p:spPr/>
        <p:txBody>
          <a:bodyPr/>
          <a:lstStyle/>
          <a:p>
            <a:fld id="{9B618960-8005-486C-9A75-10CB2AAC16F9}" type="slidenum">
              <a:rPr lang="en-US" smtClean="0"/>
              <a:pPr/>
              <a:t>‹#›</a:t>
            </a:fld>
            <a:endParaRPr lang="en-US"/>
          </a:p>
        </p:txBody>
      </p:sp>
    </p:spTree>
    <p:extLst>
      <p:ext uri="{BB962C8B-B14F-4D97-AF65-F5344CB8AC3E}">
        <p14:creationId xmlns:p14="http://schemas.microsoft.com/office/powerpoint/2010/main" xmlns="" val="21465074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12800" y="1600204"/>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8229600" y="1600204"/>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49E05FEB-5051-4574-A2FC-274E301CD6C3}" type="datetime1">
              <a:rPr lang="en-US" smtClean="0"/>
              <a:pPr/>
              <a:t>11/24/2022</a:t>
            </a:fld>
            <a:endParaRPr lang="en-US"/>
          </a:p>
        </p:txBody>
      </p:sp>
      <p:sp>
        <p:nvSpPr>
          <p:cNvPr id="6" name="Footer Placeholder 5"/>
          <p:cNvSpPr>
            <a:spLocks noGrp="1"/>
          </p:cNvSpPr>
          <p:nvPr>
            <p:ph type="ftr" sz="quarter" idx="11"/>
          </p:nvPr>
        </p:nvSpPr>
        <p:spPr/>
        <p:txBody>
          <a:bodyPr/>
          <a:lstStyle/>
          <a:p>
            <a:r>
              <a:rPr lang="en-US"/>
              <a:t>KVAH Billing</a:t>
            </a:r>
          </a:p>
        </p:txBody>
      </p:sp>
      <p:sp>
        <p:nvSpPr>
          <p:cNvPr id="7" name="Slide Number Placeholder 6"/>
          <p:cNvSpPr>
            <a:spLocks noGrp="1"/>
          </p:cNvSpPr>
          <p:nvPr>
            <p:ph type="sldNum" sz="quarter" idx="12"/>
          </p:nvPr>
        </p:nvSpPr>
        <p:spPr/>
        <p:txBody>
          <a:bodyPr/>
          <a:lstStyle/>
          <a:p>
            <a:fld id="{9B618960-8005-486C-9A75-10CB2AAC16F9}" type="slidenum">
              <a:rPr lang="en-US" smtClean="0"/>
              <a:pPr/>
              <a:t>‹#›</a:t>
            </a:fld>
            <a:endParaRPr lang="en-US"/>
          </a:p>
        </p:txBody>
      </p:sp>
    </p:spTree>
    <p:extLst>
      <p:ext uri="{BB962C8B-B14F-4D97-AF65-F5344CB8AC3E}">
        <p14:creationId xmlns:p14="http://schemas.microsoft.com/office/powerpoint/2010/main" xmlns="" val="26584293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93372"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72"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8E6BD0BD-0D0B-4DBD-8772-816AF5B5005D}" type="datetime1">
              <a:rPr lang="en-US" smtClean="0"/>
              <a:pPr/>
              <a:t>11/24/2022</a:t>
            </a:fld>
            <a:endParaRPr lang="en-US"/>
          </a:p>
        </p:txBody>
      </p:sp>
      <p:sp>
        <p:nvSpPr>
          <p:cNvPr id="8" name="Footer Placeholder 7"/>
          <p:cNvSpPr>
            <a:spLocks noGrp="1"/>
          </p:cNvSpPr>
          <p:nvPr>
            <p:ph type="ftr" sz="quarter" idx="11"/>
          </p:nvPr>
        </p:nvSpPr>
        <p:spPr/>
        <p:txBody>
          <a:bodyPr/>
          <a:lstStyle/>
          <a:p>
            <a:r>
              <a:rPr lang="en-US"/>
              <a:t>KVAH Billing</a:t>
            </a:r>
          </a:p>
        </p:txBody>
      </p:sp>
      <p:sp>
        <p:nvSpPr>
          <p:cNvPr id="9" name="Slide Number Placeholder 8"/>
          <p:cNvSpPr>
            <a:spLocks noGrp="1"/>
          </p:cNvSpPr>
          <p:nvPr>
            <p:ph type="sldNum" sz="quarter" idx="12"/>
          </p:nvPr>
        </p:nvSpPr>
        <p:spPr/>
        <p:txBody>
          <a:bodyPr/>
          <a:lstStyle/>
          <a:p>
            <a:fld id="{9B618960-8005-486C-9A75-10CB2AAC16F9}" type="slidenum">
              <a:rPr lang="en-US" smtClean="0"/>
              <a:pPr/>
              <a:t>‹#›</a:t>
            </a:fld>
            <a:endParaRPr lang="en-US"/>
          </a:p>
        </p:txBody>
      </p:sp>
    </p:spTree>
    <p:extLst>
      <p:ext uri="{BB962C8B-B14F-4D97-AF65-F5344CB8AC3E}">
        <p14:creationId xmlns:p14="http://schemas.microsoft.com/office/powerpoint/2010/main" xmlns="" val="1417949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351CC12C-2B9F-424F-AB2E-DBDB4C714413}" type="datetime1">
              <a:rPr lang="en-US" smtClean="0"/>
              <a:pPr/>
              <a:t>11/24/2022</a:t>
            </a:fld>
            <a:endParaRPr lang="en-US"/>
          </a:p>
        </p:txBody>
      </p:sp>
      <p:sp>
        <p:nvSpPr>
          <p:cNvPr id="4" name="Footer Placeholder 3"/>
          <p:cNvSpPr>
            <a:spLocks noGrp="1"/>
          </p:cNvSpPr>
          <p:nvPr>
            <p:ph type="ftr" sz="quarter" idx="11"/>
          </p:nvPr>
        </p:nvSpPr>
        <p:spPr/>
        <p:txBody>
          <a:bodyPr/>
          <a:lstStyle/>
          <a:p>
            <a:r>
              <a:rPr lang="en-US"/>
              <a:t>KVAH Billing</a:t>
            </a:r>
          </a:p>
        </p:txBody>
      </p:sp>
      <p:sp>
        <p:nvSpPr>
          <p:cNvPr id="5" name="Slide Number Placeholder 4"/>
          <p:cNvSpPr>
            <a:spLocks noGrp="1"/>
          </p:cNvSpPr>
          <p:nvPr>
            <p:ph type="sldNum" sz="quarter" idx="12"/>
          </p:nvPr>
        </p:nvSpPr>
        <p:spPr/>
        <p:txBody>
          <a:bodyPr/>
          <a:lstStyle/>
          <a:p>
            <a:fld id="{9B618960-8005-486C-9A75-10CB2AAC16F9}" type="slidenum">
              <a:rPr lang="en-US" smtClean="0"/>
              <a:pPr/>
              <a:t>‹#›</a:t>
            </a:fld>
            <a:endParaRPr lang="en-US"/>
          </a:p>
        </p:txBody>
      </p:sp>
    </p:spTree>
    <p:extLst>
      <p:ext uri="{BB962C8B-B14F-4D97-AF65-F5344CB8AC3E}">
        <p14:creationId xmlns:p14="http://schemas.microsoft.com/office/powerpoint/2010/main" xmlns="" val="3907585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4CDD94-3DF6-4E84-A573-B1784C390F8A}" type="datetime1">
              <a:rPr lang="en-US" smtClean="0"/>
              <a:pPr/>
              <a:t>11/24/2022</a:t>
            </a:fld>
            <a:endParaRPr lang="en-US"/>
          </a:p>
        </p:txBody>
      </p:sp>
      <p:sp>
        <p:nvSpPr>
          <p:cNvPr id="3" name="Footer Placeholder 2"/>
          <p:cNvSpPr>
            <a:spLocks noGrp="1"/>
          </p:cNvSpPr>
          <p:nvPr>
            <p:ph type="ftr" sz="quarter" idx="11"/>
          </p:nvPr>
        </p:nvSpPr>
        <p:spPr/>
        <p:txBody>
          <a:bodyPr/>
          <a:lstStyle/>
          <a:p>
            <a:r>
              <a:rPr lang="en-US"/>
              <a:t>KVAH Billing</a:t>
            </a:r>
          </a:p>
        </p:txBody>
      </p:sp>
      <p:sp>
        <p:nvSpPr>
          <p:cNvPr id="4" name="Slide Number Placeholder 3"/>
          <p:cNvSpPr>
            <a:spLocks noGrp="1"/>
          </p:cNvSpPr>
          <p:nvPr>
            <p:ph type="sldNum" sz="quarter" idx="12"/>
          </p:nvPr>
        </p:nvSpPr>
        <p:spPr/>
        <p:txBody>
          <a:bodyPr/>
          <a:lstStyle/>
          <a:p>
            <a:fld id="{9B618960-8005-486C-9A75-10CB2AAC16F9}" type="slidenum">
              <a:rPr lang="en-US" smtClean="0"/>
              <a:pPr/>
              <a:t>‹#›</a:t>
            </a:fld>
            <a:endParaRPr lang="en-US"/>
          </a:p>
        </p:txBody>
      </p:sp>
    </p:spTree>
    <p:extLst>
      <p:ext uri="{BB962C8B-B14F-4D97-AF65-F5344CB8AC3E}">
        <p14:creationId xmlns:p14="http://schemas.microsoft.com/office/powerpoint/2010/main" xmlns="" val="32876024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4766733" y="273052"/>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09603" y="1435102"/>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B894D07-C0AC-4D2D-B8FA-1E2E9676975C}" type="datetime1">
              <a:rPr lang="en-US" smtClean="0"/>
              <a:pPr/>
              <a:t>11/24/2022</a:t>
            </a:fld>
            <a:endParaRPr lang="en-US"/>
          </a:p>
        </p:txBody>
      </p:sp>
      <p:sp>
        <p:nvSpPr>
          <p:cNvPr id="6" name="Footer Placeholder 5"/>
          <p:cNvSpPr>
            <a:spLocks noGrp="1"/>
          </p:cNvSpPr>
          <p:nvPr>
            <p:ph type="ftr" sz="quarter" idx="11"/>
          </p:nvPr>
        </p:nvSpPr>
        <p:spPr/>
        <p:txBody>
          <a:bodyPr/>
          <a:lstStyle/>
          <a:p>
            <a:r>
              <a:rPr lang="en-US"/>
              <a:t>KVAH Billing</a:t>
            </a:r>
          </a:p>
        </p:txBody>
      </p:sp>
      <p:sp>
        <p:nvSpPr>
          <p:cNvPr id="7" name="Slide Number Placeholder 6"/>
          <p:cNvSpPr>
            <a:spLocks noGrp="1"/>
          </p:cNvSpPr>
          <p:nvPr>
            <p:ph type="sldNum" sz="quarter" idx="12"/>
          </p:nvPr>
        </p:nvSpPr>
        <p:spPr/>
        <p:txBody>
          <a:bodyPr/>
          <a:lstStyle/>
          <a:p>
            <a:fld id="{9B618960-8005-486C-9A75-10CB2AAC16F9}" type="slidenum">
              <a:rPr lang="en-US" smtClean="0"/>
              <a:pPr/>
              <a:t>‹#›</a:t>
            </a:fld>
            <a:endParaRPr lang="en-US"/>
          </a:p>
        </p:txBody>
      </p:sp>
    </p:spTree>
    <p:extLst>
      <p:ext uri="{BB962C8B-B14F-4D97-AF65-F5344CB8AC3E}">
        <p14:creationId xmlns:p14="http://schemas.microsoft.com/office/powerpoint/2010/main" xmlns="" val="1635691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D5C9F2A-D7AA-4FD8-BFC1-8DFF3884E819}" type="datetime1">
              <a:rPr lang="en-US" smtClean="0"/>
              <a:pPr/>
              <a:t>11/24/2022</a:t>
            </a:fld>
            <a:endParaRPr lang="en-US"/>
          </a:p>
        </p:txBody>
      </p:sp>
      <p:sp>
        <p:nvSpPr>
          <p:cNvPr id="6" name="Footer Placeholder 5"/>
          <p:cNvSpPr>
            <a:spLocks noGrp="1"/>
          </p:cNvSpPr>
          <p:nvPr>
            <p:ph type="ftr" sz="quarter" idx="11"/>
          </p:nvPr>
        </p:nvSpPr>
        <p:spPr/>
        <p:txBody>
          <a:bodyPr/>
          <a:lstStyle/>
          <a:p>
            <a:r>
              <a:rPr lang="en-US"/>
              <a:t>KVAH Billing</a:t>
            </a:r>
          </a:p>
        </p:txBody>
      </p:sp>
      <p:sp>
        <p:nvSpPr>
          <p:cNvPr id="7" name="Slide Number Placeholder 6"/>
          <p:cNvSpPr>
            <a:spLocks noGrp="1"/>
          </p:cNvSpPr>
          <p:nvPr>
            <p:ph type="sldNum" sz="quarter" idx="12"/>
          </p:nvPr>
        </p:nvSpPr>
        <p:spPr/>
        <p:txBody>
          <a:bodyPr/>
          <a:lstStyle/>
          <a:p>
            <a:fld id="{9B618960-8005-486C-9A75-10CB2AAC16F9}" type="slidenum">
              <a:rPr lang="en-US" smtClean="0"/>
              <a:pPr/>
              <a:t>‹#›</a:t>
            </a:fld>
            <a:endParaRPr lang="en-US"/>
          </a:p>
        </p:txBody>
      </p:sp>
    </p:spTree>
    <p:extLst>
      <p:ext uri="{BB962C8B-B14F-4D97-AF65-F5344CB8AC3E}">
        <p14:creationId xmlns:p14="http://schemas.microsoft.com/office/powerpoint/2010/main" xmlns="" val="642811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609600" y="1600204"/>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609600" y="6356357"/>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18E0F2-79C9-45D7-80D6-2CB57ECC5CFD}" type="datetime1">
              <a:rPr lang="en-US" smtClean="0"/>
              <a:pPr/>
              <a:t>11/24/2022</a:t>
            </a:fld>
            <a:endParaRPr lang="en-US"/>
          </a:p>
        </p:txBody>
      </p:sp>
      <p:sp>
        <p:nvSpPr>
          <p:cNvPr id="5" name="Footer Placeholder 4"/>
          <p:cNvSpPr>
            <a:spLocks noGrp="1"/>
          </p:cNvSpPr>
          <p:nvPr>
            <p:ph type="ftr" sz="quarter" idx="3"/>
          </p:nvPr>
        </p:nvSpPr>
        <p:spPr>
          <a:xfrm>
            <a:off x="4165600" y="6356357"/>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KVAH Billing</a:t>
            </a:r>
          </a:p>
        </p:txBody>
      </p:sp>
      <p:sp>
        <p:nvSpPr>
          <p:cNvPr id="6" name="Slide Number Placeholder 5"/>
          <p:cNvSpPr>
            <a:spLocks noGrp="1"/>
          </p:cNvSpPr>
          <p:nvPr>
            <p:ph type="sldNum" sz="quarter" idx="4"/>
          </p:nvPr>
        </p:nvSpPr>
        <p:spPr>
          <a:xfrm>
            <a:off x="8737600" y="6356357"/>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pPr/>
              <a:t>‹#›</a:t>
            </a:fld>
            <a:endParaRPr lang="en-US"/>
          </a:p>
        </p:txBody>
      </p:sp>
    </p:spTree>
    <p:extLst>
      <p:ext uri="{BB962C8B-B14F-4D97-AF65-F5344CB8AC3E}">
        <p14:creationId xmlns:p14="http://schemas.microsoft.com/office/powerpoint/2010/main" xmlns="" val="1013892443"/>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tinkercad.com/things/lqKyHa3zf5v"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9290" y="2556587"/>
            <a:ext cx="11793894" cy="727789"/>
          </a:xfrm>
        </p:spPr>
        <p:txBody>
          <a:bodyPr>
            <a:normAutofit fontScale="90000"/>
          </a:bodyPr>
          <a:lstStyle/>
          <a:p>
            <a:pPr algn="l"/>
            <a:r>
              <a:rPr lang="en-IN" dirty="0">
                <a:solidFill>
                  <a:srgbClr val="C00000"/>
                </a:solidFill>
              </a:rPr>
              <a:t> </a:t>
            </a:r>
            <a:r>
              <a:rPr lang="en-IN" sz="3600" dirty="0" smtClean="0">
                <a:solidFill>
                  <a:srgbClr val="FF0000"/>
                </a:solidFill>
                <a:latin typeface="Times New Roman" pitchFamily="18" charset="0"/>
                <a:cs typeface="Times New Roman" pitchFamily="18" charset="0"/>
              </a:rPr>
              <a:t>PROJECT TITLE- </a:t>
            </a:r>
            <a:r>
              <a:rPr lang="en-US" sz="3100" b="1" cap="none" spc="3" dirty="0" smtClean="0">
                <a:latin typeface="Times New Roman" pitchFamily="18" charset="0"/>
                <a:ea typeface="Calibri" pitchFamily="2" charset="0"/>
                <a:cs typeface="Times New Roman" pitchFamily="18" charset="0"/>
              </a:rPr>
              <a:t>Audio </a:t>
            </a:r>
            <a:r>
              <a:rPr lang="en-US" sz="3100" b="1" cap="none" spc="3" dirty="0">
                <a:latin typeface="Times New Roman" pitchFamily="18" charset="0"/>
                <a:ea typeface="Calibri" pitchFamily="2" charset="0"/>
                <a:cs typeface="Times New Roman" pitchFamily="18" charset="0"/>
              </a:rPr>
              <a:t>And Data Transmission</a:t>
            </a:r>
            <a:r>
              <a:rPr lang="en-US" sz="3100" b="1" cap="none" spc="3" dirty="0">
                <a:solidFill>
                  <a:srgbClr val="8C8C8C"/>
                </a:solidFill>
                <a:latin typeface="Times New Roman" pitchFamily="18" charset="0"/>
                <a:ea typeface="Calibri" pitchFamily="2" charset="0"/>
                <a:cs typeface="Times New Roman" pitchFamily="18" charset="0"/>
              </a:rPr>
              <a:t> </a:t>
            </a:r>
            <a:r>
              <a:rPr lang="en-US" sz="3100" b="1" cap="none" spc="3" dirty="0">
                <a:latin typeface="Times New Roman" pitchFamily="18" charset="0"/>
                <a:ea typeface="Calibri" pitchFamily="2" charset="0"/>
                <a:cs typeface="Times New Roman" pitchFamily="18" charset="0"/>
              </a:rPr>
              <a:t>Using </a:t>
            </a:r>
            <a:r>
              <a:rPr lang="en-US" sz="3100" b="1" cap="none" spc="3" dirty="0" smtClean="0">
                <a:latin typeface="Times New Roman" pitchFamily="18" charset="0"/>
                <a:ea typeface="Calibri" pitchFamily="2" charset="0"/>
                <a:cs typeface="Times New Roman" pitchFamily="18" charset="0"/>
              </a:rPr>
              <a:t>LI-FI Technology</a:t>
            </a:r>
            <a:endParaRPr lang="en-IN" sz="3100" dirty="0">
              <a:latin typeface="Times New Roman" pitchFamily="18" charset="0"/>
              <a:cs typeface="Times New Roman" pitchFamily="18" charset="0"/>
            </a:endParaRPr>
          </a:p>
        </p:txBody>
      </p:sp>
      <p:sp>
        <p:nvSpPr>
          <p:cNvPr id="3" name="Subtitle 2"/>
          <p:cNvSpPr>
            <a:spLocks noGrp="1"/>
          </p:cNvSpPr>
          <p:nvPr>
            <p:ph type="subTitle" idx="1"/>
          </p:nvPr>
        </p:nvSpPr>
        <p:spPr>
          <a:xfrm>
            <a:off x="1828800" y="3539612"/>
            <a:ext cx="8534400" cy="2813889"/>
          </a:xfrm>
        </p:spPr>
        <p:txBody>
          <a:bodyPr>
            <a:normAutofit lnSpcReduction="10000"/>
          </a:bodyPr>
          <a:lstStyle/>
          <a:p>
            <a:pPr algn="l"/>
            <a:r>
              <a:rPr lang="en-IN" sz="2200" b="1" dirty="0" smtClean="0">
                <a:solidFill>
                  <a:schemeClr val="tx1"/>
                </a:solidFill>
                <a:latin typeface="Times New Roman" pitchFamily="18" charset="0"/>
                <a:cs typeface="Times New Roman" pitchFamily="18" charset="0"/>
              </a:rPr>
              <a:t>PRESENTED BY:</a:t>
            </a:r>
          </a:p>
          <a:p>
            <a:pPr algn="l"/>
            <a:r>
              <a:rPr lang="en-IN" sz="1700" dirty="0" smtClean="0">
                <a:solidFill>
                  <a:schemeClr val="tx1"/>
                </a:solidFill>
                <a:latin typeface="Times New Roman" pitchFamily="18" charset="0"/>
                <a:cs typeface="Times New Roman" pitchFamily="18" charset="0"/>
              </a:rPr>
              <a:t>1.ROHIT </a:t>
            </a:r>
            <a:r>
              <a:rPr lang="en-IN" sz="1700" dirty="0">
                <a:solidFill>
                  <a:schemeClr val="tx1"/>
                </a:solidFill>
                <a:latin typeface="Times New Roman" pitchFamily="18" charset="0"/>
                <a:cs typeface="Times New Roman" pitchFamily="18" charset="0"/>
              </a:rPr>
              <a:t>SANJAY </a:t>
            </a:r>
            <a:r>
              <a:rPr lang="en-IN" sz="1700" dirty="0" smtClean="0">
                <a:solidFill>
                  <a:schemeClr val="tx1"/>
                </a:solidFill>
                <a:latin typeface="Times New Roman" pitchFamily="18" charset="0"/>
                <a:cs typeface="Times New Roman" pitchFamily="18" charset="0"/>
              </a:rPr>
              <a:t>BOBADE          </a:t>
            </a:r>
            <a:r>
              <a:rPr lang="en-IN" sz="1700" b="1" dirty="0" smtClean="0">
                <a:solidFill>
                  <a:schemeClr val="tx1"/>
                </a:solidFill>
                <a:latin typeface="Times New Roman" pitchFamily="18" charset="0"/>
                <a:cs typeface="Times New Roman" pitchFamily="18" charset="0"/>
              </a:rPr>
              <a:t>(</a:t>
            </a:r>
            <a:r>
              <a:rPr lang="en-IN" sz="1700" b="1" dirty="0">
                <a:solidFill>
                  <a:schemeClr val="tx1"/>
                </a:solidFill>
                <a:latin typeface="Times New Roman" pitchFamily="18" charset="0"/>
                <a:cs typeface="Times New Roman" pitchFamily="18" charset="0"/>
              </a:rPr>
              <a:t>160)</a:t>
            </a:r>
            <a:endParaRPr lang="en-IN" sz="1700" b="1" dirty="0">
              <a:latin typeface="Times New Roman" pitchFamily="18" charset="0"/>
              <a:cs typeface="Times New Roman" pitchFamily="18" charset="0"/>
            </a:endParaRPr>
          </a:p>
          <a:p>
            <a:pPr algn="l"/>
            <a:r>
              <a:rPr lang="en-IN" sz="1700" dirty="0" smtClean="0">
                <a:solidFill>
                  <a:schemeClr val="tx1"/>
                </a:solidFill>
                <a:latin typeface="Times New Roman" pitchFamily="18" charset="0"/>
                <a:cs typeface="Times New Roman" pitchFamily="18" charset="0"/>
              </a:rPr>
              <a:t>2.</a:t>
            </a:r>
            <a:r>
              <a:rPr lang="en-IN" sz="1700" dirty="0" smtClean="0">
                <a:solidFill>
                  <a:schemeClr val="tx1"/>
                </a:solidFill>
                <a:latin typeface="Times New Roman" pitchFamily="18" charset="0"/>
                <a:cs typeface="Times New Roman" pitchFamily="18" charset="0"/>
              </a:rPr>
              <a:t>YASHODEEP D. DESHMUKH    </a:t>
            </a:r>
            <a:r>
              <a:rPr lang="en-IN" sz="1700" b="1" dirty="0" smtClean="0">
                <a:solidFill>
                  <a:schemeClr val="tx1"/>
                </a:solidFill>
                <a:latin typeface="Times New Roman" pitchFamily="18" charset="0"/>
                <a:cs typeface="Times New Roman" pitchFamily="18" charset="0"/>
              </a:rPr>
              <a:t>(164)</a:t>
            </a:r>
          </a:p>
          <a:p>
            <a:pPr algn="l"/>
            <a:r>
              <a:rPr lang="en-IN" sz="1700" dirty="0" smtClean="0">
                <a:solidFill>
                  <a:schemeClr val="tx1"/>
                </a:solidFill>
                <a:latin typeface="Times New Roman" pitchFamily="18" charset="0"/>
                <a:cs typeface="Times New Roman" pitchFamily="18" charset="0"/>
              </a:rPr>
              <a:t>3.SARVESH </a:t>
            </a:r>
            <a:r>
              <a:rPr lang="en-IN" sz="1700" dirty="0" smtClean="0">
                <a:solidFill>
                  <a:schemeClr val="tx1"/>
                </a:solidFill>
                <a:latin typeface="Times New Roman" pitchFamily="18" charset="0"/>
                <a:cs typeface="Times New Roman" pitchFamily="18" charset="0"/>
              </a:rPr>
              <a:t>SANJAY MALI   </a:t>
            </a:r>
            <a:r>
              <a:rPr lang="en-IN" sz="1700" dirty="0" smtClean="0">
                <a:solidFill>
                  <a:schemeClr val="tx1"/>
                </a:solidFill>
                <a:latin typeface="Times New Roman" pitchFamily="18" charset="0"/>
                <a:cs typeface="Times New Roman" pitchFamily="18" charset="0"/>
              </a:rPr>
              <a:t>        </a:t>
            </a:r>
            <a:r>
              <a:rPr lang="en-IN" sz="1700" b="1" dirty="0" smtClean="0">
                <a:solidFill>
                  <a:schemeClr val="tx1"/>
                </a:solidFill>
                <a:latin typeface="Times New Roman" pitchFamily="18" charset="0"/>
                <a:cs typeface="Times New Roman" pitchFamily="18" charset="0"/>
              </a:rPr>
              <a:t>(</a:t>
            </a:r>
            <a:r>
              <a:rPr lang="en-IN" sz="1700" b="1" dirty="0" smtClean="0">
                <a:solidFill>
                  <a:schemeClr val="tx1"/>
                </a:solidFill>
                <a:latin typeface="Times New Roman" pitchFamily="18" charset="0"/>
                <a:cs typeface="Times New Roman" pitchFamily="18" charset="0"/>
              </a:rPr>
              <a:t>177)</a:t>
            </a:r>
            <a:endParaRPr lang="en-IN" sz="1700" b="1" dirty="0" smtClean="0">
              <a:latin typeface="Times New Roman" pitchFamily="18" charset="0"/>
              <a:cs typeface="Times New Roman" pitchFamily="18" charset="0"/>
            </a:endParaRPr>
          </a:p>
          <a:p>
            <a:pPr algn="l"/>
            <a:endParaRPr lang="en-IN" sz="2400" dirty="0">
              <a:solidFill>
                <a:schemeClr val="tx1"/>
              </a:solidFill>
            </a:endParaRPr>
          </a:p>
          <a:p>
            <a:pPr algn="l"/>
            <a:endParaRPr lang="en-IN" sz="2400" b="1" cap="none" dirty="0"/>
          </a:p>
          <a:p>
            <a:r>
              <a:rPr lang="en-IN" sz="2600" b="1" dirty="0" smtClean="0">
                <a:solidFill>
                  <a:schemeClr val="tx1"/>
                </a:solidFill>
                <a:latin typeface="Times New Roman" pitchFamily="18" charset="0"/>
                <a:cs typeface="Times New Roman" pitchFamily="18" charset="0"/>
              </a:rPr>
              <a:t>GUIDED BY : </a:t>
            </a:r>
          </a:p>
          <a:p>
            <a:r>
              <a:rPr lang="en-IN" sz="1700" dirty="0" smtClean="0">
                <a:solidFill>
                  <a:schemeClr val="tx1"/>
                </a:solidFill>
                <a:latin typeface="Times New Roman" pitchFamily="18" charset="0"/>
                <a:cs typeface="Times New Roman" pitchFamily="18" charset="0"/>
              </a:rPr>
              <a:t>MS</a:t>
            </a:r>
            <a:r>
              <a:rPr lang="en-IN" sz="1700" dirty="0">
                <a:solidFill>
                  <a:schemeClr val="tx1"/>
                </a:solidFill>
                <a:latin typeface="Times New Roman" pitchFamily="18" charset="0"/>
                <a:cs typeface="Times New Roman" pitchFamily="18" charset="0"/>
              </a:rPr>
              <a:t>. NILIMA S. WARADE</a:t>
            </a:r>
          </a:p>
          <a:p>
            <a:endParaRPr lang="en-IN" sz="2000" b="1" dirty="0">
              <a:solidFill>
                <a:schemeClr val="tx1"/>
              </a:solidFill>
              <a:latin typeface="Times New Roman" pitchFamily="18" charset="0"/>
              <a:cs typeface="Times New Roman" pitchFamily="18" charset="0"/>
            </a:endParaRPr>
          </a:p>
          <a:p>
            <a:endParaRPr lang="en-IN" sz="2000" b="1" dirty="0">
              <a:solidFill>
                <a:schemeClr val="tx1"/>
              </a:solidFill>
              <a:latin typeface="Times New Roman" pitchFamily="18" charset="0"/>
              <a:cs typeface="Times New Roman" pitchFamily="18" charset="0"/>
            </a:endParaRPr>
          </a:p>
          <a:p>
            <a:pPr algn="l"/>
            <a:endParaRPr lang="en-IN" sz="2000" dirty="0"/>
          </a:p>
        </p:txBody>
      </p:sp>
      <p:pic>
        <p:nvPicPr>
          <p:cNvPr id="4" name="Picture 3" descr="IOIT 2"/>
          <p:cNvPicPr/>
          <p:nvPr/>
        </p:nvPicPr>
        <p:blipFill>
          <a:blip r:embed="rId2" cstate="print">
            <a:extLst>
              <a:ext uri="{28A0092B-C50C-407E-A947-70E740481C1C}">
                <a14:useLocalDpi xmlns:a14="http://schemas.microsoft.com/office/drawing/2010/main" xmlns="" val="0"/>
              </a:ext>
            </a:extLst>
          </a:blip>
          <a:srcRect b="15068"/>
          <a:stretch>
            <a:fillRect/>
          </a:stretch>
        </p:blipFill>
        <p:spPr bwMode="auto">
          <a:xfrm>
            <a:off x="3550359" y="453269"/>
            <a:ext cx="5103459" cy="1008699"/>
          </a:xfrm>
          <a:prstGeom prst="rect">
            <a:avLst/>
          </a:prstGeom>
          <a:noFill/>
          <a:ln>
            <a:noFill/>
          </a:ln>
        </p:spPr>
      </p:pic>
      <p:sp>
        <p:nvSpPr>
          <p:cNvPr id="5" name="Rectangle 4"/>
          <p:cNvSpPr/>
          <p:nvPr/>
        </p:nvSpPr>
        <p:spPr>
          <a:xfrm>
            <a:off x="2538248" y="1639614"/>
            <a:ext cx="6605752" cy="369332"/>
          </a:xfrm>
          <a:prstGeom prst="rect">
            <a:avLst/>
          </a:prstGeom>
        </p:spPr>
        <p:txBody>
          <a:bodyPr wrap="square">
            <a:spAutoFit/>
          </a:bodyPr>
          <a:lstStyle/>
          <a:p>
            <a:r>
              <a:rPr lang="en-IN" dirty="0"/>
              <a:t> </a:t>
            </a:r>
            <a:r>
              <a:rPr lang="en-IN" b="1" dirty="0">
                <a:solidFill>
                  <a:schemeClr val="accent2">
                    <a:lumMod val="50000"/>
                  </a:schemeClr>
                </a:solidFill>
                <a:latin typeface="Times New Roman" pitchFamily="18" charset="0"/>
                <a:cs typeface="Times New Roman" pitchFamily="18" charset="0"/>
              </a:rPr>
              <a:t>Department Of Electronics and Telecommunication Engineering</a:t>
            </a:r>
            <a:endParaRPr lang="en-IN" dirty="0"/>
          </a:p>
        </p:txBody>
      </p:sp>
      <p:sp>
        <p:nvSpPr>
          <p:cNvPr id="9" name="Title 1"/>
          <p:cNvSpPr txBox="1">
            <a:spLocks/>
          </p:cNvSpPr>
          <p:nvPr/>
        </p:nvSpPr>
        <p:spPr>
          <a:xfrm>
            <a:off x="2668555" y="2111584"/>
            <a:ext cx="5747657" cy="453837"/>
          </a:xfrm>
          <a:prstGeom prst="rect">
            <a:avLst/>
          </a:prstGeom>
        </p:spPr>
        <p:txBody>
          <a:bodyPr vert="horz" lIns="91440" tIns="45720" rIns="91440" bIns="45720" rtlCol="0" anchor="ctr">
            <a:normAutofit fontScale="6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dirty="0" smtClean="0">
                <a:latin typeface="Times New Roman" pitchFamily="18" charset="0"/>
                <a:cs typeface="Times New Roman" pitchFamily="18" charset="0"/>
              </a:rPr>
              <a:t>PROJECT PRESENTATION - 2</a:t>
            </a:r>
            <a:endParaRPr lang="en-IN" sz="3600" dirty="0">
              <a:latin typeface="Times New Roman" pitchFamily="18" charset="0"/>
              <a:cs typeface="Times New Roman" pitchFamily="18" charset="0"/>
            </a:endParaRPr>
          </a:p>
        </p:txBody>
      </p:sp>
    </p:spTree>
    <p:extLst>
      <p:ext uri="{BB962C8B-B14F-4D97-AF65-F5344CB8AC3E}">
        <p14:creationId xmlns:p14="http://schemas.microsoft.com/office/powerpoint/2010/main" xmlns="" val="33018998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23D8A0C-1CDE-04D3-37FD-7F69667055B3}"/>
              </a:ext>
            </a:extLst>
          </p:cNvPr>
          <p:cNvSpPr>
            <a:spLocks noGrp="1"/>
          </p:cNvSpPr>
          <p:nvPr>
            <p:ph type="title"/>
          </p:nvPr>
        </p:nvSpPr>
        <p:spPr/>
        <p:txBody>
          <a:bodyPr>
            <a:normAutofit/>
          </a:bodyPr>
          <a:lstStyle/>
          <a:p>
            <a:r>
              <a:rPr lang="en-IN" sz="1800" dirty="0">
                <a:effectLst/>
                <a:latin typeface="Times New Roman" panose="02020603050405020304" pitchFamily="18" charset="0"/>
                <a:ea typeface="Times New Roman" panose="02020603050405020304" pitchFamily="18" charset="0"/>
              </a:rPr>
              <a:t/>
            </a:r>
            <a:br>
              <a:rPr lang="en-IN" sz="1800" dirty="0">
                <a:effectLst/>
                <a:latin typeface="Times New Roman" panose="02020603050405020304" pitchFamily="18" charset="0"/>
                <a:ea typeface="Times New Roman" panose="02020603050405020304" pitchFamily="18" charset="0"/>
              </a:rPr>
            </a:br>
            <a:endParaRPr lang="en-IN" dirty="0"/>
          </a:p>
        </p:txBody>
      </p:sp>
      <p:sp>
        <p:nvSpPr>
          <p:cNvPr id="4" name="Slide Number Placeholder 3">
            <a:extLst>
              <a:ext uri="{FF2B5EF4-FFF2-40B4-BE49-F238E27FC236}">
                <a16:creationId xmlns:a16="http://schemas.microsoft.com/office/drawing/2014/main" xmlns="" id="{BDB76811-1A16-099D-7460-35D680B004AF}"/>
              </a:ext>
            </a:extLst>
          </p:cNvPr>
          <p:cNvSpPr>
            <a:spLocks noGrp="1"/>
          </p:cNvSpPr>
          <p:nvPr>
            <p:ph type="sldNum" sz="quarter" idx="12"/>
          </p:nvPr>
        </p:nvSpPr>
        <p:spPr/>
        <p:txBody>
          <a:bodyPr/>
          <a:lstStyle/>
          <a:p>
            <a:fld id="{9B618960-8005-486C-9A75-10CB2AAC16F9}" type="slidenum">
              <a:rPr lang="en-US" smtClean="0"/>
              <a:pPr/>
              <a:t>10</a:t>
            </a:fld>
            <a:endParaRPr lang="en-US"/>
          </a:p>
        </p:txBody>
      </p:sp>
      <p:pic>
        <p:nvPicPr>
          <p:cNvPr id="5" name="image2.jpeg">
            <a:extLst>
              <a:ext uri="{FF2B5EF4-FFF2-40B4-BE49-F238E27FC236}">
                <a16:creationId xmlns:a16="http://schemas.microsoft.com/office/drawing/2014/main" xmlns="" id="{5993F4A7-CCD8-BF05-DA31-585ADB4BFEF7}"/>
              </a:ext>
            </a:extLst>
          </p:cNvPr>
          <p:cNvPicPr>
            <a:picLocks noGrp="1" noChangeAspect="1"/>
          </p:cNvPicPr>
          <p:nvPr>
            <p:ph idx="1"/>
          </p:nvPr>
        </p:nvPicPr>
        <p:blipFill>
          <a:blip r:embed="rId2" cstate="print"/>
          <a:stretch>
            <a:fillRect/>
          </a:stretch>
        </p:blipFill>
        <p:spPr>
          <a:xfrm>
            <a:off x="521110" y="1462087"/>
            <a:ext cx="6037006" cy="3933825"/>
          </a:xfrm>
          <a:prstGeom prst="rect">
            <a:avLst/>
          </a:prstGeom>
        </p:spPr>
      </p:pic>
      <p:pic>
        <p:nvPicPr>
          <p:cNvPr id="6" name="image6.jpeg">
            <a:extLst>
              <a:ext uri="{FF2B5EF4-FFF2-40B4-BE49-F238E27FC236}">
                <a16:creationId xmlns:a16="http://schemas.microsoft.com/office/drawing/2014/main" xmlns="" id="{AB6C9912-740B-3107-8DEA-738D169B9FBF}"/>
              </a:ext>
            </a:extLst>
          </p:cNvPr>
          <p:cNvPicPr>
            <a:picLocks noChangeAspect="1"/>
          </p:cNvPicPr>
          <p:nvPr/>
        </p:nvPicPr>
        <p:blipFill>
          <a:blip r:embed="rId3" cstate="print"/>
          <a:stretch>
            <a:fillRect/>
          </a:stretch>
        </p:blipFill>
        <p:spPr>
          <a:xfrm>
            <a:off x="6990735" y="1462087"/>
            <a:ext cx="5034115" cy="3726425"/>
          </a:xfrm>
          <a:prstGeom prst="rect">
            <a:avLst/>
          </a:prstGeom>
        </p:spPr>
      </p:pic>
    </p:spTree>
    <p:extLst>
      <p:ext uri="{BB962C8B-B14F-4D97-AF65-F5344CB8AC3E}">
        <p14:creationId xmlns:p14="http://schemas.microsoft.com/office/powerpoint/2010/main" xmlns="" val="32822303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Simulation Results</a:t>
            </a:r>
          </a:p>
        </p:txBody>
      </p:sp>
      <p:sp>
        <p:nvSpPr>
          <p:cNvPr id="4" name="Slide Number Placeholder 3"/>
          <p:cNvSpPr>
            <a:spLocks noGrp="1"/>
          </p:cNvSpPr>
          <p:nvPr>
            <p:ph type="sldNum" sz="quarter" idx="12"/>
          </p:nvPr>
        </p:nvSpPr>
        <p:spPr/>
        <p:txBody>
          <a:bodyPr/>
          <a:lstStyle/>
          <a:p>
            <a:fld id="{9B618960-8005-486C-9A75-10CB2AAC16F9}" type="slidenum">
              <a:rPr lang="en-US" smtClean="0"/>
              <a:pPr/>
              <a:t>11</a:t>
            </a:fld>
            <a:endParaRPr lang="en-US"/>
          </a:p>
        </p:txBody>
      </p:sp>
      <p:pic>
        <p:nvPicPr>
          <p:cNvPr id="11" name="Content Placeholder 10">
            <a:extLst>
              <a:ext uri="{FF2B5EF4-FFF2-40B4-BE49-F238E27FC236}">
                <a16:creationId xmlns:a16="http://schemas.microsoft.com/office/drawing/2014/main" xmlns="" id="{6CA9C426-81BD-0E36-B3BF-1A597EC1826B}"/>
              </a:ext>
            </a:extLst>
          </p:cNvPr>
          <p:cNvPicPr>
            <a:picLocks noGrp="1" noChangeAspect="1"/>
          </p:cNvPicPr>
          <p:nvPr>
            <p:ph idx="1"/>
          </p:nvPr>
        </p:nvPicPr>
        <p:blipFill>
          <a:blip r:embed="rId2"/>
          <a:stretch>
            <a:fillRect/>
          </a:stretch>
        </p:blipFill>
        <p:spPr>
          <a:xfrm>
            <a:off x="1954936" y="1254509"/>
            <a:ext cx="8046154" cy="4349878"/>
          </a:xfrm>
        </p:spPr>
      </p:pic>
      <p:sp>
        <p:nvSpPr>
          <p:cNvPr id="12" name="TextBox 11">
            <a:extLst>
              <a:ext uri="{FF2B5EF4-FFF2-40B4-BE49-F238E27FC236}">
                <a16:creationId xmlns:a16="http://schemas.microsoft.com/office/drawing/2014/main" xmlns="" id="{486A24B3-7D98-3FB7-8B5D-A860D5F5FC49}"/>
              </a:ext>
            </a:extLst>
          </p:cNvPr>
          <p:cNvSpPr txBox="1"/>
          <p:nvPr/>
        </p:nvSpPr>
        <p:spPr>
          <a:xfrm>
            <a:off x="1877961" y="5899354"/>
            <a:ext cx="8123129" cy="369332"/>
          </a:xfrm>
          <a:prstGeom prst="rect">
            <a:avLst/>
          </a:prstGeom>
          <a:noFill/>
        </p:spPr>
        <p:txBody>
          <a:bodyPr wrap="square" rtlCol="0">
            <a:spAutoFit/>
          </a:bodyPr>
          <a:lstStyle/>
          <a:p>
            <a:r>
              <a:rPr lang="en-US" dirty="0"/>
              <a:t>      Link- </a:t>
            </a:r>
            <a:r>
              <a:rPr lang="en-US" dirty="0">
                <a:hlinkClick r:id="rId3"/>
              </a:rPr>
              <a:t>https://www.tinkercad.com/things/lqKyHa3zf5v</a:t>
            </a:r>
            <a:endParaRPr lang="en-IN" dirty="0"/>
          </a:p>
        </p:txBody>
      </p:sp>
    </p:spTree>
    <p:extLst>
      <p:ext uri="{BB962C8B-B14F-4D97-AF65-F5344CB8AC3E}">
        <p14:creationId xmlns:p14="http://schemas.microsoft.com/office/powerpoint/2010/main" xmlns="" val="28766087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376" y="1008711"/>
            <a:ext cx="10972800" cy="1143000"/>
          </a:xfrm>
        </p:spPr>
        <p:txBody>
          <a:bodyPr/>
          <a:lstStyle/>
          <a:p>
            <a:r>
              <a:rPr lang="en-IN" b="1" dirty="0" smtClean="0">
                <a:latin typeface="Times New Roman" pitchFamily="18" charset="0"/>
                <a:cs typeface="Times New Roman" pitchFamily="18" charset="0"/>
              </a:rPr>
              <a:t>CONCLUSION </a:t>
            </a:r>
            <a:endParaRPr lang="en-IN" b="1" dirty="0">
              <a:latin typeface="Times New Roman" pitchFamily="18" charset="0"/>
              <a:cs typeface="Times New Roman" pitchFamily="18" charset="0"/>
            </a:endParaRPr>
          </a:p>
        </p:txBody>
      </p:sp>
      <p:sp>
        <p:nvSpPr>
          <p:cNvPr id="3" name="Content Placeholder 2"/>
          <p:cNvSpPr>
            <a:spLocks noGrp="1"/>
          </p:cNvSpPr>
          <p:nvPr>
            <p:ph idx="1"/>
          </p:nvPr>
        </p:nvSpPr>
        <p:spPr>
          <a:xfrm>
            <a:off x="618931" y="2342485"/>
            <a:ext cx="10972800" cy="2416127"/>
          </a:xfrm>
        </p:spPr>
        <p:txBody>
          <a:bodyPr/>
          <a:lstStyle/>
          <a:p>
            <a:pPr algn="just">
              <a:lnSpc>
                <a:spcPct val="150000"/>
              </a:lnSpc>
              <a:buNone/>
            </a:pPr>
            <a:r>
              <a:rPr lang="en-US" sz="1800" dirty="0" smtClean="0">
                <a:effectLst/>
                <a:latin typeface="Times New Roman" panose="02020603050405020304" pitchFamily="18" charset="0"/>
                <a:ea typeface="Times New Roman" panose="02020603050405020304" pitchFamily="18" charset="0"/>
              </a:rPr>
              <a:t>                    In </a:t>
            </a:r>
            <a:r>
              <a:rPr lang="en-US" sz="1800" dirty="0">
                <a:effectLst/>
                <a:latin typeface="Times New Roman" panose="02020603050405020304" pitchFamily="18" charset="0"/>
                <a:ea typeface="Times New Roman" panose="02020603050405020304" pitchFamily="18" charset="0"/>
              </a:rPr>
              <a:t>this</a:t>
            </a:r>
            <a:r>
              <a:rPr lang="en-US" sz="1800" spc="5" dirty="0">
                <a:effectLst/>
                <a:latin typeface="Times New Roman" panose="02020603050405020304" pitchFamily="18" charset="0"/>
                <a:ea typeface="Times New Roman" panose="02020603050405020304" pitchFamily="18" charset="0"/>
              </a:rPr>
              <a:t> </a:t>
            </a:r>
            <a:r>
              <a:rPr lang="en-US" sz="1800" spc="5" dirty="0">
                <a:latin typeface="Times New Roman" panose="02020603050405020304" pitchFamily="18" charset="0"/>
                <a:ea typeface="Times New Roman" panose="02020603050405020304" pitchFamily="18" charset="0"/>
              </a:rPr>
              <a:t>project</a:t>
            </a:r>
            <a:r>
              <a:rPr lang="en-US" sz="1800" dirty="0">
                <a:effectLst/>
                <a:latin typeface="Times New Roman" panose="02020603050405020304" pitchFamily="18" charset="0"/>
                <a:ea typeface="Times New Roman" panose="02020603050405020304" pitchFamily="18" charset="0"/>
              </a:rPr>
              <a: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proposed, explained and demonstrated a real-</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time text and audio broadcast prototype by  using LED and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solar panel and examine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 transmission of both text and audio</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signals using visible light communication. It is observed that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transmission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text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with</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distances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up</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0.5m</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transmission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audio</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with</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distances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up</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1.5m</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can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achieved. The VLC technology will be more explored in near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future as demand for high-speed communication increases with</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application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transportation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home</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network.</a:t>
            </a:r>
            <a:endParaRPr lang="en-IN" sz="1800" dirty="0">
              <a:effectLst/>
              <a:latin typeface="Times New Roman" panose="02020603050405020304" pitchFamily="18" charset="0"/>
              <a:ea typeface="Times New Roman" panose="02020603050405020304" pitchFamily="18" charset="0"/>
            </a:endParaRPr>
          </a:p>
          <a:p>
            <a:endParaRPr lang="en-IN" dirty="0"/>
          </a:p>
        </p:txBody>
      </p:sp>
      <p:sp>
        <p:nvSpPr>
          <p:cNvPr id="4" name="Slide Number Placeholder 3"/>
          <p:cNvSpPr>
            <a:spLocks noGrp="1"/>
          </p:cNvSpPr>
          <p:nvPr>
            <p:ph type="sldNum" sz="quarter" idx="12"/>
          </p:nvPr>
        </p:nvSpPr>
        <p:spPr/>
        <p:txBody>
          <a:bodyPr/>
          <a:lstStyle/>
          <a:p>
            <a:fld id="{9B618960-8005-486C-9A75-10CB2AAC16F9}" type="slidenum">
              <a:rPr lang="en-US" smtClean="0"/>
              <a:pPr/>
              <a:t>12</a:t>
            </a:fld>
            <a:endParaRPr lang="en-US"/>
          </a:p>
        </p:txBody>
      </p:sp>
    </p:spTree>
    <p:extLst>
      <p:ext uri="{BB962C8B-B14F-4D97-AF65-F5344CB8AC3E}">
        <p14:creationId xmlns:p14="http://schemas.microsoft.com/office/powerpoint/2010/main" xmlns="" val="10035598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Times New Roman" pitchFamily="18" charset="0"/>
                <a:cs typeface="Times New Roman" pitchFamily="18" charset="0"/>
              </a:rPr>
              <a:t>REFERENCES</a:t>
            </a:r>
            <a:endParaRPr lang="en-IN" b="1" dirty="0">
              <a:latin typeface="Times New Roman" pitchFamily="18" charset="0"/>
              <a:cs typeface="Times New Roman" pitchFamily="18" charset="0"/>
            </a:endParaRPr>
          </a:p>
        </p:txBody>
      </p:sp>
      <p:sp>
        <p:nvSpPr>
          <p:cNvPr id="3" name="Content Placeholder 2"/>
          <p:cNvSpPr>
            <a:spLocks noGrp="1"/>
          </p:cNvSpPr>
          <p:nvPr>
            <p:ph idx="1"/>
          </p:nvPr>
        </p:nvSpPr>
        <p:spPr>
          <a:xfrm>
            <a:off x="628262" y="1380382"/>
            <a:ext cx="10972800" cy="5041289"/>
          </a:xfrm>
        </p:spPr>
        <p:txBody>
          <a:bodyPr>
            <a:normAutofit fontScale="47500" lnSpcReduction="20000"/>
          </a:bodyPr>
          <a:lstStyle/>
          <a:p>
            <a:pPr marL="0" indent="0" algn="just">
              <a:buNone/>
            </a:pPr>
            <a:r>
              <a:rPr lang="en-US" dirty="0">
                <a:latin typeface="Times New Roman" pitchFamily="18" charset="0"/>
                <a:cs typeface="Times New Roman" pitchFamily="18" charset="0"/>
              </a:rPr>
              <a:t>[1</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Satya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Jaswanth</a:t>
            </a:r>
            <a:r>
              <a:rPr lang="en-US" dirty="0">
                <a:latin typeface="Times New Roman" pitchFamily="18" charset="0"/>
                <a:cs typeface="Times New Roman" pitchFamily="18" charset="0"/>
              </a:rPr>
              <a:t>, </a:t>
            </a:r>
            <a:r>
              <a:rPr lang="en-US" dirty="0" err="1" smtClean="0">
                <a:latin typeface="Times New Roman" pitchFamily="18" charset="0"/>
                <a:cs typeface="Times New Roman" pitchFamily="18" charset="0"/>
              </a:rPr>
              <a:t>Badri</a:t>
            </a:r>
            <a:r>
              <a:rPr lang="en-US" dirty="0" smtClean="0">
                <a:latin typeface="Times New Roman" pitchFamily="18" charset="0"/>
                <a:cs typeface="Times New Roman" pitchFamily="18" charset="0"/>
              </a:rPr>
              <a:t> Computer </a:t>
            </a:r>
            <a:r>
              <a:rPr lang="en-US" dirty="0">
                <a:latin typeface="Times New Roman" pitchFamily="18" charset="0"/>
                <a:cs typeface="Times New Roman" pitchFamily="18" charset="0"/>
              </a:rPr>
              <a:t>Science and Engineering Indian Institute of Technology, Ropar satyajaswanth.badri@gmail.com "Audio and Video Transmission Using Visible Light Transmission" ANTS 1570-566372 ©2019 IEEE</a:t>
            </a:r>
          </a:p>
          <a:p>
            <a:pPr marL="0" indent="0" algn="just">
              <a:buNone/>
            </a:pPr>
            <a:r>
              <a:rPr lang="en-US" dirty="0">
                <a:latin typeface="Times New Roman" pitchFamily="18" charset="0"/>
                <a:cs typeface="Times New Roman" pitchFamily="18" charset="0"/>
              </a:rPr>
              <a:t> </a:t>
            </a:r>
          </a:p>
          <a:p>
            <a:pPr marL="0" indent="0" algn="just">
              <a:buNone/>
            </a:pPr>
            <a:r>
              <a:rPr lang="en-IN" dirty="0">
                <a:latin typeface="Times New Roman" pitchFamily="18" charset="0"/>
                <a:cs typeface="Times New Roman" pitchFamily="18" charset="0"/>
              </a:rPr>
              <a:t>[2</a:t>
            </a: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Sabita</a:t>
            </a:r>
            <a:r>
              <a:rPr lang="en-IN" dirty="0" smtClean="0">
                <a:latin typeface="Times New Roman" pitchFamily="18" charset="0"/>
                <a:cs typeface="Times New Roman" pitchFamily="18" charset="0"/>
              </a:rPr>
              <a:t> </a:t>
            </a:r>
            <a:r>
              <a:rPr lang="en-IN" dirty="0">
                <a:latin typeface="Times New Roman" pitchFamily="18" charset="0"/>
                <a:cs typeface="Times New Roman" pitchFamily="18" charset="0"/>
              </a:rPr>
              <a:t>Mali, Department of EIE, ITER </a:t>
            </a:r>
            <a:r>
              <a:rPr lang="en-IN" dirty="0" err="1">
                <a:latin typeface="Times New Roman" pitchFamily="18" charset="0"/>
                <a:cs typeface="Times New Roman" pitchFamily="18" charset="0"/>
              </a:rPr>
              <a:t>Siksha</a:t>
            </a:r>
            <a:r>
              <a:rPr lang="en-IN" dirty="0">
                <a:latin typeface="Times New Roman" pitchFamily="18" charset="0"/>
                <a:cs typeface="Times New Roman" pitchFamily="18" charset="0"/>
              </a:rPr>
              <a:t> ‘O’ </a:t>
            </a:r>
            <a:r>
              <a:rPr lang="en-IN" dirty="0" err="1">
                <a:latin typeface="Times New Roman" pitchFamily="18" charset="0"/>
                <a:cs typeface="Times New Roman" pitchFamily="18" charset="0"/>
              </a:rPr>
              <a:t>Anusandhan</a:t>
            </a:r>
            <a:r>
              <a:rPr lang="en-IN" dirty="0">
                <a:latin typeface="Times New Roman" pitchFamily="18" charset="0"/>
                <a:cs typeface="Times New Roman" pitchFamily="18" charset="0"/>
              </a:rPr>
              <a:t> (Deemed to be University) </a:t>
            </a:r>
            <a:r>
              <a:rPr lang="en-IN" dirty="0" err="1">
                <a:latin typeface="Times New Roman" pitchFamily="18" charset="0"/>
                <a:cs typeface="Times New Roman" pitchFamily="18" charset="0"/>
              </a:rPr>
              <a:t>Khandagiri</a:t>
            </a:r>
            <a:r>
              <a:rPr lang="en-IN" dirty="0">
                <a:latin typeface="Times New Roman" pitchFamily="18" charset="0"/>
                <a:cs typeface="Times New Roman" pitchFamily="18" charset="0"/>
              </a:rPr>
              <a:t> Square Bhubaneswar-751030, Odisha, India "Design and Implementation of Text and Audio Signal Transmission using Visible Light Communication." -978-1-7281-5464-0/20/$31.00 ©2020 IEEE.</a:t>
            </a:r>
          </a:p>
          <a:p>
            <a:pPr marL="0" indent="0" algn="just">
              <a:buNone/>
            </a:pPr>
            <a:endParaRPr lang="en-IN" dirty="0">
              <a:latin typeface="Times New Roman" pitchFamily="18" charset="0"/>
              <a:cs typeface="Times New Roman" pitchFamily="18" charset="0"/>
            </a:endParaRPr>
          </a:p>
          <a:p>
            <a:pPr marL="0" indent="0" algn="just">
              <a:buNone/>
            </a:pPr>
            <a:r>
              <a:rPr lang="en-IN" dirty="0">
                <a:latin typeface="Times New Roman" pitchFamily="18" charset="0"/>
                <a:cs typeface="Times New Roman" pitchFamily="18" charset="0"/>
              </a:rPr>
              <a:t>[3</a:t>
            </a: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Shabana</a:t>
            </a: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Parveen</a:t>
            </a:r>
            <a:r>
              <a:rPr lang="en-IN" dirty="0" smtClean="0">
                <a:latin typeface="Times New Roman" pitchFamily="18" charset="0"/>
                <a:cs typeface="Times New Roman" pitchFamily="18" charset="0"/>
              </a:rPr>
              <a:t> </a:t>
            </a:r>
            <a:r>
              <a:rPr lang="en-IN" dirty="0">
                <a:latin typeface="Times New Roman" pitchFamily="18" charset="0"/>
                <a:cs typeface="Times New Roman" pitchFamily="18" charset="0"/>
              </a:rPr>
              <a:t>M1, </a:t>
            </a:r>
            <a:r>
              <a:rPr lang="en-IN" dirty="0" err="1">
                <a:latin typeface="Times New Roman" pitchFamily="18" charset="0"/>
                <a:cs typeface="Times New Roman" pitchFamily="18" charset="0"/>
              </a:rPr>
              <a:t>Siddarthan</a:t>
            </a:r>
            <a:r>
              <a:rPr lang="en-IN" dirty="0">
                <a:latin typeface="Times New Roman" pitchFamily="18" charset="0"/>
                <a:cs typeface="Times New Roman" pitchFamily="18" charset="0"/>
              </a:rPr>
              <a:t> K2,Vignesh T3, Ajay </a:t>
            </a:r>
            <a:r>
              <a:rPr lang="en-IN" dirty="0" err="1">
                <a:latin typeface="Times New Roman" pitchFamily="18" charset="0"/>
                <a:cs typeface="Times New Roman" pitchFamily="18" charset="0"/>
              </a:rPr>
              <a:t>Krishnaa</a:t>
            </a:r>
            <a:r>
              <a:rPr lang="en-IN" dirty="0">
                <a:latin typeface="Times New Roman" pitchFamily="18" charset="0"/>
                <a:cs typeface="Times New Roman" pitchFamily="18" charset="0"/>
              </a:rPr>
              <a:t> A R4 Data transmission using Li-Fi technology www.jetir.org (ISSN-2349-5162)©2019 JETIR.</a:t>
            </a:r>
          </a:p>
          <a:p>
            <a:pPr marL="0" indent="0" algn="just">
              <a:buNone/>
            </a:pPr>
            <a:endParaRPr lang="en-IN" dirty="0">
              <a:latin typeface="Times New Roman" pitchFamily="18" charset="0"/>
              <a:cs typeface="Times New Roman" pitchFamily="18" charset="0"/>
            </a:endParaRPr>
          </a:p>
          <a:p>
            <a:pPr marL="0" indent="0" algn="just">
              <a:buNone/>
            </a:pPr>
            <a:r>
              <a:rPr lang="en-IN" dirty="0">
                <a:latin typeface="Times New Roman" pitchFamily="18" charset="0"/>
                <a:cs typeface="Times New Roman" pitchFamily="18" charset="0"/>
              </a:rPr>
              <a:t>[4</a:t>
            </a:r>
            <a:r>
              <a:rPr lang="en-IN" dirty="0" smtClean="0">
                <a:latin typeface="Times New Roman" pitchFamily="18" charset="0"/>
                <a:cs typeface="Times New Roman" pitchFamily="18" charset="0"/>
              </a:rPr>
              <a:t>] G </a:t>
            </a:r>
            <a:r>
              <a:rPr lang="en-IN" dirty="0">
                <a:latin typeface="Times New Roman" pitchFamily="18" charset="0"/>
                <a:cs typeface="Times New Roman" pitchFamily="18" charset="0"/>
              </a:rPr>
              <a:t>Madhuri, K Anjali and R Sakthi Prabha Department of Electronics and Communication Engineering, </a:t>
            </a:r>
            <a:r>
              <a:rPr lang="en-IN" dirty="0" err="1" smtClean="0">
                <a:latin typeface="Times New Roman" pitchFamily="18" charset="0"/>
                <a:cs typeface="Times New Roman" pitchFamily="18" charset="0"/>
              </a:rPr>
              <a:t>Sathya</a:t>
            </a: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bama</a:t>
            </a:r>
            <a:r>
              <a:rPr lang="en-IN" dirty="0" smtClean="0">
                <a:latin typeface="Times New Roman" pitchFamily="18" charset="0"/>
                <a:cs typeface="Times New Roman" pitchFamily="18" charset="0"/>
              </a:rPr>
              <a:t> </a:t>
            </a:r>
            <a:r>
              <a:rPr lang="en-IN" dirty="0">
                <a:latin typeface="Times New Roman" pitchFamily="18" charset="0"/>
                <a:cs typeface="Times New Roman" pitchFamily="18" charset="0"/>
              </a:rPr>
              <a:t>Institute of Science &amp; Technology, Chennai, India “Transmission of data, audio and text signal using Li-fi. technology “ IOP Conf. Series: Materials Science and Engineering 872 (2020) 012010</a:t>
            </a:r>
          </a:p>
          <a:p>
            <a:pPr marL="0" indent="0" algn="just">
              <a:buNone/>
            </a:pPr>
            <a:r>
              <a:rPr lang="en-IN" dirty="0">
                <a:latin typeface="Times New Roman" pitchFamily="18" charset="0"/>
                <a:cs typeface="Times New Roman" pitchFamily="18" charset="0"/>
              </a:rPr>
              <a:t>IOP Publishing doi:10.1088/1757-899X/872/1/012010.</a:t>
            </a:r>
          </a:p>
          <a:p>
            <a:pPr marL="0" indent="0" algn="just">
              <a:buNone/>
            </a:pPr>
            <a:endParaRPr lang="en-IN" dirty="0">
              <a:latin typeface="Times New Roman" pitchFamily="18" charset="0"/>
              <a:cs typeface="Times New Roman" pitchFamily="18" charset="0"/>
            </a:endParaRPr>
          </a:p>
          <a:p>
            <a:pPr marL="0" indent="0" algn="just">
              <a:buNone/>
            </a:pPr>
            <a:r>
              <a:rPr lang="en-IN" dirty="0">
                <a:latin typeface="Times New Roman" pitchFamily="18" charset="0"/>
                <a:cs typeface="Times New Roman" pitchFamily="18" charset="0"/>
              </a:rPr>
              <a:t>[5</a:t>
            </a: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Rosilah</a:t>
            </a:r>
            <a:r>
              <a:rPr lang="en-IN" dirty="0" smtClean="0">
                <a:latin typeface="Times New Roman" pitchFamily="18" charset="0"/>
                <a:cs typeface="Times New Roman" pitchFamily="18" charset="0"/>
              </a:rPr>
              <a:t> </a:t>
            </a:r>
            <a:r>
              <a:rPr lang="en-IN" dirty="0">
                <a:latin typeface="Times New Roman" pitchFamily="18" charset="0"/>
                <a:cs typeface="Times New Roman" pitchFamily="18" charset="0"/>
              </a:rPr>
              <a:t>Hassan Faculty of Information Science &amp;  Technology .  </a:t>
            </a:r>
            <a:r>
              <a:rPr lang="en-IN" dirty="0" err="1">
                <a:latin typeface="Times New Roman" pitchFamily="18" charset="0"/>
                <a:cs typeface="Times New Roman" pitchFamily="18" charset="0"/>
              </a:rPr>
              <a:t>Universiti</a:t>
            </a:r>
            <a:r>
              <a:rPr lang="en-IN" dirty="0">
                <a:latin typeface="Times New Roman" pitchFamily="18" charset="0"/>
                <a:cs typeface="Times New Roman" pitchFamily="18" charset="0"/>
              </a:rPr>
              <a:t>   </a:t>
            </a:r>
            <a:r>
              <a:rPr lang="en-IN" dirty="0" err="1">
                <a:latin typeface="Times New Roman" pitchFamily="18" charset="0"/>
                <a:cs typeface="Times New Roman" pitchFamily="18" charset="0"/>
              </a:rPr>
              <a:t>Kebangsaan</a:t>
            </a:r>
            <a:r>
              <a:rPr lang="en-IN" dirty="0">
                <a:latin typeface="Times New Roman" pitchFamily="18" charset="0"/>
                <a:cs typeface="Times New Roman" pitchFamily="18" charset="0"/>
              </a:rPr>
              <a:t>  Malaysia</a:t>
            </a:r>
          </a:p>
          <a:p>
            <a:pPr marL="0" indent="0" algn="just">
              <a:buNone/>
            </a:pPr>
            <a:r>
              <a:rPr lang="en-IN" dirty="0">
                <a:latin typeface="Times New Roman" pitchFamily="18" charset="0"/>
                <a:cs typeface="Times New Roman" pitchFamily="18" charset="0"/>
              </a:rPr>
              <a:t>43600 UKM, </a:t>
            </a:r>
            <a:r>
              <a:rPr lang="en-IN" dirty="0" err="1">
                <a:latin typeface="Times New Roman" pitchFamily="18" charset="0"/>
                <a:cs typeface="Times New Roman" pitchFamily="18" charset="0"/>
              </a:rPr>
              <a:t>Bangi</a:t>
            </a:r>
            <a:r>
              <a:rPr lang="en-IN" dirty="0">
                <a:latin typeface="Times New Roman" pitchFamily="18" charset="0"/>
                <a:cs typeface="Times New Roman" pitchFamily="18" charset="0"/>
              </a:rPr>
              <a:t>, Selangor, "</a:t>
            </a:r>
            <a:r>
              <a:rPr lang="en-IN" dirty="0" smtClean="0">
                <a:latin typeface="Times New Roman" pitchFamily="18" charset="0"/>
                <a:cs typeface="Times New Roman" pitchFamily="18" charset="0"/>
              </a:rPr>
              <a:t>MALAYSIA </a:t>
            </a:r>
            <a:r>
              <a:rPr lang="en-IN" dirty="0" err="1" smtClean="0">
                <a:latin typeface="Times New Roman" pitchFamily="18" charset="0"/>
                <a:cs typeface="Times New Roman" pitchFamily="18" charset="0"/>
              </a:rPr>
              <a:t>Visibile</a:t>
            </a:r>
            <a:r>
              <a:rPr lang="en-IN" dirty="0" smtClean="0">
                <a:latin typeface="Times New Roman" pitchFamily="18" charset="0"/>
                <a:cs typeface="Times New Roman" pitchFamily="18" charset="0"/>
              </a:rPr>
              <a:t> </a:t>
            </a:r>
            <a:r>
              <a:rPr lang="en-IN" dirty="0">
                <a:latin typeface="Times New Roman" pitchFamily="18" charset="0"/>
                <a:cs typeface="Times New Roman" pitchFamily="18" charset="0"/>
              </a:rPr>
              <a:t>Light Communication Technology For Data </a:t>
            </a:r>
          </a:p>
          <a:p>
            <a:pPr marL="0" indent="0" algn="just">
              <a:buNone/>
            </a:pPr>
            <a:r>
              <a:rPr lang="en-IN" dirty="0">
                <a:latin typeface="Times New Roman" pitchFamily="18" charset="0"/>
                <a:cs typeface="Times New Roman" pitchFamily="18" charset="0"/>
              </a:rPr>
              <a:t>Transmission Using Li-Fi" 978-1-7281-5467-1/20/$31.00 ©2020 IEEE</a:t>
            </a:r>
          </a:p>
          <a:p>
            <a:pPr marL="0" indent="0" algn="just">
              <a:buNone/>
            </a:pPr>
            <a:endParaRPr lang="en-IN" dirty="0">
              <a:latin typeface="Times New Roman" pitchFamily="18" charset="0"/>
              <a:cs typeface="Times New Roman" pitchFamily="18" charset="0"/>
            </a:endParaRPr>
          </a:p>
          <a:p>
            <a:pPr marL="0" indent="0" algn="just">
              <a:buNone/>
            </a:pPr>
            <a:r>
              <a:rPr lang="en-IN" dirty="0">
                <a:latin typeface="Times New Roman" pitchFamily="18" charset="0"/>
                <a:cs typeface="Times New Roman" pitchFamily="18" charset="0"/>
              </a:rPr>
              <a:t>[6</a:t>
            </a: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Umesh</a:t>
            </a:r>
            <a:r>
              <a:rPr lang="en-IN" dirty="0" smtClean="0">
                <a:latin typeface="Times New Roman" pitchFamily="18" charset="0"/>
                <a:cs typeface="Times New Roman" pitchFamily="18" charset="0"/>
              </a:rPr>
              <a:t> </a:t>
            </a:r>
            <a:r>
              <a:rPr lang="en-IN" dirty="0">
                <a:latin typeface="Times New Roman" pitchFamily="18" charset="0"/>
                <a:cs typeface="Times New Roman" pitchFamily="18" charset="0"/>
              </a:rPr>
              <a:t>Pant E&amp;CE “Department National Institute of Technology,” </a:t>
            </a:r>
          </a:p>
          <a:p>
            <a:pPr marL="0" indent="0" algn="just">
              <a:buNone/>
            </a:pPr>
            <a:r>
              <a:rPr lang="en-IN" dirty="0">
                <a:latin typeface="Times New Roman" pitchFamily="18" charset="0"/>
                <a:cs typeface="Times New Roman" pitchFamily="18" charset="0"/>
              </a:rPr>
              <a:t>Hamirpur, Himachal Pradesh Analog/Digital Data Transmission using Li-Fi 978-1-7281-6575-2/20/$31.00 ©2020 IEEE </a:t>
            </a:r>
          </a:p>
          <a:p>
            <a:pPr marL="0" indent="0" algn="just">
              <a:buNone/>
            </a:pPr>
            <a:endParaRPr lang="en-IN" dirty="0"/>
          </a:p>
          <a:p>
            <a:pPr marL="0" indent="0" algn="just">
              <a:buNone/>
            </a:pPr>
            <a:endParaRPr lang="en-IN" dirty="0"/>
          </a:p>
          <a:p>
            <a:pPr marL="0" indent="0" algn="just">
              <a:buNone/>
            </a:pPr>
            <a:endParaRPr lang="en-IN" dirty="0"/>
          </a:p>
          <a:p>
            <a:pPr marL="0" indent="0" algn="just">
              <a:buNone/>
            </a:pPr>
            <a:endParaRPr lang="en-IN" dirty="0"/>
          </a:p>
          <a:p>
            <a:pPr marL="0" indent="0" algn="just">
              <a:buNone/>
            </a:pPr>
            <a:endParaRPr lang="en-IN" dirty="0"/>
          </a:p>
        </p:txBody>
      </p:sp>
      <p:sp>
        <p:nvSpPr>
          <p:cNvPr id="4" name="Slide Number Placeholder 3"/>
          <p:cNvSpPr>
            <a:spLocks noGrp="1"/>
          </p:cNvSpPr>
          <p:nvPr>
            <p:ph type="sldNum" sz="quarter" idx="12"/>
          </p:nvPr>
        </p:nvSpPr>
        <p:spPr/>
        <p:txBody>
          <a:bodyPr/>
          <a:lstStyle/>
          <a:p>
            <a:fld id="{9B618960-8005-486C-9A75-10CB2AAC16F9}" type="slidenum">
              <a:rPr lang="en-US" smtClean="0"/>
              <a:pPr/>
              <a:t>13</a:t>
            </a:fld>
            <a:endParaRPr lang="en-US"/>
          </a:p>
        </p:txBody>
      </p:sp>
    </p:spTree>
    <p:extLst>
      <p:ext uri="{BB962C8B-B14F-4D97-AF65-F5344CB8AC3E}">
        <p14:creationId xmlns:p14="http://schemas.microsoft.com/office/powerpoint/2010/main" xmlns="" val="38794830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51316" y="559837"/>
            <a:ext cx="7427168" cy="755779"/>
          </a:xfrm>
        </p:spPr>
        <p:txBody>
          <a:bodyPr>
            <a:normAutofit/>
          </a:bodyPr>
          <a:lstStyle/>
          <a:p>
            <a:r>
              <a:rPr lang="en-IN" sz="4000" dirty="0" smtClean="0">
                <a:latin typeface="Times New Roman" pitchFamily="18" charset="0"/>
                <a:cs typeface="Times New Roman" pitchFamily="18" charset="0"/>
              </a:rPr>
              <a:t>I</a:t>
            </a:r>
            <a:r>
              <a:rPr lang="en-IN" sz="4000" b="1" dirty="0" smtClean="0">
                <a:latin typeface="Times New Roman" pitchFamily="18" charset="0"/>
                <a:cs typeface="Times New Roman" pitchFamily="18" charset="0"/>
              </a:rPr>
              <a:t>NTRODUCTION</a:t>
            </a:r>
            <a:endParaRPr lang="en-IN" sz="4000" b="1" dirty="0">
              <a:latin typeface="Times New Roman" pitchFamily="18" charset="0"/>
              <a:cs typeface="Times New Roman" pitchFamily="18" charset="0"/>
            </a:endParaRPr>
          </a:p>
        </p:txBody>
      </p:sp>
      <p:sp>
        <p:nvSpPr>
          <p:cNvPr id="3" name="Content Placeholder 2"/>
          <p:cNvSpPr>
            <a:spLocks noGrp="1"/>
          </p:cNvSpPr>
          <p:nvPr>
            <p:ph idx="1"/>
          </p:nvPr>
        </p:nvSpPr>
        <p:spPr>
          <a:xfrm>
            <a:off x="0" y="1418254"/>
            <a:ext cx="11921412" cy="4861248"/>
          </a:xfrm>
        </p:spPr>
        <p:txBody>
          <a:bodyPr>
            <a:noAutofit/>
          </a:bodyPr>
          <a:lstStyle/>
          <a:p>
            <a:pPr algn="just">
              <a:buNone/>
            </a:pPr>
            <a:r>
              <a:rPr lang="en-US" sz="16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As we presumably mindful, nowadays, web has become a huge interest and people are in steady need of remote fidelity (Wi-Fi). Light Fidelity (Li-</a:t>
            </a:r>
            <a:r>
              <a:rPr lang="en-US" sz="2000" dirty="0" err="1" smtClean="0">
                <a:latin typeface="Times New Roman" pitchFamily="18" charset="0"/>
                <a:cs typeface="Times New Roman" pitchFamily="18" charset="0"/>
              </a:rPr>
              <a:t>Fi</a:t>
            </a:r>
            <a:r>
              <a:rPr lang="en-US" sz="2000" dirty="0" smtClean="0">
                <a:latin typeface="Times New Roman" pitchFamily="18" charset="0"/>
                <a:cs typeface="Times New Roman" pitchFamily="18" charset="0"/>
              </a:rPr>
              <a:t>) advancement uses light beams as opposed to radio waves to send information. The other name given to it is optical variation of Wi-Fi It is one of the latest advancement that uses Light Emitting Diodes (LED). It is a 5g innovation of obvious light correspondence framework. It gives us better productivity, transmission capacity, security and accessibility than Wi-Fi. It predicts the future where the information for smart phones, PC and tablet is transmitted and gotten through the light in a room s. It might be used in high security military domains. </a:t>
            </a:r>
          </a:p>
          <a:p>
            <a:pPr algn="just">
              <a:buNone/>
            </a:pPr>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Li-</a:t>
            </a:r>
            <a:r>
              <a:rPr lang="en-US" sz="2000" dirty="0" err="1" smtClean="0">
                <a:latin typeface="Times New Roman" pitchFamily="18" charset="0"/>
                <a:cs typeface="Times New Roman" pitchFamily="18" charset="0"/>
              </a:rPr>
              <a:t>Fi</a:t>
            </a:r>
            <a:r>
              <a:rPr lang="en-US" sz="2000" dirty="0" smtClean="0">
                <a:latin typeface="Times New Roman" pitchFamily="18" charset="0"/>
                <a:cs typeface="Times New Roman" pitchFamily="18" charset="0"/>
              </a:rPr>
              <a:t> is a transmission of data using evident light by sending data through a LED light that vacillates in power snappier than the regular eye can follow. The chance of  Li-</a:t>
            </a:r>
            <a:r>
              <a:rPr lang="en-US" sz="2000" dirty="0" err="1" smtClean="0">
                <a:latin typeface="Times New Roman" pitchFamily="18" charset="0"/>
                <a:cs typeface="Times New Roman" pitchFamily="18" charset="0"/>
              </a:rPr>
              <a:t>Fi</a:t>
            </a:r>
            <a:r>
              <a:rPr lang="en-US" sz="2000" dirty="0" smtClean="0">
                <a:latin typeface="Times New Roman" pitchFamily="18" charset="0"/>
                <a:cs typeface="Times New Roman" pitchFamily="18" charset="0"/>
              </a:rPr>
              <a:t> was introduced by a German physicist </a:t>
            </a:r>
            <a:r>
              <a:rPr lang="en-US" sz="2000" dirty="0" err="1" smtClean="0">
                <a:latin typeface="Times New Roman" pitchFamily="18" charset="0"/>
                <a:cs typeface="Times New Roman" pitchFamily="18" charset="0"/>
              </a:rPr>
              <a:t>Harald</a:t>
            </a:r>
            <a:r>
              <a:rPr lang="en-US" sz="2000" dirty="0" smtClean="0">
                <a:latin typeface="Times New Roman" pitchFamily="18" charset="0"/>
                <a:cs typeface="Times New Roman" pitchFamily="18" charset="0"/>
              </a:rPr>
              <a:t> Hass, which he furthermore suggested as "Data through edification". The overall term perceptible light correspondence joins any usage of the undeniable light piece of the electromagnetic range to communicate information. Haas propelled this development in his 2011 TED Global talk and helped start an association to promote it. Both Li-F and Wi-Fi utilize electromagnetic range for information transmission. While Wi-Fi utilizes radio waves, Li-</a:t>
            </a:r>
            <a:r>
              <a:rPr lang="en-US" sz="2000" dirty="0" err="1" smtClean="0">
                <a:latin typeface="Times New Roman" pitchFamily="18" charset="0"/>
                <a:cs typeface="Times New Roman" pitchFamily="18" charset="0"/>
              </a:rPr>
              <a:t>Fi</a:t>
            </a:r>
            <a:r>
              <a:rPr lang="en-US" sz="2000" dirty="0" smtClean="0">
                <a:latin typeface="Times New Roman" pitchFamily="18" charset="0"/>
                <a:cs typeface="Times New Roman" pitchFamily="18" charset="0"/>
              </a:rPr>
              <a:t> utilizes visible light communication in the scope of 500 Mbps. This paper talks about the working, executions and improvement in Li-</a:t>
            </a:r>
            <a:r>
              <a:rPr lang="en-US" sz="2000" dirty="0" err="1" smtClean="0">
                <a:latin typeface="Times New Roman" pitchFamily="18" charset="0"/>
                <a:cs typeface="Times New Roman" pitchFamily="18" charset="0"/>
              </a:rPr>
              <a:t>Fi</a:t>
            </a:r>
            <a:r>
              <a:rPr lang="en-US" sz="2000" dirty="0" smtClean="0">
                <a:latin typeface="Times New Roman" pitchFamily="18" charset="0"/>
                <a:cs typeface="Times New Roman" pitchFamily="18" charset="0"/>
              </a:rPr>
              <a:t> innovation.</a:t>
            </a:r>
            <a:endParaRPr lang="en-IN" sz="2000" dirty="0" smtClean="0">
              <a:latin typeface="Times New Roman" pitchFamily="18" charset="0"/>
              <a:cs typeface="Times New Roman" pitchFamily="18" charset="0"/>
            </a:endParaRPr>
          </a:p>
          <a:p>
            <a:pPr algn="just">
              <a:lnSpc>
                <a:spcPct val="170000"/>
              </a:lnSpc>
            </a:pPr>
            <a:endParaRPr lang="en-IN" sz="800" dirty="0"/>
          </a:p>
        </p:txBody>
      </p:sp>
      <p:sp>
        <p:nvSpPr>
          <p:cNvPr id="4" name="Slide Number Placeholder 3"/>
          <p:cNvSpPr>
            <a:spLocks noGrp="1"/>
          </p:cNvSpPr>
          <p:nvPr>
            <p:ph type="sldNum" sz="quarter" idx="12"/>
          </p:nvPr>
        </p:nvSpPr>
        <p:spPr/>
        <p:txBody>
          <a:bodyPr/>
          <a:lstStyle/>
          <a:p>
            <a:fld id="{9B618960-8005-486C-9A75-10CB2AAC16F9}" type="slidenum">
              <a:rPr lang="en-US" smtClean="0"/>
              <a:pPr/>
              <a:t>2</a:t>
            </a:fld>
            <a:endParaRPr lang="en-US"/>
          </a:p>
        </p:txBody>
      </p:sp>
    </p:spTree>
    <p:extLst>
      <p:ext uri="{BB962C8B-B14F-4D97-AF65-F5344CB8AC3E}">
        <p14:creationId xmlns:p14="http://schemas.microsoft.com/office/powerpoint/2010/main" xmlns="" val="1087887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3290" y="475861"/>
            <a:ext cx="8954278" cy="913785"/>
          </a:xfrm>
        </p:spPr>
        <p:txBody>
          <a:bodyPr>
            <a:normAutofit/>
          </a:bodyPr>
          <a:lstStyle/>
          <a:p>
            <a:r>
              <a:rPr lang="en-IN" sz="4000" b="1" dirty="0" smtClean="0">
                <a:latin typeface="Times New Roman" pitchFamily="18" charset="0"/>
                <a:cs typeface="Times New Roman" pitchFamily="18" charset="0"/>
              </a:rPr>
              <a:t>LITERATURE SURVEY</a:t>
            </a:r>
            <a:endParaRPr lang="en-IN" sz="4000" b="1" dirty="0">
              <a:latin typeface="Times New Roman" pitchFamily="18" charset="0"/>
              <a:cs typeface="Times New Roman" pitchFamily="18" charset="0"/>
            </a:endParaRPr>
          </a:p>
        </p:txBody>
      </p:sp>
      <p:sp>
        <p:nvSpPr>
          <p:cNvPr id="3" name="Content Placeholder 2"/>
          <p:cNvSpPr>
            <a:spLocks noGrp="1"/>
          </p:cNvSpPr>
          <p:nvPr>
            <p:ph idx="1"/>
          </p:nvPr>
        </p:nvSpPr>
        <p:spPr>
          <a:xfrm>
            <a:off x="609600" y="1337187"/>
            <a:ext cx="10972800" cy="5019169"/>
          </a:xfrm>
        </p:spPr>
        <p:txBody>
          <a:bodyPr>
            <a:normAutofit fontScale="32500" lnSpcReduction="20000"/>
          </a:bodyPr>
          <a:lstStyle/>
          <a:p>
            <a:r>
              <a:rPr lang="en-US" sz="4900" b="1" dirty="0" smtClean="0">
                <a:latin typeface="Times New Roman" pitchFamily="18" charset="0"/>
                <a:cs typeface="Times New Roman" pitchFamily="18" charset="0"/>
              </a:rPr>
              <a:t>IEEE ANTS 2019 :</a:t>
            </a:r>
          </a:p>
          <a:p>
            <a:pPr algn="just">
              <a:lnSpc>
                <a:spcPct val="170000"/>
              </a:lnSpc>
              <a:buNone/>
            </a:pPr>
            <a:r>
              <a:rPr lang="en-US" sz="4900" b="1" dirty="0" smtClean="0">
                <a:latin typeface="Times New Roman" pitchFamily="18" charset="0"/>
                <a:cs typeface="Times New Roman" pitchFamily="18" charset="0"/>
              </a:rPr>
              <a:t> </a:t>
            </a:r>
            <a:r>
              <a:rPr lang="en-US" sz="4900" b="1" dirty="0" smtClean="0">
                <a:latin typeface="Times New Roman" pitchFamily="18" charset="0"/>
                <a:cs typeface="Times New Roman" pitchFamily="18" charset="0"/>
              </a:rPr>
              <a:t>                                      </a:t>
            </a:r>
            <a:r>
              <a:rPr lang="en-US" sz="4900" b="1" dirty="0" smtClean="0">
                <a:latin typeface="Times New Roman" pitchFamily="18" charset="0"/>
                <a:cs typeface="Times New Roman" pitchFamily="18" charset="0"/>
              </a:rPr>
              <a:t> </a:t>
            </a:r>
            <a:r>
              <a:rPr lang="en-US" sz="4900" dirty="0" smtClean="0">
                <a:latin typeface="Times New Roman" pitchFamily="18" charset="0"/>
                <a:cs typeface="Times New Roman" pitchFamily="18" charset="0"/>
              </a:rPr>
              <a:t>Visible </a:t>
            </a:r>
            <a:r>
              <a:rPr lang="en-US" sz="4900" dirty="0">
                <a:latin typeface="Times New Roman" pitchFamily="18" charset="0"/>
                <a:cs typeface="Times New Roman" pitchFamily="18" charset="0"/>
              </a:rPr>
              <a:t>Light Communication (VLC) is the term which was the method that uses visible light for Data transmissions. Due to the insufficient Radio Frequency(RF) resources, and the limitations in bandwidth, the demand for faster data transmission becomes a big problem to be solved. This problem is rectified by the emerging Li-Fi technology which provides faster data transmission with a more secure environment. Therefore, VLC became an emerging technology and was included in 5g. This paper focuses on audio and video transmissions in VLC methodology using Li-Fi (light fidelity) module. A real-time transmitter and receiver system to check the performance and verify the audio and video transmission </a:t>
            </a:r>
            <a:r>
              <a:rPr lang="en-US" sz="4900" dirty="0" smtClean="0">
                <a:latin typeface="Times New Roman" pitchFamily="18" charset="0"/>
                <a:cs typeface="Times New Roman" pitchFamily="18" charset="0"/>
              </a:rPr>
              <a:t>using </a:t>
            </a:r>
            <a:r>
              <a:rPr lang="en-US" sz="4900" dirty="0">
                <a:latin typeface="Times New Roman" pitchFamily="18" charset="0"/>
                <a:cs typeface="Times New Roman" pitchFamily="18" charset="0"/>
              </a:rPr>
              <a:t>Li-Fi under varying conditions such as distance, intensity, and quality. </a:t>
            </a:r>
          </a:p>
          <a:p>
            <a:r>
              <a:rPr lang="en-US" sz="4900" b="1" dirty="0">
                <a:latin typeface="Times New Roman" pitchFamily="18" charset="0"/>
                <a:cs typeface="Times New Roman" pitchFamily="18" charset="0"/>
              </a:rPr>
              <a:t>IEEE(I-SMAC)2020 : </a:t>
            </a:r>
            <a:endParaRPr lang="en-US" sz="4900" b="1" dirty="0" smtClean="0">
              <a:latin typeface="Times New Roman" pitchFamily="18" charset="0"/>
              <a:cs typeface="Times New Roman" pitchFamily="18" charset="0"/>
            </a:endParaRPr>
          </a:p>
          <a:p>
            <a:pPr algn="just">
              <a:lnSpc>
                <a:spcPct val="170000"/>
              </a:lnSpc>
              <a:buNone/>
            </a:pPr>
            <a:r>
              <a:rPr lang="en-US" sz="4900" dirty="0" smtClean="0">
                <a:latin typeface="Times New Roman" pitchFamily="18" charset="0"/>
                <a:cs typeface="Times New Roman" pitchFamily="18" charset="0"/>
              </a:rPr>
              <a:t>                                         As </a:t>
            </a:r>
            <a:r>
              <a:rPr lang="en-US" sz="4900" dirty="0">
                <a:latin typeface="Times New Roman" pitchFamily="18" charset="0"/>
                <a:cs typeface="Times New Roman" pitchFamily="18" charset="0"/>
              </a:rPr>
              <a:t>the demand for high-speed data in wireless communications increases day by day with the significant increase of the number of users, </a:t>
            </a:r>
            <a:r>
              <a:rPr lang="en-US" sz="4900" dirty="0" smtClean="0">
                <a:latin typeface="Times New Roman" pitchFamily="18" charset="0"/>
                <a:cs typeface="Times New Roman" pitchFamily="18" charset="0"/>
              </a:rPr>
              <a:t>Radio Frequency (RF) spectrum become one of the scantest resources in the world. RF technologies have limitations of the regulated spectrum, spectrum congestion, expensive licensing, low bandwidth and low bandwidth and low-speed broadband connection. </a:t>
            </a:r>
            <a:endParaRPr lang="en-US" sz="4900" dirty="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9B618960-8005-486C-9A75-10CB2AAC16F9}" type="slidenum">
              <a:rPr lang="en-US" smtClean="0"/>
              <a:pPr/>
              <a:t>3</a:t>
            </a:fld>
            <a:endParaRPr lang="en-US"/>
          </a:p>
        </p:txBody>
      </p:sp>
    </p:spTree>
    <p:extLst>
      <p:ext uri="{BB962C8B-B14F-4D97-AF65-F5344CB8AC3E}">
        <p14:creationId xmlns:p14="http://schemas.microsoft.com/office/powerpoint/2010/main" xmlns="" val="12959070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8A71D167-A960-EA88-BAA0-2AF786AFA1A0}"/>
              </a:ext>
            </a:extLst>
          </p:cNvPr>
          <p:cNvSpPr>
            <a:spLocks noGrp="1"/>
          </p:cNvSpPr>
          <p:nvPr>
            <p:ph idx="1"/>
          </p:nvPr>
        </p:nvSpPr>
        <p:spPr>
          <a:xfrm>
            <a:off x="609601" y="540775"/>
            <a:ext cx="10972798" cy="5673212"/>
          </a:xfrm>
        </p:spPr>
        <p:txBody>
          <a:bodyPr>
            <a:normAutofit lnSpcReduction="10000"/>
          </a:bodyPr>
          <a:lstStyle/>
          <a:p>
            <a:pPr>
              <a:buNone/>
            </a:pPr>
            <a:endParaRPr lang="en-US" sz="1600" dirty="0"/>
          </a:p>
          <a:p>
            <a:pPr algn="just">
              <a:lnSpc>
                <a:spcPct val="150000"/>
              </a:lnSpc>
            </a:pPr>
            <a:r>
              <a:rPr lang="en-US" sz="1600" b="1" dirty="0">
                <a:latin typeface="Times New Roman" pitchFamily="18" charset="0"/>
                <a:cs typeface="Times New Roman" pitchFamily="18" charset="0"/>
              </a:rPr>
              <a:t>JETIR 2019 </a:t>
            </a:r>
            <a:r>
              <a:rPr lang="en-US" sz="1600" b="1" dirty="0" smtClean="0">
                <a:latin typeface="Times New Roman" pitchFamily="18" charset="0"/>
                <a:cs typeface="Times New Roman" pitchFamily="18" charset="0"/>
              </a:rPr>
              <a:t>:</a:t>
            </a:r>
          </a:p>
          <a:p>
            <a:pPr algn="just">
              <a:lnSpc>
                <a:spcPct val="150000"/>
              </a:lnSpc>
              <a:buNone/>
            </a:pPr>
            <a:r>
              <a:rPr lang="en-US" sz="1600" b="1" dirty="0" smtClean="0">
                <a:latin typeface="Times New Roman" pitchFamily="18" charset="0"/>
                <a:cs typeface="Times New Roman" pitchFamily="18" charset="0"/>
              </a:rPr>
              <a:t>                                </a:t>
            </a:r>
            <a:r>
              <a:rPr lang="en-US" sz="1600" b="1"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Continuous </a:t>
            </a:r>
            <a:r>
              <a:rPr lang="en-US" sz="1600" dirty="0">
                <a:latin typeface="Times New Roman" pitchFamily="18" charset="0"/>
                <a:cs typeface="Times New Roman" pitchFamily="18" charset="0"/>
              </a:rPr>
              <a:t>improvements in wireless communication systems, e.g. 3G, 4G, etc.., require higher bandwidth and due to the lack of sufficient Radio Frequency spectrum, we should adopt a wireless system which will support wide bandwidth. So the new technology of Li-Fi came into the aid. Light fidelity (Li-Fi) is a new short range optical wireless communication technology which provides data transmission like text, audio, video by using Light-Emitting Diodes (LEDs) to transmit data depending on light illumination properties . It uses the visible light spectrum which is 10,000 times larger than the entire radio frequency spectrum</a:t>
            </a:r>
            <a:r>
              <a:rPr lang="en-US" sz="1600" dirty="0" smtClean="0">
                <a:latin typeface="Times New Roman" pitchFamily="18" charset="0"/>
                <a:cs typeface="Times New Roman" pitchFamily="18" charset="0"/>
              </a:rPr>
              <a:t>.</a:t>
            </a:r>
            <a:endParaRPr lang="en-US" sz="1600" dirty="0">
              <a:latin typeface="Times New Roman" pitchFamily="18" charset="0"/>
              <a:cs typeface="Times New Roman" pitchFamily="18" charset="0"/>
            </a:endParaRPr>
          </a:p>
          <a:p>
            <a:pPr algn="just">
              <a:lnSpc>
                <a:spcPct val="150000"/>
              </a:lnSpc>
            </a:pPr>
            <a:r>
              <a:rPr lang="en-US" sz="1600" b="1" dirty="0">
                <a:latin typeface="Times New Roman" pitchFamily="18" charset="0"/>
                <a:cs typeface="Times New Roman" pitchFamily="18" charset="0"/>
              </a:rPr>
              <a:t>ICMSMT 2020 : </a:t>
            </a:r>
            <a:endParaRPr lang="en-US" sz="1600" b="1" dirty="0" smtClean="0">
              <a:latin typeface="Times New Roman" pitchFamily="18" charset="0"/>
              <a:cs typeface="Times New Roman" pitchFamily="18" charset="0"/>
            </a:endParaRPr>
          </a:p>
          <a:p>
            <a:pPr algn="just">
              <a:lnSpc>
                <a:spcPct val="150000"/>
              </a:lnSpc>
              <a:buNone/>
            </a:pPr>
            <a:r>
              <a:rPr lang="en-US" sz="1600" dirty="0" smtClean="0">
                <a:latin typeface="Times New Roman" pitchFamily="18" charset="0"/>
                <a:cs typeface="Times New Roman" pitchFamily="18" charset="0"/>
              </a:rPr>
              <a:t>                                  The </a:t>
            </a:r>
            <a:r>
              <a:rPr lang="en-US" sz="1600" dirty="0">
                <a:latin typeface="Times New Roman" pitchFamily="18" charset="0"/>
                <a:cs typeface="Times New Roman" pitchFamily="18" charset="0"/>
              </a:rPr>
              <a:t>light fidelity technology refers to visible light communication that uses light as a medium to deliver high speed data which is much greater than that of Wi Fi. Li Fi data is transmitted in several bit streams and the receiver side consisting an IR detector decodes the message. The transmission happens in the form of binary data where 0 means LED in OFF state and 1 means that the LED is in the ON state. Transmitter and receiver sections contain Arduino which is programmed using Arduino IDE. High power intensity led are used in the Li Fi transmitter. In receiver section photodiode module is used to detect the light signal generated by the Li Fi transmitter. In this we are transmitting the 2 different data using light they are Audio signal and Text Signal.</a:t>
            </a:r>
            <a:endParaRPr lang="en-IN" sz="1600" dirty="0">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xmlns="" id="{EE698547-3C35-5D6F-8735-2988EF42459D}"/>
              </a:ext>
            </a:extLst>
          </p:cNvPr>
          <p:cNvSpPr>
            <a:spLocks noGrp="1"/>
          </p:cNvSpPr>
          <p:nvPr>
            <p:ph type="sldNum" sz="quarter" idx="12"/>
          </p:nvPr>
        </p:nvSpPr>
        <p:spPr/>
        <p:txBody>
          <a:bodyPr/>
          <a:lstStyle/>
          <a:p>
            <a:fld id="{9B618960-8005-486C-9A75-10CB2AAC16F9}" type="slidenum">
              <a:rPr lang="en-US" smtClean="0"/>
              <a:pPr/>
              <a:t>4</a:t>
            </a:fld>
            <a:endParaRPr lang="en-US"/>
          </a:p>
        </p:txBody>
      </p:sp>
    </p:spTree>
    <p:extLst>
      <p:ext uri="{BB962C8B-B14F-4D97-AF65-F5344CB8AC3E}">
        <p14:creationId xmlns:p14="http://schemas.microsoft.com/office/powerpoint/2010/main" xmlns="" val="31611623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3960" y="899788"/>
            <a:ext cx="8105192" cy="1143000"/>
          </a:xfrm>
        </p:spPr>
        <p:txBody>
          <a:bodyPr>
            <a:normAutofit/>
          </a:bodyPr>
          <a:lstStyle/>
          <a:p>
            <a:r>
              <a:rPr lang="en-IN" sz="4000" b="1" dirty="0" smtClean="0">
                <a:latin typeface="Times New Roman" pitchFamily="18" charset="0"/>
                <a:cs typeface="Times New Roman" pitchFamily="18" charset="0"/>
              </a:rPr>
              <a:t> PROBLEM STATEMENT</a:t>
            </a:r>
            <a:endParaRPr lang="en-IN" sz="4000" b="1" dirty="0">
              <a:latin typeface="Times New Roman" pitchFamily="18" charset="0"/>
              <a:cs typeface="Times New Roman" pitchFamily="18" charset="0"/>
            </a:endParaRPr>
          </a:p>
        </p:txBody>
      </p:sp>
      <p:sp>
        <p:nvSpPr>
          <p:cNvPr id="3" name="Content Placeholder 2"/>
          <p:cNvSpPr>
            <a:spLocks noGrp="1"/>
          </p:cNvSpPr>
          <p:nvPr>
            <p:ph idx="1"/>
          </p:nvPr>
        </p:nvSpPr>
        <p:spPr>
          <a:xfrm>
            <a:off x="562946" y="2126764"/>
            <a:ext cx="10972800" cy="4525963"/>
          </a:xfrm>
        </p:spPr>
        <p:txBody>
          <a:bodyPr>
            <a:normAutofit/>
          </a:bodyPr>
          <a:lstStyle/>
          <a:p>
            <a:pPr algn="just">
              <a:lnSpc>
                <a:spcPct val="150000"/>
              </a:lnSpc>
              <a:buFont typeface="Wingdings" pitchFamily="2" charset="2"/>
              <a:buChar char="Ø"/>
            </a:pPr>
            <a:r>
              <a:rPr lang="en-US" sz="1900" dirty="0">
                <a:latin typeface="Times New Roman" pitchFamily="18" charset="0"/>
                <a:cs typeface="Times New Roman" pitchFamily="18" charset="0"/>
              </a:rPr>
              <a:t> As the demand for high-speed data in wireless communications increases day by day with the significant increase of the number of users, Radio Frequency (RF) spectrum become one of the scantest resources in the world. RF technologies have limitations of the regulated spectrum, spectrum congestion, expensive licensing, low bandwidth and low bandwidth and low-speed broadband connection. </a:t>
            </a:r>
          </a:p>
          <a:p>
            <a:pPr algn="just">
              <a:lnSpc>
                <a:spcPct val="150000"/>
              </a:lnSpc>
              <a:buFont typeface="Wingdings" pitchFamily="2" charset="2"/>
              <a:buChar char="Ø"/>
            </a:pPr>
            <a:r>
              <a:rPr lang="en-US" sz="1900" dirty="0">
                <a:latin typeface="Times New Roman" pitchFamily="18" charset="0"/>
                <a:cs typeface="Times New Roman" pitchFamily="18" charset="0"/>
              </a:rPr>
              <a:t>So the new wireless technology known as light fidelity (Li-Fi ) has become a new source for communication of data. which uses visible light as a medium to deliver high-speed data communication. It Uses available huge visible light communication (VLC) spectrum band ranges from 428 THz to 750 THz. </a:t>
            </a:r>
          </a:p>
          <a:p>
            <a:pPr>
              <a:buFont typeface="Wingdings" pitchFamily="2" charset="2"/>
              <a:buChar char="Ø"/>
            </a:pPr>
            <a:endParaRPr lang="en-IN" dirty="0"/>
          </a:p>
        </p:txBody>
      </p:sp>
      <p:sp>
        <p:nvSpPr>
          <p:cNvPr id="4" name="Slide Number Placeholder 3"/>
          <p:cNvSpPr>
            <a:spLocks noGrp="1"/>
          </p:cNvSpPr>
          <p:nvPr>
            <p:ph type="sldNum" sz="quarter" idx="12"/>
          </p:nvPr>
        </p:nvSpPr>
        <p:spPr/>
        <p:txBody>
          <a:bodyPr/>
          <a:lstStyle/>
          <a:p>
            <a:fld id="{9B618960-8005-486C-9A75-10CB2AAC16F9}" type="slidenum">
              <a:rPr lang="en-US" smtClean="0"/>
              <a:pPr/>
              <a:t>5</a:t>
            </a:fld>
            <a:endParaRPr lang="en-US"/>
          </a:p>
        </p:txBody>
      </p:sp>
    </p:spTree>
    <p:extLst>
      <p:ext uri="{BB962C8B-B14F-4D97-AF65-F5344CB8AC3E}">
        <p14:creationId xmlns:p14="http://schemas.microsoft.com/office/powerpoint/2010/main" xmlns="" val="36722170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07501" y="862466"/>
            <a:ext cx="8145625" cy="1143000"/>
          </a:xfrm>
        </p:spPr>
        <p:txBody>
          <a:bodyPr>
            <a:normAutofit/>
          </a:bodyPr>
          <a:lstStyle/>
          <a:p>
            <a:r>
              <a:rPr lang="en-IN" sz="4000" b="1" dirty="0" smtClean="0">
                <a:latin typeface="Times New Roman" pitchFamily="18" charset="0"/>
                <a:cs typeface="Times New Roman" pitchFamily="18" charset="0"/>
              </a:rPr>
              <a:t>AIM &amp; OBJECTIVES</a:t>
            </a:r>
            <a:endParaRPr lang="en-IN" sz="4000" b="1" dirty="0">
              <a:latin typeface="Times New Roman" pitchFamily="18" charset="0"/>
              <a:cs typeface="Times New Roman" pitchFamily="18" charset="0"/>
            </a:endParaRPr>
          </a:p>
        </p:txBody>
      </p:sp>
      <p:sp>
        <p:nvSpPr>
          <p:cNvPr id="3" name="Content Placeholder 2"/>
          <p:cNvSpPr>
            <a:spLocks noGrp="1"/>
          </p:cNvSpPr>
          <p:nvPr>
            <p:ph idx="1"/>
          </p:nvPr>
        </p:nvSpPr>
        <p:spPr>
          <a:xfrm>
            <a:off x="786883" y="2290671"/>
            <a:ext cx="10972800" cy="2915812"/>
          </a:xfrm>
        </p:spPr>
        <p:txBody>
          <a:bodyPr>
            <a:normAutofit/>
          </a:bodyPr>
          <a:lstStyle/>
          <a:p>
            <a:pPr marL="0" indent="0">
              <a:lnSpc>
                <a:spcPct val="150000"/>
              </a:lnSpc>
              <a:buFont typeface="Wingdings" pitchFamily="2" charset="2"/>
              <a:buChar char="Ø"/>
            </a:pPr>
            <a:r>
              <a:rPr lang="en-IN" sz="2800" b="1" dirty="0" smtClean="0">
                <a:latin typeface="Times New Roman" pitchFamily="18" charset="0"/>
                <a:cs typeface="Times New Roman" pitchFamily="18" charset="0"/>
              </a:rPr>
              <a:t> Aim: </a:t>
            </a:r>
            <a:r>
              <a:rPr lang="en-US" sz="2800" b="1" spc="15" dirty="0" smtClean="0">
                <a:latin typeface="Times New Roman" pitchFamily="18" charset="0"/>
                <a:cs typeface="Times New Roman" pitchFamily="18" charset="0"/>
              </a:rPr>
              <a:t> </a:t>
            </a:r>
            <a:r>
              <a:rPr lang="en-US" sz="2000" spc="15" dirty="0">
                <a:latin typeface="Times New Roman" pitchFamily="18" charset="0"/>
                <a:cs typeface="Times New Roman" pitchFamily="18" charset="0"/>
              </a:rPr>
              <a:t>Audio And Data </a:t>
            </a:r>
            <a:r>
              <a:rPr lang="en-US" sz="2000" spc="10" dirty="0">
                <a:latin typeface="Times New Roman" pitchFamily="18" charset="0"/>
                <a:cs typeface="Times New Roman" pitchFamily="18" charset="0"/>
              </a:rPr>
              <a:t>Transmission using Li-</a:t>
            </a:r>
            <a:r>
              <a:rPr lang="en-US" sz="2000" spc="10" dirty="0" err="1">
                <a:latin typeface="Times New Roman" pitchFamily="18" charset="0"/>
                <a:cs typeface="Times New Roman" pitchFamily="18" charset="0"/>
              </a:rPr>
              <a:t>Fi</a:t>
            </a:r>
            <a:r>
              <a:rPr lang="en-US" sz="2000" spc="10" dirty="0">
                <a:latin typeface="Times New Roman" pitchFamily="18" charset="0"/>
                <a:cs typeface="Times New Roman" pitchFamily="18" charset="0"/>
              </a:rPr>
              <a:t> </a:t>
            </a:r>
            <a:r>
              <a:rPr lang="en-US" sz="2000" spc="10" dirty="0" smtClean="0">
                <a:latin typeface="Times New Roman" pitchFamily="18" charset="0"/>
                <a:cs typeface="Times New Roman" pitchFamily="18" charset="0"/>
              </a:rPr>
              <a:t>Technology</a:t>
            </a:r>
            <a:endParaRPr lang="en-IN" dirty="0"/>
          </a:p>
          <a:p>
            <a:pPr marL="0" indent="0">
              <a:lnSpc>
                <a:spcPct val="150000"/>
              </a:lnSpc>
              <a:buFont typeface="Wingdings" pitchFamily="2" charset="2"/>
              <a:buChar char="Ø"/>
            </a:pPr>
            <a:r>
              <a:rPr lang="en-IN" sz="2800" b="1" dirty="0" smtClean="0">
                <a:latin typeface="Times New Roman" pitchFamily="18" charset="0"/>
                <a:cs typeface="Times New Roman" pitchFamily="18" charset="0"/>
              </a:rPr>
              <a:t> OBJECTIVES :</a:t>
            </a:r>
            <a:r>
              <a:rPr lang="en-US" sz="2800" b="1" dirty="0" smtClean="0">
                <a:solidFill>
                  <a:srgbClr val="000000"/>
                </a:solidFill>
                <a:latin typeface="Times New Roman" pitchFamily="18" charset="0"/>
                <a:cs typeface="Times New Roman" pitchFamily="18" charset="0"/>
              </a:rPr>
              <a:t> </a:t>
            </a:r>
            <a:r>
              <a:rPr lang="en-US" sz="2000" b="0" i="0" dirty="0" smtClean="0">
                <a:solidFill>
                  <a:srgbClr val="000000"/>
                </a:solidFill>
                <a:effectLst/>
                <a:latin typeface="Times New Roman" pitchFamily="18" charset="0"/>
                <a:ea typeface="Calibri" panose="020F0502020204030204" pitchFamily="34" charset="0"/>
                <a:cs typeface="Times New Roman" pitchFamily="18" charset="0"/>
              </a:rPr>
              <a:t>To </a:t>
            </a:r>
            <a:r>
              <a:rPr lang="en-US" sz="2000" b="0" i="0" dirty="0">
                <a:solidFill>
                  <a:srgbClr val="000000"/>
                </a:solidFill>
                <a:effectLst/>
                <a:latin typeface="Times New Roman" pitchFamily="18" charset="0"/>
                <a:ea typeface="Calibri" panose="020F0502020204030204" pitchFamily="34" charset="0"/>
                <a:cs typeface="Times New Roman" pitchFamily="18" charset="0"/>
              </a:rPr>
              <a:t>Transfer </a:t>
            </a:r>
            <a:r>
              <a:rPr lang="en-US" sz="2000" dirty="0">
                <a:solidFill>
                  <a:srgbClr val="000000"/>
                </a:solidFill>
                <a:latin typeface="Times New Roman" pitchFamily="18" charset="0"/>
                <a:ea typeface="Calibri" panose="020F0502020204030204" pitchFamily="34" charset="0"/>
                <a:cs typeface="Times New Roman" pitchFamily="18" charset="0"/>
              </a:rPr>
              <a:t>A</a:t>
            </a:r>
            <a:r>
              <a:rPr lang="en-US" sz="2000" b="0" i="0" dirty="0">
                <a:solidFill>
                  <a:srgbClr val="000000"/>
                </a:solidFill>
                <a:effectLst/>
                <a:latin typeface="Times New Roman" pitchFamily="18" charset="0"/>
                <a:ea typeface="Calibri" panose="020F0502020204030204" pitchFamily="34" charset="0"/>
                <a:cs typeface="Times New Roman" pitchFamily="18" charset="0"/>
              </a:rPr>
              <a:t>udio </a:t>
            </a:r>
            <a:r>
              <a:rPr lang="en-US" sz="2000" dirty="0">
                <a:solidFill>
                  <a:srgbClr val="000000"/>
                </a:solidFill>
                <a:latin typeface="Times New Roman" pitchFamily="18" charset="0"/>
                <a:ea typeface="Calibri" panose="020F0502020204030204" pitchFamily="34" charset="0"/>
                <a:cs typeface="Times New Roman" pitchFamily="18" charset="0"/>
              </a:rPr>
              <a:t>And D</a:t>
            </a:r>
            <a:r>
              <a:rPr lang="en-US" sz="2000" b="0" i="0" dirty="0">
                <a:solidFill>
                  <a:srgbClr val="000000"/>
                </a:solidFill>
                <a:effectLst/>
                <a:latin typeface="Times New Roman" pitchFamily="18" charset="0"/>
                <a:ea typeface="Calibri" panose="020F0502020204030204" pitchFamily="34" charset="0"/>
                <a:cs typeface="Times New Roman" pitchFamily="18" charset="0"/>
              </a:rPr>
              <a:t>ata </a:t>
            </a:r>
            <a:r>
              <a:rPr lang="en-US" sz="2000" dirty="0">
                <a:solidFill>
                  <a:srgbClr val="000000"/>
                </a:solidFill>
                <a:latin typeface="Times New Roman" pitchFamily="18" charset="0"/>
                <a:ea typeface="Calibri" panose="020F0502020204030204" pitchFamily="34" charset="0"/>
                <a:cs typeface="Times New Roman" pitchFamily="18" charset="0"/>
              </a:rPr>
              <a:t>U</a:t>
            </a:r>
            <a:r>
              <a:rPr lang="en-US" sz="2000" b="0" i="0" dirty="0">
                <a:solidFill>
                  <a:srgbClr val="000000"/>
                </a:solidFill>
                <a:effectLst/>
                <a:latin typeface="Times New Roman" pitchFamily="18" charset="0"/>
                <a:ea typeface="Calibri" panose="020F0502020204030204" pitchFamily="34" charset="0"/>
                <a:cs typeface="Times New Roman" pitchFamily="18" charset="0"/>
              </a:rPr>
              <a:t>sing Visible Light Communication (VLC), Light Fidelity (Li-Fi) Technology </a:t>
            </a:r>
            <a:r>
              <a:rPr lang="en-US" sz="2000" dirty="0">
                <a:solidFill>
                  <a:srgbClr val="000000"/>
                </a:solidFill>
                <a:latin typeface="Times New Roman" pitchFamily="18" charset="0"/>
                <a:ea typeface="Calibri" panose="020F0502020204030204" pitchFamily="34" charset="0"/>
                <a:cs typeface="Times New Roman" pitchFamily="18" charset="0"/>
              </a:rPr>
              <a:t>H</a:t>
            </a:r>
            <a:r>
              <a:rPr lang="en-US" sz="2000" b="0" i="0" dirty="0">
                <a:solidFill>
                  <a:srgbClr val="000000"/>
                </a:solidFill>
                <a:effectLst/>
                <a:latin typeface="Times New Roman" pitchFamily="18" charset="0"/>
                <a:ea typeface="Calibri" panose="020F0502020204030204" pitchFamily="34" charset="0"/>
                <a:cs typeface="Times New Roman" pitchFamily="18" charset="0"/>
              </a:rPr>
              <a:t>as </a:t>
            </a:r>
            <a:r>
              <a:rPr lang="en-US" sz="2000" dirty="0">
                <a:solidFill>
                  <a:srgbClr val="000000"/>
                </a:solidFill>
                <a:latin typeface="Times New Roman" pitchFamily="18" charset="0"/>
                <a:ea typeface="Calibri" panose="020F0502020204030204" pitchFamily="34" charset="0"/>
                <a:cs typeface="Times New Roman" pitchFamily="18" charset="0"/>
              </a:rPr>
              <a:t>B</a:t>
            </a:r>
            <a:r>
              <a:rPr lang="en-US" sz="2000" b="0" i="0" dirty="0">
                <a:solidFill>
                  <a:srgbClr val="000000"/>
                </a:solidFill>
                <a:effectLst/>
                <a:latin typeface="Times New Roman" pitchFamily="18" charset="0"/>
                <a:ea typeface="Calibri" panose="020F0502020204030204" pitchFamily="34" charset="0"/>
                <a:cs typeface="Times New Roman" pitchFamily="18" charset="0"/>
              </a:rPr>
              <a:t>een Designed. This Project </a:t>
            </a:r>
            <a:r>
              <a:rPr lang="en-US" sz="2000" dirty="0">
                <a:solidFill>
                  <a:srgbClr val="000000"/>
                </a:solidFill>
                <a:latin typeface="Times New Roman" pitchFamily="18" charset="0"/>
                <a:ea typeface="Calibri" panose="020F0502020204030204" pitchFamily="34" charset="0"/>
                <a:cs typeface="Times New Roman" pitchFamily="18" charset="0"/>
              </a:rPr>
              <a:t>A</a:t>
            </a:r>
            <a:r>
              <a:rPr lang="en-US" sz="2000" b="0" i="0" dirty="0">
                <a:solidFill>
                  <a:srgbClr val="000000"/>
                </a:solidFill>
                <a:effectLst/>
                <a:latin typeface="Times New Roman" pitchFamily="18" charset="0"/>
                <a:ea typeface="Calibri" panose="020F0502020204030204" pitchFamily="34" charset="0"/>
                <a:cs typeface="Times New Roman" pitchFamily="18" charset="0"/>
              </a:rPr>
              <a:t>ims </a:t>
            </a:r>
            <a:r>
              <a:rPr lang="en-US" sz="2000" dirty="0">
                <a:solidFill>
                  <a:srgbClr val="000000"/>
                </a:solidFill>
                <a:latin typeface="Times New Roman" pitchFamily="18" charset="0"/>
                <a:ea typeface="Calibri" panose="020F0502020204030204" pitchFamily="34" charset="0"/>
                <a:cs typeface="Times New Roman" pitchFamily="18" charset="0"/>
              </a:rPr>
              <a:t>T</a:t>
            </a:r>
            <a:r>
              <a:rPr lang="en-US" sz="2000" b="0" i="0" dirty="0">
                <a:solidFill>
                  <a:srgbClr val="000000"/>
                </a:solidFill>
                <a:effectLst/>
                <a:latin typeface="Times New Roman" pitchFamily="18" charset="0"/>
                <a:ea typeface="Calibri" panose="020F0502020204030204" pitchFamily="34" charset="0"/>
                <a:cs typeface="Times New Roman" pitchFamily="18" charset="0"/>
              </a:rPr>
              <a:t>o </a:t>
            </a:r>
            <a:r>
              <a:rPr lang="en-US" sz="2000" dirty="0">
                <a:solidFill>
                  <a:srgbClr val="000000"/>
                </a:solidFill>
                <a:latin typeface="Times New Roman" pitchFamily="18" charset="0"/>
                <a:ea typeface="Calibri" panose="020F0502020204030204" pitchFamily="34" charset="0"/>
                <a:cs typeface="Times New Roman" pitchFamily="18" charset="0"/>
              </a:rPr>
              <a:t>D</a:t>
            </a:r>
            <a:r>
              <a:rPr lang="en-US" sz="2000" b="0" i="0" dirty="0">
                <a:solidFill>
                  <a:srgbClr val="000000"/>
                </a:solidFill>
                <a:effectLst/>
                <a:latin typeface="Times New Roman" pitchFamily="18" charset="0"/>
                <a:ea typeface="Calibri" panose="020F0502020204030204" pitchFamily="34" charset="0"/>
                <a:cs typeface="Times New Roman" pitchFamily="18" charset="0"/>
              </a:rPr>
              <a:t>evelop a System </a:t>
            </a:r>
            <a:r>
              <a:rPr lang="en-US" sz="2000" dirty="0">
                <a:solidFill>
                  <a:srgbClr val="000000"/>
                </a:solidFill>
                <a:latin typeface="Times New Roman" pitchFamily="18" charset="0"/>
                <a:ea typeface="Calibri" panose="020F0502020204030204" pitchFamily="34" charset="0"/>
                <a:cs typeface="Times New Roman" pitchFamily="18" charset="0"/>
              </a:rPr>
              <a:t>F</a:t>
            </a:r>
            <a:r>
              <a:rPr lang="en-US" sz="2000" b="0" i="0" dirty="0">
                <a:solidFill>
                  <a:srgbClr val="000000"/>
                </a:solidFill>
                <a:effectLst/>
                <a:latin typeface="Times New Roman" pitchFamily="18" charset="0"/>
                <a:ea typeface="Calibri" panose="020F0502020204030204" pitchFamily="34" charset="0"/>
                <a:cs typeface="Times New Roman" pitchFamily="18" charset="0"/>
              </a:rPr>
              <a:t>or </a:t>
            </a:r>
            <a:r>
              <a:rPr lang="en-US" sz="2000" dirty="0">
                <a:solidFill>
                  <a:srgbClr val="000000"/>
                </a:solidFill>
                <a:latin typeface="Times New Roman" pitchFamily="18" charset="0"/>
                <a:ea typeface="Calibri" panose="020F0502020204030204" pitchFamily="34" charset="0"/>
                <a:cs typeface="Times New Roman" pitchFamily="18" charset="0"/>
              </a:rPr>
              <a:t>F</a:t>
            </a:r>
            <a:r>
              <a:rPr lang="en-US" sz="2000" b="0" i="0" dirty="0">
                <a:solidFill>
                  <a:srgbClr val="000000"/>
                </a:solidFill>
                <a:effectLst/>
                <a:latin typeface="Times New Roman" pitchFamily="18" charset="0"/>
                <a:ea typeface="Calibri" panose="020F0502020204030204" pitchFamily="34" charset="0"/>
                <a:cs typeface="Times New Roman" pitchFamily="18" charset="0"/>
              </a:rPr>
              <a:t>aster </a:t>
            </a:r>
            <a:r>
              <a:rPr lang="en-US" sz="2000" dirty="0">
                <a:solidFill>
                  <a:srgbClr val="000000"/>
                </a:solidFill>
                <a:latin typeface="Times New Roman" pitchFamily="18" charset="0"/>
                <a:ea typeface="Calibri" panose="020F0502020204030204" pitchFamily="34" charset="0"/>
                <a:cs typeface="Times New Roman" pitchFamily="18" charset="0"/>
              </a:rPr>
              <a:t>A</a:t>
            </a:r>
            <a:r>
              <a:rPr lang="en-US" sz="2000" b="0" i="0" dirty="0">
                <a:solidFill>
                  <a:srgbClr val="000000"/>
                </a:solidFill>
                <a:effectLst/>
                <a:latin typeface="Times New Roman" pitchFamily="18" charset="0"/>
                <a:ea typeface="Calibri" panose="020F0502020204030204" pitchFamily="34" charset="0"/>
                <a:cs typeface="Times New Roman" pitchFamily="18" charset="0"/>
              </a:rPr>
              <a:t>nd More </a:t>
            </a:r>
            <a:r>
              <a:rPr lang="en-US" sz="2000" dirty="0">
                <a:solidFill>
                  <a:srgbClr val="000000"/>
                </a:solidFill>
                <a:latin typeface="Times New Roman" pitchFamily="18" charset="0"/>
                <a:ea typeface="Calibri" panose="020F0502020204030204" pitchFamily="34" charset="0"/>
                <a:cs typeface="Times New Roman" pitchFamily="18" charset="0"/>
              </a:rPr>
              <a:t>S</a:t>
            </a:r>
            <a:r>
              <a:rPr lang="en-US" sz="2000" b="0" i="0" dirty="0">
                <a:solidFill>
                  <a:srgbClr val="000000"/>
                </a:solidFill>
                <a:effectLst/>
                <a:latin typeface="Times New Roman" pitchFamily="18" charset="0"/>
                <a:ea typeface="Calibri" panose="020F0502020204030204" pitchFamily="34" charset="0"/>
                <a:cs typeface="Times New Roman" pitchFamily="18" charset="0"/>
              </a:rPr>
              <a:t>ecure </a:t>
            </a:r>
            <a:r>
              <a:rPr lang="en-US" sz="2000" dirty="0">
                <a:solidFill>
                  <a:srgbClr val="000000"/>
                </a:solidFill>
                <a:latin typeface="Times New Roman" pitchFamily="18" charset="0"/>
                <a:ea typeface="Calibri" panose="020F0502020204030204" pitchFamily="34" charset="0"/>
                <a:cs typeface="Times New Roman" pitchFamily="18" charset="0"/>
              </a:rPr>
              <a:t>T</a:t>
            </a:r>
            <a:r>
              <a:rPr lang="en-US" sz="2000" b="0" i="0" dirty="0">
                <a:solidFill>
                  <a:srgbClr val="000000"/>
                </a:solidFill>
                <a:effectLst/>
                <a:latin typeface="Times New Roman" pitchFamily="18" charset="0"/>
                <a:ea typeface="Calibri" panose="020F0502020204030204" pitchFamily="34" charset="0"/>
                <a:cs typeface="Times New Roman" pitchFamily="18" charset="0"/>
              </a:rPr>
              <a:t>ransmission of Data.</a:t>
            </a:r>
          </a:p>
          <a:p>
            <a:pPr marL="0" indent="0">
              <a:buNone/>
            </a:pPr>
            <a:endParaRPr lang="en-IN" dirty="0"/>
          </a:p>
        </p:txBody>
      </p:sp>
      <p:sp>
        <p:nvSpPr>
          <p:cNvPr id="4" name="Slide Number Placeholder 3"/>
          <p:cNvSpPr>
            <a:spLocks noGrp="1"/>
          </p:cNvSpPr>
          <p:nvPr>
            <p:ph type="sldNum" sz="quarter" idx="12"/>
          </p:nvPr>
        </p:nvSpPr>
        <p:spPr/>
        <p:txBody>
          <a:bodyPr/>
          <a:lstStyle/>
          <a:p>
            <a:fld id="{9B618960-8005-486C-9A75-10CB2AAC16F9}" type="slidenum">
              <a:rPr lang="en-US" smtClean="0"/>
              <a:pPr/>
              <a:t>6</a:t>
            </a:fld>
            <a:endParaRPr lang="en-US"/>
          </a:p>
        </p:txBody>
      </p:sp>
    </p:spTree>
    <p:extLst>
      <p:ext uri="{BB962C8B-B14F-4D97-AF65-F5344CB8AC3E}">
        <p14:creationId xmlns:p14="http://schemas.microsoft.com/office/powerpoint/2010/main" xmlns="" val="14856243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2988" y="619870"/>
            <a:ext cx="10972800" cy="1143000"/>
          </a:xfrm>
        </p:spPr>
        <p:txBody>
          <a:bodyPr/>
          <a:lstStyle/>
          <a:p>
            <a:r>
              <a:rPr lang="en-IN" b="1" dirty="0" smtClean="0">
                <a:latin typeface="Times New Roman" pitchFamily="18" charset="0"/>
                <a:cs typeface="Times New Roman" pitchFamily="18" charset="0"/>
              </a:rPr>
              <a:t>METHODOLOGY</a:t>
            </a:r>
            <a:endParaRPr lang="en-IN" b="1" dirty="0">
              <a:latin typeface="Times New Roman" pitchFamily="18" charset="0"/>
              <a:cs typeface="Times New Roman" pitchFamily="18" charset="0"/>
            </a:endParaRPr>
          </a:p>
        </p:txBody>
      </p:sp>
      <p:sp>
        <p:nvSpPr>
          <p:cNvPr id="3" name="Content Placeholder 2"/>
          <p:cNvSpPr>
            <a:spLocks noGrp="1"/>
          </p:cNvSpPr>
          <p:nvPr>
            <p:ph idx="1"/>
          </p:nvPr>
        </p:nvSpPr>
        <p:spPr>
          <a:xfrm>
            <a:off x="674915" y="1729073"/>
            <a:ext cx="10972800" cy="4149212"/>
          </a:xfrm>
        </p:spPr>
        <p:txBody>
          <a:bodyPr>
            <a:normAutofit/>
          </a:bodyPr>
          <a:lstStyle/>
          <a:p>
            <a:pPr algn="just">
              <a:buFont typeface="Wingdings" pitchFamily="2" charset="2"/>
              <a:buChar char="Ø"/>
            </a:pPr>
            <a:r>
              <a:rPr lang="en-US" sz="2000" dirty="0" smtClean="0">
                <a:latin typeface="Times New Roman" pitchFamily="18" charset="0"/>
                <a:cs typeface="Times New Roman" pitchFamily="18" charset="0"/>
              </a:rPr>
              <a:t>If </a:t>
            </a:r>
            <a:r>
              <a:rPr lang="en-US" sz="2000" dirty="0">
                <a:latin typeface="Times New Roman" pitchFamily="18" charset="0"/>
                <a:cs typeface="Times New Roman" pitchFamily="18" charset="0"/>
              </a:rPr>
              <a:t>the LED is on, we transmit a digital 1, if it’s off you transmit a 0.</a:t>
            </a:r>
          </a:p>
          <a:p>
            <a:pPr algn="just">
              <a:buFont typeface="Wingdings" pitchFamily="2" charset="2"/>
              <a:buChar char="Ø"/>
            </a:pPr>
            <a:r>
              <a:rPr lang="en-US" sz="2000" dirty="0">
                <a:latin typeface="Times New Roman" pitchFamily="18" charset="0"/>
                <a:cs typeface="Times New Roman" pitchFamily="18" charset="0"/>
              </a:rPr>
              <a:t> The LEDs can be switched on and off very quickly, which gives nice opportunities for transmitting data. Hence all that is required is some LEDs and a controller that code data into those LEDs. </a:t>
            </a:r>
          </a:p>
          <a:p>
            <a:pPr algn="just">
              <a:buFont typeface="Wingdings" pitchFamily="2" charset="2"/>
              <a:buChar char="Ø"/>
            </a:pPr>
            <a:r>
              <a:rPr lang="en-US" sz="2000" dirty="0">
                <a:latin typeface="Times New Roman" pitchFamily="18" charset="0"/>
                <a:cs typeface="Times New Roman" pitchFamily="18" charset="0"/>
              </a:rPr>
              <a:t>All has to do is to vary the rate at which the LED’s flicker depending upon the data we want to encode. </a:t>
            </a:r>
          </a:p>
          <a:p>
            <a:pPr algn="just">
              <a:buFont typeface="Wingdings" pitchFamily="2" charset="2"/>
              <a:buChar char="Ø"/>
            </a:pPr>
            <a:r>
              <a:rPr lang="en-US" sz="2000" dirty="0">
                <a:latin typeface="Times New Roman" pitchFamily="18" charset="0"/>
                <a:cs typeface="Times New Roman" pitchFamily="18" charset="0"/>
              </a:rPr>
              <a:t>The flashing of the light actually happens much faster that human eyes cannot detect, so the output appears constant, allowing for a Li-Fi data connection to resemble a simple LED bulb When LED is ON microchip convert digital data in form of light. On the other end this light is detected by the photo detector. </a:t>
            </a:r>
          </a:p>
          <a:p>
            <a:pPr algn="just">
              <a:buFont typeface="Wingdings" pitchFamily="2" charset="2"/>
              <a:buChar char="Ø"/>
            </a:pPr>
            <a:r>
              <a:rPr lang="en-US" sz="2000" dirty="0">
                <a:latin typeface="Times New Roman" pitchFamily="18" charset="0"/>
                <a:cs typeface="Times New Roman" pitchFamily="18" charset="0"/>
              </a:rPr>
              <a:t>Then this light is amplified and fed to the device. If the LED is ON, transmit a digital 1, if it’s OFF you transmit a digit </a:t>
            </a:r>
            <a:r>
              <a:rPr lang="en-US" sz="2000" dirty="0" smtClean="0">
                <a:latin typeface="Times New Roman" pitchFamily="18" charset="0"/>
                <a:cs typeface="Times New Roman" pitchFamily="18" charset="0"/>
              </a:rPr>
              <a:t>0.</a:t>
            </a:r>
            <a:endParaRPr lang="en-IN" sz="20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9B618960-8005-486C-9A75-10CB2AAC16F9}" type="slidenum">
              <a:rPr lang="en-US" smtClean="0"/>
              <a:pPr/>
              <a:t>7</a:t>
            </a:fld>
            <a:endParaRPr lang="en-US"/>
          </a:p>
        </p:txBody>
      </p:sp>
    </p:spTree>
    <p:extLst>
      <p:ext uri="{BB962C8B-B14F-4D97-AF65-F5344CB8AC3E}">
        <p14:creationId xmlns:p14="http://schemas.microsoft.com/office/powerpoint/2010/main" xmlns="" val="41989568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07579"/>
            <a:ext cx="10972800" cy="783456"/>
          </a:xfrm>
        </p:spPr>
        <p:txBody>
          <a:bodyPr/>
          <a:lstStyle/>
          <a:p>
            <a:r>
              <a:rPr lang="en-IN" b="1" dirty="0" smtClean="0">
                <a:latin typeface="Times New Roman" pitchFamily="18" charset="0"/>
                <a:cs typeface="Times New Roman" pitchFamily="18" charset="0"/>
              </a:rPr>
              <a:t>BLOCK DIAGRAM</a:t>
            </a:r>
            <a:endParaRPr lang="en-IN" b="1"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9B618960-8005-486C-9A75-10CB2AAC16F9}" type="slidenum">
              <a:rPr lang="en-US" smtClean="0"/>
              <a:pPr/>
              <a:t>8</a:t>
            </a:fld>
            <a:endParaRPr lang="en-US"/>
          </a:p>
        </p:txBody>
      </p:sp>
      <p:pic>
        <p:nvPicPr>
          <p:cNvPr id="5" name="image1.jpeg">
            <a:extLst>
              <a:ext uri="{FF2B5EF4-FFF2-40B4-BE49-F238E27FC236}">
                <a16:creationId xmlns:a16="http://schemas.microsoft.com/office/drawing/2014/main" xmlns="" id="{3ED5EC1D-1055-0F16-4F22-376E54F7E112}"/>
              </a:ext>
            </a:extLst>
          </p:cNvPr>
          <p:cNvPicPr>
            <a:picLocks noGrp="1" noChangeAspect="1"/>
          </p:cNvPicPr>
          <p:nvPr>
            <p:ph idx="1"/>
          </p:nvPr>
        </p:nvPicPr>
        <p:blipFill>
          <a:blip r:embed="rId2" cstate="print"/>
          <a:stretch>
            <a:fillRect/>
          </a:stretch>
        </p:blipFill>
        <p:spPr>
          <a:xfrm>
            <a:off x="1849467" y="1652292"/>
            <a:ext cx="9163665" cy="4744294"/>
          </a:xfrm>
          <a:prstGeom prst="rect">
            <a:avLst/>
          </a:prstGeom>
        </p:spPr>
      </p:pic>
    </p:spTree>
    <p:extLst>
      <p:ext uri="{BB962C8B-B14F-4D97-AF65-F5344CB8AC3E}">
        <p14:creationId xmlns:p14="http://schemas.microsoft.com/office/powerpoint/2010/main" xmlns="" val="20507868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Times New Roman" pitchFamily="18" charset="0"/>
                <a:cs typeface="Times New Roman" pitchFamily="18" charset="0"/>
              </a:rPr>
              <a:t>CIRCUIT DIAGRAM</a:t>
            </a:r>
            <a:endParaRPr lang="en-IN" b="1"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9B618960-8005-486C-9A75-10CB2AAC16F9}" type="slidenum">
              <a:rPr lang="en-US" smtClean="0"/>
              <a:pPr/>
              <a:t>9</a:t>
            </a:fld>
            <a:endParaRPr lang="en-US"/>
          </a:p>
        </p:txBody>
      </p:sp>
      <p:pic>
        <p:nvPicPr>
          <p:cNvPr id="5" name="image3.jpeg">
            <a:extLst>
              <a:ext uri="{FF2B5EF4-FFF2-40B4-BE49-F238E27FC236}">
                <a16:creationId xmlns:a16="http://schemas.microsoft.com/office/drawing/2014/main" xmlns="" id="{21EA7A32-9126-5C12-E1F6-B68543BA9E2B}"/>
              </a:ext>
            </a:extLst>
          </p:cNvPr>
          <p:cNvPicPr>
            <a:picLocks noGrp="1" noChangeAspect="1"/>
          </p:cNvPicPr>
          <p:nvPr>
            <p:ph idx="1"/>
          </p:nvPr>
        </p:nvPicPr>
        <p:blipFill>
          <a:blip r:embed="rId2" cstate="print"/>
          <a:stretch>
            <a:fillRect/>
          </a:stretch>
        </p:blipFill>
        <p:spPr>
          <a:xfrm>
            <a:off x="609600" y="1397973"/>
            <a:ext cx="5299587" cy="4393226"/>
          </a:xfrm>
          <a:prstGeom prst="rect">
            <a:avLst/>
          </a:prstGeom>
        </p:spPr>
      </p:pic>
      <p:pic>
        <p:nvPicPr>
          <p:cNvPr id="6" name="image5.jpeg">
            <a:extLst>
              <a:ext uri="{FF2B5EF4-FFF2-40B4-BE49-F238E27FC236}">
                <a16:creationId xmlns:a16="http://schemas.microsoft.com/office/drawing/2014/main" xmlns="" id="{F0CF93C1-97DF-9026-75E2-D7778DC92A92}"/>
              </a:ext>
            </a:extLst>
          </p:cNvPr>
          <p:cNvPicPr>
            <a:picLocks noChangeAspect="1"/>
          </p:cNvPicPr>
          <p:nvPr/>
        </p:nvPicPr>
        <p:blipFill>
          <a:blip r:embed="rId3" cstate="print"/>
          <a:stretch>
            <a:fillRect/>
          </a:stretch>
        </p:blipFill>
        <p:spPr>
          <a:xfrm>
            <a:off x="6286024" y="1425965"/>
            <a:ext cx="5584722" cy="4393225"/>
          </a:xfrm>
          <a:prstGeom prst="rect">
            <a:avLst/>
          </a:prstGeom>
        </p:spPr>
      </p:pic>
    </p:spTree>
    <p:extLst>
      <p:ext uri="{BB962C8B-B14F-4D97-AF65-F5344CB8AC3E}">
        <p14:creationId xmlns:p14="http://schemas.microsoft.com/office/powerpoint/2010/main" xmlns="" val="40749644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1045</TotalTime>
  <Words>1486</Words>
  <Application>Microsoft Office PowerPoint</Application>
  <PresentationFormat>Custom</PresentationFormat>
  <Paragraphs>83</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 PROJECT TITLE- Audio And Data Transmission Using LI-FI Technology</vt:lpstr>
      <vt:lpstr>INTRODUCTION</vt:lpstr>
      <vt:lpstr>LITERATURE SURVEY</vt:lpstr>
      <vt:lpstr>Slide 4</vt:lpstr>
      <vt:lpstr> PROBLEM STATEMENT</vt:lpstr>
      <vt:lpstr>AIM &amp; OBJECTIVES</vt:lpstr>
      <vt:lpstr>METHODOLOGY</vt:lpstr>
      <vt:lpstr>BLOCK DIAGRAM</vt:lpstr>
      <vt:lpstr>CIRCUIT DIAGRAM</vt:lpstr>
      <vt:lpstr> </vt:lpstr>
      <vt:lpstr>Simulation Results</vt:lpstr>
      <vt:lpstr>CONCLUSION </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Rohit</dc:creator>
  <cp:lastModifiedBy>shree</cp:lastModifiedBy>
  <cp:revision>34</cp:revision>
  <dcterms:modified xsi:type="dcterms:W3CDTF">2022-11-25T02:01:28Z</dcterms:modified>
</cp:coreProperties>
</file>