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68" r:id="rId6"/>
    <p:sldId id="269" r:id="rId7"/>
    <p:sldId id="273" r:id="rId8"/>
    <p:sldId id="274" r:id="rId9"/>
    <p:sldId id="272" r:id="rId10"/>
    <p:sldId id="271" r:id="rId11"/>
    <p:sldId id="270" r:id="rId12"/>
    <p:sldId id="265" r:id="rId13"/>
    <p:sldId id="266"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7690726-49DA-4552-BDEB-330DD8EA8BD9}" styleName="Table_0">
    <a:wholeTbl>
      <a:tcTxStyle>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panose="020B0604030504040204"/>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pic>
        <p:nvPicPr>
          <p:cNvPr id="52" name="Google Shape;52;p7" descr="C:\Users\AMMU\Desktop\Border.png"/>
          <p:cNvPicPr preferRelativeResize="0"/>
          <p:nvPr/>
        </p:nvPicPr>
        <p:blipFill rotWithShape="1">
          <a:blip r:embed="rId2"/>
          <a:srcRect/>
          <a:stretch>
            <a:fill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panose="020B0604030504040204"/>
              <a:buNone/>
              <a:defRPr sz="2800" b="1" i="0" u="none" strike="noStrike" cap="none">
                <a:solidFill>
                  <a:srgbClr val="FF0000"/>
                </a:solidFill>
                <a:latin typeface="Verdana" panose="020B0604030504040204"/>
                <a:ea typeface="Verdana" panose="020B0604030504040204"/>
                <a:cs typeface="Verdana" panose="020B0604030504040204"/>
                <a:sym typeface="Verdana" panose="020B0604030504040204"/>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fld>
            <a:endParaRPr lang="en-GB"/>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2"/>
          <a:srcRect b="18046"/>
          <a:stretch>
            <a:fillRect/>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hyperlink" Target="https://www.researchgate.net/publication/371491011_CHATBOT_ADOPTION_IN_TRAVEL_AND_TOURISM_SERVICES"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hyperlink" Target="https://github.com/rohitcapstone/capstone_project_grp25.git" TargetMode="External"/><Relationship Id="rId1" Type="http://schemas.openxmlformats.org/officeDocument/2006/relationships/hyperlink" Target="https://github.com/rohitcapstone/CSE_G22"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a:solidFill>
                  <a:schemeClr val="tx1"/>
                </a:solidFill>
                <a:latin typeface="Cambria" panose="02040503050406030204"/>
                <a:ea typeface="Cambria" panose="02040503050406030204"/>
              </a:rPr>
              <a:t>AI CHATBOT FOR TRIP GUIDE</a:t>
            </a:r>
            <a:endParaRPr>
              <a:solidFill>
                <a:schemeClr val="tx1"/>
              </a:solidFill>
              <a:latin typeface="Cambria" panose="02040503050406030204"/>
              <a:ea typeface="Cambria" panose="02040503050406030204"/>
            </a:endParaRPr>
          </a:p>
        </p:txBody>
      </p:sp>
      <p:sp>
        <p:nvSpPr>
          <p:cNvPr id="88" name="Google Shape;88;p13"/>
          <p:cNvSpPr txBox="1">
            <a:spLocks noGrp="1"/>
          </p:cNvSpPr>
          <p:nvPr>
            <p:ph type="subTitle" idx="1"/>
          </p:nvPr>
        </p:nvSpPr>
        <p:spPr>
          <a:xfrm>
            <a:off x="635021" y="1799018"/>
            <a:ext cx="3970500" cy="552300"/>
          </a:xfrm>
          <a:prstGeom prst="rect">
            <a:avLst/>
          </a:prstGeom>
          <a:noFill/>
          <a:ln>
            <a:noFill/>
          </a:ln>
        </p:spPr>
        <p:txBody>
          <a:bodyPr spcFirstLastPara="1" wrap="square" lIns="91425" tIns="45700" rIns="91425" bIns="45700" anchor="t" anchorCtr="0">
            <a:normAutofit/>
          </a:bodyPr>
          <a:lstStyle/>
          <a:p>
            <a:pPr marL="0" indent="0" algn="l">
              <a:spcBef>
                <a:spcPts val="0"/>
              </a:spcBef>
            </a:pPr>
            <a:r>
              <a:rPr lang="en-GB">
                <a:latin typeface="Cambria" panose="02040503050406030204"/>
                <a:ea typeface="Cambria" panose="02040503050406030204"/>
              </a:rPr>
              <a:t>Batch Number: 22</a:t>
            </a:r>
            <a:endParaRPr>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431319" y="2084716"/>
          <a:ext cx="5242273" cy="2743260"/>
        </p:xfrm>
        <a:graphic>
          <a:graphicData uri="http://schemas.openxmlformats.org/drawingml/2006/table">
            <a:tbl>
              <a:tblPr firstRow="1" bandRow="1">
                <a:noFill/>
                <a:tableStyleId>{57690726-49DA-4552-BDEB-330DD8EA8BD9}</a:tableStyleId>
              </a:tblPr>
              <a:tblGrid>
                <a:gridCol w="2249454"/>
                <a:gridCol w="2992819"/>
              </a:tblGrid>
              <a:tr h="698945">
                <a:tc>
                  <a:txBody>
                    <a:bodyPr/>
                    <a:lstStyle/>
                    <a:p>
                      <a:pPr marL="0" marR="0" lvl="1" indent="0" algn="just" rtl="0">
                        <a:spcBef>
                          <a:spcPts val="0"/>
                        </a:spcBef>
                        <a:spcAft>
                          <a:spcPts val="0"/>
                        </a:spcAft>
                        <a:buNone/>
                      </a:pPr>
                      <a:r>
                        <a:rPr lang="en-GB" sz="1800" b="1" u="none" strike="noStrike" cap="none">
                          <a:solidFill>
                            <a:srgbClr val="17365D"/>
                          </a:solidFill>
                        </a:rPr>
                        <a:t>Roll Number</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endParaRPr lang="en-GB" sz="1800" b="1" u="none" strike="noStrike" cap="none">
                        <a:solidFill>
                          <a:srgbClr val="17365D"/>
                        </a:solidFill>
                      </a:endParaRPr>
                    </a:p>
                    <a:p>
                      <a:pPr marL="0" marR="0" lvl="0" indent="0" algn="just" rtl="0">
                        <a:spcBef>
                          <a:spcPts val="0"/>
                        </a:spcBef>
                        <a:spcAft>
                          <a:spcPts val="0"/>
                        </a:spcAft>
                        <a:buNone/>
                      </a:pPr>
                      <a:r>
                        <a:rPr lang="en-GB" sz="1800" b="1" u="none" strike="noStrike" cap="none">
                          <a:solidFill>
                            <a:srgbClr val="17365D"/>
                          </a:solidFill>
                        </a:rPr>
                        <a:t>Student Name</a:t>
                      </a:r>
                      <a:endParaRPr lang="en-GB" sz="1800" b="1" u="none" strike="noStrike" cap="none">
                        <a:solidFill>
                          <a:srgbClr val="17365D"/>
                        </a:solidFill>
                      </a:endParaRPr>
                    </a:p>
                    <a:p>
                      <a:pPr marL="0" marR="0" lvl="0" indent="0" algn="just" rtl="0">
                        <a:spcBef>
                          <a:spcPts val="0"/>
                        </a:spcBef>
                        <a:spcAft>
                          <a:spcPts val="0"/>
                        </a:spcAft>
                        <a:buNone/>
                      </a:pPr>
                      <a:endParaRPr sz="1800" b="1" u="none" strike="noStrike" cap="none">
                        <a:solidFill>
                          <a:srgbClr val="17365D"/>
                        </a:solidFill>
                      </a:endParaRPr>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79577">
                <a:tc>
                  <a:txBody>
                    <a:bodyPr/>
                    <a:lstStyle/>
                    <a:p>
                      <a:pPr marL="0" marR="0" lvl="0" indent="0" algn="just" rtl="0">
                        <a:lnSpc>
                          <a:spcPct val="100000"/>
                        </a:lnSpc>
                        <a:spcBef>
                          <a:spcPts val="0"/>
                        </a:spcBef>
                        <a:spcAft>
                          <a:spcPts val="0"/>
                        </a:spcAft>
                        <a:buFont typeface="+mj-lt"/>
                        <a:buNone/>
                      </a:pPr>
                      <a:r>
                        <a:rPr lang="en-US" sz="1800" u="none" strike="noStrike" cap="none"/>
                        <a:t>20211CSE0092        </a:t>
                      </a:r>
                      <a:endParaRPr lang="en-US"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lnSpc>
                          <a:spcPct val="100000"/>
                        </a:lnSpc>
                        <a:spcBef>
                          <a:spcPts val="0"/>
                        </a:spcBef>
                        <a:spcAft>
                          <a:spcPts val="0"/>
                        </a:spcAft>
                        <a:buNone/>
                      </a:pPr>
                      <a:r>
                        <a:rPr lang="en-US" sz="1800" u="none" strike="noStrike" cap="none"/>
                        <a:t>ROHIT BHUNIA</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79577">
                <a:tc>
                  <a:txBody>
                    <a:bodyPr/>
                    <a:lstStyle/>
                    <a:p>
                      <a:pPr marL="0" marR="0" lvl="0" indent="0" algn="just" rtl="0">
                        <a:lnSpc>
                          <a:spcPct val="100000"/>
                        </a:lnSpc>
                        <a:spcBef>
                          <a:spcPts val="0"/>
                        </a:spcBef>
                        <a:spcAft>
                          <a:spcPts val="0"/>
                        </a:spcAft>
                        <a:buNone/>
                      </a:pPr>
                      <a:r>
                        <a:rPr lang="en-US" sz="1800" u="none" strike="noStrike" cap="none"/>
                        <a:t>20211CSE0331</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lnSpc>
                          <a:spcPct val="100000"/>
                        </a:lnSpc>
                        <a:spcBef>
                          <a:spcPts val="0"/>
                        </a:spcBef>
                        <a:spcAft>
                          <a:spcPts val="0"/>
                        </a:spcAft>
                        <a:buNone/>
                      </a:pPr>
                      <a:r>
                        <a:rPr lang="en-US" sz="1800" u="none" strike="noStrike" cap="none"/>
                        <a:t>ISHA BHARDWAJ</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79577">
                <a:tc>
                  <a:txBody>
                    <a:bodyPr/>
                    <a:lstStyle/>
                    <a:p>
                      <a:pPr marL="0" marR="0" lvl="0" indent="0" algn="just" rtl="0">
                        <a:lnSpc>
                          <a:spcPct val="100000"/>
                        </a:lnSpc>
                        <a:spcBef>
                          <a:spcPts val="0"/>
                        </a:spcBef>
                        <a:spcAft>
                          <a:spcPts val="0"/>
                        </a:spcAft>
                        <a:buNone/>
                      </a:pPr>
                      <a:r>
                        <a:rPr lang="en-US" sz="1800" u="none" strike="noStrike" cap="none"/>
                        <a:t>20211CSE0324</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lnSpc>
                          <a:spcPct val="100000"/>
                        </a:lnSpc>
                        <a:spcBef>
                          <a:spcPts val="0"/>
                        </a:spcBef>
                        <a:spcAft>
                          <a:spcPts val="0"/>
                        </a:spcAft>
                        <a:buNone/>
                      </a:pPr>
                      <a:r>
                        <a:rPr lang="en-US" sz="1800" u="none" strike="noStrike" cap="none"/>
                        <a:t>HEMA DEEPIKA M.</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79577">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79577">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a:solidFill>
                  <a:srgbClr val="17365D"/>
                </a:solidFill>
                <a:latin typeface="Cambria" panose="02040503050406030204"/>
                <a:ea typeface="Cambria" panose="02040503050406030204"/>
                <a:cs typeface="Verdana" panose="020B0604030504040204"/>
                <a:sym typeface="Verdana" panose="020B0604030504040204"/>
              </a:rPr>
              <a:t>Under the Supervision of,</a:t>
            </a:r>
            <a:endParaRPr>
              <a:latin typeface="Cambria" panose="02040503050406030204"/>
              <a:ea typeface="Cambria" panose="02040503050406030204"/>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a:spcBef>
                <a:spcPts val="340"/>
              </a:spcBef>
              <a:buClr>
                <a:srgbClr val="17365D"/>
              </a:buClr>
              <a:buSzPts val="1700"/>
            </a:pPr>
            <a:r>
              <a:rPr lang="en-GB" sz="1700" b="1" i="0" u="none" strike="noStrike" cap="none" err="1">
                <a:solidFill>
                  <a:srgbClr val="17365D"/>
                </a:solidFill>
                <a:latin typeface="Cambria" panose="02040503050406030204"/>
                <a:ea typeface="Cambria" panose="02040503050406030204"/>
                <a:cs typeface="Verdana" panose="020B0604030504040204"/>
                <a:sym typeface="Verdana" panose="020B0604030504040204"/>
              </a:rPr>
              <a:t>Dr.</a:t>
            </a:r>
            <a:r>
              <a:rPr lang="en-GB" sz="1700" b="1" i="0" u="none" strike="noStrike" cap="none">
                <a:solidFill>
                  <a:srgbClr val="17365D"/>
                </a:solidFill>
                <a:latin typeface="Cambria" panose="02040503050406030204"/>
                <a:ea typeface="Cambria" panose="02040503050406030204"/>
                <a:cs typeface="Verdana" panose="020B0604030504040204"/>
                <a:sym typeface="Verdana" panose="020B0604030504040204"/>
              </a:rPr>
              <a:t>/Mr./Ms./</a:t>
            </a:r>
            <a:r>
              <a:rPr lang="en-GB" sz="1700" b="1">
                <a:solidFill>
                  <a:srgbClr val="17365D"/>
                </a:solidFill>
                <a:latin typeface="Cambria" panose="02040503050406030204"/>
                <a:ea typeface="Cambria" panose="02040503050406030204"/>
                <a:cs typeface="Verdana" panose="020B0604030504040204"/>
                <a:sym typeface="Verdana" panose="020B0604030504040204"/>
              </a:rPr>
              <a:t>Prof : </a:t>
            </a:r>
            <a:r>
              <a:rPr lang="en-GB" sz="1700" b="1" err="1">
                <a:solidFill>
                  <a:schemeClr val="tx1"/>
                </a:solidFill>
                <a:latin typeface="Cambria" panose="02040503050406030204"/>
                <a:ea typeface="Cambria" panose="02040503050406030204"/>
                <a:cs typeface="Verdana" panose="020B0604030504040204"/>
                <a:sym typeface="Verdana" panose="020B0604030504040204"/>
              </a:rPr>
              <a:t>Dr.</a:t>
            </a:r>
            <a:r>
              <a:rPr lang="en-GB" sz="1700" b="1">
                <a:solidFill>
                  <a:schemeClr val="tx1"/>
                </a:solidFill>
                <a:latin typeface="Cambria" panose="02040503050406030204"/>
                <a:ea typeface="Cambria" panose="02040503050406030204"/>
                <a:cs typeface="Verdana" panose="020B0604030504040204"/>
                <a:sym typeface="Verdana" panose="020B0604030504040204"/>
              </a:rPr>
              <a:t> Pamela Vinitha Eric  </a:t>
            </a:r>
            <a:endParaRPr>
              <a:solidFill>
                <a:schemeClr val="tx1"/>
              </a:solidFill>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a:solidFill>
                  <a:srgbClr val="17365D"/>
                </a:solidFill>
                <a:latin typeface="Cambria" panose="02040503050406030204"/>
                <a:ea typeface="Cambria" panose="02040503050406030204"/>
                <a:cs typeface="Verdana" panose="020B0604030504040204"/>
                <a:sym typeface="Verdana" panose="020B0604030504040204"/>
              </a:rPr>
              <a:t>Professor / Associate Professor / Assistant Professor</a:t>
            </a:r>
            <a:endParaRPr>
              <a:latin typeface="Cambria" panose="02040503050406030204"/>
              <a:ea typeface="Cambria" panose="0204050305040603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a:solidFill>
                  <a:srgbClr val="17365D"/>
                </a:solidFill>
                <a:latin typeface="Cambria" panose="02040503050406030204"/>
                <a:ea typeface="Cambria" panose="02040503050406030204"/>
                <a:cs typeface="Verdana" panose="020B0604030504040204"/>
                <a:sym typeface="Verdana" panose="020B0604030504040204"/>
              </a:rPr>
              <a:t>School of Computer Science and Engineering</a:t>
            </a:r>
            <a:endParaRPr>
              <a:latin typeface="Cambria" panose="02040503050406030204"/>
              <a:ea typeface="Cambria" panose="0204050305040603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a:solidFill>
                  <a:srgbClr val="17365D"/>
                </a:solidFill>
                <a:latin typeface="Cambria" panose="02040503050406030204"/>
                <a:ea typeface="Cambria" panose="02040503050406030204"/>
                <a:cs typeface="Verdana" panose="020B0604030504040204"/>
                <a:sym typeface="Verdana" panose="020B0604030504040204"/>
              </a:rPr>
              <a:t>Presidency University</a:t>
            </a:r>
            <a:endParaRPr>
              <a:latin typeface="Cambria" panose="02040503050406030204"/>
              <a:ea typeface="Cambria" panose="02040503050406030204"/>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PIP2001 Capstone Project</a:t>
            </a:r>
            <a:endParaRPr>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Review-0</a:t>
            </a:r>
            <a:endParaRPr sz="2000" b="1" i="0" u="none" strike="noStrike" cap="none">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186906" y="4332617"/>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CSE</a:t>
            </a:r>
            <a:endParaRPr lang="en-US" sz="2000" b="1" i="0" u="none" strike="noStrike" cap="none">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Blessed Prince P/Dr. Robin </a:t>
            </a:r>
            <a:r>
              <a:rPr lang="en-US" sz="2000" b="1"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Rohit</a:t>
            </a:r>
            <a:r>
              <a:rPr lang="en-US" sz="2000" b="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a:t>
            </a:r>
            <a:r>
              <a:rPr lang="en-US" sz="2000" b="1"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Dr.Asif</a:t>
            </a:r>
            <a:r>
              <a:rPr lang="en-US" sz="2000" b="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Mohammed H.B</a:t>
            </a:r>
            <a:endParaRPr lang="en-US" sz="2000" b="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i="0" u="none" strike="noStrike" cap="none">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i="0" u="none" strike="noStrike" cap="none">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Mr. </a:t>
            </a:r>
            <a:r>
              <a:rPr lang="en-US" sz="2000" b="1" i="0" u="none" strike="noStrike" cap="none"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Amarnath</a:t>
            </a:r>
            <a:r>
              <a:rPr lang="en-US" sz="2000" b="1" i="0" u="none" strike="noStrike" cap="none">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J.L &amp; Dr. </a:t>
            </a:r>
            <a:r>
              <a:rPr lang="en-US" sz="2000" b="1" i="0" u="none" strike="noStrike" cap="none"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Jayanthi</a:t>
            </a:r>
            <a:r>
              <a:rPr lang="en-US" sz="2000" b="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K.</a:t>
            </a:r>
            <a:endParaRPr lang="en-US" sz="2000" b="1" i="0" u="none" strike="noStrike" cap="none">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a:latin typeface="Cambria" panose="02040503050406030204" pitchFamily="18" charset="0"/>
                <a:ea typeface="Cambria" panose="02040503050406030204" pitchFamily="18" charset="0"/>
              </a:rPr>
              <a:t>References</a:t>
            </a:r>
            <a:endParaRPr>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r>
              <a:rPr lang="en-IN" sz="1800">
                <a:solidFill>
                  <a:srgbClr val="222222"/>
                </a:solidFill>
                <a:latin typeface="Cambria" panose="02040503050406030204"/>
              </a:rPr>
              <a:t>Saluja, Gurucharan &amp; Maheswari, N. &amp; T S, Pradeep Kumar &amp; M, </a:t>
            </a:r>
            <a:r>
              <a:rPr lang="en-IN" sz="1800" err="1">
                <a:solidFill>
                  <a:srgbClr val="222222"/>
                </a:solidFill>
                <a:latin typeface="Cambria" panose="02040503050406030204"/>
              </a:rPr>
              <a:t>sivagami</a:t>
            </a:r>
            <a:r>
              <a:rPr lang="en-IN" sz="1800">
                <a:solidFill>
                  <a:srgbClr val="222222"/>
                </a:solidFill>
                <a:latin typeface="Cambria" panose="02040503050406030204"/>
              </a:rPr>
              <a:t>. (2021). AI based intelligent travel chatbot for content oriented user queries. International Journal of Applied Science and Engineering. 1. 1-8. 10.6703/IJASE.202106_18(2).007. </a:t>
            </a:r>
            <a:endParaRPr lang="en-IN" sz="1800">
              <a:solidFill>
                <a:srgbClr val="222222"/>
              </a:solidFill>
              <a:latin typeface="Cambria" panose="02040503050406030204"/>
            </a:endParaRPr>
          </a:p>
          <a:p>
            <a:r>
              <a:rPr lang="en-IN" sz="1800" err="1">
                <a:solidFill>
                  <a:srgbClr val="222222"/>
                </a:solidFill>
                <a:latin typeface="Cambria" panose="02040503050406030204"/>
              </a:rPr>
              <a:t>Ukpabi</a:t>
            </a:r>
            <a:r>
              <a:rPr lang="en-IN" sz="1800">
                <a:solidFill>
                  <a:srgbClr val="222222"/>
                </a:solidFill>
                <a:latin typeface="Cambria" panose="02040503050406030204"/>
              </a:rPr>
              <a:t>, </a:t>
            </a:r>
            <a:r>
              <a:rPr lang="en-IN" sz="1800" err="1">
                <a:solidFill>
                  <a:srgbClr val="222222"/>
                </a:solidFill>
                <a:latin typeface="Cambria" panose="02040503050406030204"/>
              </a:rPr>
              <a:t>Dandison</a:t>
            </a:r>
            <a:r>
              <a:rPr lang="en-IN" sz="1800">
                <a:solidFill>
                  <a:srgbClr val="222222"/>
                </a:solidFill>
                <a:latin typeface="Cambria" panose="02040503050406030204"/>
              </a:rPr>
              <a:t> &amp; Aslam, Bilal &amp; </a:t>
            </a:r>
            <a:r>
              <a:rPr lang="en-IN" sz="1800" err="1">
                <a:solidFill>
                  <a:srgbClr val="222222"/>
                </a:solidFill>
                <a:latin typeface="Cambria" panose="02040503050406030204"/>
              </a:rPr>
              <a:t>Karjaluoto</a:t>
            </a:r>
            <a:r>
              <a:rPr lang="en-IN" sz="1800">
                <a:solidFill>
                  <a:srgbClr val="222222"/>
                </a:solidFill>
                <a:latin typeface="Cambria" panose="02040503050406030204"/>
              </a:rPr>
              <a:t>, Heikki. (2019). Chatbot Adoption in Tourism Services: A Conceptual Exploration. 10.1108/978-1-78756-687-320191006</a:t>
            </a:r>
            <a:endParaRPr lang="en-IN" sz="1800">
              <a:latin typeface="Cambria" panose="02040503050406030204"/>
            </a:endParaRPr>
          </a:p>
          <a:p>
            <a:r>
              <a:rPr lang="en-IN" sz="1800">
                <a:solidFill>
                  <a:srgbClr val="222222"/>
                </a:solidFill>
                <a:latin typeface="Cambria" panose="02040503050406030204"/>
              </a:rPr>
              <a:t>R, Mr &amp; M, Ambika &amp; N, Geethanjali. (2022). Implementation of Travel Chatbot using NLP and Python. International Journal of Advanced Research in Science, Communication and Technology. 351-354. 10.48175/IJARSCT-5035. </a:t>
            </a:r>
            <a:endParaRPr lang="en-IN" sz="1800">
              <a:solidFill>
                <a:srgbClr val="222222"/>
              </a:solidFill>
              <a:latin typeface="Cambria" panose="02040503050406030204"/>
            </a:endParaRPr>
          </a:p>
          <a:p>
            <a:r>
              <a:rPr lang="en-IN" sz="1800">
                <a:solidFill>
                  <a:srgbClr val="222222"/>
                </a:solidFill>
                <a:latin typeface="Cambria" panose="02040503050406030204"/>
              </a:rPr>
              <a:t>V., Vijayaraghavan &amp; Cooper, Jack &amp; J., </a:t>
            </a:r>
            <a:r>
              <a:rPr lang="en-IN" sz="1800" err="1">
                <a:solidFill>
                  <a:srgbClr val="222222"/>
                </a:solidFill>
                <a:latin typeface="Cambria" panose="02040503050406030204"/>
              </a:rPr>
              <a:t>Rian</a:t>
            </a:r>
            <a:r>
              <a:rPr lang="en-IN" sz="1800">
                <a:solidFill>
                  <a:srgbClr val="222222"/>
                </a:solidFill>
                <a:latin typeface="Cambria" panose="02040503050406030204"/>
              </a:rPr>
              <a:t>. (2020). Algorithm Inspection for Chatbot Performance Evaluation. Procedia Computer Science. 171. 2267-2274. 10.1016/j.procs.2020.04.245. </a:t>
            </a:r>
            <a:endParaRPr lang="en-IN" sz="1800">
              <a:solidFill>
                <a:srgbClr val="222222"/>
              </a:solidFill>
              <a:latin typeface="Cambria" panose="02040503050406030204"/>
            </a:endParaRPr>
          </a:p>
          <a:p>
            <a:r>
              <a:rPr lang="en-IN" sz="1800">
                <a:solidFill>
                  <a:srgbClr val="222222"/>
                </a:solidFill>
                <a:latin typeface="Cambria" panose="02040503050406030204"/>
              </a:rPr>
              <a:t>Benaddi, Lamya &amp; </a:t>
            </a:r>
            <a:r>
              <a:rPr lang="en-IN" sz="1800" err="1">
                <a:solidFill>
                  <a:srgbClr val="222222"/>
                </a:solidFill>
                <a:latin typeface="Cambria" panose="02040503050406030204"/>
              </a:rPr>
              <a:t>Ouaddi</a:t>
            </a:r>
            <a:r>
              <a:rPr lang="en-IN" sz="1800">
                <a:solidFill>
                  <a:srgbClr val="222222"/>
                </a:solidFill>
                <a:latin typeface="Cambria" panose="02040503050406030204"/>
              </a:rPr>
              <a:t>, Charaf &amp; </a:t>
            </a:r>
            <a:r>
              <a:rPr lang="en-IN" sz="1800" err="1">
                <a:solidFill>
                  <a:srgbClr val="222222"/>
                </a:solidFill>
                <a:latin typeface="Cambria" panose="02040503050406030204"/>
              </a:rPr>
              <a:t>Jakimi</a:t>
            </a:r>
            <a:r>
              <a:rPr lang="en-IN" sz="1800">
                <a:solidFill>
                  <a:srgbClr val="222222"/>
                </a:solidFill>
                <a:latin typeface="Cambria" panose="02040503050406030204"/>
              </a:rPr>
              <a:t>, Abdeslam &amp; </a:t>
            </a:r>
            <a:r>
              <a:rPr lang="en-IN" sz="1800" err="1">
                <a:solidFill>
                  <a:srgbClr val="222222"/>
                </a:solidFill>
                <a:latin typeface="Cambria" panose="02040503050406030204"/>
              </a:rPr>
              <a:t>Ouchao</a:t>
            </a:r>
            <a:r>
              <a:rPr lang="en-IN" sz="1800">
                <a:solidFill>
                  <a:srgbClr val="222222"/>
                </a:solidFill>
                <a:latin typeface="Cambria" panose="02040503050406030204"/>
              </a:rPr>
              <a:t>, Brahim. (2024). A Systematic Review of Chatbots: Classification, Development, and Their Impact on Tourism. IEEE Access. PP. 1-1. 10.1109/ACCESS.2024.3408108. </a:t>
            </a:r>
            <a:endParaRPr lang="en-IN" sz="1800">
              <a:solidFill>
                <a:srgbClr val="222222"/>
              </a:solidFill>
              <a:latin typeface="Cambria" panose="02040503050406030204"/>
            </a:endParaRPr>
          </a:p>
          <a:p>
            <a:pPr marL="76200" indent="0">
              <a:buNone/>
            </a:pPr>
            <a:r>
              <a:rPr lang="en-IN" sz="1800">
                <a:solidFill>
                  <a:srgbClr val="222222"/>
                </a:solidFill>
                <a:latin typeface="Cambria" panose="02040503050406030204"/>
                <a:hlinkClick r:id="rId1"/>
              </a:rPr>
              <a:t>https://www.researchgate.net/publication/371491011_CHATBOT_ADOPTION_IN_TRAVEL_AND_TOURISM_SERVICES</a:t>
            </a:r>
            <a:endParaRPr lang="en-IN">
              <a:latin typeface="Cambria" panose="02040503050406030204"/>
            </a:endParaRPr>
          </a:p>
          <a:p>
            <a:pPr marL="76200" indent="0">
              <a:buNone/>
            </a:pPr>
            <a:endParaRPr lang="en-IN" sz="1800">
              <a:solidFill>
                <a:srgbClr val="222222"/>
              </a:solidFill>
            </a:endParaRPr>
          </a:p>
          <a:p>
            <a:pPr>
              <a:buFont typeface="Arial" panose="020B0604020202020204"/>
              <a:buChar char="•"/>
            </a:pPr>
            <a:endParaRPr lang="en-IN" sz="1800">
              <a:solidFill>
                <a:srgbClr val="222222"/>
              </a:solidFill>
            </a:endParaRPr>
          </a:p>
          <a:p>
            <a:pPr marL="495300" indent="-342900">
              <a:spcBef>
                <a:spcPts val="0"/>
              </a:spcBef>
              <a:buFont typeface="Arial" panose="020B0604020202020204" pitchFamily="2" charset="2"/>
              <a:buChar char="•"/>
            </a:pPr>
            <a:endParaRPr lang="en-IN">
              <a:latin typeface="Cambria" panose="02040503050406030204"/>
              <a:ea typeface="Cambria" panose="02040503050406030204"/>
            </a:endParaRPr>
          </a:p>
          <a:p>
            <a:pPr marL="495300" indent="-342900">
              <a:spcBef>
                <a:spcPts val="0"/>
              </a:spcBef>
              <a:buFont typeface="Arial" panose="020B0604020202020204" pitchFamily="2" charset="2"/>
              <a:buChar char="•"/>
            </a:pPr>
            <a:endParaRPr lang="en-IN">
              <a:latin typeface="Cambria" panose="02040503050406030204"/>
              <a:ea typeface="Cambria" panose="02040503050406030204"/>
            </a:endParaRPr>
          </a:p>
          <a:p>
            <a:pPr marL="495300" indent="-342900">
              <a:spcBef>
                <a:spcPts val="0"/>
              </a:spcBef>
              <a:buFont typeface="Arial" panose="020B0604020202020204" pitchFamily="2" charset="2"/>
              <a:buChar char="•"/>
            </a:pPr>
            <a:endParaRPr lang="en-IN">
              <a:latin typeface="Cambria" panose="02040503050406030204"/>
              <a:ea typeface="Cambria" panose="02040503050406030204"/>
            </a:endParaRPr>
          </a:p>
          <a:p>
            <a:pPr marL="495300" indent="-342900">
              <a:spcBef>
                <a:spcPts val="0"/>
              </a:spcBef>
              <a:buFont typeface="Arial" panose="020B0604020202020204" pitchFamily="2" charset="2"/>
              <a:buChar char="•"/>
            </a:pPr>
            <a:endParaRPr lang="en-IN">
              <a:latin typeface="Cambria" panose="02040503050406030204"/>
              <a:ea typeface="Cambria" panose="02040503050406030204"/>
            </a:endParaRPr>
          </a:p>
          <a:p>
            <a:pPr marL="495300" indent="-342900">
              <a:spcBef>
                <a:spcPts val="0"/>
              </a:spcBef>
              <a:buFont typeface="Arial" panose="020B0604020202020204" pitchFamily="2" charset="2"/>
              <a:buChar char="•"/>
            </a:pPr>
            <a:endParaRPr lang="en-IN">
              <a:latin typeface="Cambria" panose="02040503050406030204"/>
              <a:ea typeface="Cambria" panose="02040503050406030204"/>
            </a:endParaRPr>
          </a:p>
          <a:p>
            <a:pPr marL="495300" indent="-342900">
              <a:spcBef>
                <a:spcPts val="0"/>
              </a:spcBef>
              <a:buFont typeface="Arial" panose="020B0604020202020204" pitchFamily="2" charset="2"/>
              <a:buChar char="•"/>
            </a:pPr>
            <a:endParaRPr lang="en-IN">
              <a:latin typeface="Cambria" panose="02040503050406030204"/>
              <a:ea typeface="Cambria" panose="02040503050406030204"/>
            </a:endParaRPr>
          </a:p>
          <a:p>
            <a:pPr marL="495300" indent="-342900">
              <a:spcBef>
                <a:spcPts val="0"/>
              </a:spcBef>
              <a:buFont typeface="Arial" panose="020B0604020202020204" pitchFamily="2" charset="2"/>
              <a:buChar char="•"/>
            </a:pPr>
            <a:endParaRPr lang="en-IN">
              <a:latin typeface="Cambria" panose="02040503050406030204"/>
              <a:ea typeface="Cambria" panose="02040503050406030204"/>
            </a:endParaRPr>
          </a:p>
          <a:p>
            <a:pPr marL="495300" indent="-342900">
              <a:spcBef>
                <a:spcPts val="0"/>
              </a:spcBef>
              <a:buFont typeface="Arial" panose="020B0604020202020204" pitchFamily="2" charset="2"/>
              <a:buChar char="•"/>
            </a:pPr>
            <a:endParaRPr lang="en-IN">
              <a:latin typeface="Cambria" panose="02040503050406030204"/>
              <a:ea typeface="Cambria" panose="02040503050406030204"/>
            </a:endParaRPr>
          </a:p>
          <a:p>
            <a:pPr marL="495300" indent="-342900">
              <a:spcBef>
                <a:spcPts val="0"/>
              </a:spcBef>
              <a:buFont typeface="Arial" panose="020B0604020202020204" pitchFamily="2" charset="2"/>
              <a:buChar char="•"/>
            </a:pPr>
            <a:endParaRPr lang="en-IN">
              <a:latin typeface="Cambria" panose="02040503050406030204" pitchFamily="18" charset="0"/>
              <a:ea typeface="Cambria" panose="02040503050406030204" pitchFamily="18" charset="0"/>
            </a:endParaRPr>
          </a:p>
          <a:p>
            <a:pPr marL="495300" indent="-342900">
              <a:spcBef>
                <a:spcPts val="0"/>
              </a:spcBef>
              <a:buFont typeface="Arial" panose="020B0604020202020204" pitchFamily="2" charset="2"/>
              <a:buChar char="•"/>
            </a:pPr>
            <a:endParaRPr lang="en-IN">
              <a:latin typeface="Cambria" panose="02040503050406030204" pitchFamily="18" charset="0"/>
              <a:ea typeface="Cambria" panose="02040503050406030204" pitchFamily="18" charset="0"/>
            </a:endParaRPr>
          </a:p>
          <a:p>
            <a:pPr marL="495300" indent="-342900">
              <a:spcBef>
                <a:spcPts val="0"/>
              </a:spcBef>
              <a:buFont typeface="Arial" panose="020B0604020202020204" pitchFamily="2" charset="2"/>
              <a:buChar char="•"/>
            </a:pPr>
            <a:endParaRPr lang="en-IN">
              <a:latin typeface="Cambria" panose="02040503050406030204" pitchFamily="18" charset="0"/>
              <a:ea typeface="Cambria" panose="02040503050406030204" pitchFamily="18" charset="0"/>
            </a:endParaRPr>
          </a:p>
          <a:p>
            <a:pPr marL="495300" indent="-342900">
              <a:spcBef>
                <a:spcPts val="0"/>
              </a:spcBef>
              <a:buFont typeface="Arial" panose="020B0604020202020204" pitchFamily="2" charset="2"/>
              <a:buChar char="•"/>
            </a:pPr>
            <a:endParaRPr lang="en-IN">
              <a:latin typeface="Cambria" panose="02040503050406030204" pitchFamily="18" charset="0"/>
              <a:ea typeface="Cambria" panose="02040503050406030204" pitchFamily="18" charset="0"/>
            </a:endParaRPr>
          </a:p>
          <a:p>
            <a:pPr marL="495300" indent="-342900">
              <a:spcBef>
                <a:spcPts val="0"/>
              </a:spcBef>
              <a:buFont typeface="Arial" panose="020B0604020202020204" pitchFamily="2" charset="2"/>
              <a:buChar char="•"/>
            </a:pPr>
            <a:endParaRPr lang="en-IN">
              <a:latin typeface="Cambria" panose="02040503050406030204" pitchFamily="18" charset="0"/>
              <a:ea typeface="Cambria" panose="02040503050406030204" pitchFamily="18" charset="0"/>
            </a:endParaRPr>
          </a:p>
          <a:p>
            <a:pPr marL="152400" indent="0">
              <a:spcBef>
                <a:spcPts val="0"/>
              </a:spcBef>
              <a:buNone/>
            </a:pPr>
            <a:endParaRPr lang="en-IN">
              <a:latin typeface="Cambria" panose="02040503050406030204" pitchFamily="18" charset="0"/>
              <a:ea typeface="Cambria" panose="02040503050406030204" pitchFamily="18" charset="0"/>
            </a:endParaRPr>
          </a:p>
          <a:p>
            <a:pPr marL="152400" indent="0">
              <a:spcBef>
                <a:spcPts val="0"/>
              </a:spcBef>
              <a:buNone/>
            </a:pPr>
            <a:endParaRPr lang="en-IN">
              <a:latin typeface="Cambria" panose="02040503050406030204" pitchFamily="18" charset="0"/>
              <a:ea typeface="Cambria" panose="020405030504060302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a:latin typeface="Cambria" panose="02040503050406030204" pitchFamily="18" charset="0"/>
                <a:ea typeface="Cambria" panose="02040503050406030204" pitchFamily="18" charset="0"/>
              </a:rPr>
              <a:t>Content</a:t>
            </a:r>
            <a:endParaRPr>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a:latin typeface="Cambria" panose="02040503050406030204" pitchFamily="18" charset="0"/>
                <a:ea typeface="Cambria" panose="02040503050406030204" pitchFamily="18" charset="0"/>
              </a:rPr>
              <a:t>Problem Statement</a:t>
            </a:r>
            <a:endParaRPr lang="en-US">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US" err="1">
                <a:latin typeface="Cambria" panose="02040503050406030204" pitchFamily="18" charset="0"/>
                <a:ea typeface="Cambria" panose="02040503050406030204" pitchFamily="18" charset="0"/>
              </a:rPr>
              <a:t>Github</a:t>
            </a:r>
            <a:r>
              <a:rPr lang="en-US">
                <a:latin typeface="Cambria" panose="02040503050406030204" pitchFamily="18" charset="0"/>
                <a:ea typeface="Cambria" panose="02040503050406030204" pitchFamily="18" charset="0"/>
              </a:rPr>
              <a:t> Link</a:t>
            </a:r>
            <a:endParaRPr lang="en-US">
              <a:latin typeface="Cambria" panose="02040503050406030204" pitchFamily="18" charset="0"/>
              <a:ea typeface="Cambria" panose="02040503050406030204" pitchFamily="18" charset="0"/>
            </a:endParaRPr>
          </a:p>
          <a:p>
            <a:pPr marL="495300" lvl="0" indent="-342900" algn="just">
              <a:lnSpc>
                <a:spcPct val="200000"/>
              </a:lnSpc>
              <a:spcBef>
                <a:spcPts val="0"/>
              </a:spcBef>
              <a:buFont typeface="Wingdings" panose="05000000000000000000" pitchFamily="2" charset="2"/>
              <a:buChar char="Ø"/>
            </a:pPr>
            <a:r>
              <a:rPr lang="en-US">
                <a:latin typeface="Cambria" panose="02040503050406030204" pitchFamily="18" charset="0"/>
                <a:ea typeface="Cambria" panose="02040503050406030204" pitchFamily="18" charset="0"/>
              </a:rPr>
              <a:t>Analysis of Problem Statement</a:t>
            </a:r>
            <a:endParaRPr lang="en-US">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a:latin typeface="Cambria" panose="02040503050406030204" pitchFamily="18" charset="0"/>
                <a:ea typeface="Cambria" panose="02040503050406030204" pitchFamily="18" charset="0"/>
              </a:rPr>
              <a:t>Timeline of the Project</a:t>
            </a:r>
            <a:endParaRPr lang="en-US">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a:latin typeface="Cambria" panose="02040503050406030204" pitchFamily="18" charset="0"/>
                <a:ea typeface="Cambria" panose="02040503050406030204" pitchFamily="18" charset="0"/>
              </a:rPr>
              <a:t>References</a:t>
            </a:r>
            <a:endParaRPr lang="en-US">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err="1">
                <a:latin typeface="Cambria" panose="02040503050406030204" pitchFamily="18" charset="0"/>
                <a:ea typeface="Cambria" panose="02040503050406030204" pitchFamily="18" charset="0"/>
              </a:rPr>
              <a:t>Github</a:t>
            </a:r>
            <a:r>
              <a:rPr lang="en-US">
                <a:latin typeface="Cambria" panose="02040503050406030204" pitchFamily="18" charset="0"/>
                <a:ea typeface="Cambria" panose="02040503050406030204" pitchFamily="18" charset="0"/>
              </a:rPr>
              <a:t> Link</a:t>
            </a:r>
            <a:endParaRPr lang="en-US">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a:latin typeface="Cambria" panose="02040503050406030204" pitchFamily="18" charset="0"/>
              <a:ea typeface="Cambria" panose="02040503050406030204" pitchFamily="18" charset="0"/>
            </a:endParaRPr>
          </a:p>
        </p:txBody>
      </p:sp>
      <p:sp>
        <p:nvSpPr>
          <p:cNvPr id="5" name="Google Shape;115;p17"/>
          <p:cNvSpPr txBox="1"/>
          <p:nvPr/>
        </p:nvSpPr>
        <p:spPr>
          <a:xfrm>
            <a:off x="712159" y="1143000"/>
            <a:ext cx="10768641" cy="512720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r>
              <a:rPr lang="en-US">
                <a:latin typeface="Cambria" panose="02040503050406030204"/>
                <a:ea typeface="Cambria" panose="02040503050406030204"/>
              </a:rPr>
              <a:t>The </a:t>
            </a:r>
            <a:r>
              <a:rPr lang="en-US" err="1">
                <a:latin typeface="Cambria" panose="02040503050406030204"/>
                <a:ea typeface="Cambria" panose="02040503050406030204"/>
              </a:rPr>
              <a:t>Github</a:t>
            </a:r>
            <a:r>
              <a:rPr lang="en-US">
                <a:latin typeface="Cambria" panose="02040503050406030204"/>
                <a:ea typeface="Cambria" panose="02040503050406030204"/>
              </a:rPr>
              <a:t> link provided should have public access permission.</a:t>
            </a:r>
            <a:endParaRPr lang="en-US">
              <a:latin typeface="Cambria" panose="02040503050406030204" pitchFamily="18" charset="0"/>
              <a:ea typeface="Cambria" panose="02040503050406030204" pitchFamily="18" charset="0"/>
            </a:endParaRPr>
          </a:p>
          <a:p>
            <a:pPr marL="342900" indent="-190500">
              <a:spcBef>
                <a:spcPts val="0"/>
              </a:spcBef>
              <a:buSzPct val="100000"/>
              <a:buNone/>
            </a:pPr>
            <a:r>
              <a:rPr lang="en-US" b="1">
                <a:solidFill>
                  <a:schemeClr val="accent2">
                    <a:lumMod val="75000"/>
                  </a:schemeClr>
                </a:solidFill>
                <a:latin typeface="Cambria" panose="02040503050406030204" pitchFamily="18" charset="0"/>
                <a:ea typeface="Cambria" panose="02040503050406030204" pitchFamily="18" charset="0"/>
                <a:hlinkClick r:id="rId1" tooltip="" action="ppaction://hlinkfile"/>
              </a:rPr>
              <a:t>CSE-G22 Github Link</a:t>
            </a:r>
            <a:endParaRPr lang="en-US" b="1">
              <a:solidFill>
                <a:schemeClr val="accent2">
                  <a:lumMod val="75000"/>
                </a:schemeClr>
              </a:solidFill>
              <a:latin typeface="Cambria" panose="02040503050406030204" pitchFamily="18" charset="0"/>
              <a:ea typeface="Cambria" panose="02040503050406030204" pitchFamily="18" charset="0"/>
              <a:hlinkClick r:id="rId2"/>
            </a:endParaRPr>
          </a:p>
          <a:p>
            <a:pPr marL="342900" indent="-190500" algn="just">
              <a:spcBef>
                <a:spcPts val="0"/>
              </a:spcBef>
              <a:buSzPct val="100000"/>
              <a:buFont typeface="Arial" panose="020B0604020202020204"/>
              <a:buNone/>
            </a:pPr>
            <a:endParaRPr lang="en-US">
              <a:latin typeface="Cambria" panose="02040503050406030204" pitchFamily="18" charset="0"/>
              <a:ea typeface="Cambria" panose="02040503050406030204" pitchFamily="18" charset="0"/>
            </a:endParaRPr>
          </a:p>
          <a:p>
            <a:pPr marL="342900" indent="-190500" algn="just">
              <a:spcBef>
                <a:spcPts val="0"/>
              </a:spcBef>
              <a:buFont typeface="Arial" panose="020B0604020202020204"/>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None/>
            </a:pPr>
            <a:endParaRPr lang="en-US">
              <a:latin typeface="Cambria" panose="02040503050406030204" pitchFamily="18" charset="0"/>
              <a:ea typeface="Cambria" panose="02040503050406030204" pitchFamily="18" charset="0"/>
            </a:endParaRPr>
          </a:p>
        </p:txBody>
      </p:sp>
      <p:pic>
        <p:nvPicPr>
          <p:cNvPr id="2" name="Picture 1"/>
          <p:cNvPicPr>
            <a:picLocks noChangeAspect="1"/>
          </p:cNvPicPr>
          <p:nvPr/>
        </p:nvPicPr>
        <p:blipFill>
          <a:blip r:embed="rId3"/>
          <a:stretch>
            <a:fillRect/>
          </a:stretch>
        </p:blipFill>
        <p:spPr>
          <a:xfrm>
            <a:off x="1639019" y="2363226"/>
            <a:ext cx="8727056" cy="371305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a:latin typeface="Cambria" panose="02040503050406030204" pitchFamily="18" charset="0"/>
                <a:ea typeface="Cambria" panose="02040503050406030204" pitchFamily="18" charset="0"/>
              </a:rPr>
              <a:t>Problem Statement Number: </a:t>
            </a:r>
            <a:endParaRPr>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a:spcBef>
                <a:spcPts val="0"/>
              </a:spcBef>
              <a:buNone/>
            </a:pPr>
            <a:r>
              <a:rPr lang="en-US">
                <a:latin typeface="Cambria" panose="02040503050406030204"/>
                <a:ea typeface="Cambria" panose="02040503050406030204"/>
              </a:rPr>
              <a:t>Organization: </a:t>
            </a:r>
            <a:endParaRPr lang="en-US">
              <a:latin typeface="Cambria" panose="02040503050406030204"/>
              <a:ea typeface="Cambria" panose="02040503050406030204"/>
            </a:endParaRPr>
          </a:p>
          <a:p>
            <a:pPr marL="342900" indent="-190500" algn="just">
              <a:lnSpc>
                <a:spcPct val="200000"/>
              </a:lnSpc>
              <a:spcBef>
                <a:spcPts val="0"/>
              </a:spcBef>
              <a:buNone/>
            </a:pPr>
            <a:r>
              <a:rPr lang="en-US">
                <a:latin typeface="Cambria" panose="02040503050406030204"/>
                <a:ea typeface="Cambria" panose="02040503050406030204"/>
              </a:rPr>
              <a:t>Category (Hardware / Software / Both) : Software</a:t>
            </a: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None/>
            </a:pPr>
            <a:r>
              <a:rPr lang="en-US">
                <a:latin typeface="Cambria" panose="02040503050406030204"/>
                <a:ea typeface="Cambria" panose="02040503050406030204"/>
              </a:rPr>
              <a:t>Problem Description: PSCS42</a:t>
            </a: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None/>
            </a:pPr>
            <a:r>
              <a:rPr lang="en-US">
                <a:latin typeface="Cambria" panose="02040503050406030204"/>
                <a:ea typeface="Cambria" panose="02040503050406030204"/>
              </a:rPr>
              <a:t>Difficulty Level: Moderate </a:t>
            </a:r>
            <a:endParaRPr>
              <a:latin typeface="Cambria" panose="02040503050406030204" pitchFamily="18" charset="0"/>
              <a:ea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a:latin typeface="Cambria" panose="02040503050406030204" pitchFamily="18" charset="0"/>
                <a:ea typeface="Cambria" panose="02040503050406030204" pitchFamily="18" charset="0"/>
              </a:rPr>
              <a:t>Analysis of Problem Statement</a:t>
            </a:r>
            <a:endParaRPr lang="en-US">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a:latin typeface="Cambria" panose="02040503050406030204"/>
                <a:ea typeface="Cambria" panose="02040503050406030204"/>
              </a:rPr>
              <a:t>Technology Stack Components:</a:t>
            </a:r>
            <a:endParaRPr lang="en-US">
              <a:latin typeface="Cambria" panose="02040503050406030204"/>
              <a:ea typeface="Cambria" panose="02040503050406030204"/>
            </a:endParaRPr>
          </a:p>
          <a:p>
            <a:pPr marL="342900" lvl="0" indent="-190500" algn="just" rtl="0">
              <a:spcBef>
                <a:spcPts val="0"/>
              </a:spcBef>
              <a:spcAft>
                <a:spcPts val="0"/>
              </a:spcAft>
              <a:buClr>
                <a:schemeClr val="dk1"/>
              </a:buClr>
              <a:buSzPct val="100000"/>
              <a:buNone/>
            </a:pPr>
            <a:endParaRPr lang="en-US" sz="1050">
              <a:latin typeface="Cambria" panose="02040503050406030204" pitchFamily="18" charset="0"/>
              <a:ea typeface="Cambria" panose="02040503050406030204" pitchFamily="18" charset="0"/>
            </a:endParaRPr>
          </a:p>
          <a:p>
            <a:pPr>
              <a:buNone/>
            </a:pPr>
            <a:r>
              <a:rPr lang="en-US" sz="1050" b="1">
                <a:solidFill>
                  <a:srgbClr val="C00000"/>
                </a:solidFill>
              </a:rPr>
              <a:t>1</a:t>
            </a:r>
            <a:r>
              <a:rPr lang="en-US" sz="1600" b="1">
                <a:solidFill>
                  <a:srgbClr val="C00000"/>
                </a:solidFill>
              </a:rPr>
              <a:t>. Frontend:</a:t>
            </a:r>
            <a:endParaRPr lang="en-US" sz="1600" b="1">
              <a:solidFill>
                <a:srgbClr val="C00000"/>
              </a:solidFill>
            </a:endParaRPr>
          </a:p>
          <a:p>
            <a:pPr>
              <a:buNone/>
            </a:pPr>
            <a:r>
              <a:rPr lang="en-US" sz="1050" b="1" i="1"/>
              <a:t>Node.js</a:t>
            </a:r>
            <a:r>
              <a:rPr lang="en-US" sz="1050"/>
              <a:t>: For building a responsive user interface.</a:t>
            </a:r>
            <a:endParaRPr lang="en-US" sz="1050"/>
          </a:p>
          <a:p>
            <a:pPr>
              <a:buNone/>
            </a:pPr>
            <a:r>
              <a:rPr lang="en-US" sz="1050" b="1" i="1"/>
              <a:t>HTML5/CSS3</a:t>
            </a:r>
            <a:r>
              <a:rPr lang="en-US" sz="1050" i="1"/>
              <a:t>:</a:t>
            </a:r>
            <a:r>
              <a:rPr lang="en-US" sz="1050"/>
              <a:t> To structure and style the frontend.</a:t>
            </a:r>
            <a:endParaRPr lang="en-US" sz="1050"/>
          </a:p>
          <a:p>
            <a:pPr>
              <a:buNone/>
            </a:pPr>
            <a:r>
              <a:rPr lang="en-US" sz="1050" b="1" i="1"/>
              <a:t>JavaScript</a:t>
            </a:r>
            <a:r>
              <a:rPr lang="en-US" sz="1050"/>
              <a:t>: Core language for the frontend logic.</a:t>
            </a:r>
            <a:endParaRPr lang="en-US" sz="1050"/>
          </a:p>
          <a:p>
            <a:pPr>
              <a:buNone/>
            </a:pPr>
            <a:r>
              <a:rPr lang="en-US" sz="1050" b="1" i="1"/>
              <a:t>Bootstrap</a:t>
            </a:r>
            <a:r>
              <a:rPr lang="en-US" sz="1050" i="1"/>
              <a:t>: </a:t>
            </a:r>
            <a:r>
              <a:rPr lang="en-US" sz="1050"/>
              <a:t>For faster UI development with pre-built components.</a:t>
            </a:r>
            <a:endParaRPr lang="en-US" sz="1050"/>
          </a:p>
          <a:p>
            <a:pPr>
              <a:buNone/>
            </a:pPr>
            <a:endParaRPr lang="en-US" sz="1050" b="1"/>
          </a:p>
          <a:p>
            <a:pPr>
              <a:buNone/>
            </a:pPr>
            <a:r>
              <a:rPr lang="en-US" sz="1050" b="1">
                <a:solidFill>
                  <a:srgbClr val="C00000"/>
                </a:solidFill>
              </a:rPr>
              <a:t>2. </a:t>
            </a:r>
            <a:r>
              <a:rPr lang="en-US" sz="1600" b="1">
                <a:solidFill>
                  <a:srgbClr val="C00000"/>
                </a:solidFill>
              </a:rPr>
              <a:t>Backend:</a:t>
            </a:r>
            <a:endParaRPr lang="en-US" sz="1600" b="1">
              <a:solidFill>
                <a:srgbClr val="C00000"/>
              </a:solidFill>
            </a:endParaRPr>
          </a:p>
          <a:p>
            <a:pPr>
              <a:buNone/>
            </a:pPr>
            <a:r>
              <a:rPr lang="en-US" sz="1050" b="1" i="1"/>
              <a:t>Node.js</a:t>
            </a:r>
            <a:r>
              <a:rPr lang="en-US" sz="1050" i="1"/>
              <a:t>: </a:t>
            </a:r>
            <a:r>
              <a:rPr lang="en-US" sz="1050"/>
              <a:t>For handling HTTP requests, APIs, and chatbot logic.</a:t>
            </a:r>
            <a:endParaRPr lang="en-US" sz="1050"/>
          </a:p>
          <a:p>
            <a:pPr>
              <a:buNone/>
            </a:pPr>
            <a:r>
              <a:rPr lang="en-US" sz="1050" b="1" i="1"/>
              <a:t>Python (Flask/</a:t>
            </a:r>
            <a:r>
              <a:rPr lang="en-US" sz="1050" b="1" i="1" err="1"/>
              <a:t>FastAPI</a:t>
            </a:r>
            <a:r>
              <a:rPr lang="en-US" sz="1050" b="1" i="1"/>
              <a:t>/Django)</a:t>
            </a:r>
            <a:r>
              <a:rPr lang="en-US" sz="1050" i="1"/>
              <a:t>: </a:t>
            </a:r>
            <a:r>
              <a:rPr lang="en-US" sz="1050"/>
              <a:t>For AI/ML integration, especially if using Python-based ML models.</a:t>
            </a:r>
            <a:endParaRPr lang="en-US" sz="1050"/>
          </a:p>
          <a:p>
            <a:pPr>
              <a:buNone/>
            </a:pPr>
            <a:r>
              <a:rPr lang="en-US" sz="1050" b="1" i="1"/>
              <a:t>Golang</a:t>
            </a:r>
            <a:r>
              <a:rPr lang="en-US" sz="1050" i="1"/>
              <a:t>:</a:t>
            </a:r>
            <a:r>
              <a:rPr lang="en-US" sz="1050"/>
              <a:t> For efficient microservices, high-performance backend tasks, or handling high traffic.</a:t>
            </a:r>
            <a:endParaRPr lang="en-US" sz="1050"/>
          </a:p>
          <a:p>
            <a:pPr>
              <a:buNone/>
            </a:pPr>
            <a:r>
              <a:rPr lang="en-US" sz="1050" b="1" i="1"/>
              <a:t>REST API</a:t>
            </a:r>
            <a:r>
              <a:rPr lang="en-US" sz="1050" i="1"/>
              <a:t>:</a:t>
            </a:r>
            <a:r>
              <a:rPr lang="en-US" sz="1050"/>
              <a:t> To enable communication between the frontend and backend, serving responses and trip data dynamically.</a:t>
            </a:r>
            <a:endParaRPr lang="en-US" sz="1050"/>
          </a:p>
          <a:p>
            <a:pPr>
              <a:buNone/>
            </a:pPr>
            <a:endParaRPr lang="en-US" sz="1050"/>
          </a:p>
          <a:p>
            <a:pPr>
              <a:buNone/>
            </a:pPr>
            <a:r>
              <a:rPr lang="en-US" sz="1050" b="1">
                <a:solidFill>
                  <a:srgbClr val="C00000"/>
                </a:solidFill>
              </a:rPr>
              <a:t>3. </a:t>
            </a:r>
            <a:r>
              <a:rPr lang="en-US" sz="1600" b="1">
                <a:solidFill>
                  <a:srgbClr val="C00000"/>
                </a:solidFill>
              </a:rPr>
              <a:t>AI and Natural Language Processing (NLP):</a:t>
            </a:r>
            <a:endParaRPr lang="en-US" sz="1600" b="1">
              <a:solidFill>
                <a:srgbClr val="C00000"/>
              </a:solidFill>
            </a:endParaRPr>
          </a:p>
          <a:p>
            <a:pPr>
              <a:buNone/>
            </a:pPr>
            <a:r>
              <a:rPr lang="en-US" sz="1050" b="1" i="1"/>
              <a:t>OpenAI API (ChatGPT, GPT-4)</a:t>
            </a:r>
            <a:r>
              <a:rPr lang="en-US" sz="1050" i="1"/>
              <a:t>:</a:t>
            </a:r>
            <a:r>
              <a:rPr lang="en-US" sz="1050"/>
              <a:t> For pre-trained language models that understand and generate human-like text.</a:t>
            </a:r>
            <a:endParaRPr lang="en-US" sz="1050"/>
          </a:p>
          <a:p>
            <a:pPr marL="342900" lvl="0" indent="-190500" algn="just" rtl="0">
              <a:spcBef>
                <a:spcPts val="0"/>
              </a:spcBef>
              <a:spcAft>
                <a:spcPts val="0"/>
              </a:spcAft>
              <a:buClr>
                <a:schemeClr val="dk1"/>
              </a:buClr>
              <a:buSzPct val="100000"/>
              <a:buNone/>
            </a:pPr>
            <a:endParaRPr lang="en-US" sz="1050">
              <a:latin typeface="Cambria" panose="02040503050406030204" pitchFamily="18" charset="0"/>
              <a:ea typeface="Cambria" panose="02040503050406030204" pitchFamily="18" charset="0"/>
            </a:endParaRPr>
          </a:p>
          <a:p>
            <a:pPr>
              <a:buNone/>
            </a:pPr>
            <a:r>
              <a:rPr lang="en-US" sz="1050" b="1">
                <a:solidFill>
                  <a:srgbClr val="C00000"/>
                </a:solidFill>
              </a:rPr>
              <a:t>4</a:t>
            </a:r>
            <a:r>
              <a:rPr lang="en-US" sz="1600" b="1">
                <a:solidFill>
                  <a:srgbClr val="C00000"/>
                </a:solidFill>
              </a:rPr>
              <a:t>. Database:</a:t>
            </a:r>
            <a:endParaRPr lang="en-US" sz="1600" b="1">
              <a:solidFill>
                <a:srgbClr val="C00000"/>
              </a:solidFill>
            </a:endParaRPr>
          </a:p>
          <a:p>
            <a:pPr>
              <a:buNone/>
            </a:pPr>
            <a:r>
              <a:rPr lang="en-US" sz="1050" b="1" i="1"/>
              <a:t>MongoDB</a:t>
            </a:r>
            <a:r>
              <a:rPr lang="en-US" sz="1050" i="1"/>
              <a:t>:</a:t>
            </a:r>
            <a:r>
              <a:rPr lang="en-US" sz="1050"/>
              <a:t> NoSQL database to store unstructured data like chat logs, user preferences, etc.</a:t>
            </a:r>
            <a:endParaRPr lang="en-US" sz="1050"/>
          </a:p>
          <a:p>
            <a:pPr>
              <a:buNone/>
            </a:pPr>
            <a:r>
              <a:rPr lang="en-US" sz="1050" b="1" i="1"/>
              <a:t>PostgreSQL/MySQL</a:t>
            </a:r>
            <a:r>
              <a:rPr lang="en-US" sz="1050"/>
              <a:t>: Relational databases to store structured data, such as user accounts, booking info, and trip data.</a:t>
            </a:r>
            <a:endParaRPr lang="en-US" sz="1050"/>
          </a:p>
          <a:p>
            <a:pPr marL="342900" lvl="0" indent="-190500" algn="just" rtl="0">
              <a:spcBef>
                <a:spcPts val="0"/>
              </a:spcBef>
              <a:spcAft>
                <a:spcPts val="0"/>
              </a:spcAft>
              <a:buClr>
                <a:schemeClr val="dk1"/>
              </a:buClr>
              <a:buSzPct val="100000"/>
              <a:buNone/>
            </a:pPr>
            <a:endParaRPr lang="en-US" sz="105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a:latin typeface="Cambria" panose="02040503050406030204" pitchFamily="18" charset="0"/>
              <a:ea typeface="Cambria" panose="020405030504060302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mbria" panose="02040503050406030204" pitchFamily="18" charset="0"/>
                <a:ea typeface="Cambria" panose="02040503050406030204" pitchFamily="18" charset="0"/>
              </a:rPr>
              <a:t>Analysis of Problem Statement</a:t>
            </a:r>
            <a:endParaRPr lang="en-US"/>
          </a:p>
        </p:txBody>
      </p:sp>
      <p:sp>
        <p:nvSpPr>
          <p:cNvPr id="3" name="Text Placeholder 2"/>
          <p:cNvSpPr>
            <a:spLocks noGrp="1"/>
          </p:cNvSpPr>
          <p:nvPr>
            <p:ph type="body" idx="1"/>
          </p:nvPr>
        </p:nvSpPr>
        <p:spPr/>
        <p:txBody>
          <a:bodyPr>
            <a:normAutofit lnSpcReduction="10000"/>
          </a:bodyPr>
          <a:lstStyle/>
          <a:p>
            <a:pPr>
              <a:buNone/>
            </a:pPr>
            <a:r>
              <a:rPr lang="en-US">
                <a:latin typeface="Cambria" panose="02040503050406030204"/>
                <a:ea typeface="Cambria" panose="02040503050406030204"/>
              </a:rPr>
              <a:t>Technology Stack Components:</a:t>
            </a:r>
            <a:endParaRPr lang="en-US">
              <a:latin typeface="Cambria" panose="02040503050406030204"/>
              <a:ea typeface="Cambria" panose="02040503050406030204"/>
            </a:endParaRPr>
          </a:p>
          <a:p>
            <a:pPr>
              <a:buNone/>
            </a:pPr>
            <a:r>
              <a:rPr lang="en-US" sz="1200" b="1">
                <a:solidFill>
                  <a:srgbClr val="C00000"/>
                </a:solidFill>
              </a:rPr>
              <a:t>5</a:t>
            </a:r>
            <a:r>
              <a:rPr lang="en-US" sz="1200" b="1">
                <a:solidFill>
                  <a:srgbClr val="C00000"/>
                </a:solidFill>
                <a:latin typeface="Arial Rounded MT Bold" panose="020F0704030504030204"/>
              </a:rPr>
              <a:t>. APIs:</a:t>
            </a:r>
            <a:endParaRPr lang="en-US" sz="1200" b="1">
              <a:solidFill>
                <a:srgbClr val="C00000"/>
              </a:solidFill>
              <a:latin typeface="Arial Rounded MT Bold" panose="020F0704030504030204"/>
            </a:endParaRPr>
          </a:p>
          <a:p>
            <a:pPr>
              <a:buNone/>
            </a:pPr>
            <a:r>
              <a:rPr lang="en-US" sz="1400" b="1" i="1"/>
              <a:t>Google Maps API</a:t>
            </a:r>
            <a:r>
              <a:rPr lang="en-US" sz="1400"/>
              <a:t>: To provide location-based services like finding points of interest, routes, etc.</a:t>
            </a:r>
            <a:endParaRPr lang="en-US" sz="1400"/>
          </a:p>
          <a:p>
            <a:pPr>
              <a:buNone/>
            </a:pPr>
            <a:endParaRPr lang="en-US" sz="1000"/>
          </a:p>
          <a:p>
            <a:pPr>
              <a:buNone/>
            </a:pPr>
            <a:r>
              <a:rPr lang="en-US" sz="1400" b="1">
                <a:solidFill>
                  <a:srgbClr val="C00000"/>
                </a:solidFill>
              </a:rPr>
              <a:t>6.</a:t>
            </a:r>
            <a:r>
              <a:rPr lang="en-US" sz="1400" b="1"/>
              <a:t> </a:t>
            </a:r>
            <a:r>
              <a:rPr lang="en-US" sz="1400" b="1">
                <a:solidFill>
                  <a:srgbClr val="C00000"/>
                </a:solidFill>
              </a:rPr>
              <a:t>Machine Learning/Deep Learning Frameworks</a:t>
            </a:r>
            <a:r>
              <a:rPr lang="en-US" sz="1400" b="1"/>
              <a:t>:</a:t>
            </a:r>
            <a:endParaRPr lang="en-US" sz="1400" b="1"/>
          </a:p>
          <a:p>
            <a:pPr>
              <a:buNone/>
            </a:pPr>
            <a:r>
              <a:rPr lang="en-US" sz="1200" b="1" i="1"/>
              <a:t>TensorFlow</a:t>
            </a:r>
            <a:r>
              <a:rPr lang="en-US" sz="1200"/>
              <a:t>: For building and deploying machine learning models.</a:t>
            </a:r>
            <a:endParaRPr lang="en-US" sz="1200"/>
          </a:p>
          <a:p>
            <a:pPr>
              <a:buNone/>
            </a:pPr>
            <a:r>
              <a:rPr lang="en-US" sz="1200" b="1" i="1" err="1"/>
              <a:t>PyTorch</a:t>
            </a:r>
            <a:r>
              <a:rPr lang="en-US" sz="1200"/>
              <a:t>: For custom deep learning models, such as Chabot language understanding.</a:t>
            </a:r>
            <a:endParaRPr lang="en-US" sz="1200"/>
          </a:p>
          <a:p>
            <a:pPr>
              <a:buNone/>
            </a:pPr>
            <a:endParaRPr lang="en-US" sz="1000"/>
          </a:p>
          <a:p>
            <a:pPr>
              <a:buNone/>
            </a:pPr>
            <a:r>
              <a:rPr lang="en-US" sz="1400" b="1">
                <a:solidFill>
                  <a:srgbClr val="C00000"/>
                </a:solidFill>
              </a:rPr>
              <a:t>7.</a:t>
            </a:r>
            <a:r>
              <a:rPr lang="en-US" sz="1400" b="1"/>
              <a:t> </a:t>
            </a:r>
            <a:r>
              <a:rPr lang="en-US" sz="1400" b="1">
                <a:solidFill>
                  <a:srgbClr val="C00000"/>
                </a:solidFill>
              </a:rPr>
              <a:t>Cloud Infrastructure:</a:t>
            </a:r>
            <a:endParaRPr lang="en-US" sz="1400" b="1">
              <a:solidFill>
                <a:srgbClr val="C00000"/>
              </a:solidFill>
            </a:endParaRPr>
          </a:p>
          <a:p>
            <a:pPr>
              <a:buNone/>
            </a:pPr>
            <a:r>
              <a:rPr lang="en-US" sz="1200" b="1" i="1"/>
              <a:t>AWS (EC2, Lambda, S3)</a:t>
            </a:r>
            <a:r>
              <a:rPr lang="en-US" sz="1200" i="1"/>
              <a:t>: </a:t>
            </a:r>
            <a:r>
              <a:rPr lang="en-US" sz="1200"/>
              <a:t>For scalable cloud computing, storage, and serverless deployment.</a:t>
            </a:r>
            <a:endParaRPr lang="en-US" sz="1200"/>
          </a:p>
          <a:p>
            <a:pPr>
              <a:buNone/>
            </a:pPr>
            <a:r>
              <a:rPr lang="en-US" sz="1200" b="1" i="1"/>
              <a:t>Google Cloud (</a:t>
            </a:r>
            <a:r>
              <a:rPr lang="en-US" sz="1200" b="1" i="1" err="1"/>
              <a:t>Dialogflow</a:t>
            </a:r>
            <a:r>
              <a:rPr lang="en-US" sz="1200" b="1" i="1"/>
              <a:t>)</a:t>
            </a:r>
            <a:r>
              <a:rPr lang="en-US" sz="1200" i="1"/>
              <a:t>: </a:t>
            </a:r>
            <a:r>
              <a:rPr lang="en-US" sz="1200"/>
              <a:t>For hosting AI models and leveraging </a:t>
            </a:r>
            <a:r>
              <a:rPr lang="en-US" sz="1200" err="1"/>
              <a:t>Dialogflow</a:t>
            </a:r>
            <a:r>
              <a:rPr lang="en-US" sz="1200"/>
              <a:t> for Chabot conversations.</a:t>
            </a:r>
            <a:endParaRPr lang="en-US" sz="1200"/>
          </a:p>
          <a:p>
            <a:pPr>
              <a:buNone/>
            </a:pPr>
            <a:endParaRPr lang="en-US" sz="1000"/>
          </a:p>
          <a:p>
            <a:pPr>
              <a:buNone/>
            </a:pPr>
            <a:r>
              <a:rPr lang="en-US" sz="1400" b="1">
                <a:solidFill>
                  <a:srgbClr val="C00000"/>
                </a:solidFill>
              </a:rPr>
              <a:t>8. DevOps and CI/CD:</a:t>
            </a:r>
            <a:endParaRPr lang="en-US" sz="1400" b="1">
              <a:solidFill>
                <a:srgbClr val="C00000"/>
              </a:solidFill>
            </a:endParaRPr>
          </a:p>
          <a:p>
            <a:pPr>
              <a:buNone/>
            </a:pPr>
            <a:r>
              <a:rPr lang="en-US" sz="1200" b="1" i="1"/>
              <a:t>GitHub/GitLab</a:t>
            </a:r>
            <a:r>
              <a:rPr lang="en-US" sz="1200"/>
              <a:t>: For version control and collaboration</a:t>
            </a:r>
            <a:r>
              <a:rPr lang="en-US" sz="1000"/>
              <a:t>.</a:t>
            </a:r>
            <a:endParaRPr lang="en-US" sz="1000"/>
          </a:p>
          <a:p>
            <a:pPr>
              <a:buNone/>
            </a:pPr>
            <a:endParaRPr lang="en-US" sz="1000"/>
          </a:p>
          <a:p>
            <a:pPr>
              <a:buNone/>
            </a:pPr>
            <a:r>
              <a:rPr lang="en-US" sz="1400" b="1">
                <a:solidFill>
                  <a:srgbClr val="C00000"/>
                </a:solidFill>
              </a:rPr>
              <a:t>9. Security:</a:t>
            </a:r>
            <a:endParaRPr lang="en-US" sz="1400" b="1">
              <a:solidFill>
                <a:srgbClr val="C00000"/>
              </a:solidFill>
            </a:endParaRPr>
          </a:p>
          <a:p>
            <a:pPr>
              <a:buNone/>
            </a:pPr>
            <a:r>
              <a:rPr lang="en-US" sz="1200" b="1" i="1"/>
              <a:t>OAuth 2.0/OpenID Connect</a:t>
            </a:r>
            <a:r>
              <a:rPr lang="en-US" sz="1200" i="1"/>
              <a:t>:</a:t>
            </a:r>
            <a:r>
              <a:rPr lang="en-US" sz="1200"/>
              <a:t> For secure authentication and authorization.</a:t>
            </a:r>
            <a:endParaRPr lang="en-US" sz="1200"/>
          </a:p>
          <a:p>
            <a:pPr>
              <a:buNone/>
            </a:pPr>
            <a:endParaRPr lang="en-US" sz="1000"/>
          </a:p>
          <a:p>
            <a:pPr>
              <a:buNone/>
            </a:pPr>
            <a:r>
              <a:rPr lang="en-US" sz="1400" b="1">
                <a:solidFill>
                  <a:srgbClr val="C00000"/>
                </a:solidFill>
              </a:rPr>
              <a:t>10.Monitoring and Analytics:</a:t>
            </a:r>
            <a:endParaRPr lang="en-US" sz="1400" b="1">
              <a:solidFill>
                <a:srgbClr val="C00000"/>
              </a:solidFill>
            </a:endParaRPr>
          </a:p>
          <a:p>
            <a:pPr>
              <a:buNone/>
            </a:pPr>
            <a:r>
              <a:rPr lang="en-US" sz="1200" b="1" i="1"/>
              <a:t>Google Analytics</a:t>
            </a:r>
            <a:r>
              <a:rPr lang="en-US" sz="1200" i="1"/>
              <a:t>: </a:t>
            </a:r>
            <a:r>
              <a:rPr lang="en-US" sz="1200"/>
              <a:t>For tracking user interactions with the Chabot</a:t>
            </a:r>
            <a:r>
              <a:rPr lang="en-US" sz="1000"/>
              <a:t>.</a:t>
            </a:r>
            <a:endParaRPr lang="en-US" sz="1000"/>
          </a:p>
          <a:p>
            <a:pPr>
              <a:buNone/>
            </a:pPr>
            <a:endParaRPr lang="en-US" sz="1000"/>
          </a:p>
          <a:p>
            <a:pPr>
              <a:buNone/>
            </a:pPr>
            <a:endParaRPr lang="en-US" sz="1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a:latin typeface="Cambria" panose="02040503050406030204" pitchFamily="18" charset="0"/>
                <a:ea typeface="Cambria" panose="02040503050406030204" pitchFamily="18" charset="0"/>
              </a:rPr>
              <a:t>Analysis of Problem Statement </a:t>
            </a:r>
            <a:r>
              <a:rPr lang="en-US" sz="2000">
                <a:latin typeface="Cambria" panose="02040503050406030204" pitchFamily="18" charset="0"/>
                <a:ea typeface="Cambria" panose="02040503050406030204" pitchFamily="18" charset="0"/>
              </a:rPr>
              <a:t>(Software and Hardware requirement)</a:t>
            </a:r>
            <a:endParaRPr lang="en-US">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772648" cy="5367528"/>
          </a:xfrm>
          <a:prstGeom prst="rect">
            <a:avLst/>
          </a:prstGeom>
          <a:noFill/>
          <a:ln>
            <a:noFill/>
          </a:ln>
        </p:spPr>
        <p:txBody>
          <a:bodyPr spcFirstLastPara="1" wrap="square" lIns="91425" tIns="45700" rIns="91425" bIns="45700" anchor="t" anchorCtr="0">
            <a:normAutofit fontScale="25000" lnSpcReduction="20000"/>
          </a:bodyPr>
          <a:lstStyle/>
          <a:p>
            <a:pPr>
              <a:buNone/>
            </a:pPr>
            <a:r>
              <a:rPr lang="en-US" sz="5500" b="1">
                <a:solidFill>
                  <a:srgbClr val="C00000"/>
                </a:solidFill>
              </a:rPr>
              <a:t>Software Requirements:</a:t>
            </a:r>
            <a:endParaRPr lang="en-US" sz="5500" b="1">
              <a:solidFill>
                <a:srgbClr val="C00000"/>
              </a:solidFill>
            </a:endParaRPr>
          </a:p>
          <a:p>
            <a:pPr>
              <a:buNone/>
            </a:pPr>
            <a:r>
              <a:rPr lang="en-US" sz="4000" b="1"/>
              <a:t> </a:t>
            </a:r>
            <a:r>
              <a:rPr lang="en-US" sz="4800" b="1"/>
              <a:t>1.  Programming Languages:</a:t>
            </a:r>
            <a:endParaRPr lang="en-US" sz="4800"/>
          </a:p>
          <a:p>
            <a:pPr lvl="1">
              <a:buNone/>
            </a:pPr>
            <a:r>
              <a:rPr lang="en-US" sz="4800" b="1"/>
              <a:t>Python</a:t>
            </a:r>
            <a:r>
              <a:rPr lang="en-US" sz="4800"/>
              <a:t>: Widely used for AI, ML, and NLP. Libraries like </a:t>
            </a:r>
            <a:r>
              <a:rPr lang="en-US" sz="4800" b="1"/>
              <a:t>TensorFlow, </a:t>
            </a:r>
            <a:r>
              <a:rPr lang="en-US" sz="4800" b="1" err="1"/>
              <a:t>PyTorch</a:t>
            </a:r>
            <a:r>
              <a:rPr lang="en-US" sz="4800" b="1"/>
              <a:t>, and </a:t>
            </a:r>
            <a:r>
              <a:rPr lang="en-US" sz="4800" b="1" err="1"/>
              <a:t>spaCy</a:t>
            </a:r>
            <a:r>
              <a:rPr lang="en-US" sz="4800"/>
              <a:t> are crucial for AI tasks.</a:t>
            </a:r>
            <a:endParaRPr lang="en-US" sz="4800"/>
          </a:p>
          <a:p>
            <a:pPr lvl="1">
              <a:buNone/>
            </a:pPr>
            <a:r>
              <a:rPr lang="en-US" sz="4800" b="1"/>
              <a:t>JavaScript/Node.js</a:t>
            </a:r>
            <a:r>
              <a:rPr lang="en-US" sz="4800"/>
              <a:t>: For the backend and to handle APIs, particularly for real-time interactions.</a:t>
            </a:r>
            <a:endParaRPr lang="en-US" sz="4800"/>
          </a:p>
          <a:p>
            <a:pPr lvl="1">
              <a:buNone/>
            </a:pPr>
            <a:r>
              <a:rPr lang="en-US" sz="4800" b="1"/>
              <a:t>Golang</a:t>
            </a:r>
            <a:r>
              <a:rPr lang="en-US" sz="4800"/>
              <a:t>: For handling fast backend microservices if needed.</a:t>
            </a:r>
            <a:endParaRPr lang="en-US" sz="4800"/>
          </a:p>
          <a:p>
            <a:pPr lvl="1">
              <a:buNone/>
            </a:pPr>
            <a:endParaRPr lang="en-US" sz="4800"/>
          </a:p>
          <a:p>
            <a:pPr>
              <a:buNone/>
            </a:pPr>
            <a:r>
              <a:rPr lang="en-US" sz="4800" b="1"/>
              <a:t> 2.  AI &amp; Machine Learning Frameworks:</a:t>
            </a:r>
            <a:endParaRPr lang="en-US" sz="4800"/>
          </a:p>
          <a:p>
            <a:pPr lvl="1">
              <a:buNone/>
            </a:pPr>
            <a:r>
              <a:rPr lang="en-US" sz="4800" b="1"/>
              <a:t>TensorFlow or </a:t>
            </a:r>
            <a:r>
              <a:rPr lang="en-US" sz="4800" b="1" err="1"/>
              <a:t>PyTorch</a:t>
            </a:r>
            <a:r>
              <a:rPr lang="en-US" sz="4800"/>
              <a:t>: For building and training machine learning models.</a:t>
            </a:r>
            <a:endParaRPr lang="en-US" sz="4800"/>
          </a:p>
          <a:p>
            <a:pPr lvl="1">
              <a:buNone/>
            </a:pPr>
            <a:r>
              <a:rPr lang="en-US" sz="4800" b="1"/>
              <a:t>OpenAI API / GPT Models</a:t>
            </a:r>
            <a:r>
              <a:rPr lang="en-US" sz="4800"/>
              <a:t>: To use pre-trained models like GPT for natural language understanding.</a:t>
            </a:r>
            <a:endParaRPr lang="en-US" sz="4800"/>
          </a:p>
          <a:p>
            <a:pPr lvl="1">
              <a:buNone/>
            </a:pPr>
            <a:endParaRPr lang="en-US" sz="4800"/>
          </a:p>
          <a:p>
            <a:pPr>
              <a:buNone/>
            </a:pPr>
            <a:r>
              <a:rPr lang="en-US" sz="4800" b="1"/>
              <a:t> 3.  Databases:</a:t>
            </a:r>
            <a:endParaRPr lang="en-US" sz="4800"/>
          </a:p>
          <a:p>
            <a:pPr lvl="1">
              <a:buNone/>
            </a:pPr>
            <a:r>
              <a:rPr lang="en-US" sz="4800" b="1"/>
              <a:t>MySQL/PostgreSQL</a:t>
            </a:r>
            <a:r>
              <a:rPr lang="en-US" sz="4800"/>
              <a:t>: To store user data, conversation history, and guide recommendations.</a:t>
            </a:r>
            <a:endParaRPr lang="en-US" sz="4800"/>
          </a:p>
          <a:p>
            <a:pPr lvl="1">
              <a:buNone/>
            </a:pPr>
            <a:r>
              <a:rPr lang="en-US" sz="4800" b="1"/>
              <a:t>MongoDB</a:t>
            </a:r>
            <a:r>
              <a:rPr lang="en-US" sz="4800"/>
              <a:t>: For handling large unstructured data (e.g., location-based data or reviews).</a:t>
            </a:r>
            <a:endParaRPr lang="en-US" sz="4800"/>
          </a:p>
          <a:p>
            <a:pPr lvl="1">
              <a:buNone/>
            </a:pPr>
            <a:endParaRPr lang="en-US" sz="4800"/>
          </a:p>
          <a:p>
            <a:pPr>
              <a:buNone/>
            </a:pPr>
            <a:r>
              <a:rPr lang="en-US" sz="4800" b="1"/>
              <a:t>  4. Cloud Platforms &amp; Services:</a:t>
            </a:r>
            <a:endParaRPr lang="en-US" sz="4800"/>
          </a:p>
          <a:p>
            <a:pPr lvl="1">
              <a:buNone/>
            </a:pPr>
            <a:r>
              <a:rPr lang="en-US" sz="4800" b="1"/>
              <a:t>Google Cloud (</a:t>
            </a:r>
            <a:r>
              <a:rPr lang="en-US" sz="4800" b="1" err="1"/>
              <a:t>DialogFlow</a:t>
            </a:r>
            <a:r>
              <a:rPr lang="en-US" sz="4800" b="1"/>
              <a:t>)</a:t>
            </a:r>
            <a:r>
              <a:rPr lang="en-US" sz="4800"/>
              <a:t>: Cloud-based NLP engine that simplifies Chabot development.</a:t>
            </a:r>
            <a:endParaRPr lang="en-US" sz="4800"/>
          </a:p>
          <a:p>
            <a:pPr lvl="1">
              <a:buNone/>
            </a:pPr>
            <a:r>
              <a:rPr lang="en-US" sz="4800" b="1"/>
              <a:t>Amazon Web Services (AWS Lambda)</a:t>
            </a:r>
            <a:r>
              <a:rPr lang="en-US" sz="4800"/>
              <a:t>: For scalable cloud hosting and serverless computing.</a:t>
            </a:r>
            <a:endParaRPr lang="en-US" sz="4800"/>
          </a:p>
          <a:p>
            <a:pPr lvl="1">
              <a:buNone/>
            </a:pPr>
            <a:r>
              <a:rPr lang="en-US" sz="4800" b="1"/>
              <a:t>Azure Cognitive Services</a:t>
            </a:r>
            <a:r>
              <a:rPr lang="en-US" sz="4800"/>
              <a:t>: For AI services, especially speech-to-text and text-to-speech.</a:t>
            </a:r>
            <a:endParaRPr lang="en-US" sz="4800"/>
          </a:p>
          <a:p>
            <a:pPr lvl="1">
              <a:buNone/>
            </a:pPr>
            <a:endParaRPr lang="en-US" sz="4800"/>
          </a:p>
          <a:p>
            <a:pPr>
              <a:buNone/>
            </a:pPr>
            <a:r>
              <a:rPr lang="en-US" sz="4800" b="1"/>
              <a:t>  5.  APIs and SDKs:</a:t>
            </a:r>
            <a:endParaRPr lang="en-US" sz="4800"/>
          </a:p>
          <a:p>
            <a:pPr lvl="1">
              <a:buNone/>
            </a:pPr>
            <a:r>
              <a:rPr lang="en-US" sz="4800" b="1"/>
              <a:t>Google Maps API, Foursquare API, Ticketmaster API, </a:t>
            </a:r>
            <a:r>
              <a:rPr lang="en-US" sz="4800" b="1" err="1"/>
              <a:t>OpenWeather</a:t>
            </a:r>
            <a:r>
              <a:rPr lang="en-US" sz="4800" b="1"/>
              <a:t> API, Wikipedia API</a:t>
            </a:r>
            <a:r>
              <a:rPr lang="en-US" sz="4800"/>
              <a:t>: For better guidance.</a:t>
            </a:r>
            <a:endParaRPr lang="en-US" sz="4800"/>
          </a:p>
          <a:p>
            <a:pPr lvl="1">
              <a:buNone/>
            </a:pPr>
            <a:endParaRPr lang="en-US" sz="4800"/>
          </a:p>
          <a:p>
            <a:pPr>
              <a:buNone/>
            </a:pPr>
            <a:r>
              <a:rPr lang="en-US" sz="5600" b="1">
                <a:solidFill>
                  <a:srgbClr val="C00000"/>
                </a:solidFill>
              </a:rPr>
              <a:t>Hardware Requirements:   </a:t>
            </a:r>
            <a:r>
              <a:rPr lang="en-US" sz="5600" b="1"/>
              <a:t>Development Machine:</a:t>
            </a:r>
            <a:r>
              <a:rPr lang="en-US" sz="5600"/>
              <a:t>    </a:t>
            </a:r>
            <a:r>
              <a:rPr lang="en-US" sz="5600" b="1"/>
              <a:t>CPU</a:t>
            </a:r>
            <a:r>
              <a:rPr lang="en-US" sz="5600"/>
              <a:t>: At least Intel i5 or equivalent AMD Ryzen 5. </a:t>
            </a:r>
            <a:r>
              <a:rPr lang="en-US" sz="5600" b="1"/>
              <a:t>RAM</a:t>
            </a:r>
            <a:r>
              <a:rPr lang="en-US" sz="5600"/>
              <a:t>: 16 GB minimum (32 GB recommended for model training).</a:t>
            </a:r>
            <a:r>
              <a:rPr lang="en-US" sz="5600" b="1"/>
              <a:t>Storage</a:t>
            </a:r>
            <a:r>
              <a:rPr lang="en-US" sz="5600"/>
              <a:t>: SSD with at least 500 GB (more if storing large datasets)</a:t>
            </a:r>
            <a:r>
              <a:rPr lang="en-US" sz="4000"/>
              <a:t>.</a:t>
            </a:r>
            <a:endParaRPr lang="en-US" sz="4000"/>
          </a:p>
          <a:p>
            <a:pPr lvl="1">
              <a:buNone/>
            </a:pPr>
            <a:endParaRPr lang="en-US" sz="4800"/>
          </a:p>
          <a:p>
            <a:pPr>
              <a:buNone/>
            </a:pPr>
            <a:r>
              <a:rPr lang="en-US" sz="4800"/>
              <a:t>.</a:t>
            </a:r>
            <a:endParaRPr lang="en-US" sz="4800"/>
          </a:p>
          <a:p>
            <a:pPr>
              <a:buNone/>
            </a:pPr>
            <a:endParaRPr lang="en-US" sz="440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a:latin typeface="Cambria" panose="02040503050406030204" pitchFamily="18" charset="0"/>
              <a:ea typeface="Cambria" panose="020405030504060302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a:latin typeface="Cambria" panose="02040503050406030204" pitchFamily="18" charset="0"/>
                <a:ea typeface="Cambria" panose="02040503050406030204" pitchFamily="18" charset="0"/>
              </a:rPr>
              <a:t>Analysis of Problem Statement </a:t>
            </a:r>
            <a:r>
              <a:rPr lang="en-US" sz="2000">
                <a:latin typeface="Cambria" panose="02040503050406030204" pitchFamily="18" charset="0"/>
                <a:ea typeface="Cambria" panose="02040503050406030204" pitchFamily="18" charset="0"/>
              </a:rPr>
              <a:t>(contd...)</a:t>
            </a:r>
            <a:endParaRPr lang="en-US">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0" indent="0">
              <a:buSzPct val="100000"/>
              <a:buNone/>
            </a:pPr>
            <a:r>
              <a:rPr lang="en-US" b="0" i="0">
                <a:effectLst/>
                <a:latin typeface="Cambria" panose="02040503050406030204"/>
                <a:ea typeface="Cambria" panose="02040503050406030204"/>
              </a:rPr>
              <a:t>  </a:t>
            </a:r>
            <a:r>
              <a:rPr lang="en-US" sz="2000">
                <a:latin typeface="Cambria" panose="02040503050406030204"/>
                <a:ea typeface="Cambria" panose="02040503050406030204"/>
              </a:rPr>
              <a:t>Problem Statement: The primary problem that AI chatbots aim to solve in the travel sector is the need for efficient, scalable, and personalized customer service. As the travel industry faces a surge in customer inquiries and demands for real-time assistance, traditional customer service methods often fall short. This leads to long wait times, customer frustration, and ultimately, a negative impact on customer satisfaction and loyalty.</a:t>
            </a:r>
            <a:endParaRPr lang="en-US" sz="2000"/>
          </a:p>
          <a:p>
            <a:pPr marL="0" indent="0">
              <a:buNone/>
            </a:pPr>
            <a:r>
              <a:rPr lang="en-US" sz="2000">
                <a:latin typeface="Cambria" panose="02040503050406030204"/>
                <a:ea typeface="Cambria" panose="02040503050406030204"/>
              </a:rPr>
              <a:t>AI trip guides are increasingly recognized for their transformative role in the travel industry. They enhance the travel experience through various features and capabilities that cater to modern travelers' needs. Here are some key aspects highlighting their importance:</a:t>
            </a:r>
            <a:endParaRPr lang="en-US" sz="2000"/>
          </a:p>
          <a:p>
            <a:pPr>
              <a:buNone/>
            </a:pPr>
            <a:r>
              <a:rPr lang="en-US" sz="2000" err="1">
                <a:latin typeface="Wingdings" panose="05000000000000000000"/>
                <a:ea typeface="Cambria" panose="02040503050406030204"/>
                <a:sym typeface="Wingdings" panose="05000000000000000000"/>
              </a:rPr>
              <a:t>Ø</a:t>
            </a:r>
            <a:r>
              <a:rPr lang="en-US" sz="2000" err="1">
                <a:latin typeface="Cambria" panose="02040503050406030204"/>
                <a:ea typeface="Cambria" panose="02040503050406030204"/>
              </a:rPr>
              <a:t>Personalized</a:t>
            </a:r>
            <a:r>
              <a:rPr lang="en-US" sz="2000">
                <a:latin typeface="Cambria" panose="02040503050406030204"/>
                <a:ea typeface="Cambria" panose="02040503050406030204"/>
              </a:rPr>
              <a:t> Travel Planning</a:t>
            </a:r>
            <a:endParaRPr lang="en-US" sz="2000"/>
          </a:p>
          <a:p>
            <a:pPr>
              <a:buNone/>
            </a:pPr>
            <a:r>
              <a:rPr lang="en-US" sz="2000" err="1">
                <a:latin typeface="Wingdings" panose="05000000000000000000"/>
                <a:ea typeface="Cambria" panose="02040503050406030204"/>
                <a:sym typeface="Wingdings" panose="05000000000000000000"/>
              </a:rPr>
              <a:t>Ø</a:t>
            </a:r>
            <a:r>
              <a:rPr lang="en-US" sz="2000" err="1">
                <a:latin typeface="Cambria" panose="02040503050406030204"/>
                <a:ea typeface="Cambria" panose="02040503050406030204"/>
              </a:rPr>
              <a:t>Enhanced</a:t>
            </a:r>
            <a:r>
              <a:rPr lang="en-US" sz="2000">
                <a:latin typeface="Cambria" panose="02040503050406030204"/>
                <a:ea typeface="Cambria" panose="02040503050406030204"/>
              </a:rPr>
              <a:t> Customer Experience</a:t>
            </a:r>
            <a:endParaRPr lang="en-US" sz="2000"/>
          </a:p>
          <a:p>
            <a:pPr>
              <a:buNone/>
            </a:pPr>
            <a:r>
              <a:rPr lang="en-US" sz="2000" err="1">
                <a:latin typeface="Wingdings" panose="05000000000000000000"/>
                <a:ea typeface="Cambria" panose="02040503050406030204"/>
                <a:sym typeface="Wingdings" panose="05000000000000000000"/>
              </a:rPr>
              <a:t>Ø</a:t>
            </a:r>
            <a:r>
              <a:rPr lang="en-US" sz="2000" err="1">
                <a:latin typeface="Cambria" panose="02040503050406030204"/>
                <a:ea typeface="Cambria" panose="02040503050406030204"/>
              </a:rPr>
              <a:t>Efficient</a:t>
            </a:r>
            <a:r>
              <a:rPr lang="en-US" sz="2000">
                <a:latin typeface="Cambria" panose="02040503050406030204"/>
                <a:ea typeface="Cambria" panose="02040503050406030204"/>
              </a:rPr>
              <a:t> Booking Processes</a:t>
            </a:r>
            <a:endParaRPr lang="en-US" sz="2000"/>
          </a:p>
          <a:p>
            <a:pPr>
              <a:buNone/>
            </a:pPr>
            <a:r>
              <a:rPr lang="en-US" sz="2000" err="1">
                <a:latin typeface="Wingdings" panose="05000000000000000000"/>
                <a:ea typeface="Cambria" panose="02040503050406030204"/>
                <a:sym typeface="Wingdings" panose="05000000000000000000"/>
              </a:rPr>
              <a:t>Ø</a:t>
            </a:r>
            <a:r>
              <a:rPr lang="en-US" sz="2000" err="1">
                <a:latin typeface="Cambria" panose="02040503050406030204"/>
                <a:ea typeface="Cambria" panose="02040503050406030204"/>
              </a:rPr>
              <a:t>Multilingual</a:t>
            </a:r>
            <a:r>
              <a:rPr lang="en-US" sz="2000">
                <a:latin typeface="Cambria" panose="02040503050406030204"/>
                <a:ea typeface="Cambria" panose="02040503050406030204"/>
              </a:rPr>
              <a:t> Support</a:t>
            </a:r>
            <a:endParaRPr lang="en-US" sz="2000"/>
          </a:p>
          <a:p>
            <a:pPr>
              <a:buNone/>
            </a:pPr>
            <a:r>
              <a:rPr lang="en-US" sz="2000" err="1">
                <a:latin typeface="Wingdings" panose="05000000000000000000"/>
                <a:ea typeface="Cambria" panose="02040503050406030204"/>
                <a:sym typeface="Wingdings" panose="05000000000000000000"/>
              </a:rPr>
              <a:t>Ø</a:t>
            </a:r>
            <a:r>
              <a:rPr lang="en-US" sz="2000" err="1">
                <a:latin typeface="Cambria" panose="02040503050406030204"/>
                <a:ea typeface="Cambria" panose="02040503050406030204"/>
              </a:rPr>
              <a:t>Real</a:t>
            </a:r>
            <a:r>
              <a:rPr lang="en-US" sz="2000">
                <a:latin typeface="Cambria" panose="02040503050406030204"/>
                <a:ea typeface="Cambria" panose="02040503050406030204"/>
              </a:rPr>
              <a:t>-Time Updates</a:t>
            </a:r>
            <a:endParaRPr lang="en-US" sz="2000"/>
          </a:p>
          <a:p>
            <a:pPr>
              <a:buNone/>
            </a:pPr>
            <a:r>
              <a:rPr lang="en-US" sz="2000" err="1">
                <a:latin typeface="Wingdings" panose="05000000000000000000"/>
                <a:ea typeface="Cambria" panose="02040503050406030204"/>
                <a:sym typeface="Wingdings" panose="05000000000000000000"/>
              </a:rPr>
              <a:t>Ø</a:t>
            </a:r>
            <a:r>
              <a:rPr lang="en-US" sz="2000" err="1">
                <a:latin typeface="Cambria" panose="02040503050406030204"/>
                <a:ea typeface="Cambria" panose="02040503050406030204"/>
              </a:rPr>
              <a:t>Predictive</a:t>
            </a:r>
            <a:r>
              <a:rPr lang="en-US" sz="2000">
                <a:latin typeface="Cambria" panose="02040503050406030204"/>
                <a:ea typeface="Cambria" panose="02040503050406030204"/>
              </a:rPr>
              <a:t> Analytics</a:t>
            </a:r>
            <a:endParaRPr lang="en-US" sz="2000"/>
          </a:p>
          <a:p>
            <a:pPr marL="0" indent="0">
              <a:buNone/>
            </a:pPr>
            <a:endParaRPr lang="en-US">
              <a:latin typeface="Cambria" panose="02040503050406030204"/>
              <a:ea typeface="Cambria" panose="02040503050406030204"/>
            </a:endParaRPr>
          </a:p>
          <a:p>
            <a:pPr>
              <a:buNone/>
            </a:pPr>
            <a:endParaRPr lang="en-US" sz="2000">
              <a:latin typeface="Cambria" panose="02040503050406030204"/>
              <a:ea typeface="Cambria" panose="02040503050406030204"/>
            </a:endParaRPr>
          </a:p>
          <a:p>
            <a:pPr marL="342900" lvl="0" indent="-190500">
              <a:lnSpc>
                <a:spcPct val="150000"/>
              </a:lnSpc>
              <a:spcBef>
                <a:spcPts val="0"/>
              </a:spcBef>
              <a:spcAft>
                <a:spcPts val="0"/>
              </a:spcAft>
              <a:buNone/>
            </a:pPr>
            <a:endParaRPr lang="en-US" sz="2000">
              <a:latin typeface="Cambria" panose="02040503050406030204"/>
              <a:ea typeface="Cambria" panose="02040503050406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a:latin typeface="Cambria" panose="02040503050406030204" pitchFamily="18" charset="0"/>
                <a:ea typeface="Cambria" panose="02040503050406030204" pitchFamily="18" charset="0"/>
              </a:rPr>
              <a:t>Timeline of the Project (Gantt Chart)</a:t>
            </a:r>
            <a:endParaRPr>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152400" indent="0">
              <a:spcBef>
                <a:spcPts val="0"/>
              </a:spcBef>
              <a:buNone/>
            </a:pPr>
            <a:r>
              <a:rPr lang="en-US" b="1">
                <a:latin typeface="Calibri" panose="020F0502020204030204"/>
              </a:rPr>
              <a:t>Review Dates S. No. Review(Offline) Dates</a:t>
            </a:r>
            <a:r>
              <a:rPr lang="en-US">
                <a:latin typeface="Calibri" panose="020F0502020204030204"/>
              </a:rPr>
              <a:t> </a:t>
            </a:r>
            <a:endParaRPr lang="en-US"/>
          </a:p>
          <a:p>
            <a:pPr marL="609600" indent="-457200">
              <a:spcBef>
                <a:spcPts val="0"/>
              </a:spcBef>
              <a:buAutoNum type="arabicPeriod"/>
            </a:pPr>
            <a:r>
              <a:rPr lang="en-US">
                <a:latin typeface="Calibri" panose="020F0502020204030204"/>
              </a:rPr>
              <a:t>Review-0 </a:t>
            </a:r>
            <a:r>
              <a:rPr lang="en-IN" altLang="en-US">
                <a:latin typeface="Calibri" panose="020F0502020204030204"/>
              </a:rPr>
              <a:t>12</a:t>
            </a:r>
            <a:r>
              <a:rPr lang="en-US">
                <a:latin typeface="Calibri" panose="020F0502020204030204"/>
              </a:rPr>
              <a:t>-Sep-2024 To </a:t>
            </a:r>
            <a:r>
              <a:rPr lang="en-IN" altLang="en-US">
                <a:latin typeface="Calibri" panose="020F0502020204030204"/>
              </a:rPr>
              <a:t>18</a:t>
            </a:r>
            <a:r>
              <a:rPr lang="en-US">
                <a:latin typeface="Calibri" panose="020F0502020204030204"/>
              </a:rPr>
              <a:t>-Sep-2024 </a:t>
            </a:r>
            <a:endParaRPr lang="en-US">
              <a:latin typeface="Calibri" panose="020F0502020204030204"/>
            </a:endParaRPr>
          </a:p>
          <a:p>
            <a:pPr marL="495300" indent="-342900">
              <a:spcBef>
                <a:spcPts val="0"/>
              </a:spcBef>
              <a:buAutoNum type="arabicPeriod"/>
            </a:pPr>
            <a:r>
              <a:rPr lang="en-US">
                <a:latin typeface="Calibri" panose="020F0502020204030204"/>
              </a:rPr>
              <a:t>  Review-1 </a:t>
            </a:r>
            <a:r>
              <a:rPr lang="en-IN" altLang="en-US">
                <a:latin typeface="Calibri" panose="020F0502020204030204"/>
              </a:rPr>
              <a:t>15</a:t>
            </a:r>
            <a:r>
              <a:rPr lang="en-US">
                <a:latin typeface="Calibri" panose="020F0502020204030204"/>
              </a:rPr>
              <a:t>-</a:t>
            </a:r>
            <a:r>
              <a:rPr lang="en-IN" altLang="en-US">
                <a:latin typeface="Calibri" panose="020F0502020204030204"/>
              </a:rPr>
              <a:t>Oct</a:t>
            </a:r>
            <a:r>
              <a:rPr lang="en-US">
                <a:latin typeface="Calibri" panose="020F0502020204030204"/>
              </a:rPr>
              <a:t>-2024 To 2</a:t>
            </a:r>
            <a:r>
              <a:rPr lang="en-IN" altLang="en-US">
                <a:latin typeface="Calibri" panose="020F0502020204030204"/>
              </a:rPr>
              <a:t>1</a:t>
            </a:r>
            <a:r>
              <a:rPr lang="en-US">
                <a:latin typeface="Calibri" panose="020F0502020204030204"/>
              </a:rPr>
              <a:t>-</a:t>
            </a:r>
            <a:r>
              <a:rPr lang="en-IN" altLang="en-US">
                <a:latin typeface="Calibri" panose="020F0502020204030204"/>
              </a:rPr>
              <a:t>Oct</a:t>
            </a:r>
            <a:r>
              <a:rPr lang="en-US">
                <a:latin typeface="Calibri" panose="020F0502020204030204"/>
              </a:rPr>
              <a:t>-2024 </a:t>
            </a:r>
            <a:endParaRPr lang="en-US">
              <a:latin typeface="Calibri" panose="020F0502020204030204"/>
            </a:endParaRPr>
          </a:p>
          <a:p>
            <a:pPr marL="495300" indent="-342900">
              <a:spcBef>
                <a:spcPts val="0"/>
              </a:spcBef>
              <a:buAutoNum type="arabicPeriod"/>
            </a:pPr>
            <a:r>
              <a:rPr lang="en-US">
                <a:latin typeface="Calibri" panose="020F0502020204030204"/>
              </a:rPr>
              <a:t>  Review-2 1</a:t>
            </a:r>
            <a:r>
              <a:rPr lang="en-IN" altLang="en-US">
                <a:latin typeface="Calibri" panose="020F0502020204030204"/>
              </a:rPr>
              <a:t>9</a:t>
            </a:r>
            <a:r>
              <a:rPr lang="en-US">
                <a:latin typeface="Calibri" panose="020F0502020204030204"/>
              </a:rPr>
              <a:t>-</a:t>
            </a:r>
            <a:r>
              <a:rPr lang="en-IN" altLang="en-US">
                <a:latin typeface="Calibri" panose="020F0502020204030204"/>
              </a:rPr>
              <a:t>Nov</a:t>
            </a:r>
            <a:r>
              <a:rPr lang="en-US">
                <a:latin typeface="Calibri" panose="020F0502020204030204"/>
              </a:rPr>
              <a:t>-2024 To 2</a:t>
            </a:r>
            <a:r>
              <a:rPr lang="en-IN" altLang="en-US">
                <a:latin typeface="Calibri" panose="020F0502020204030204"/>
              </a:rPr>
              <a:t>6</a:t>
            </a:r>
            <a:r>
              <a:rPr lang="en-US">
                <a:latin typeface="Calibri" panose="020F0502020204030204"/>
              </a:rPr>
              <a:t>-</a:t>
            </a:r>
            <a:r>
              <a:rPr lang="en-IN" altLang="en-US">
                <a:latin typeface="Calibri" panose="020F0502020204030204"/>
              </a:rPr>
              <a:t>Nov</a:t>
            </a:r>
            <a:r>
              <a:rPr lang="en-US">
                <a:latin typeface="Calibri" panose="020F0502020204030204"/>
              </a:rPr>
              <a:t>-2024 </a:t>
            </a:r>
            <a:endParaRPr lang="en-US">
              <a:latin typeface="Calibri" panose="020F0502020204030204"/>
            </a:endParaRPr>
          </a:p>
          <a:p>
            <a:pPr marL="495300" indent="-342900">
              <a:spcBef>
                <a:spcPts val="0"/>
              </a:spcBef>
              <a:buAutoNum type="arabicPeriod"/>
            </a:pPr>
            <a:r>
              <a:rPr lang="en-US">
                <a:latin typeface="Calibri" panose="020F0502020204030204"/>
              </a:rPr>
              <a:t>  Review-3 1</a:t>
            </a:r>
            <a:r>
              <a:rPr lang="en-IN" altLang="en-US">
                <a:latin typeface="Calibri" panose="020F0502020204030204"/>
              </a:rPr>
              <a:t>7</a:t>
            </a:r>
            <a:r>
              <a:rPr lang="en-US">
                <a:latin typeface="Calibri" panose="020F0502020204030204"/>
              </a:rPr>
              <a:t>-</a:t>
            </a:r>
            <a:r>
              <a:rPr lang="en-IN" altLang="en-US">
                <a:latin typeface="Calibri" panose="020F0502020204030204"/>
              </a:rPr>
              <a:t>Dec</a:t>
            </a:r>
            <a:r>
              <a:rPr lang="en-US">
                <a:latin typeface="Calibri" panose="020F0502020204030204"/>
              </a:rPr>
              <a:t>-2024 To 2</a:t>
            </a:r>
            <a:r>
              <a:rPr lang="en-IN" altLang="en-US">
                <a:latin typeface="Calibri" panose="020F0502020204030204"/>
              </a:rPr>
              <a:t>4</a:t>
            </a:r>
            <a:r>
              <a:rPr lang="en-US">
                <a:latin typeface="Calibri" panose="020F0502020204030204"/>
              </a:rPr>
              <a:t>-</a:t>
            </a:r>
            <a:r>
              <a:rPr lang="en-IN" altLang="en-US">
                <a:latin typeface="Calibri" panose="020F0502020204030204"/>
              </a:rPr>
              <a:t>Dec</a:t>
            </a:r>
            <a:r>
              <a:rPr lang="en-US">
                <a:latin typeface="Calibri" panose="020F0502020204030204"/>
              </a:rPr>
              <a:t>-2024 </a:t>
            </a:r>
            <a:endParaRPr lang="en-US">
              <a:latin typeface="Calibri" panose="020F0502020204030204"/>
            </a:endParaRPr>
          </a:p>
          <a:p>
            <a:pPr marL="152400" indent="0">
              <a:spcBef>
                <a:spcPts val="0"/>
              </a:spcBef>
              <a:buNone/>
            </a:pPr>
            <a:r>
              <a:rPr lang="en-US">
                <a:latin typeface="Calibri" panose="020F0502020204030204"/>
              </a:rPr>
              <a:t>5.    Final Viva-Voce * 1</a:t>
            </a:r>
            <a:r>
              <a:rPr lang="en-IN" altLang="en-US">
                <a:latin typeface="Calibri" panose="020F0502020204030204"/>
              </a:rPr>
              <a:t>0</a:t>
            </a:r>
            <a:r>
              <a:rPr lang="en-US">
                <a:latin typeface="Calibri" panose="020F0502020204030204"/>
              </a:rPr>
              <a:t>-</a:t>
            </a:r>
            <a:r>
              <a:rPr lang="en-IN" altLang="en-US">
                <a:latin typeface="Calibri" panose="020F0502020204030204"/>
              </a:rPr>
              <a:t>Jan</a:t>
            </a:r>
            <a:r>
              <a:rPr lang="en-US">
                <a:latin typeface="Calibri" panose="020F0502020204030204"/>
              </a:rPr>
              <a:t>-202</a:t>
            </a:r>
            <a:r>
              <a:rPr lang="en-IN" altLang="en-US">
                <a:latin typeface="Calibri" panose="020F0502020204030204"/>
              </a:rPr>
              <a:t>5</a:t>
            </a:r>
            <a:r>
              <a:rPr lang="en-US">
                <a:latin typeface="Calibri" panose="020F0502020204030204"/>
              </a:rPr>
              <a:t> To 20-</a:t>
            </a:r>
            <a:r>
              <a:rPr lang="en-IN" altLang="en-US">
                <a:latin typeface="Calibri" panose="020F0502020204030204"/>
              </a:rPr>
              <a:t>Jan</a:t>
            </a:r>
            <a:r>
              <a:rPr lang="en-US">
                <a:latin typeface="Calibri" panose="020F0502020204030204"/>
              </a:rPr>
              <a:t>-202</a:t>
            </a:r>
            <a:r>
              <a:rPr lang="en-IN" altLang="en-US">
                <a:latin typeface="Calibri" panose="020F0502020204030204"/>
              </a:rPr>
              <a:t>5</a:t>
            </a:r>
            <a:r>
              <a:rPr lang="en-US">
                <a:latin typeface="Calibri" panose="020F0502020204030204"/>
              </a:rPr>
              <a:t> </a:t>
            </a:r>
            <a:endParaRPr lang="en-US">
              <a:latin typeface="Calibri" panose="020F0502020204030204"/>
            </a:endParaRPr>
          </a:p>
          <a:p>
            <a:pPr marL="495300" indent="-342900">
              <a:spcBef>
                <a:spcPts val="0"/>
              </a:spcBef>
              <a:buAutoNum type="arabicPeriod"/>
            </a:pPr>
            <a:endParaRPr lang="en-US"/>
          </a:p>
          <a:p>
            <a:pPr marL="152400" indent="0">
              <a:spcBef>
                <a:spcPts val="0"/>
              </a:spcBef>
              <a:buNone/>
            </a:pPr>
            <a:endParaRPr lang="en-US"/>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6522</Words>
  <Application>WPS Presentation</Application>
  <PresentationFormat>Widescreen</PresentationFormat>
  <Paragraphs>208</Paragraphs>
  <Slides>11</Slides>
  <Notes>10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11</vt:i4>
      </vt:variant>
    </vt:vector>
  </HeadingPairs>
  <TitlesOfParts>
    <vt:vector size="28" baseType="lpstr">
      <vt:lpstr>Arial</vt:lpstr>
      <vt:lpstr>SimSun</vt:lpstr>
      <vt:lpstr>Wingdings</vt:lpstr>
      <vt:lpstr>Arial</vt:lpstr>
      <vt:lpstr>Verdana</vt:lpstr>
      <vt:lpstr>Bookman Old Style</vt:lpstr>
      <vt:lpstr>Cambria</vt:lpstr>
      <vt:lpstr>Cambria</vt:lpstr>
      <vt:lpstr>Arial Rounded MT Bold</vt:lpstr>
      <vt:lpstr>Wingdings</vt:lpstr>
      <vt:lpstr>Calibri</vt:lpstr>
      <vt:lpstr>Aptos Narrow</vt:lpstr>
      <vt:lpstr>Segoe Print</vt:lpstr>
      <vt:lpstr>Arial</vt:lpstr>
      <vt:lpstr>Microsoft YaHei</vt:lpstr>
      <vt:lpstr>Arial Unicode MS</vt:lpstr>
      <vt:lpstr>Bioinformatics</vt:lpstr>
      <vt:lpstr>AI CHATBOT FOR TRIP GUIDE</vt:lpstr>
      <vt:lpstr>Content</vt:lpstr>
      <vt:lpstr>Github Link</vt:lpstr>
      <vt:lpstr>Problem Statement Number: </vt:lpstr>
      <vt:lpstr>Analysis of Problem Statement</vt:lpstr>
      <vt:lpstr>Analysis of Problem Statement</vt:lpstr>
      <vt:lpstr>Analysis of Problem Statement (Software and Hardware requirement)</vt:lpstr>
      <vt:lpstr>Analysis of Problem Statement (contd...)</vt:lpstr>
      <vt:lpstr>Timeline of the Project (Gantt Chart)</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Rohit Bhunia</cp:lastModifiedBy>
  <cp:revision>7</cp:revision>
  <dcterms:created xsi:type="dcterms:W3CDTF">2025-01-16T06:37:28Z</dcterms:created>
  <dcterms:modified xsi:type="dcterms:W3CDTF">2025-01-16T06:48:01Z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D86BB7CAC1C4419C86733DA220513810_12</vt:lpwstr>
  </property>
  <property fmtid="{D5CDD505-2E9C-101B-9397-08002B2CF9AE}" pid="3" name="KSOProductBuildVer">
    <vt:lpwstr>1033-12.2.0.19805</vt:lpwstr>
  </property>
</Properties>
</file>