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51DD2-9867-4AB2-93A9-0D10C0BF8389}"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242C8-0712-4565-9F26-75599BBD71F3}" type="slidenum">
              <a:rPr lang="en-US" smtClean="0"/>
              <a:t>‹#›</a:t>
            </a:fld>
            <a:endParaRPr lang="en-US"/>
          </a:p>
        </p:txBody>
      </p:sp>
    </p:spTree>
    <p:extLst>
      <p:ext uri="{BB962C8B-B14F-4D97-AF65-F5344CB8AC3E}">
        <p14:creationId xmlns:p14="http://schemas.microsoft.com/office/powerpoint/2010/main" val="34562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F242C8-0712-4565-9F26-75599BBD71F3}" type="slidenum">
              <a:rPr lang="en-US" smtClean="0"/>
              <a:t>3</a:t>
            </a:fld>
            <a:endParaRPr lang="en-US"/>
          </a:p>
        </p:txBody>
      </p:sp>
    </p:spTree>
    <p:extLst>
      <p:ext uri="{BB962C8B-B14F-4D97-AF65-F5344CB8AC3E}">
        <p14:creationId xmlns:p14="http://schemas.microsoft.com/office/powerpoint/2010/main" val="74299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F242C8-0712-4565-9F26-75599BBD71F3}" type="slidenum">
              <a:rPr lang="en-US" smtClean="0"/>
              <a:t>4</a:t>
            </a:fld>
            <a:endParaRPr lang="en-US"/>
          </a:p>
        </p:txBody>
      </p:sp>
    </p:spTree>
    <p:extLst>
      <p:ext uri="{BB962C8B-B14F-4D97-AF65-F5344CB8AC3E}">
        <p14:creationId xmlns:p14="http://schemas.microsoft.com/office/powerpoint/2010/main" val="360817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F242C8-0712-4565-9F26-75599BBD71F3}" type="slidenum">
              <a:rPr lang="en-US" smtClean="0"/>
              <a:t>5</a:t>
            </a:fld>
            <a:endParaRPr lang="en-US"/>
          </a:p>
        </p:txBody>
      </p:sp>
    </p:spTree>
    <p:extLst>
      <p:ext uri="{BB962C8B-B14F-4D97-AF65-F5344CB8AC3E}">
        <p14:creationId xmlns:p14="http://schemas.microsoft.com/office/powerpoint/2010/main" val="405282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F242C8-0712-4565-9F26-75599BBD71F3}" type="slidenum">
              <a:rPr lang="en-US" smtClean="0"/>
              <a:t>6</a:t>
            </a:fld>
            <a:endParaRPr lang="en-US"/>
          </a:p>
        </p:txBody>
      </p:sp>
    </p:spTree>
    <p:extLst>
      <p:ext uri="{BB962C8B-B14F-4D97-AF65-F5344CB8AC3E}">
        <p14:creationId xmlns:p14="http://schemas.microsoft.com/office/powerpoint/2010/main" val="344803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9D63DC-532F-406E-B5DF-6B6A48134F0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381127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63DC-532F-406E-B5DF-6B6A48134F0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3284812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63DC-532F-406E-B5DF-6B6A48134F0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17737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D63DC-532F-406E-B5DF-6B6A48134F0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307135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9D63DC-532F-406E-B5DF-6B6A48134F05}" type="datetimeFigureOut">
              <a:rPr lang="en-US" smtClean="0"/>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201114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D63DC-532F-406E-B5DF-6B6A48134F05}"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326157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9D63DC-532F-406E-B5DF-6B6A48134F05}" type="datetimeFigureOut">
              <a:rPr lang="en-US" smtClean="0"/>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263574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9D63DC-532F-406E-B5DF-6B6A48134F05}" type="datetimeFigureOut">
              <a:rPr lang="en-US" smtClean="0"/>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72804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D63DC-532F-406E-B5DF-6B6A48134F05}" type="datetimeFigureOut">
              <a:rPr lang="en-US" smtClean="0"/>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100411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9D63DC-532F-406E-B5DF-6B6A48134F05}"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376216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9D63DC-532F-406E-B5DF-6B6A48134F05}" type="datetimeFigureOut">
              <a:rPr lang="en-US" smtClean="0"/>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8247C-2496-448F-B79D-5F8F36AADF76}" type="slidenum">
              <a:rPr lang="en-US" smtClean="0"/>
              <a:t>‹#›</a:t>
            </a:fld>
            <a:endParaRPr lang="en-US"/>
          </a:p>
        </p:txBody>
      </p:sp>
    </p:spTree>
    <p:extLst>
      <p:ext uri="{BB962C8B-B14F-4D97-AF65-F5344CB8AC3E}">
        <p14:creationId xmlns:p14="http://schemas.microsoft.com/office/powerpoint/2010/main" val="300795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D63DC-532F-406E-B5DF-6B6A48134F05}" type="datetimeFigureOut">
              <a:rPr lang="en-US" smtClean="0"/>
              <a:t>7/7/2020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8247C-2496-448F-B79D-5F8F36AADF76}" type="slidenum">
              <a:rPr lang="en-US" smtClean="0"/>
              <a:t>‹#›</a:t>
            </a:fld>
            <a:endParaRPr lang="en-US"/>
          </a:p>
        </p:txBody>
      </p:sp>
    </p:spTree>
    <p:extLst>
      <p:ext uri="{BB962C8B-B14F-4D97-AF65-F5344CB8AC3E}">
        <p14:creationId xmlns:p14="http://schemas.microsoft.com/office/powerpoint/2010/main" val="4069198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solidFill>
              </a:rPr>
              <a:t>IT Service management </a:t>
            </a:r>
            <a:r>
              <a:rPr lang="en-US" dirty="0" smtClean="0"/>
              <a:t/>
            </a:r>
            <a:br>
              <a:rPr lang="en-US" dirty="0" smtClean="0"/>
            </a:br>
            <a:r>
              <a:rPr lang="en-US" sz="4400" dirty="0" smtClean="0"/>
              <a:t>  ITIL </a:t>
            </a:r>
            <a:endParaRPr lang="en-US" sz="4400" dirty="0"/>
          </a:p>
        </p:txBody>
      </p:sp>
      <p:sp>
        <p:nvSpPr>
          <p:cNvPr id="3" name="Subtitle 2"/>
          <p:cNvSpPr>
            <a:spLocks noGrp="1"/>
          </p:cNvSpPr>
          <p:nvPr>
            <p:ph type="subTitle" idx="1"/>
          </p:nvPr>
        </p:nvSpPr>
        <p:spPr/>
        <p:txBody>
          <a:bodyPr>
            <a:normAutofit fontScale="85000" lnSpcReduction="20000"/>
          </a:bodyPr>
          <a:lstStyle/>
          <a:p>
            <a:r>
              <a:rPr lang="en-US" dirty="0" smtClean="0"/>
              <a:t>ITIL(Information </a:t>
            </a:r>
            <a:r>
              <a:rPr lang="en-US" dirty="0"/>
              <a:t>technology infrastructure library)</a:t>
            </a:r>
          </a:p>
          <a:p>
            <a:r>
              <a:rPr lang="en-US" dirty="0"/>
              <a:t>ITIL is a framework providing best practice guidelines on all aspects of end to end service management. It covers a complete spectrum of people, processes, products and use of partners.</a:t>
            </a:r>
          </a:p>
          <a:p>
            <a:r>
              <a:rPr lang="en-US" dirty="0"/>
              <a:t>Now a days, ITIL is being practiced by almost every company providing IT services to its customers</a:t>
            </a:r>
            <a:r>
              <a:rPr lang="en-US" dirty="0" smtClean="0"/>
              <a:t>.</a:t>
            </a:r>
            <a:endParaRPr lang="en-US" dirty="0"/>
          </a:p>
        </p:txBody>
      </p:sp>
    </p:spTree>
    <p:extLst>
      <p:ext uri="{BB962C8B-B14F-4D97-AF65-F5344CB8AC3E}">
        <p14:creationId xmlns:p14="http://schemas.microsoft.com/office/powerpoint/2010/main" val="173357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7593874" cy="667248"/>
          </a:xfrm>
        </p:spPr>
        <p:txBody>
          <a:bodyPr>
            <a:normAutofit fontScale="90000"/>
          </a:bodyPr>
          <a:lstStyle/>
          <a:p>
            <a:r>
              <a:rPr lang="en-US" dirty="0" smtClean="0"/>
              <a:t>Why ITIL is required?</a:t>
            </a:r>
          </a:p>
        </p:txBody>
      </p:sp>
      <p:sp>
        <p:nvSpPr>
          <p:cNvPr id="3" name="Subtitle 2"/>
          <p:cNvSpPr>
            <a:spLocks noGrp="1"/>
          </p:cNvSpPr>
          <p:nvPr>
            <p:ph type="subTitle" idx="1"/>
          </p:nvPr>
        </p:nvSpPr>
        <p:spPr>
          <a:xfrm>
            <a:off x="1524000" y="1789612"/>
            <a:ext cx="9144000" cy="4467498"/>
          </a:xfrm>
        </p:spPr>
        <p:txBody>
          <a:bodyPr>
            <a:normAutofit fontScale="77500" lnSpcReduction="20000"/>
          </a:bodyPr>
          <a:lstStyle/>
          <a:p>
            <a:r>
              <a:rPr lang="en-US" dirty="0" smtClean="0"/>
              <a:t>ITIL helps business managers and IT managers to deliver services to the customers in an effective manner and hence gaining the customer’s confidence and satisfaction. The areas where ITIL plays an effective role are as given below −</a:t>
            </a:r>
          </a:p>
          <a:p>
            <a:pPr marL="342900" indent="-342900" algn="l">
              <a:buFont typeface="Arial" panose="020B0604020202020204" pitchFamily="34" charset="0"/>
              <a:buChar char="•"/>
            </a:pPr>
            <a:r>
              <a:rPr lang="en-US" dirty="0" smtClean="0"/>
              <a:t>IT and business strategic planning</a:t>
            </a:r>
          </a:p>
          <a:p>
            <a:pPr marL="342900" indent="-342900" algn="l">
              <a:buFont typeface="Arial" panose="020B0604020202020204" pitchFamily="34" charset="0"/>
              <a:buChar char="•"/>
            </a:pPr>
            <a:r>
              <a:rPr lang="en-US" dirty="0" smtClean="0"/>
              <a:t>Integrating and aligning IT and business goals</a:t>
            </a:r>
          </a:p>
          <a:p>
            <a:pPr marL="342900" indent="-342900" algn="l">
              <a:buFont typeface="Arial" panose="020B0604020202020204" pitchFamily="34" charset="0"/>
              <a:buChar char="•"/>
            </a:pPr>
            <a:r>
              <a:rPr lang="en-US" dirty="0" smtClean="0"/>
              <a:t>Implementing continuous improvement</a:t>
            </a:r>
          </a:p>
          <a:p>
            <a:pPr marL="342900" indent="-342900" algn="l">
              <a:buFont typeface="Arial" panose="020B0604020202020204" pitchFamily="34" charset="0"/>
              <a:buChar char="•"/>
            </a:pPr>
            <a:r>
              <a:rPr lang="en-US" dirty="0" smtClean="0"/>
              <a:t>Acquiring and retaining the right resources and skill sets</a:t>
            </a:r>
          </a:p>
          <a:p>
            <a:pPr marL="342900" indent="-342900" algn="l">
              <a:buFont typeface="Arial" panose="020B0604020202020204" pitchFamily="34" charset="0"/>
              <a:buChar char="•"/>
            </a:pPr>
            <a:r>
              <a:rPr lang="en-US" dirty="0" smtClean="0"/>
              <a:t>Reducing costs and the Total Cost of Ownership</a:t>
            </a:r>
          </a:p>
          <a:p>
            <a:pPr marL="342900" indent="-342900" algn="l">
              <a:buFont typeface="Arial" panose="020B0604020202020204" pitchFamily="34" charset="0"/>
              <a:buChar char="•"/>
            </a:pPr>
            <a:r>
              <a:rPr lang="en-US" dirty="0" smtClean="0"/>
              <a:t>Demonstrating the business value to IT</a:t>
            </a:r>
          </a:p>
          <a:p>
            <a:pPr marL="342900" indent="-342900" algn="l">
              <a:buFont typeface="Arial" panose="020B0604020202020204" pitchFamily="34" charset="0"/>
              <a:buChar char="•"/>
            </a:pPr>
            <a:r>
              <a:rPr lang="en-US" dirty="0" smtClean="0"/>
              <a:t>Achieving and demonstrating Value for Money and Return on Investment.</a:t>
            </a:r>
          </a:p>
          <a:p>
            <a:pPr marL="342900" indent="-342900" algn="l">
              <a:buFont typeface="Arial" panose="020B0604020202020204" pitchFamily="34" charset="0"/>
              <a:buChar char="•"/>
            </a:pPr>
            <a:r>
              <a:rPr lang="en-US" dirty="0" smtClean="0"/>
              <a:t>Measuring IT organization effectiveness and efficiency</a:t>
            </a:r>
          </a:p>
          <a:p>
            <a:pPr marL="342900" indent="-342900" algn="l">
              <a:buFont typeface="Arial" panose="020B0604020202020204" pitchFamily="34" charset="0"/>
              <a:buChar char="•"/>
            </a:pPr>
            <a:r>
              <a:rPr lang="en-US" dirty="0" smtClean="0"/>
              <a:t>Developing business and IT partnerships and relationships</a:t>
            </a:r>
          </a:p>
          <a:p>
            <a:pPr marL="342900" indent="-342900" algn="l">
              <a:buFont typeface="Arial" panose="020B0604020202020204" pitchFamily="34" charset="0"/>
              <a:buChar char="•"/>
            </a:pPr>
            <a:r>
              <a:rPr lang="en-US" dirty="0" smtClean="0"/>
              <a:t>Improving project delivery success</a:t>
            </a:r>
          </a:p>
          <a:p>
            <a:pPr marL="342900" indent="-342900" algn="l">
              <a:buFont typeface="Arial" panose="020B0604020202020204" pitchFamily="34" charset="0"/>
              <a:buChar char="•"/>
            </a:pPr>
            <a:r>
              <a:rPr lang="en-US" dirty="0" smtClean="0"/>
              <a:t>Managing constant business and IT change</a:t>
            </a:r>
            <a:endParaRPr lang="en-US" dirty="0"/>
          </a:p>
        </p:txBody>
      </p:sp>
    </p:spTree>
    <p:extLst>
      <p:ext uri="{BB962C8B-B14F-4D97-AF65-F5344CB8AC3E}">
        <p14:creationId xmlns:p14="http://schemas.microsoft.com/office/powerpoint/2010/main" val="106246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224698263"/>
              </p:ext>
            </p:extLst>
          </p:nvPr>
        </p:nvGraphicFramePr>
        <p:xfrm>
          <a:off x="2416629" y="274320"/>
          <a:ext cx="8125097" cy="5656218"/>
        </p:xfrm>
        <a:graphic>
          <a:graphicData uri="http://schemas.openxmlformats.org/drawingml/2006/table">
            <a:tbl>
              <a:tblPr/>
              <a:tblGrid>
                <a:gridCol w="332158">
                  <a:extLst>
                    <a:ext uri="{9D8B030D-6E8A-4147-A177-3AD203B41FA5}">
                      <a16:colId xmlns:a16="http://schemas.microsoft.com/office/drawing/2014/main" val="824120242"/>
                    </a:ext>
                  </a:extLst>
                </a:gridCol>
                <a:gridCol w="7792939">
                  <a:extLst>
                    <a:ext uri="{9D8B030D-6E8A-4147-A177-3AD203B41FA5}">
                      <a16:colId xmlns:a16="http://schemas.microsoft.com/office/drawing/2014/main" val="779919763"/>
                    </a:ext>
                  </a:extLst>
                </a:gridCol>
              </a:tblGrid>
              <a:tr h="192529">
                <a:tc>
                  <a:txBody>
                    <a:bodyPr/>
                    <a:lstStyle/>
                    <a:p>
                      <a:pPr fontAlgn="t"/>
                      <a:r>
                        <a:rPr lang="en-US" sz="700">
                          <a:effectLst/>
                        </a:rPr>
                        <a:t>Sr.No.</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700">
                          <a:effectLst/>
                        </a:rPr>
                        <a:t>ITIL Terminologies</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18007642"/>
                  </a:ext>
                </a:extLst>
              </a:tr>
              <a:tr h="1203891">
                <a:tc>
                  <a:txBody>
                    <a:bodyPr/>
                    <a:lstStyle/>
                    <a:p>
                      <a:pPr fontAlgn="t"/>
                      <a:r>
                        <a:rPr lang="en-US" sz="700">
                          <a:effectLst/>
                        </a:rPr>
                        <a:t>1</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ITIL</a:t>
                      </a:r>
                      <a:endParaRPr lang="en-US" sz="1400" dirty="0">
                        <a:solidFill>
                          <a:srgbClr val="000000"/>
                        </a:solidFill>
                        <a:effectLst/>
                      </a:endParaRPr>
                    </a:p>
                    <a:p>
                      <a:pPr algn="just" fontAlgn="t"/>
                      <a:r>
                        <a:rPr lang="en-US" sz="1400" dirty="0">
                          <a:solidFill>
                            <a:srgbClr val="000000"/>
                          </a:solidFill>
                          <a:effectLst/>
                        </a:rPr>
                        <a:t>Information Technology Infrastructure Library is a set of best practices practiced by most infrastructure service providers to deliver services to the customers to meet their business needs within desired cost and quality.</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38289773"/>
                  </a:ext>
                </a:extLst>
              </a:tr>
              <a:tr h="834262">
                <a:tc>
                  <a:txBody>
                    <a:bodyPr/>
                    <a:lstStyle/>
                    <a:p>
                      <a:pPr fontAlgn="t"/>
                      <a:r>
                        <a:rPr lang="en-US" sz="700">
                          <a:effectLst/>
                        </a:rPr>
                        <a:t>2</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Service</a:t>
                      </a:r>
                      <a:endParaRPr lang="en-US" sz="1400" dirty="0">
                        <a:solidFill>
                          <a:srgbClr val="000000"/>
                        </a:solidFill>
                        <a:effectLst/>
                      </a:endParaRPr>
                    </a:p>
                    <a:p>
                      <a:pPr algn="just" fontAlgn="t"/>
                      <a:r>
                        <a:rPr lang="en-US" sz="1400" dirty="0">
                          <a:solidFill>
                            <a:srgbClr val="000000"/>
                          </a:solidFill>
                          <a:effectLst/>
                        </a:rPr>
                        <a:t>Service is a means of delivering value to customers by achieving customer's desired results while working within given constraints.</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77440065"/>
                  </a:ext>
                </a:extLst>
              </a:tr>
              <a:tr h="638493">
                <a:tc>
                  <a:txBody>
                    <a:bodyPr/>
                    <a:lstStyle/>
                    <a:p>
                      <a:pPr fontAlgn="t"/>
                      <a:r>
                        <a:rPr lang="en-US" sz="700">
                          <a:effectLst/>
                        </a:rPr>
                        <a:t>3</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Service Level</a:t>
                      </a:r>
                      <a:endParaRPr lang="en-US" sz="1400" dirty="0">
                        <a:solidFill>
                          <a:srgbClr val="000000"/>
                        </a:solidFill>
                        <a:effectLst/>
                      </a:endParaRPr>
                    </a:p>
                    <a:p>
                      <a:pPr algn="just" fontAlgn="t"/>
                      <a:r>
                        <a:rPr lang="en-US" sz="1400" dirty="0">
                          <a:solidFill>
                            <a:srgbClr val="000000"/>
                          </a:solidFill>
                          <a:effectLst/>
                        </a:rPr>
                        <a:t>It is a measured and reported achievement against one or more Service Level Targets.</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91883840"/>
                  </a:ext>
                </a:extLst>
              </a:tr>
              <a:tr h="1077471">
                <a:tc>
                  <a:txBody>
                    <a:bodyPr/>
                    <a:lstStyle/>
                    <a:p>
                      <a:pPr fontAlgn="t"/>
                      <a:r>
                        <a:rPr lang="en-US" sz="700">
                          <a:effectLst/>
                        </a:rPr>
                        <a:t>4</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Service Level Agreement</a:t>
                      </a:r>
                      <a:endParaRPr lang="en-US" sz="1400" dirty="0">
                        <a:solidFill>
                          <a:srgbClr val="000000"/>
                        </a:solidFill>
                        <a:effectLst/>
                      </a:endParaRPr>
                    </a:p>
                    <a:p>
                      <a:pPr algn="just" fontAlgn="t"/>
                      <a:r>
                        <a:rPr lang="en-US" sz="1400" dirty="0">
                          <a:solidFill>
                            <a:srgbClr val="000000"/>
                          </a:solidFill>
                          <a:effectLst/>
                        </a:rPr>
                        <a:t>It is an agreement between service provider and customer. The SLA describes the IT Service, documents Service Level Targets and specifies the responsibilities of provider and customer.</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4502510"/>
                  </a:ext>
                </a:extLst>
              </a:tr>
              <a:tr h="1709572">
                <a:tc>
                  <a:txBody>
                    <a:bodyPr/>
                    <a:lstStyle/>
                    <a:p>
                      <a:pPr fontAlgn="t"/>
                      <a:r>
                        <a:rPr lang="en-US" sz="700">
                          <a:effectLst/>
                        </a:rPr>
                        <a:t>5</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Service Strategy</a:t>
                      </a:r>
                      <a:endParaRPr lang="en-US" sz="1400" dirty="0">
                        <a:solidFill>
                          <a:srgbClr val="000000"/>
                        </a:solidFill>
                        <a:effectLst/>
                      </a:endParaRPr>
                    </a:p>
                    <a:p>
                      <a:pPr algn="just" fontAlgn="t"/>
                      <a:r>
                        <a:rPr lang="en-US" sz="1400" dirty="0">
                          <a:solidFill>
                            <a:srgbClr val="000000"/>
                          </a:solidFill>
                          <a:effectLst/>
                        </a:rPr>
                        <a:t>Service Strategy helps to design, develop and implement service management as organizational capabilities and strategic assets as well. It enables a service provider to consistently outperform competitive alternatives over time, across business cycles, industry disruptions and changes in leadership.</a:t>
                      </a:r>
                    </a:p>
                  </a:txBody>
                  <a:tcPr marL="27893" marR="27893" marT="27893" marB="2789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3037607"/>
                  </a:ext>
                </a:extLst>
              </a:tr>
            </a:tbl>
          </a:graphicData>
        </a:graphic>
      </p:graphicFrame>
    </p:spTree>
    <p:extLst>
      <p:ext uri="{BB962C8B-B14F-4D97-AF65-F5344CB8AC3E}">
        <p14:creationId xmlns:p14="http://schemas.microsoft.com/office/powerpoint/2010/main" val="130121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44249074"/>
              </p:ext>
            </p:extLst>
          </p:nvPr>
        </p:nvGraphicFramePr>
        <p:xfrm>
          <a:off x="1436912" y="326571"/>
          <a:ext cx="8490858" cy="6061813"/>
        </p:xfrm>
        <a:graphic>
          <a:graphicData uri="http://schemas.openxmlformats.org/drawingml/2006/table">
            <a:tbl>
              <a:tblPr/>
              <a:tblGrid>
                <a:gridCol w="404951">
                  <a:extLst>
                    <a:ext uri="{9D8B030D-6E8A-4147-A177-3AD203B41FA5}">
                      <a16:colId xmlns:a16="http://schemas.microsoft.com/office/drawing/2014/main" val="1149648167"/>
                    </a:ext>
                  </a:extLst>
                </a:gridCol>
                <a:gridCol w="8085907">
                  <a:extLst>
                    <a:ext uri="{9D8B030D-6E8A-4147-A177-3AD203B41FA5}">
                      <a16:colId xmlns:a16="http://schemas.microsoft.com/office/drawing/2014/main" val="1877616505"/>
                    </a:ext>
                  </a:extLst>
                </a:gridCol>
              </a:tblGrid>
              <a:tr h="759776">
                <a:tc>
                  <a:txBody>
                    <a:bodyPr/>
                    <a:lstStyle/>
                    <a:p>
                      <a:pPr fontAlgn="t"/>
                      <a:r>
                        <a:rPr lang="en-US" sz="1600">
                          <a:effectLst/>
                        </a:rPr>
                        <a:t>6</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Service Model</a:t>
                      </a:r>
                      <a:endParaRPr lang="en-US" sz="1600">
                        <a:solidFill>
                          <a:srgbClr val="000000"/>
                        </a:solidFill>
                        <a:effectLst/>
                      </a:endParaRPr>
                    </a:p>
                    <a:p>
                      <a:pPr algn="just" fontAlgn="t"/>
                      <a:r>
                        <a:rPr lang="en-US" sz="1600">
                          <a:solidFill>
                            <a:srgbClr val="000000"/>
                          </a:solidFill>
                          <a:effectLst/>
                        </a:rPr>
                        <a:t>Service Model is the high level description of the service and components required to deliver that service.</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401057"/>
                  </a:ext>
                </a:extLst>
              </a:tr>
              <a:tr h="622343">
                <a:tc>
                  <a:txBody>
                    <a:bodyPr/>
                    <a:lstStyle/>
                    <a:p>
                      <a:pPr fontAlgn="t"/>
                      <a:r>
                        <a:rPr lang="en-US" sz="1600">
                          <a:effectLst/>
                        </a:rPr>
                        <a:t>7</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Service Portfolio</a:t>
                      </a:r>
                      <a:endParaRPr lang="en-US" sz="1600">
                        <a:solidFill>
                          <a:srgbClr val="000000"/>
                        </a:solidFill>
                        <a:effectLst/>
                      </a:endParaRPr>
                    </a:p>
                    <a:p>
                      <a:pPr algn="just" fontAlgn="t"/>
                      <a:r>
                        <a:rPr lang="en-US" sz="1600">
                          <a:solidFill>
                            <a:srgbClr val="000000"/>
                          </a:solidFill>
                          <a:effectLst/>
                        </a:rPr>
                        <a:t>Service Portfolio is the set of services provided by the service provider.</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43551750"/>
                  </a:ext>
                </a:extLst>
              </a:tr>
              <a:tr h="759776">
                <a:tc>
                  <a:txBody>
                    <a:bodyPr/>
                    <a:lstStyle/>
                    <a:p>
                      <a:pPr fontAlgn="t"/>
                      <a:r>
                        <a:rPr lang="en-US" sz="1600">
                          <a:effectLst/>
                        </a:rPr>
                        <a:t>8</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Service Catalogue</a:t>
                      </a:r>
                      <a:endParaRPr lang="en-US" sz="1600">
                        <a:solidFill>
                          <a:srgbClr val="000000"/>
                        </a:solidFill>
                        <a:effectLst/>
                      </a:endParaRPr>
                    </a:p>
                    <a:p>
                      <a:pPr algn="just" fontAlgn="t"/>
                      <a:r>
                        <a:rPr lang="en-US" sz="1600">
                          <a:solidFill>
                            <a:srgbClr val="000000"/>
                          </a:solidFill>
                          <a:effectLst/>
                        </a:rPr>
                        <a:t>Service Catalogue is the set of specific services being provided by service provider to a specific customer.</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26431347"/>
                  </a:ext>
                </a:extLst>
              </a:tr>
              <a:tr h="622343">
                <a:tc>
                  <a:txBody>
                    <a:bodyPr/>
                    <a:lstStyle/>
                    <a:p>
                      <a:pPr fontAlgn="t"/>
                      <a:r>
                        <a:rPr lang="en-US" sz="1600">
                          <a:effectLst/>
                        </a:rPr>
                        <a:t>9</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Customer Portfolio</a:t>
                      </a:r>
                      <a:endParaRPr lang="en-US" sz="1600">
                        <a:solidFill>
                          <a:srgbClr val="000000"/>
                        </a:solidFill>
                        <a:effectLst/>
                      </a:endParaRPr>
                    </a:p>
                    <a:p>
                      <a:pPr algn="just" fontAlgn="t"/>
                      <a:r>
                        <a:rPr lang="en-US" sz="1600">
                          <a:solidFill>
                            <a:srgbClr val="000000"/>
                          </a:solidFill>
                          <a:effectLst/>
                        </a:rPr>
                        <a:t>Customer Portfolio is used to record all customers of IT service provider.</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81684097"/>
                  </a:ext>
                </a:extLst>
              </a:tr>
              <a:tr h="1309508">
                <a:tc>
                  <a:txBody>
                    <a:bodyPr/>
                    <a:lstStyle/>
                    <a:p>
                      <a:pPr fontAlgn="t"/>
                      <a:r>
                        <a:rPr lang="en-US" sz="1600">
                          <a:effectLst/>
                        </a:rPr>
                        <a:t>10</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Demand Management</a:t>
                      </a:r>
                      <a:endParaRPr lang="en-US" sz="1600">
                        <a:solidFill>
                          <a:srgbClr val="000000"/>
                        </a:solidFill>
                        <a:effectLst/>
                      </a:endParaRPr>
                    </a:p>
                    <a:p>
                      <a:pPr algn="just" fontAlgn="t"/>
                      <a:r>
                        <a:rPr lang="en-US" sz="1600">
                          <a:solidFill>
                            <a:srgbClr val="000000"/>
                          </a:solidFill>
                          <a:effectLst/>
                        </a:rPr>
                        <a:t>Demand Management is very important and critical process in service strategy. It helps to understand customer demand for services so that appropriate capacity can be provisioned to meet those demands.</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23567409"/>
                  </a:ext>
                </a:extLst>
              </a:tr>
              <a:tr h="897209">
                <a:tc>
                  <a:txBody>
                    <a:bodyPr/>
                    <a:lstStyle/>
                    <a:p>
                      <a:pPr fontAlgn="t"/>
                      <a:r>
                        <a:rPr lang="en-US" sz="1600">
                          <a:effectLst/>
                        </a:rPr>
                        <a:t>11</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Pattern of Business Activity</a:t>
                      </a:r>
                      <a:endParaRPr lang="en-US" sz="1600">
                        <a:solidFill>
                          <a:srgbClr val="000000"/>
                        </a:solidFill>
                        <a:effectLst/>
                      </a:endParaRPr>
                    </a:p>
                    <a:p>
                      <a:pPr algn="just" fontAlgn="t"/>
                      <a:r>
                        <a:rPr lang="en-US" sz="1600">
                          <a:solidFill>
                            <a:srgbClr val="000000"/>
                          </a:solidFill>
                          <a:effectLst/>
                        </a:rPr>
                        <a:t>PBA is an extremely important activity achieved by knowing customer how they operate and future requirement they might need.</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64760392"/>
                  </a:ext>
                </a:extLst>
              </a:tr>
              <a:tr h="1034642">
                <a:tc>
                  <a:txBody>
                    <a:bodyPr/>
                    <a:lstStyle/>
                    <a:p>
                      <a:pPr fontAlgn="t"/>
                      <a:r>
                        <a:rPr lang="en-US" sz="1600">
                          <a:effectLst/>
                        </a:rPr>
                        <a:t>12</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Service Design</a:t>
                      </a:r>
                      <a:endParaRPr lang="en-US" sz="1600" dirty="0">
                        <a:solidFill>
                          <a:srgbClr val="000000"/>
                        </a:solidFill>
                        <a:effectLst/>
                      </a:endParaRPr>
                    </a:p>
                    <a:p>
                      <a:pPr algn="just" fontAlgn="t"/>
                      <a:r>
                        <a:rPr lang="en-US" sz="1600" dirty="0">
                          <a:solidFill>
                            <a:srgbClr val="000000"/>
                          </a:solidFill>
                          <a:effectLst/>
                        </a:rPr>
                        <a:t>Service Design provides a blueprint for the services. It not only includes designing of new service but also devises changes and improvements to existing ones.</a:t>
                      </a:r>
                    </a:p>
                  </a:txBody>
                  <a:tcPr marL="28182" marR="28182" marT="28182" marB="2818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43024516"/>
                  </a:ext>
                </a:extLst>
              </a:tr>
            </a:tbl>
          </a:graphicData>
        </a:graphic>
      </p:graphicFrame>
    </p:spTree>
    <p:extLst>
      <p:ext uri="{BB962C8B-B14F-4D97-AF65-F5344CB8AC3E}">
        <p14:creationId xmlns:p14="http://schemas.microsoft.com/office/powerpoint/2010/main" val="1284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2460694"/>
              </p:ext>
            </p:extLst>
          </p:nvPr>
        </p:nvGraphicFramePr>
        <p:xfrm>
          <a:off x="1489165" y="195943"/>
          <a:ext cx="8895806" cy="6370506"/>
        </p:xfrm>
        <a:graphic>
          <a:graphicData uri="http://schemas.openxmlformats.org/drawingml/2006/table">
            <a:tbl>
              <a:tblPr/>
              <a:tblGrid>
                <a:gridCol w="517593">
                  <a:extLst>
                    <a:ext uri="{9D8B030D-6E8A-4147-A177-3AD203B41FA5}">
                      <a16:colId xmlns:a16="http://schemas.microsoft.com/office/drawing/2014/main" val="3883128856"/>
                    </a:ext>
                  </a:extLst>
                </a:gridCol>
                <a:gridCol w="8378213">
                  <a:extLst>
                    <a:ext uri="{9D8B030D-6E8A-4147-A177-3AD203B41FA5}">
                      <a16:colId xmlns:a16="http://schemas.microsoft.com/office/drawing/2014/main" val="2563357286"/>
                    </a:ext>
                  </a:extLst>
                </a:gridCol>
              </a:tblGrid>
              <a:tr h="1236253">
                <a:tc>
                  <a:txBody>
                    <a:bodyPr/>
                    <a:lstStyle/>
                    <a:p>
                      <a:pPr fontAlgn="t"/>
                      <a:r>
                        <a:rPr lang="en-US" sz="1800">
                          <a:effectLst/>
                        </a:rPr>
                        <a:t>13</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Operational Level Agreement (OLA)</a:t>
                      </a:r>
                      <a:endParaRPr lang="en-US" sz="1800" dirty="0">
                        <a:solidFill>
                          <a:srgbClr val="000000"/>
                        </a:solidFill>
                        <a:effectLst/>
                      </a:endParaRPr>
                    </a:p>
                    <a:p>
                      <a:pPr algn="just" fontAlgn="t"/>
                      <a:r>
                        <a:rPr lang="en-US" sz="1800" dirty="0">
                          <a:solidFill>
                            <a:srgbClr val="000000"/>
                          </a:solidFill>
                          <a:effectLst/>
                        </a:rPr>
                        <a:t>OLA is an agreement between IT service provider and another part of same organization.</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1521598"/>
                  </a:ext>
                </a:extLst>
              </a:tr>
              <a:tr h="1047012">
                <a:tc>
                  <a:txBody>
                    <a:bodyPr/>
                    <a:lstStyle/>
                    <a:p>
                      <a:pPr fontAlgn="t"/>
                      <a:r>
                        <a:rPr lang="en-US" sz="1800">
                          <a:effectLst/>
                        </a:rPr>
                        <a:t>14</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Service Level Report</a:t>
                      </a:r>
                      <a:endParaRPr lang="en-US" sz="1800">
                        <a:solidFill>
                          <a:srgbClr val="000000"/>
                        </a:solidFill>
                        <a:effectLst/>
                      </a:endParaRPr>
                    </a:p>
                    <a:p>
                      <a:pPr algn="just" fontAlgn="t"/>
                      <a:r>
                        <a:rPr lang="en-US" sz="1800">
                          <a:solidFill>
                            <a:srgbClr val="000000"/>
                          </a:solidFill>
                          <a:effectLst/>
                        </a:rPr>
                        <a:t>It gives an insight into a service provider’s ability to deliver the agreed service quality.</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8508715"/>
                  </a:ext>
                </a:extLst>
              </a:tr>
              <a:tr h="1236253">
                <a:tc>
                  <a:txBody>
                    <a:bodyPr/>
                    <a:lstStyle/>
                    <a:p>
                      <a:pPr fontAlgn="t"/>
                      <a:r>
                        <a:rPr lang="en-US" sz="1800">
                          <a:effectLst/>
                        </a:rPr>
                        <a:t>15</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Service Level Requirements</a:t>
                      </a:r>
                      <a:endParaRPr lang="en-US" sz="1800">
                        <a:solidFill>
                          <a:srgbClr val="000000"/>
                        </a:solidFill>
                        <a:effectLst/>
                      </a:endParaRPr>
                    </a:p>
                    <a:p>
                      <a:pPr algn="just" fontAlgn="t"/>
                      <a:r>
                        <a:rPr lang="en-US" sz="1800">
                          <a:solidFill>
                            <a:srgbClr val="000000"/>
                          </a:solidFill>
                          <a:effectLst/>
                        </a:rPr>
                        <a:t>It is a document containing the requirements for a service from the client viewpoint, defining detailed service level targets.</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0626302"/>
                  </a:ext>
                </a:extLst>
              </a:tr>
              <a:tr h="1236253">
                <a:tc>
                  <a:txBody>
                    <a:bodyPr/>
                    <a:lstStyle/>
                    <a:p>
                      <a:pPr fontAlgn="t"/>
                      <a:r>
                        <a:rPr lang="en-US" sz="1800">
                          <a:effectLst/>
                        </a:rPr>
                        <a:t>16</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Service Asset</a:t>
                      </a:r>
                      <a:endParaRPr lang="en-US" sz="1800">
                        <a:solidFill>
                          <a:srgbClr val="000000"/>
                        </a:solidFill>
                        <a:effectLst/>
                      </a:endParaRPr>
                    </a:p>
                    <a:p>
                      <a:pPr algn="just" fontAlgn="t"/>
                      <a:r>
                        <a:rPr lang="en-US" sz="1800">
                          <a:solidFill>
                            <a:srgbClr val="000000"/>
                          </a:solidFill>
                          <a:effectLst/>
                        </a:rPr>
                        <a:t>Service Assets are the resources and capabilities owned by the service provider enabling it to deliver service to the customer.</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09206041"/>
                  </a:ext>
                </a:extLst>
              </a:tr>
              <a:tr h="1614735">
                <a:tc>
                  <a:txBody>
                    <a:bodyPr/>
                    <a:lstStyle/>
                    <a:p>
                      <a:pPr fontAlgn="t"/>
                      <a:r>
                        <a:rPr lang="en-US" sz="1800">
                          <a:effectLst/>
                        </a:rPr>
                        <a:t>17</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rPr>
                        <a:t>Configuration Item (CI)</a:t>
                      </a:r>
                      <a:endParaRPr lang="en-US" sz="1800" dirty="0">
                        <a:solidFill>
                          <a:srgbClr val="000000"/>
                        </a:solidFill>
                        <a:effectLst/>
                      </a:endParaRPr>
                    </a:p>
                    <a:p>
                      <a:pPr algn="just" fontAlgn="t"/>
                      <a:r>
                        <a:rPr lang="en-US" sz="1800" dirty="0">
                          <a:solidFill>
                            <a:srgbClr val="000000"/>
                          </a:solidFill>
                          <a:effectLst/>
                        </a:rPr>
                        <a:t>Configuration Item is subset of service assets and have direct impact on delivering services. All servers, networks, applications that have an impact on production are known as configuration item.</a:t>
                      </a:r>
                    </a:p>
                  </a:txBody>
                  <a:tcPr marL="40591" marR="40591" marT="40591" marB="405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08416554"/>
                  </a:ext>
                </a:extLst>
              </a:tr>
            </a:tbl>
          </a:graphicData>
        </a:graphic>
      </p:graphicFrame>
    </p:spTree>
    <p:extLst>
      <p:ext uri="{BB962C8B-B14F-4D97-AF65-F5344CB8AC3E}">
        <p14:creationId xmlns:p14="http://schemas.microsoft.com/office/powerpoint/2010/main" val="256262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30674493"/>
              </p:ext>
            </p:extLst>
          </p:nvPr>
        </p:nvGraphicFramePr>
        <p:xfrm>
          <a:off x="1345473" y="261258"/>
          <a:ext cx="8752116" cy="5954617"/>
        </p:xfrm>
        <a:graphic>
          <a:graphicData uri="http://schemas.openxmlformats.org/drawingml/2006/table">
            <a:tbl>
              <a:tblPr/>
              <a:tblGrid>
                <a:gridCol w="554225">
                  <a:extLst>
                    <a:ext uri="{9D8B030D-6E8A-4147-A177-3AD203B41FA5}">
                      <a16:colId xmlns:a16="http://schemas.microsoft.com/office/drawing/2014/main" val="4036731916"/>
                    </a:ext>
                  </a:extLst>
                </a:gridCol>
                <a:gridCol w="8197891">
                  <a:extLst>
                    <a:ext uri="{9D8B030D-6E8A-4147-A177-3AD203B41FA5}">
                      <a16:colId xmlns:a16="http://schemas.microsoft.com/office/drawing/2014/main" val="2052221363"/>
                    </a:ext>
                  </a:extLst>
                </a:gridCol>
              </a:tblGrid>
              <a:tr h="1285202">
                <a:tc>
                  <a:txBody>
                    <a:bodyPr/>
                    <a:lstStyle/>
                    <a:p>
                      <a:pPr fontAlgn="t"/>
                      <a:r>
                        <a:rPr lang="en-US" sz="2000">
                          <a:effectLst/>
                        </a:rPr>
                        <a:t>21</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smtClean="0">
                          <a:solidFill>
                            <a:srgbClr val="000000"/>
                          </a:solidFill>
                          <a:effectLst/>
                        </a:rPr>
                        <a:t>Event Management </a:t>
                      </a:r>
                      <a:endParaRPr lang="en-US" sz="2000" dirty="0">
                        <a:solidFill>
                          <a:srgbClr val="000000"/>
                        </a:solidFill>
                        <a:effectLst/>
                      </a:endParaRPr>
                    </a:p>
                    <a:p>
                      <a:pPr algn="just" fontAlgn="t"/>
                      <a:r>
                        <a:rPr lang="en-US" sz="1800" b="0" i="0" kern="1200" dirty="0" smtClean="0">
                          <a:solidFill>
                            <a:schemeClr val="tx1"/>
                          </a:solidFill>
                          <a:effectLst/>
                          <a:latin typeface="+mn-lt"/>
                          <a:ea typeface="+mn-ea"/>
                          <a:cs typeface="+mn-cs"/>
                        </a:rPr>
                        <a:t>Event Management, is the process that monitors all events that occur through the IT infrastructure. It allows for normal operation and also detects and escalates exception conditions.</a:t>
                      </a:r>
                      <a:r>
                        <a:rPr lang="en-US" sz="2000" dirty="0" smtClean="0">
                          <a:solidFill>
                            <a:srgbClr val="000000"/>
                          </a:solidFill>
                          <a:effectLst/>
                        </a:rPr>
                        <a:t>.</a:t>
                      </a:r>
                      <a:endParaRPr lang="en-US" sz="2000" dirty="0">
                        <a:solidFill>
                          <a:srgbClr val="000000"/>
                        </a:solidFill>
                        <a:effectLst/>
                      </a:endParaRP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41590117"/>
                  </a:ext>
                </a:extLst>
              </a:tr>
              <a:tr h="1455302">
                <a:tc>
                  <a:txBody>
                    <a:bodyPr/>
                    <a:lstStyle/>
                    <a:p>
                      <a:pPr fontAlgn="t"/>
                      <a:r>
                        <a:rPr lang="en-US" sz="2000">
                          <a:effectLst/>
                        </a:rPr>
                        <a:t>22</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Incident</a:t>
                      </a:r>
                      <a:endParaRPr lang="en-US" sz="2000" dirty="0">
                        <a:solidFill>
                          <a:srgbClr val="000000"/>
                        </a:solidFill>
                        <a:effectLst/>
                      </a:endParaRPr>
                    </a:p>
                    <a:p>
                      <a:pPr algn="just" fontAlgn="t"/>
                      <a:r>
                        <a:rPr lang="en-US" sz="2000" dirty="0">
                          <a:solidFill>
                            <a:srgbClr val="000000"/>
                          </a:solidFill>
                          <a:effectLst/>
                        </a:rPr>
                        <a:t>Incident is defined as any disruption in IT service. Incident can be reported either through the Service Desk or through an interface from event management to incident management tools.</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90888258"/>
                  </a:ext>
                </a:extLst>
              </a:tr>
              <a:tr h="1455302">
                <a:tc>
                  <a:txBody>
                    <a:bodyPr/>
                    <a:lstStyle/>
                    <a:p>
                      <a:pPr fontAlgn="t"/>
                      <a:r>
                        <a:rPr lang="en-US" sz="2000">
                          <a:effectLst/>
                        </a:rPr>
                        <a:t>23</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Service Request</a:t>
                      </a:r>
                      <a:endParaRPr lang="en-US" sz="2000" dirty="0">
                        <a:solidFill>
                          <a:srgbClr val="000000"/>
                        </a:solidFill>
                        <a:effectLst/>
                      </a:endParaRPr>
                    </a:p>
                    <a:p>
                      <a:pPr algn="just" fontAlgn="t"/>
                      <a:r>
                        <a:rPr lang="en-US" sz="2000" dirty="0">
                          <a:solidFill>
                            <a:srgbClr val="000000"/>
                          </a:solidFill>
                          <a:effectLst/>
                        </a:rPr>
                        <a:t>Service Request refers to demand by the users. These requests can be regarding small changes, changing the password, installing additional software application, requesting information etc.</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60072031"/>
                  </a:ext>
                </a:extLst>
              </a:tr>
              <a:tr h="774901">
                <a:tc>
                  <a:txBody>
                    <a:bodyPr/>
                    <a:lstStyle/>
                    <a:p>
                      <a:pPr fontAlgn="t"/>
                      <a:r>
                        <a:rPr lang="en-US" sz="2000">
                          <a:effectLst/>
                        </a:rPr>
                        <a:t>24</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rPr>
                        <a:t>Problem</a:t>
                      </a:r>
                      <a:endParaRPr lang="en-US" sz="2000">
                        <a:solidFill>
                          <a:srgbClr val="000000"/>
                        </a:solidFill>
                        <a:effectLst/>
                      </a:endParaRPr>
                    </a:p>
                    <a:p>
                      <a:pPr algn="just" fontAlgn="t"/>
                      <a:r>
                        <a:rPr lang="en-US" sz="2000">
                          <a:solidFill>
                            <a:srgbClr val="000000"/>
                          </a:solidFill>
                          <a:effectLst/>
                        </a:rPr>
                        <a:t>In ITIL, a Problem is defined as unknown cause of one or more incident.</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4014730"/>
                  </a:ext>
                </a:extLst>
              </a:tr>
              <a:tr h="945001">
                <a:tc>
                  <a:txBody>
                    <a:bodyPr/>
                    <a:lstStyle/>
                    <a:p>
                      <a:pPr fontAlgn="t"/>
                      <a:r>
                        <a:rPr lang="en-US" sz="2000">
                          <a:effectLst/>
                        </a:rPr>
                        <a:t>25</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Known Error</a:t>
                      </a:r>
                      <a:endParaRPr lang="en-US" sz="2000" dirty="0">
                        <a:solidFill>
                          <a:srgbClr val="000000"/>
                        </a:solidFill>
                        <a:effectLst/>
                      </a:endParaRPr>
                    </a:p>
                    <a:p>
                      <a:pPr algn="just" fontAlgn="t"/>
                      <a:r>
                        <a:rPr lang="en-US" sz="2000" dirty="0">
                          <a:solidFill>
                            <a:srgbClr val="000000"/>
                          </a:solidFill>
                          <a:effectLst/>
                        </a:rPr>
                        <a:t>Known Error is well identified problem with its cause and resolution. It is stored in Known Error Database (KEDB).</a:t>
                      </a:r>
                    </a:p>
                  </a:txBody>
                  <a:tcPr marL="34755" marR="34755" marT="34755" marB="347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30598547"/>
                  </a:ext>
                </a:extLst>
              </a:tr>
            </a:tbl>
          </a:graphicData>
        </a:graphic>
      </p:graphicFrame>
    </p:spTree>
    <p:extLst>
      <p:ext uri="{BB962C8B-B14F-4D97-AF65-F5344CB8AC3E}">
        <p14:creationId xmlns:p14="http://schemas.microsoft.com/office/powerpoint/2010/main" val="747798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749161"/>
            <a:ext cx="10241280" cy="3970318"/>
          </a:xfrm>
          <a:prstGeom prst="rect">
            <a:avLst/>
          </a:prstGeom>
        </p:spPr>
        <p:txBody>
          <a:bodyPr wrap="square">
            <a:spAutoFit/>
          </a:bodyPr>
          <a:lstStyle/>
          <a:p>
            <a:r>
              <a:rPr lang="en-US" b="1" i="0" dirty="0" smtClean="0">
                <a:solidFill>
                  <a:srgbClr val="000000"/>
                </a:solidFill>
                <a:effectLst/>
                <a:latin typeface="Arial" panose="020B0604020202020204" pitchFamily="34" charset="0"/>
              </a:rPr>
              <a:t>Service Strategy</a:t>
            </a:r>
            <a:r>
              <a:rPr lang="en-US" b="0" i="0" dirty="0" smtClean="0">
                <a:solidFill>
                  <a:srgbClr val="000000"/>
                </a:solidFill>
                <a:effectLst/>
                <a:latin typeface="Arial" panose="020B0604020202020204" pitchFamily="34" charset="0"/>
              </a:rPr>
              <a:t> </a:t>
            </a:r>
            <a:r>
              <a:rPr lang="en-US" dirty="0"/>
              <a:t>helps to design, develop and implement service management as organizational capabilities and strategic assets as well. It enables a service provider to consistently outperform competitive alternatives over time, across business cycles, industry disruptions and changes in leadership.</a:t>
            </a:r>
          </a:p>
          <a:p>
            <a:r>
              <a:rPr lang="en-US" b="1" dirty="0"/>
              <a:t>Service Design</a:t>
            </a:r>
            <a:r>
              <a:rPr lang="en-US" dirty="0"/>
              <a:t> provides a blueprint for the services. It not only includes designing of a new service but also devises changes and improvements to existing ones.</a:t>
            </a:r>
          </a:p>
          <a:p>
            <a:r>
              <a:rPr lang="en-US" dirty="0"/>
              <a:t>It also let the service provider know how the design capabilities for service management can be developed and acquired.</a:t>
            </a:r>
          </a:p>
          <a:p>
            <a:r>
              <a:rPr lang="en-US" b="1" dirty="0"/>
              <a:t>Service Transition</a:t>
            </a:r>
            <a:r>
              <a:rPr lang="en-US" dirty="0"/>
              <a:t> manages transition of a new or changed service. It ensures all changes to the service management processes are carried out in coordinated way</a:t>
            </a:r>
            <a:r>
              <a:rPr lang="en-US" dirty="0" smtClean="0"/>
              <a:t>.</a:t>
            </a:r>
          </a:p>
          <a:p>
            <a:r>
              <a:rPr lang="en-US" dirty="0"/>
              <a:t>Service operation ensures that services are being provided efficiently and effectively as per SLAs. It includes monitoring services, resolving incidents, fulfilling requests and carrying out operational tasks</a:t>
            </a:r>
            <a:r>
              <a:rPr lang="en-US" dirty="0" smtClean="0"/>
              <a:t>.</a:t>
            </a:r>
          </a:p>
          <a:p>
            <a:r>
              <a:rPr lang="en-US" b="1" dirty="0"/>
              <a:t>Continuous Service Improvement (CSI)</a:t>
            </a:r>
            <a:r>
              <a:rPr lang="en-US" dirty="0"/>
              <a:t> deals with measures to be taken to improve the quality of services by learning from past successes and failures. Its purpose is to align and realign IT Services to the changing needs by identifying and implementing improvements to the changing business needs.</a:t>
            </a:r>
          </a:p>
        </p:txBody>
      </p:sp>
    </p:spTree>
    <p:extLst>
      <p:ext uri="{BB962C8B-B14F-4D97-AF65-F5344CB8AC3E}">
        <p14:creationId xmlns:p14="http://schemas.microsoft.com/office/powerpoint/2010/main" val="238260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779</Words>
  <Application>Microsoft Office PowerPoint</Application>
  <PresentationFormat>Widescreen</PresentationFormat>
  <Paragraphs>95</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IT Service management    ITIL </vt:lpstr>
      <vt:lpstr>Why ITIL is required?</vt:lpstr>
      <vt:lpstr>PowerPoint Presentation</vt:lpstr>
      <vt:lpstr>PowerPoint Presentation</vt:lpstr>
      <vt:lpstr>PowerPoint Presentation</vt:lpstr>
      <vt:lpstr>PowerPoint Presentation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ITIL</dc:title>
  <dc:creator>Rohith Chaitanya Tumiki</dc:creator>
  <cp:lastModifiedBy>Rohith Chaitanya Tumiki</cp:lastModifiedBy>
  <cp:revision>7</cp:revision>
  <dcterms:created xsi:type="dcterms:W3CDTF">2020-07-06T12:14:09Z</dcterms:created>
  <dcterms:modified xsi:type="dcterms:W3CDTF">2020-07-07T03:23:02Z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967dbda3-3202-434f-87c5-688d86e1b139</vt:lpwstr>
  </property>
  <property fmtid="{D5CDD505-2E9C-101B-9397-08002B2CF9AE}" pid="3" name="HCLClassification">
    <vt:lpwstr>HCL_Cla5s_P3rs0nalUs3</vt:lpwstr>
  </property>
  <property fmtid="{D5CDD505-2E9C-101B-9397-08002B2CF9AE}" pid="4" name="HCL_Cla5s_D6">
    <vt:lpwstr>False</vt:lpwstr>
  </property>
</Properties>
</file>