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68" r:id="rId3"/>
    <p:sldId id="267" r:id="rId4"/>
    <p:sldId id="266" r:id="rId5"/>
    <p:sldId id="265" r:id="rId6"/>
    <p:sldId id="264" r:id="rId7"/>
    <p:sldId id="287" r:id="rId8"/>
    <p:sldId id="286" r:id="rId9"/>
    <p:sldId id="285" r:id="rId10"/>
    <p:sldId id="284" r:id="rId11"/>
    <p:sldId id="283" r:id="rId12"/>
    <p:sldId id="282" r:id="rId13"/>
    <p:sldId id="281" r:id="rId14"/>
    <p:sldId id="280" r:id="rId15"/>
    <p:sldId id="279" r:id="rId16"/>
    <p:sldId id="278" r:id="rId17"/>
    <p:sldId id="277" r:id="rId18"/>
    <p:sldId id="276" r:id="rId19"/>
    <p:sldId id="275" r:id="rId20"/>
    <p:sldId id="274" r:id="rId21"/>
    <p:sldId id="273" r:id="rId22"/>
    <p:sldId id="272" r:id="rId23"/>
    <p:sldId id="288" r:id="rId24"/>
    <p:sldId id="271" r:id="rId25"/>
    <p:sldId id="270" r:id="rId26"/>
    <p:sldId id="289" r:id="rId27"/>
    <p:sldId id="269" r:id="rId28"/>
    <p:sldId id="263" r:id="rId29"/>
    <p:sldId id="26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 Chaudhary" userId="46873dad356fdf72" providerId="LiveId" clId="{A09F615A-181E-44FA-A5A6-8050E274717B}"/>
    <pc:docChg chg="modSld">
      <pc:chgData name="Rohit Chaudhary" userId="46873dad356fdf72" providerId="LiveId" clId="{A09F615A-181E-44FA-A5A6-8050E274717B}" dt="2023-01-13T15:36:35.321" v="52" actId="20577"/>
      <pc:docMkLst>
        <pc:docMk/>
      </pc:docMkLst>
      <pc:sldChg chg="modSp mod">
        <pc:chgData name="Rohit Chaudhary" userId="46873dad356fdf72" providerId="LiveId" clId="{A09F615A-181E-44FA-A5A6-8050E274717B}" dt="2023-01-13T15:36:35.321" v="52" actId="20577"/>
        <pc:sldMkLst>
          <pc:docMk/>
          <pc:sldMk cId="2133852427" sldId="256"/>
        </pc:sldMkLst>
        <pc:spChg chg="mod">
          <ac:chgData name="Rohit Chaudhary" userId="46873dad356fdf72" providerId="LiveId" clId="{A09F615A-181E-44FA-A5A6-8050E274717B}" dt="2023-01-13T15:36:35.321" v="52" actId="20577"/>
          <ac:spMkLst>
            <pc:docMk/>
            <pc:sldMk cId="2133852427" sldId="256"/>
            <ac:spMk id="5" creationId="{BF0D96C4-147F-311E-A133-A198DD680EF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2,09,593 rows and 37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Only one duplicate row/record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Datatypes of float, integer and object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pt>
  </dgm:ptLst>
  <dgm:cxnLst>
    <dgm:cxn modelId="{9A5B3212-7BAB-4FE9-9B07-D3D74F23C04F}" type="presOf" srcId="{192D9088-0E6C-46F1-9F85-A5FD4F11ECA9}" destId="{97980B12-612D-45AF-96B7-86D66152C1E9}"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EDF3986-9436-4C49-8F62-61BA3C47DC60}" srcId="{0BDD2C3F-9F64-4AFC-BDFA-99B0FD662495}" destId="{1DBF71A1-A201-4EA1-97EA-DB24F49F7E56}" srcOrd="3" destOrd="0" parTransId="{9DB2FCB8-C29E-4ED4-8FB6-0183F2586A47}" sibTransId="{9E15DBF5-A65E-4418-A7F5-AEB065A17EFD}"/>
    <dgm:cxn modelId="{9115828E-064B-43A6-8B7B-73931DC5C463}" srcId="{0BDD2C3F-9F64-4AFC-BDFA-99B0FD662495}" destId="{192D9088-0E6C-46F1-9F85-A5FD4F11ECA9}" srcOrd="1" destOrd="0" parTransId="{12D3E03D-B243-4A51-BF2F-2464335A4416}" sibTransId="{8A095F39-0332-4410-8B60-A5C1F66041C0}"/>
    <dgm:cxn modelId="{10EDE197-4B72-41B3-B1C1-8D30D5A983A8}" type="presOf" srcId="{66F65BFA-2C7D-4B52-A360-F48BEE6838C0}" destId="{65245A7B-7C16-44E2-AEE8-3B675CFCEFDA}"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485ACDD1-8BA5-4FB5-8790-F1B5BAC86222}" type="presOf" srcId="{A6BA014C-D5CD-45B0-A6E8-DE38B4DCEFFA}" destId="{7B103496-DA0E-4685-89BE-480B410F7FCF}"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9525" cap="rnd"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67462"/>
          <a:ext cx="1645920" cy="1645920"/>
        </a:xfrm>
        <a:prstGeom prst="roundRect">
          <a:avLst/>
        </a:prstGeom>
        <a:solidFill>
          <a:schemeClr val="accent2">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2,09,593 rows and 37 columns</a:t>
          </a:r>
        </a:p>
      </dsp:txBody>
      <dsp:txXfrm>
        <a:off x="576408" y="347809"/>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Only one duplicate row/record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Datatypes of float, integer and object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6DC4AC-53D9-4C12-9B8B-788B503668A7}" type="datetimeFigureOut">
              <a:rPr lang="en-IN" smtClean="0"/>
              <a:t>13-01-2023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2918A-A5A1-4CB0-8CCE-59D1B843113E}"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7839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46DC4AC-53D9-4C12-9B8B-788B503668A7}" type="datetimeFigureOut">
              <a:rPr lang="en-IN" smtClean="0"/>
              <a:t>13-01-2023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3873662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6DC4AC-53D9-4C12-9B8B-788B503668A7}" type="datetimeFigureOut">
              <a:rPr lang="en-IN" smtClean="0"/>
              <a:t>13-01-2023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3936174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6DC4AC-53D9-4C12-9B8B-788B503668A7}" type="datetimeFigureOut">
              <a:rPr lang="en-IN" smtClean="0"/>
              <a:t>13-01-2023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2918A-A5A1-4CB0-8CCE-59D1B843113E}"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926970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6DC4AC-53D9-4C12-9B8B-788B503668A7}" type="datetimeFigureOut">
              <a:rPr lang="en-IN" smtClean="0"/>
              <a:t>13-01-2023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1308387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6DC4AC-53D9-4C12-9B8B-788B503668A7}" type="datetimeFigureOut">
              <a:rPr lang="en-IN" smtClean="0"/>
              <a:t>13-01-2023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2918A-A5A1-4CB0-8CCE-59D1B843113E}"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88347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6DC4AC-53D9-4C12-9B8B-788B503668A7}" type="datetimeFigureOut">
              <a:rPr lang="en-IN" smtClean="0"/>
              <a:t>13-01-2023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2839297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6DC4AC-53D9-4C12-9B8B-788B503668A7}" type="datetimeFigureOut">
              <a:rPr lang="en-IN" smtClean="0"/>
              <a:t>13-01-2023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21200055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6DC4AC-53D9-4C12-9B8B-788B503668A7}" type="datetimeFigureOut">
              <a:rPr lang="en-IN" smtClean="0"/>
              <a:t>13-01-2023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4260864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6DC4AC-53D9-4C12-9B8B-788B503668A7}" type="datetimeFigureOut">
              <a:rPr lang="en-IN" smtClean="0"/>
              <a:t>13-01-2023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4146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6DC4AC-53D9-4C12-9B8B-788B503668A7}" type="datetimeFigureOut">
              <a:rPr lang="en-IN" smtClean="0"/>
              <a:t>13-01-2023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132120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6DC4AC-53D9-4C12-9B8B-788B503668A7}" type="datetimeFigureOut">
              <a:rPr lang="en-IN" smtClean="0"/>
              <a:t>13-01-2023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1437694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6DC4AC-53D9-4C12-9B8B-788B503668A7}" type="datetimeFigureOut">
              <a:rPr lang="en-IN" smtClean="0"/>
              <a:t>13-01-2023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65633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6DC4AC-53D9-4C12-9B8B-788B503668A7}" type="datetimeFigureOut">
              <a:rPr lang="en-IN" smtClean="0"/>
              <a:t>13-01-2023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2126607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6DC4AC-53D9-4C12-9B8B-788B503668A7}" type="datetimeFigureOut">
              <a:rPr lang="en-IN" smtClean="0"/>
              <a:t>13-01-2023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1674490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6DC4AC-53D9-4C12-9B8B-788B503668A7}" type="datetimeFigureOut">
              <a:rPr lang="en-IN" smtClean="0"/>
              <a:t>13-01-2023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40215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6DC4AC-53D9-4C12-9B8B-788B503668A7}" type="datetimeFigureOut">
              <a:rPr lang="en-IN" smtClean="0"/>
              <a:t>13-01-2023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646160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46DC4AC-53D9-4C12-9B8B-788B503668A7}" type="datetimeFigureOut">
              <a:rPr lang="en-IN" smtClean="0"/>
              <a:t>13-01-2023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242918A-A5A1-4CB0-8CCE-59D1B843113E}" type="slidenum">
              <a:rPr lang="en-IN" smtClean="0"/>
              <a:t>‹#›</a:t>
            </a:fld>
            <a:endParaRPr lang="en-IN"/>
          </a:p>
        </p:txBody>
      </p:sp>
    </p:spTree>
    <p:extLst>
      <p:ext uri="{BB962C8B-B14F-4D97-AF65-F5344CB8AC3E}">
        <p14:creationId xmlns:p14="http://schemas.microsoft.com/office/powerpoint/2010/main" val="1811643237"/>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3FBD414-04ED-AE86-54DC-0DBEEB13C45A}"/>
              </a:ext>
            </a:extLst>
          </p:cNvPr>
          <p:cNvSpPr>
            <a:spLocks noGrp="1"/>
          </p:cNvSpPr>
          <p:nvPr>
            <p:ph type="ctrTitle"/>
          </p:nvPr>
        </p:nvSpPr>
        <p:spPr>
          <a:xfrm>
            <a:off x="1297822" y="1379621"/>
            <a:ext cx="8471820" cy="1796715"/>
          </a:xfrm>
        </p:spPr>
        <p:txBody>
          <a:bodyPr>
            <a:normAutofit/>
          </a:bodyPr>
          <a:lstStyle/>
          <a:p>
            <a:r>
              <a:rPr lang="en-US" b="1" dirty="0">
                <a:solidFill>
                  <a:schemeClr val="bg1"/>
                </a:solidFill>
              </a:rPr>
              <a:t>Micro Credit Defaulter Project Presentation</a:t>
            </a:r>
          </a:p>
        </p:txBody>
      </p:sp>
      <p:sp>
        <p:nvSpPr>
          <p:cNvPr id="5" name="Content Placeholder 2">
            <a:extLst>
              <a:ext uri="{FF2B5EF4-FFF2-40B4-BE49-F238E27FC236}">
                <a16:creationId xmlns:a16="http://schemas.microsoft.com/office/drawing/2014/main" id="{BF0D96C4-147F-311E-A133-A198DD680EFA}"/>
              </a:ext>
            </a:extLst>
          </p:cNvPr>
          <p:cNvSpPr>
            <a:spLocks noGrp="1"/>
          </p:cNvSpPr>
          <p:nvPr>
            <p:ph type="subTitle" idx="1"/>
          </p:nvPr>
        </p:nvSpPr>
        <p:spPr>
          <a:xfrm>
            <a:off x="1043298" y="3668023"/>
            <a:ext cx="7124283" cy="1451809"/>
          </a:xfrm>
        </p:spPr>
        <p:txBody>
          <a:bodyPr>
            <a:normAutofit lnSpcReduction="10000"/>
          </a:bodyPr>
          <a:lstStyle/>
          <a:p>
            <a:r>
              <a:rPr lang="en-US" sz="2400" dirty="0">
                <a:solidFill>
                  <a:schemeClr val="bg1"/>
                </a:solidFill>
              </a:rPr>
              <a:t>Presented by -</a:t>
            </a:r>
          </a:p>
          <a:p>
            <a:r>
              <a:rPr lang="en-US" sz="2400" dirty="0">
                <a:solidFill>
                  <a:schemeClr val="bg1"/>
                </a:solidFill>
              </a:rPr>
              <a:t>Rohit Chaudhary</a:t>
            </a:r>
          </a:p>
          <a:p>
            <a:r>
              <a:rPr lang="en-US" sz="2400" dirty="0">
                <a:solidFill>
                  <a:schemeClr val="bg1"/>
                </a:solidFill>
              </a:rPr>
              <a:t>Data Science Intern at Flip Robo Technologies</a:t>
            </a:r>
          </a:p>
        </p:txBody>
      </p:sp>
    </p:spTree>
    <p:extLst>
      <p:ext uri="{BB962C8B-B14F-4D97-AF65-F5344CB8AC3E}">
        <p14:creationId xmlns:p14="http://schemas.microsoft.com/office/powerpoint/2010/main" val="2133852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996581B-1128-B81F-C11E-A3921E5BA942}"/>
              </a:ext>
            </a:extLst>
          </p:cNvPr>
          <p:cNvSpPr>
            <a:spLocks noGrp="1"/>
          </p:cNvSpPr>
          <p:nvPr>
            <p:ph type="title"/>
          </p:nvPr>
        </p:nvSpPr>
        <p:spPr>
          <a:xfrm>
            <a:off x="1522875" y="493535"/>
            <a:ext cx="9143538" cy="1066800"/>
          </a:xfrm>
        </p:spPr>
        <p:txBody>
          <a:bodyPr/>
          <a:lstStyle/>
          <a:p>
            <a:pPr algn="ctr"/>
            <a:r>
              <a:rPr lang="en-US" dirty="0">
                <a:solidFill>
                  <a:schemeClr val="bg1"/>
                </a:solidFill>
              </a:rPr>
              <a:t>Data Description</a:t>
            </a:r>
          </a:p>
        </p:txBody>
      </p:sp>
      <p:sp>
        <p:nvSpPr>
          <p:cNvPr id="3" name="Content Placeholder 1">
            <a:extLst>
              <a:ext uri="{FF2B5EF4-FFF2-40B4-BE49-F238E27FC236}">
                <a16:creationId xmlns:a16="http://schemas.microsoft.com/office/drawing/2014/main" id="{8514FF3E-210E-BDC3-FF2A-2DC21098E1A7}"/>
              </a:ext>
            </a:extLst>
          </p:cNvPr>
          <p:cNvSpPr>
            <a:spLocks noGrp="1"/>
          </p:cNvSpPr>
          <p:nvPr>
            <p:ph idx="1"/>
          </p:nvPr>
        </p:nvSpPr>
        <p:spPr>
          <a:xfrm>
            <a:off x="654694" y="2133600"/>
            <a:ext cx="10896600" cy="3697465"/>
          </a:xfrm>
        </p:spPr>
        <p:txBody>
          <a:bodyPr numCol="2">
            <a:noAutofit/>
          </a:bodyPr>
          <a:lstStyle/>
          <a:p>
            <a:pPr lvl="1">
              <a:buFont typeface="Arial" panose="020B0604020202020204" pitchFamily="34" charset="0"/>
              <a:buChar char="•"/>
            </a:pPr>
            <a:r>
              <a:rPr lang="en-US" sz="1800" b="0" i="0" dirty="0">
                <a:solidFill>
                  <a:schemeClr val="bg1"/>
                </a:solidFill>
                <a:effectLst/>
                <a:latin typeface="+mj-lt"/>
              </a:rPr>
              <a:t>fr_da_rech90 : Frequency of data account recharged in last 90 days</a:t>
            </a:r>
          </a:p>
          <a:p>
            <a:pPr lvl="1">
              <a:buFont typeface="Arial" panose="020B0604020202020204" pitchFamily="34" charset="0"/>
              <a:buChar char="•"/>
            </a:pPr>
            <a:r>
              <a:rPr lang="en-US" sz="1800" b="0" i="0" dirty="0">
                <a:solidFill>
                  <a:schemeClr val="bg1"/>
                </a:solidFill>
                <a:effectLst/>
                <a:latin typeface="+mj-lt"/>
              </a:rPr>
              <a:t>cnt_loans30 : Number of loans taken by user in last 30 days</a:t>
            </a:r>
          </a:p>
          <a:p>
            <a:pPr lvl="1">
              <a:buFont typeface="Arial" panose="020B0604020202020204" pitchFamily="34" charset="0"/>
              <a:buChar char="•"/>
            </a:pPr>
            <a:r>
              <a:rPr lang="en-US" sz="1800" b="0" i="0" dirty="0">
                <a:solidFill>
                  <a:schemeClr val="bg1"/>
                </a:solidFill>
                <a:effectLst/>
                <a:latin typeface="+mj-lt"/>
              </a:rPr>
              <a:t>amnt_loans30 : Total amount of loans taken by user in last 30 days</a:t>
            </a:r>
          </a:p>
          <a:p>
            <a:pPr lvl="1">
              <a:buFont typeface="Arial" panose="020B0604020202020204" pitchFamily="34" charset="0"/>
              <a:buChar char="•"/>
            </a:pPr>
            <a:r>
              <a:rPr lang="en-US" sz="1800" b="0" i="0" dirty="0">
                <a:solidFill>
                  <a:schemeClr val="bg1"/>
                </a:solidFill>
                <a:effectLst/>
                <a:latin typeface="+mj-lt"/>
              </a:rPr>
              <a:t>maxamnt_loans30 : Maximum amount of loan taken by the user in last 30 days</a:t>
            </a:r>
          </a:p>
          <a:p>
            <a:pPr lvl="1">
              <a:buFont typeface="Arial" panose="020B0604020202020204" pitchFamily="34" charset="0"/>
              <a:buChar char="•"/>
            </a:pPr>
            <a:r>
              <a:rPr lang="en-US" sz="1800" b="0" i="0" dirty="0">
                <a:solidFill>
                  <a:schemeClr val="bg1"/>
                </a:solidFill>
                <a:effectLst/>
                <a:latin typeface="+mj-lt"/>
              </a:rPr>
              <a:t>medianamnt_loans30: Median of amounts of loan taken by the user in last 30 days</a:t>
            </a:r>
          </a:p>
          <a:p>
            <a:pPr lvl="1">
              <a:buFont typeface="Arial" panose="020B0604020202020204" pitchFamily="34" charset="0"/>
              <a:buChar char="•"/>
            </a:pPr>
            <a:r>
              <a:rPr lang="en-US" sz="1800" b="0" i="0" dirty="0">
                <a:solidFill>
                  <a:schemeClr val="bg1"/>
                </a:solidFill>
                <a:effectLst/>
                <a:latin typeface="+mj-lt"/>
              </a:rPr>
              <a:t>cnt_loans90 : Number of loans taken by user in last 90 days</a:t>
            </a:r>
          </a:p>
          <a:p>
            <a:pPr lvl="1">
              <a:buFont typeface="Arial" panose="020B0604020202020204" pitchFamily="34" charset="0"/>
              <a:buChar char="•"/>
            </a:pPr>
            <a:r>
              <a:rPr lang="en-US" sz="1800" b="0" i="0" dirty="0">
                <a:solidFill>
                  <a:schemeClr val="bg1"/>
                </a:solidFill>
                <a:effectLst/>
                <a:latin typeface="+mj-lt"/>
              </a:rPr>
              <a:t>amnt_loans90 : Total amount of loans taken by user in last 90 days</a:t>
            </a:r>
          </a:p>
          <a:p>
            <a:pPr lvl="1">
              <a:buFont typeface="Arial" panose="020B0604020202020204" pitchFamily="34" charset="0"/>
              <a:buChar char="•"/>
            </a:pPr>
            <a:r>
              <a:rPr lang="en-US" sz="1800" b="0" i="0" dirty="0">
                <a:solidFill>
                  <a:schemeClr val="bg1"/>
                </a:solidFill>
                <a:effectLst/>
                <a:latin typeface="+mj-lt"/>
              </a:rPr>
              <a:t>maxamnt_loans90 : Maximum amount of loan taken by the user in last 90 days</a:t>
            </a:r>
          </a:p>
          <a:p>
            <a:pPr lvl="1">
              <a:buFont typeface="Arial" panose="020B0604020202020204" pitchFamily="34" charset="0"/>
              <a:buChar char="•"/>
            </a:pPr>
            <a:r>
              <a:rPr lang="en-US" sz="1800" b="0" i="0" dirty="0">
                <a:solidFill>
                  <a:schemeClr val="bg1"/>
                </a:solidFill>
                <a:effectLst/>
                <a:latin typeface="+mj-lt"/>
              </a:rPr>
              <a:t>medianamnt_loans90: Median of amounts of loan taken by the user in last 90 days</a:t>
            </a:r>
          </a:p>
          <a:p>
            <a:pPr lvl="1">
              <a:buFont typeface="Arial" panose="020B0604020202020204" pitchFamily="34" charset="0"/>
              <a:buChar char="•"/>
            </a:pPr>
            <a:r>
              <a:rPr lang="en-US" sz="1800" b="0" i="0" dirty="0">
                <a:solidFill>
                  <a:schemeClr val="bg1"/>
                </a:solidFill>
                <a:effectLst/>
                <a:latin typeface="+mj-lt"/>
              </a:rPr>
              <a:t>payback30 : Average payback time in days over last 30 days</a:t>
            </a:r>
          </a:p>
          <a:p>
            <a:pPr lvl="1">
              <a:buFont typeface="Arial" panose="020B0604020202020204" pitchFamily="34" charset="0"/>
              <a:buChar char="•"/>
            </a:pPr>
            <a:r>
              <a:rPr lang="en-US" sz="1800" b="0" i="0" dirty="0">
                <a:solidFill>
                  <a:schemeClr val="bg1"/>
                </a:solidFill>
                <a:effectLst/>
                <a:latin typeface="+mj-lt"/>
              </a:rPr>
              <a:t>payback90 : Average payback time in days over last 90 days</a:t>
            </a:r>
          </a:p>
          <a:p>
            <a:pPr lvl="1">
              <a:buFont typeface="Arial" panose="020B0604020202020204" pitchFamily="34" charset="0"/>
              <a:buChar char="•"/>
            </a:pPr>
            <a:r>
              <a:rPr lang="en-US" sz="1800" b="0" i="0" dirty="0" err="1">
                <a:solidFill>
                  <a:schemeClr val="bg1"/>
                </a:solidFill>
                <a:effectLst/>
                <a:latin typeface="+mj-lt"/>
              </a:rPr>
              <a:t>pcircle</a:t>
            </a:r>
            <a:r>
              <a:rPr lang="en-US" sz="1800" b="0" i="0" dirty="0">
                <a:solidFill>
                  <a:schemeClr val="bg1"/>
                </a:solidFill>
                <a:effectLst/>
                <a:latin typeface="+mj-lt"/>
              </a:rPr>
              <a:t> : Telecom circle</a:t>
            </a:r>
          </a:p>
          <a:p>
            <a:pPr lvl="1">
              <a:buFont typeface="Arial" panose="020B0604020202020204" pitchFamily="34" charset="0"/>
              <a:buChar char="•"/>
            </a:pPr>
            <a:r>
              <a:rPr lang="en-US" sz="1800" b="0" i="0" dirty="0" err="1">
                <a:solidFill>
                  <a:schemeClr val="bg1"/>
                </a:solidFill>
                <a:effectLst/>
                <a:latin typeface="+mj-lt"/>
              </a:rPr>
              <a:t>pdate</a:t>
            </a:r>
            <a:r>
              <a:rPr lang="en-US" sz="1800" b="0" i="0" dirty="0">
                <a:solidFill>
                  <a:schemeClr val="bg1"/>
                </a:solidFill>
                <a:effectLst/>
                <a:latin typeface="+mj-lt"/>
              </a:rPr>
              <a:t> : Date</a:t>
            </a:r>
          </a:p>
        </p:txBody>
      </p:sp>
      <p:sp>
        <p:nvSpPr>
          <p:cNvPr id="4" name="Text Placeholder 7">
            <a:extLst>
              <a:ext uri="{FF2B5EF4-FFF2-40B4-BE49-F238E27FC236}">
                <a16:creationId xmlns:a16="http://schemas.microsoft.com/office/drawing/2014/main" id="{667125AB-222A-6ABA-D156-96A367228BD8}"/>
              </a:ext>
            </a:extLst>
          </p:cNvPr>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solidFill>
                <a:schemeClr val="bg1"/>
              </a:solidFill>
            </a:endParaRPr>
          </a:p>
        </p:txBody>
      </p:sp>
    </p:spTree>
    <p:extLst>
      <p:ext uri="{BB962C8B-B14F-4D97-AF65-F5344CB8AC3E}">
        <p14:creationId xmlns:p14="http://schemas.microsoft.com/office/powerpoint/2010/main" val="979081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DFABFF0B-69C0-DC87-90F5-18CBA314FF11}"/>
              </a:ext>
            </a:extLst>
          </p:cNvPr>
          <p:cNvSpPr>
            <a:spLocks noGrp="1"/>
          </p:cNvSpPr>
          <p:nvPr>
            <p:ph type="title"/>
          </p:nvPr>
        </p:nvSpPr>
        <p:spPr>
          <a:xfrm>
            <a:off x="1524231" y="457200"/>
            <a:ext cx="9143538" cy="1066800"/>
          </a:xfrm>
        </p:spPr>
        <p:txBody>
          <a:bodyPr/>
          <a:lstStyle/>
          <a:p>
            <a:pPr algn="ctr"/>
            <a:r>
              <a:rPr lang="en-US" dirty="0">
                <a:solidFill>
                  <a:schemeClr val="bg1"/>
                </a:solidFill>
              </a:rPr>
              <a:t>Exploratory Data Analysis</a:t>
            </a:r>
          </a:p>
        </p:txBody>
      </p:sp>
      <p:graphicFrame>
        <p:nvGraphicFramePr>
          <p:cNvPr id="3" name="Content Placeholder 2">
            <a:extLst>
              <a:ext uri="{FF2B5EF4-FFF2-40B4-BE49-F238E27FC236}">
                <a16:creationId xmlns:a16="http://schemas.microsoft.com/office/drawing/2014/main" id="{AB2F2169-70CF-E035-F407-E04882F67985}"/>
              </a:ext>
            </a:extLst>
          </p:cNvPr>
          <p:cNvGraphicFramePr>
            <a:graphicFrameLocks noGrp="1"/>
          </p:cNvGraphicFramePr>
          <p:nvPr>
            <p:ph idx="1"/>
            <p:extLst>
              <p:ext uri="{D42A27DB-BD31-4B8C-83A1-F6EECF244321}">
                <p14:modId xmlns:p14="http://schemas.microsoft.com/office/powerpoint/2010/main" val="1882297107"/>
              </p:ext>
            </p:extLst>
          </p:nvPr>
        </p:nvGraphicFramePr>
        <p:xfrm>
          <a:off x="7542212" y="1752600"/>
          <a:ext cx="4571999"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D05992BF-3D2C-BD4A-572E-84C16C98733C}"/>
              </a:ext>
            </a:extLst>
          </p:cNvPr>
          <p:cNvSpPr txBox="1"/>
          <p:nvPr/>
        </p:nvSpPr>
        <p:spPr>
          <a:xfrm>
            <a:off x="912812" y="1909012"/>
            <a:ext cx="6629400" cy="3693319"/>
          </a:xfrm>
          <a:prstGeom prst="rect">
            <a:avLst/>
          </a:prstGeom>
          <a:noFill/>
          <a:ln>
            <a:noFill/>
          </a:ln>
        </p:spPr>
        <p:txBody>
          <a:bodyPr wrap="square">
            <a:spAutoFit/>
          </a:bodyPr>
          <a:lstStyle/>
          <a:p>
            <a:pPr marL="285750" indent="-285750">
              <a:buFont typeface="Wingdings" panose="05000000000000000000" pitchFamily="2" charset="2"/>
              <a:buChar char="§"/>
            </a:pPr>
            <a:r>
              <a:rPr lang="en-US" cap="none" dirty="0">
                <a:solidFill>
                  <a:schemeClr val="bg1"/>
                </a:solidFill>
                <a:latin typeface="+mj-lt"/>
                <a:ea typeface="Cambria" panose="02040503050406030204" pitchFamily="18" charset="0"/>
              </a:rPr>
              <a:t>First I have imported the necessary libraries and loaded the entire dataset in our Jupyter Notebook and renamed the project file.</a:t>
            </a:r>
          </a:p>
          <a:p>
            <a:pPr marL="285750" indent="-285750">
              <a:buFont typeface="Wingdings" panose="05000000000000000000" pitchFamily="2" charset="2"/>
              <a:buChar char="§"/>
            </a:pPr>
            <a:r>
              <a:rPr lang="en-US" cap="none" dirty="0">
                <a:solidFill>
                  <a:schemeClr val="bg1"/>
                </a:solidFill>
                <a:latin typeface="+mj-lt"/>
                <a:ea typeface="Cambria" panose="02040503050406030204" pitchFamily="18" charset="0"/>
              </a:rPr>
              <a:t>Then I checked the shape of </a:t>
            </a:r>
            <a:r>
              <a:rPr lang="en-US" dirty="0">
                <a:solidFill>
                  <a:schemeClr val="bg1"/>
                </a:solidFill>
                <a:latin typeface="+mj-lt"/>
                <a:ea typeface="Cambria" panose="02040503050406030204" pitchFamily="18" charset="0"/>
              </a:rPr>
              <a:t>our</a:t>
            </a:r>
            <a:r>
              <a:rPr lang="en-US" cap="none" dirty="0">
                <a:solidFill>
                  <a:schemeClr val="bg1"/>
                </a:solidFill>
                <a:latin typeface="+mj-lt"/>
                <a:ea typeface="Cambria" panose="02040503050406030204" pitchFamily="18" charset="0"/>
              </a:rPr>
              <a:t> dataset and found that we </a:t>
            </a:r>
            <a:r>
              <a:rPr lang="en-US" dirty="0">
                <a:solidFill>
                  <a:schemeClr val="bg1"/>
                </a:solidFill>
                <a:latin typeface="+mj-lt"/>
                <a:ea typeface="Cambria" panose="02040503050406030204" pitchFamily="18" charset="0"/>
              </a:rPr>
              <a:t>have a total of</a:t>
            </a:r>
            <a:r>
              <a:rPr lang="en-US" cap="none" dirty="0">
                <a:solidFill>
                  <a:schemeClr val="bg1"/>
                </a:solidFill>
                <a:latin typeface="+mj-lt"/>
                <a:ea typeface="Cambria" panose="02040503050406030204" pitchFamily="18" charset="0"/>
              </a:rPr>
              <a:t> 2,09,593 rows and </a:t>
            </a:r>
            <a:r>
              <a:rPr lang="en-US" dirty="0">
                <a:solidFill>
                  <a:schemeClr val="bg1"/>
                </a:solidFill>
                <a:latin typeface="+mj-lt"/>
                <a:ea typeface="Cambria" panose="02040503050406030204" pitchFamily="18" charset="0"/>
              </a:rPr>
              <a:t>37</a:t>
            </a:r>
            <a:r>
              <a:rPr lang="en-US" cap="none" dirty="0">
                <a:solidFill>
                  <a:schemeClr val="bg1"/>
                </a:solidFill>
                <a:latin typeface="+mj-lt"/>
                <a:ea typeface="Cambria" panose="02040503050406030204" pitchFamily="18" charset="0"/>
              </a:rPr>
              <a:t> different columns.</a:t>
            </a:r>
          </a:p>
          <a:p>
            <a:pPr marL="285750" indent="-285750">
              <a:buFont typeface="Wingdings" panose="05000000000000000000" pitchFamily="2" charset="2"/>
              <a:buChar char="§"/>
            </a:pPr>
            <a:r>
              <a:rPr lang="en-US" cap="none" dirty="0">
                <a:solidFill>
                  <a:schemeClr val="bg1"/>
                </a:solidFill>
                <a:latin typeface="+mj-lt"/>
                <a:ea typeface="Cambria" panose="02040503050406030204" pitchFamily="18" charset="0"/>
              </a:rPr>
              <a:t>We don’t have any null values or missing values present in our dataset.</a:t>
            </a:r>
          </a:p>
          <a:p>
            <a:pPr marL="285750" indent="-285750">
              <a:buFont typeface="Wingdings" panose="05000000000000000000" pitchFamily="2" charset="2"/>
              <a:buChar char="§"/>
            </a:pPr>
            <a:r>
              <a:rPr lang="en-US" dirty="0">
                <a:solidFill>
                  <a:schemeClr val="bg1"/>
                </a:solidFill>
                <a:latin typeface="+mj-lt"/>
                <a:ea typeface="Cambria" panose="02040503050406030204" pitchFamily="18" charset="0"/>
              </a:rPr>
              <a:t>There was only one duplicate row/record in our dataset and I removed it from our dataset.</a:t>
            </a:r>
            <a:endParaRPr lang="en-US" cap="none" dirty="0">
              <a:solidFill>
                <a:schemeClr val="bg1"/>
              </a:solidFill>
              <a:latin typeface="+mj-lt"/>
              <a:ea typeface="Cambria" panose="02040503050406030204" pitchFamily="18" charset="0"/>
            </a:endParaRPr>
          </a:p>
          <a:p>
            <a:pPr marL="285750" indent="-285750">
              <a:buFont typeface="Wingdings" panose="05000000000000000000" pitchFamily="2" charset="2"/>
              <a:buChar char="§"/>
            </a:pPr>
            <a:r>
              <a:rPr lang="en-US" cap="none" dirty="0">
                <a:solidFill>
                  <a:schemeClr val="bg1"/>
                </a:solidFill>
                <a:latin typeface="+mj-lt"/>
                <a:ea typeface="Cambria" panose="02040503050406030204" pitchFamily="18" charset="0"/>
              </a:rPr>
              <a:t>By checking the data types </a:t>
            </a:r>
            <a:r>
              <a:rPr lang="en-US" dirty="0">
                <a:solidFill>
                  <a:schemeClr val="bg1"/>
                </a:solidFill>
                <a:latin typeface="+mj-lt"/>
                <a:ea typeface="Cambria" panose="02040503050406030204" pitchFamily="18" charset="0"/>
              </a:rPr>
              <a:t>I</a:t>
            </a:r>
            <a:r>
              <a:rPr lang="en-US" cap="none" dirty="0">
                <a:solidFill>
                  <a:schemeClr val="bg1"/>
                </a:solidFill>
                <a:latin typeface="+mj-lt"/>
                <a:ea typeface="Cambria" panose="02040503050406030204" pitchFamily="18" charset="0"/>
              </a:rPr>
              <a:t> came to know that our data set consists of columns have float, integer and object data type values.</a:t>
            </a:r>
          </a:p>
        </p:txBody>
      </p:sp>
    </p:spTree>
    <p:extLst>
      <p:ext uri="{BB962C8B-B14F-4D97-AF65-F5344CB8AC3E}">
        <p14:creationId xmlns:p14="http://schemas.microsoft.com/office/powerpoint/2010/main" val="163738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C787B-2E41-938E-C7BD-977BB8767A76}"/>
              </a:ext>
            </a:extLst>
          </p:cNvPr>
          <p:cNvSpPr>
            <a:spLocks noGrp="1"/>
          </p:cNvSpPr>
          <p:nvPr>
            <p:ph type="title"/>
          </p:nvPr>
        </p:nvSpPr>
        <p:spPr>
          <a:xfrm>
            <a:off x="8847041" y="1371600"/>
            <a:ext cx="3124200" cy="2057400"/>
          </a:xfrm>
        </p:spPr>
        <p:txBody>
          <a:bodyPr/>
          <a:lstStyle/>
          <a:p>
            <a:r>
              <a:rPr lang="en-US" dirty="0">
                <a:solidFill>
                  <a:schemeClr val="bg1"/>
                </a:solidFill>
              </a:rPr>
              <a:t>Describe</a:t>
            </a:r>
            <a:endParaRPr lang="en-IN" dirty="0">
              <a:solidFill>
                <a:schemeClr val="bg1"/>
              </a:solidFill>
            </a:endParaRPr>
          </a:p>
        </p:txBody>
      </p:sp>
      <p:sp>
        <p:nvSpPr>
          <p:cNvPr id="4" name="Text Placeholder 3">
            <a:extLst>
              <a:ext uri="{FF2B5EF4-FFF2-40B4-BE49-F238E27FC236}">
                <a16:creationId xmlns:a16="http://schemas.microsoft.com/office/drawing/2014/main" id="{577D37DC-3246-9F0E-3F91-C2D3D94CC1BF}"/>
              </a:ext>
            </a:extLst>
          </p:cNvPr>
          <p:cNvSpPr txBox="1">
            <a:spLocks/>
          </p:cNvSpPr>
          <p:nvPr/>
        </p:nvSpPr>
        <p:spPr>
          <a:xfrm>
            <a:off x="8544805" y="3112623"/>
            <a:ext cx="3124200" cy="1797171"/>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Here we see a statistical  representation of the all the numeric data columns.</a:t>
            </a:r>
            <a:endParaRPr lang="en-IN" dirty="0">
              <a:solidFill>
                <a:schemeClr val="bg1"/>
              </a:solidFill>
            </a:endParaRPr>
          </a:p>
        </p:txBody>
      </p:sp>
      <p:pic>
        <p:nvPicPr>
          <p:cNvPr id="6" name="Picture 5">
            <a:extLst>
              <a:ext uri="{FF2B5EF4-FFF2-40B4-BE49-F238E27FC236}">
                <a16:creationId xmlns:a16="http://schemas.microsoft.com/office/drawing/2014/main" id="{92CE390B-9973-7252-AD0B-0F53E1C18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19" y="357242"/>
            <a:ext cx="8485034" cy="6105814"/>
          </a:xfrm>
          <a:prstGeom prst="rect">
            <a:avLst/>
          </a:prstGeom>
        </p:spPr>
      </p:pic>
    </p:spTree>
    <p:extLst>
      <p:ext uri="{BB962C8B-B14F-4D97-AF65-F5344CB8AC3E}">
        <p14:creationId xmlns:p14="http://schemas.microsoft.com/office/powerpoint/2010/main" val="901096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4E516-A755-2068-46D0-1C97DA8CDD46}"/>
              </a:ext>
            </a:extLst>
          </p:cNvPr>
          <p:cNvSpPr>
            <a:spLocks noGrp="1"/>
          </p:cNvSpPr>
          <p:nvPr>
            <p:ph type="title"/>
          </p:nvPr>
        </p:nvSpPr>
        <p:spPr>
          <a:xfrm>
            <a:off x="6980533" y="987225"/>
            <a:ext cx="3124200" cy="2057400"/>
          </a:xfrm>
        </p:spPr>
        <p:txBody>
          <a:bodyPr/>
          <a:lstStyle/>
          <a:p>
            <a:r>
              <a:rPr lang="en-US" dirty="0">
                <a:solidFill>
                  <a:schemeClr val="bg1"/>
                </a:solidFill>
              </a:rPr>
              <a:t>Univariate Analysis</a:t>
            </a:r>
            <a:endParaRPr lang="en-IN" dirty="0">
              <a:solidFill>
                <a:schemeClr val="bg1"/>
              </a:solidFill>
            </a:endParaRPr>
          </a:p>
        </p:txBody>
      </p:sp>
      <p:sp>
        <p:nvSpPr>
          <p:cNvPr id="3" name="Text Placeholder 3">
            <a:extLst>
              <a:ext uri="{FF2B5EF4-FFF2-40B4-BE49-F238E27FC236}">
                <a16:creationId xmlns:a16="http://schemas.microsoft.com/office/drawing/2014/main" id="{C2CE8C9D-2D0E-0A7D-5D02-9F0D9EAAAB99}"/>
              </a:ext>
            </a:extLst>
          </p:cNvPr>
          <p:cNvSpPr txBox="1">
            <a:spLocks/>
          </p:cNvSpPr>
          <p:nvPr/>
        </p:nvSpPr>
        <p:spPr>
          <a:xfrm>
            <a:off x="6495068" y="2780907"/>
            <a:ext cx="4779389" cy="2455104"/>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lgn="just"/>
            <a:r>
              <a:rPr lang="en-US" dirty="0">
                <a:solidFill>
                  <a:schemeClr val="bg1"/>
                </a:solidFill>
              </a:rPr>
              <a:t>With the help of count plots I was able to get the total number of rows covered by each unique categorical value present in all the columns of our dataset. I ensured that along with the total row number the percentage of data coverage is made visible too.</a:t>
            </a:r>
          </a:p>
        </p:txBody>
      </p:sp>
      <p:pic>
        <p:nvPicPr>
          <p:cNvPr id="6" name="Picture 5">
            <a:extLst>
              <a:ext uri="{FF2B5EF4-FFF2-40B4-BE49-F238E27FC236}">
                <a16:creationId xmlns:a16="http://schemas.microsoft.com/office/drawing/2014/main" id="{023E68FE-ACB2-3DF9-98D5-641221897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7928" y="987225"/>
            <a:ext cx="4268072" cy="4667891"/>
          </a:xfrm>
          <a:prstGeom prst="rect">
            <a:avLst/>
          </a:prstGeom>
        </p:spPr>
      </p:pic>
    </p:spTree>
    <p:extLst>
      <p:ext uri="{BB962C8B-B14F-4D97-AF65-F5344CB8AC3E}">
        <p14:creationId xmlns:p14="http://schemas.microsoft.com/office/powerpoint/2010/main" val="744419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6A6D5-652D-A702-3937-AE6FE4CF8DAE}"/>
              </a:ext>
            </a:extLst>
          </p:cNvPr>
          <p:cNvSpPr>
            <a:spLocks noGrp="1"/>
          </p:cNvSpPr>
          <p:nvPr>
            <p:ph type="title"/>
          </p:nvPr>
        </p:nvSpPr>
        <p:spPr>
          <a:xfrm>
            <a:off x="8064616" y="900260"/>
            <a:ext cx="3124200" cy="2057400"/>
          </a:xfrm>
        </p:spPr>
        <p:txBody>
          <a:bodyPr/>
          <a:lstStyle/>
          <a:p>
            <a:r>
              <a:rPr lang="en-US" dirty="0">
                <a:solidFill>
                  <a:schemeClr val="bg1"/>
                </a:solidFill>
              </a:rPr>
              <a:t>Bivariate Analysis</a:t>
            </a:r>
            <a:endParaRPr lang="en-IN" dirty="0">
              <a:solidFill>
                <a:schemeClr val="bg1"/>
              </a:solidFill>
            </a:endParaRPr>
          </a:p>
        </p:txBody>
      </p:sp>
      <p:sp>
        <p:nvSpPr>
          <p:cNvPr id="4" name="Text Placeholder 3">
            <a:extLst>
              <a:ext uri="{FF2B5EF4-FFF2-40B4-BE49-F238E27FC236}">
                <a16:creationId xmlns:a16="http://schemas.microsoft.com/office/drawing/2014/main" id="{C47BD1A8-20E3-B693-64FF-59848B4F792E}"/>
              </a:ext>
            </a:extLst>
          </p:cNvPr>
          <p:cNvSpPr txBox="1">
            <a:spLocks/>
          </p:cNvSpPr>
          <p:nvPr/>
        </p:nvSpPr>
        <p:spPr>
          <a:xfrm>
            <a:off x="7739405" y="2957661"/>
            <a:ext cx="3808429" cy="2773836"/>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With the help of Bar Plot we are able to see the success and failure label data for the columns basically the feature data.</a:t>
            </a:r>
            <a:endParaRPr lang="en-IN" dirty="0">
              <a:solidFill>
                <a:schemeClr val="bg1"/>
              </a:solidFill>
            </a:endParaRPr>
          </a:p>
        </p:txBody>
      </p:sp>
      <p:pic>
        <p:nvPicPr>
          <p:cNvPr id="6" name="Picture 5">
            <a:extLst>
              <a:ext uri="{FF2B5EF4-FFF2-40B4-BE49-F238E27FC236}">
                <a16:creationId xmlns:a16="http://schemas.microsoft.com/office/drawing/2014/main" id="{C10BA3D9-E619-AA7E-F4E6-A2951FDB8B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3" y="460730"/>
            <a:ext cx="7254230" cy="5535293"/>
          </a:xfrm>
          <a:prstGeom prst="rect">
            <a:avLst/>
          </a:prstGeom>
        </p:spPr>
      </p:pic>
    </p:spTree>
    <p:extLst>
      <p:ext uri="{BB962C8B-B14F-4D97-AF65-F5344CB8AC3E}">
        <p14:creationId xmlns:p14="http://schemas.microsoft.com/office/powerpoint/2010/main" val="1033299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AB7E5-5303-4509-3190-3DD19ECD2D6F}"/>
              </a:ext>
            </a:extLst>
          </p:cNvPr>
          <p:cNvSpPr>
            <a:spLocks noGrp="1"/>
          </p:cNvSpPr>
          <p:nvPr>
            <p:ph type="title"/>
          </p:nvPr>
        </p:nvSpPr>
        <p:spPr>
          <a:xfrm>
            <a:off x="8514754" y="1183064"/>
            <a:ext cx="3124200" cy="2057400"/>
          </a:xfrm>
        </p:spPr>
        <p:txBody>
          <a:bodyPr/>
          <a:lstStyle/>
          <a:p>
            <a:r>
              <a:rPr lang="en-US" dirty="0">
                <a:solidFill>
                  <a:schemeClr val="bg1"/>
                </a:solidFill>
              </a:rPr>
              <a:t>Bivariate Analysis</a:t>
            </a:r>
            <a:endParaRPr lang="en-IN" dirty="0">
              <a:solidFill>
                <a:schemeClr val="bg1"/>
              </a:solidFill>
            </a:endParaRPr>
          </a:p>
        </p:txBody>
      </p:sp>
      <p:sp>
        <p:nvSpPr>
          <p:cNvPr id="4" name="Text Placeholder 3">
            <a:extLst>
              <a:ext uri="{FF2B5EF4-FFF2-40B4-BE49-F238E27FC236}">
                <a16:creationId xmlns:a16="http://schemas.microsoft.com/office/drawing/2014/main" id="{DB626310-8DAF-3182-6B72-839643CA9EFC}"/>
              </a:ext>
            </a:extLst>
          </p:cNvPr>
          <p:cNvSpPr txBox="1">
            <a:spLocks/>
          </p:cNvSpPr>
          <p:nvPr/>
        </p:nvSpPr>
        <p:spPr>
          <a:xfrm>
            <a:off x="8342723" y="2988298"/>
            <a:ext cx="3468263" cy="2336276"/>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Using the line plots I checked the object data type for date and mobile number data present in our dataset.</a:t>
            </a:r>
            <a:endParaRPr lang="en-IN" dirty="0">
              <a:solidFill>
                <a:schemeClr val="bg1"/>
              </a:solidFill>
            </a:endParaRPr>
          </a:p>
        </p:txBody>
      </p:sp>
      <p:pic>
        <p:nvPicPr>
          <p:cNvPr id="6" name="Picture 5">
            <a:extLst>
              <a:ext uri="{FF2B5EF4-FFF2-40B4-BE49-F238E27FC236}">
                <a16:creationId xmlns:a16="http://schemas.microsoft.com/office/drawing/2014/main" id="{A46DE358-23E4-7A5B-7CE8-8CCEA09E99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260" y="778569"/>
            <a:ext cx="7992088" cy="5395988"/>
          </a:xfrm>
          <a:prstGeom prst="rect">
            <a:avLst/>
          </a:prstGeom>
        </p:spPr>
      </p:pic>
    </p:spTree>
    <p:extLst>
      <p:ext uri="{BB962C8B-B14F-4D97-AF65-F5344CB8AC3E}">
        <p14:creationId xmlns:p14="http://schemas.microsoft.com/office/powerpoint/2010/main" val="4265895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E650F-2453-890A-104D-227F915F6DAC}"/>
              </a:ext>
            </a:extLst>
          </p:cNvPr>
          <p:cNvSpPr>
            <a:spLocks noGrp="1"/>
          </p:cNvSpPr>
          <p:nvPr>
            <p:ph type="title"/>
          </p:nvPr>
        </p:nvSpPr>
        <p:spPr>
          <a:xfrm>
            <a:off x="8337993" y="871979"/>
            <a:ext cx="3124200" cy="2057400"/>
          </a:xfrm>
        </p:spPr>
        <p:txBody>
          <a:bodyPr/>
          <a:lstStyle/>
          <a:p>
            <a:r>
              <a:rPr lang="en-US" dirty="0">
                <a:solidFill>
                  <a:schemeClr val="bg1"/>
                </a:solidFill>
              </a:rPr>
              <a:t>Bivariate Analysis</a:t>
            </a:r>
            <a:endParaRPr lang="en-IN" dirty="0">
              <a:solidFill>
                <a:schemeClr val="bg1"/>
              </a:solidFill>
            </a:endParaRPr>
          </a:p>
        </p:txBody>
      </p:sp>
      <p:sp>
        <p:nvSpPr>
          <p:cNvPr id="4" name="Text Placeholder 3">
            <a:extLst>
              <a:ext uri="{FF2B5EF4-FFF2-40B4-BE49-F238E27FC236}">
                <a16:creationId xmlns:a16="http://schemas.microsoft.com/office/drawing/2014/main" id="{04693AD1-1380-C33D-584C-B2E0F0308432}"/>
              </a:ext>
            </a:extLst>
          </p:cNvPr>
          <p:cNvSpPr txBox="1">
            <a:spLocks/>
          </p:cNvSpPr>
          <p:nvPr/>
        </p:nvSpPr>
        <p:spPr>
          <a:xfrm>
            <a:off x="7923213" y="2837469"/>
            <a:ext cx="3766023" cy="2496532"/>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Using the scatter plot we checked the success and failure label data points and their variations plus distributions to confirm further analysis and outlier data.</a:t>
            </a:r>
            <a:endParaRPr lang="en-IN" dirty="0">
              <a:solidFill>
                <a:schemeClr val="bg1"/>
              </a:solidFill>
            </a:endParaRPr>
          </a:p>
        </p:txBody>
      </p:sp>
      <p:pic>
        <p:nvPicPr>
          <p:cNvPr id="6" name="Picture 5">
            <a:extLst>
              <a:ext uri="{FF2B5EF4-FFF2-40B4-BE49-F238E27FC236}">
                <a16:creationId xmlns:a16="http://schemas.microsoft.com/office/drawing/2014/main" id="{DB1DFBD7-62BC-A1B4-0D6F-CBCD0E8BA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941" y="528919"/>
            <a:ext cx="7386168" cy="5941762"/>
          </a:xfrm>
          <a:prstGeom prst="rect">
            <a:avLst/>
          </a:prstGeom>
        </p:spPr>
      </p:pic>
    </p:spTree>
    <p:extLst>
      <p:ext uri="{BB962C8B-B14F-4D97-AF65-F5344CB8AC3E}">
        <p14:creationId xmlns:p14="http://schemas.microsoft.com/office/powerpoint/2010/main" val="191026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8BEC1-5098-D7C4-F802-95F8714D4A4D}"/>
              </a:ext>
            </a:extLst>
          </p:cNvPr>
          <p:cNvSpPr>
            <a:spLocks noGrp="1"/>
          </p:cNvSpPr>
          <p:nvPr>
            <p:ph type="title"/>
          </p:nvPr>
        </p:nvSpPr>
        <p:spPr>
          <a:xfrm>
            <a:off x="8215445" y="1371600"/>
            <a:ext cx="3566468" cy="2057400"/>
          </a:xfrm>
        </p:spPr>
        <p:txBody>
          <a:bodyPr/>
          <a:lstStyle/>
          <a:p>
            <a:r>
              <a:rPr lang="en-US" dirty="0">
                <a:solidFill>
                  <a:schemeClr val="bg1"/>
                </a:solidFill>
              </a:rPr>
              <a:t>Multivariate Analysis</a:t>
            </a:r>
            <a:endParaRPr lang="en-IN" dirty="0">
              <a:solidFill>
                <a:schemeClr val="bg1"/>
              </a:solidFill>
            </a:endParaRPr>
          </a:p>
        </p:txBody>
      </p:sp>
      <p:sp>
        <p:nvSpPr>
          <p:cNvPr id="4" name="Text Placeholder 3">
            <a:extLst>
              <a:ext uri="{FF2B5EF4-FFF2-40B4-BE49-F238E27FC236}">
                <a16:creationId xmlns:a16="http://schemas.microsoft.com/office/drawing/2014/main" id="{4E90BADA-9060-6BFF-BFC3-655C02D49542}"/>
              </a:ext>
            </a:extLst>
          </p:cNvPr>
          <p:cNvSpPr txBox="1">
            <a:spLocks/>
          </p:cNvSpPr>
          <p:nvPr/>
        </p:nvSpPr>
        <p:spPr>
          <a:xfrm>
            <a:off x="8140031" y="3321171"/>
            <a:ext cx="3566468" cy="2057400"/>
          </a:xfrm>
          <a:prstGeom prst="rect">
            <a:avLst/>
          </a:prstGeom>
        </p:spPr>
        <p:txBody>
          <a:bodyP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I used the histogram to check through all the column details ensuring that the distribution is displayed for further analysis</a:t>
            </a:r>
            <a:endParaRPr lang="en-IN" dirty="0">
              <a:solidFill>
                <a:schemeClr val="bg1"/>
              </a:solidFill>
            </a:endParaRPr>
          </a:p>
        </p:txBody>
      </p:sp>
      <p:pic>
        <p:nvPicPr>
          <p:cNvPr id="6" name="Picture 5">
            <a:extLst>
              <a:ext uri="{FF2B5EF4-FFF2-40B4-BE49-F238E27FC236}">
                <a16:creationId xmlns:a16="http://schemas.microsoft.com/office/drawing/2014/main" id="{BEC60E34-957C-3621-0D06-035A4DBB92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318" y="471044"/>
            <a:ext cx="7132938" cy="5700254"/>
          </a:xfrm>
          <a:prstGeom prst="rect">
            <a:avLst/>
          </a:prstGeom>
        </p:spPr>
      </p:pic>
    </p:spTree>
    <p:extLst>
      <p:ext uri="{BB962C8B-B14F-4D97-AF65-F5344CB8AC3E}">
        <p14:creationId xmlns:p14="http://schemas.microsoft.com/office/powerpoint/2010/main" val="2795792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F1BF-4253-0D9F-E690-AE904EC63A83}"/>
              </a:ext>
            </a:extLst>
          </p:cNvPr>
          <p:cNvSpPr>
            <a:spLocks noGrp="1"/>
          </p:cNvSpPr>
          <p:nvPr>
            <p:ph type="title"/>
          </p:nvPr>
        </p:nvSpPr>
        <p:spPr>
          <a:xfrm>
            <a:off x="8121176" y="843699"/>
            <a:ext cx="3539781" cy="1949571"/>
          </a:xfrm>
        </p:spPr>
        <p:txBody>
          <a:bodyPr/>
          <a:lstStyle/>
          <a:p>
            <a:r>
              <a:rPr lang="en-US" dirty="0">
                <a:solidFill>
                  <a:schemeClr val="bg1"/>
                </a:solidFill>
              </a:rPr>
              <a:t>Multivariate Analysis</a:t>
            </a:r>
            <a:endParaRPr lang="en-IN" dirty="0">
              <a:solidFill>
                <a:schemeClr val="bg1"/>
              </a:solidFill>
            </a:endParaRPr>
          </a:p>
        </p:txBody>
      </p:sp>
      <p:sp>
        <p:nvSpPr>
          <p:cNvPr id="4" name="Text Placeholder 3">
            <a:extLst>
              <a:ext uri="{FF2B5EF4-FFF2-40B4-BE49-F238E27FC236}">
                <a16:creationId xmlns:a16="http://schemas.microsoft.com/office/drawing/2014/main" id="{3EF44A2D-0988-A1E8-6C72-57D980183BD7}"/>
              </a:ext>
            </a:extLst>
          </p:cNvPr>
          <p:cNvSpPr txBox="1">
            <a:spLocks/>
          </p:cNvSpPr>
          <p:nvPr/>
        </p:nvSpPr>
        <p:spPr>
          <a:xfrm>
            <a:off x="8243725" y="2793270"/>
            <a:ext cx="3124200" cy="1797171"/>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Used the heatmap to check the correlation specifically between the label and feature data columns</a:t>
            </a:r>
          </a:p>
          <a:p>
            <a:r>
              <a:rPr lang="en-IN" dirty="0">
                <a:solidFill>
                  <a:schemeClr val="bg1"/>
                </a:solidFill>
              </a:rPr>
              <a:t>Also we checked for any multi collinearity concerns between feature column data</a:t>
            </a:r>
            <a:endParaRPr lang="en-US" dirty="0">
              <a:solidFill>
                <a:schemeClr val="bg1"/>
              </a:solidFill>
            </a:endParaRPr>
          </a:p>
        </p:txBody>
      </p:sp>
      <p:pic>
        <p:nvPicPr>
          <p:cNvPr id="6" name="Picture 5">
            <a:extLst>
              <a:ext uri="{FF2B5EF4-FFF2-40B4-BE49-F238E27FC236}">
                <a16:creationId xmlns:a16="http://schemas.microsoft.com/office/drawing/2014/main" id="{E73D24C3-8CDA-11B4-A31F-62992268B2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921" y="272906"/>
            <a:ext cx="7236643" cy="6281563"/>
          </a:xfrm>
          <a:prstGeom prst="rect">
            <a:avLst/>
          </a:prstGeom>
        </p:spPr>
      </p:pic>
    </p:spTree>
    <p:extLst>
      <p:ext uri="{BB962C8B-B14F-4D97-AF65-F5344CB8AC3E}">
        <p14:creationId xmlns:p14="http://schemas.microsoft.com/office/powerpoint/2010/main" val="3968908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A7186-48A8-17C6-5885-A817A1A1C4E9}"/>
              </a:ext>
            </a:extLst>
          </p:cNvPr>
          <p:cNvSpPr>
            <a:spLocks noGrp="1"/>
          </p:cNvSpPr>
          <p:nvPr>
            <p:ph type="title"/>
          </p:nvPr>
        </p:nvSpPr>
        <p:spPr>
          <a:xfrm>
            <a:off x="7923214" y="777712"/>
            <a:ext cx="3530353" cy="2057400"/>
          </a:xfrm>
        </p:spPr>
        <p:txBody>
          <a:bodyPr/>
          <a:lstStyle/>
          <a:p>
            <a:r>
              <a:rPr lang="en-US" dirty="0">
                <a:solidFill>
                  <a:schemeClr val="bg1"/>
                </a:solidFill>
              </a:rPr>
              <a:t>Correlation Bar</a:t>
            </a:r>
            <a:endParaRPr lang="en-IN" dirty="0">
              <a:solidFill>
                <a:schemeClr val="bg1"/>
              </a:solidFill>
            </a:endParaRPr>
          </a:p>
        </p:txBody>
      </p:sp>
      <p:sp>
        <p:nvSpPr>
          <p:cNvPr id="4" name="Text Placeholder 3">
            <a:extLst>
              <a:ext uri="{FF2B5EF4-FFF2-40B4-BE49-F238E27FC236}">
                <a16:creationId xmlns:a16="http://schemas.microsoft.com/office/drawing/2014/main" id="{39AAAD16-1CB0-3BD1-2153-E9D15A632FB5}"/>
              </a:ext>
            </a:extLst>
          </p:cNvPr>
          <p:cNvSpPr txBox="1">
            <a:spLocks/>
          </p:cNvSpPr>
          <p:nvPr/>
        </p:nvSpPr>
        <p:spPr>
          <a:xfrm>
            <a:off x="7791239" y="2650710"/>
            <a:ext cx="3897998" cy="2929958"/>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Using a Bar Plot we checked the correlation between the label column and feature columns to determine the one’s that are positively and negatively correlated</a:t>
            </a:r>
            <a:endParaRPr lang="en-IN" dirty="0">
              <a:solidFill>
                <a:schemeClr val="bg1"/>
              </a:solidFill>
            </a:endParaRPr>
          </a:p>
        </p:txBody>
      </p:sp>
      <p:pic>
        <p:nvPicPr>
          <p:cNvPr id="6" name="Picture 5">
            <a:extLst>
              <a:ext uri="{FF2B5EF4-FFF2-40B4-BE49-F238E27FC236}">
                <a16:creationId xmlns:a16="http://schemas.microsoft.com/office/drawing/2014/main" id="{A5EEE2D0-1769-039A-8564-C32F0B00FC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090" y="669303"/>
            <a:ext cx="7615820" cy="5269583"/>
          </a:xfrm>
          <a:prstGeom prst="rect">
            <a:avLst/>
          </a:prstGeom>
        </p:spPr>
      </p:pic>
    </p:spTree>
    <p:extLst>
      <p:ext uri="{BB962C8B-B14F-4D97-AF65-F5344CB8AC3E}">
        <p14:creationId xmlns:p14="http://schemas.microsoft.com/office/powerpoint/2010/main" val="1758264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8AEBF-0FDA-6A01-FFB1-59CF34644A47}"/>
              </a:ext>
            </a:extLst>
          </p:cNvPr>
          <p:cNvSpPr>
            <a:spLocks noGrp="1"/>
          </p:cNvSpPr>
          <p:nvPr>
            <p:ph type="title"/>
          </p:nvPr>
        </p:nvSpPr>
        <p:spPr>
          <a:xfrm>
            <a:off x="1522875" y="477625"/>
            <a:ext cx="9129414" cy="1066800"/>
          </a:xfrm>
        </p:spPr>
        <p:txBody>
          <a:bodyPr/>
          <a:lstStyle/>
          <a:p>
            <a:pPr algn="ctr"/>
            <a:r>
              <a:rPr lang="en-US" dirty="0">
                <a:solidFill>
                  <a:schemeClr val="bg1"/>
                </a:solidFill>
              </a:rPr>
              <a:t>Introduction</a:t>
            </a:r>
            <a:endParaRPr lang="en-IN" dirty="0">
              <a:solidFill>
                <a:schemeClr val="bg1"/>
              </a:solidFill>
            </a:endParaRPr>
          </a:p>
        </p:txBody>
      </p:sp>
      <p:sp>
        <p:nvSpPr>
          <p:cNvPr id="8" name="TextBox 7">
            <a:extLst>
              <a:ext uri="{FF2B5EF4-FFF2-40B4-BE49-F238E27FC236}">
                <a16:creationId xmlns:a16="http://schemas.microsoft.com/office/drawing/2014/main" id="{8CDED962-496E-4B3C-7904-6E6C3B8B99FB}"/>
              </a:ext>
            </a:extLst>
          </p:cNvPr>
          <p:cNvSpPr txBox="1"/>
          <p:nvPr/>
        </p:nvSpPr>
        <p:spPr>
          <a:xfrm>
            <a:off x="546233" y="1893218"/>
            <a:ext cx="11099533" cy="3416320"/>
          </a:xfrm>
          <a:prstGeom prst="rect">
            <a:avLst/>
          </a:prstGeom>
          <a:noFill/>
        </p:spPr>
        <p:txBody>
          <a:bodyPr wrap="square" rtlCol="0">
            <a:spAutoFit/>
          </a:bodyPr>
          <a:lstStyle/>
          <a:p>
            <a:pPr algn="l"/>
            <a:r>
              <a:rPr lang="en-US" b="1" i="0" dirty="0">
                <a:solidFill>
                  <a:schemeClr val="bg1"/>
                </a:solidFill>
                <a:effectLst/>
                <a:latin typeface="+mj-lt"/>
              </a:rPr>
              <a:t>Problem Statement:</a:t>
            </a:r>
          </a:p>
          <a:p>
            <a:pPr algn="l"/>
            <a:endParaRPr lang="en-US" b="1" i="0" dirty="0">
              <a:solidFill>
                <a:schemeClr val="bg1"/>
              </a:solidFill>
              <a:effectLst/>
              <a:latin typeface="+mj-lt"/>
            </a:endParaRPr>
          </a:p>
          <a:p>
            <a:pPr algn="just"/>
            <a:r>
              <a:rPr lang="en-US" b="0" i="0" dirty="0">
                <a:solidFill>
                  <a:schemeClr val="bg1"/>
                </a:solidFill>
                <a:effectLst/>
                <a:latin typeface="+mj-lt"/>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a:p>
            <a:endParaRPr lang="en-IN" dirty="0"/>
          </a:p>
        </p:txBody>
      </p:sp>
    </p:spTree>
    <p:extLst>
      <p:ext uri="{BB962C8B-B14F-4D97-AF65-F5344CB8AC3E}">
        <p14:creationId xmlns:p14="http://schemas.microsoft.com/office/powerpoint/2010/main" val="890752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123E9-A6D3-E270-AB89-5B1A435D835A}"/>
              </a:ext>
            </a:extLst>
          </p:cNvPr>
          <p:cNvSpPr>
            <a:spLocks noGrp="1"/>
          </p:cNvSpPr>
          <p:nvPr>
            <p:ph type="title"/>
          </p:nvPr>
        </p:nvSpPr>
        <p:spPr>
          <a:xfrm>
            <a:off x="7923214" y="800287"/>
            <a:ext cx="3364569" cy="2212942"/>
          </a:xfrm>
        </p:spPr>
        <p:txBody>
          <a:bodyPr/>
          <a:lstStyle/>
          <a:p>
            <a:r>
              <a:rPr lang="en-US" dirty="0">
                <a:solidFill>
                  <a:schemeClr val="bg1"/>
                </a:solidFill>
              </a:rPr>
              <a:t>Importance Bar</a:t>
            </a:r>
            <a:endParaRPr lang="en-IN" dirty="0">
              <a:solidFill>
                <a:schemeClr val="bg1"/>
              </a:solidFill>
            </a:endParaRPr>
          </a:p>
        </p:txBody>
      </p:sp>
      <p:sp>
        <p:nvSpPr>
          <p:cNvPr id="4" name="Text Placeholder 3">
            <a:extLst>
              <a:ext uri="{FF2B5EF4-FFF2-40B4-BE49-F238E27FC236}">
                <a16:creationId xmlns:a16="http://schemas.microsoft.com/office/drawing/2014/main" id="{5BEF815C-4BF9-B367-ED03-B8F47B371CE6}"/>
              </a:ext>
            </a:extLst>
          </p:cNvPr>
          <p:cNvSpPr txBox="1">
            <a:spLocks/>
          </p:cNvSpPr>
          <p:nvPr/>
        </p:nvSpPr>
        <p:spPr>
          <a:xfrm>
            <a:off x="8043398" y="2829819"/>
            <a:ext cx="3124200" cy="1797171"/>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Using the Random Forest Classifier we were able to get the importance data and dropped the least contributing feature columns.</a:t>
            </a:r>
            <a:endParaRPr lang="en-IN" dirty="0">
              <a:solidFill>
                <a:schemeClr val="bg1"/>
              </a:solidFill>
            </a:endParaRPr>
          </a:p>
        </p:txBody>
      </p:sp>
      <p:pic>
        <p:nvPicPr>
          <p:cNvPr id="6" name="Picture 5">
            <a:extLst>
              <a:ext uri="{FF2B5EF4-FFF2-40B4-BE49-F238E27FC236}">
                <a16:creationId xmlns:a16="http://schemas.microsoft.com/office/drawing/2014/main" id="{D9136657-3A61-B0C3-AEB0-E83718DB06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49" y="518473"/>
            <a:ext cx="7840973" cy="5778631"/>
          </a:xfrm>
          <a:prstGeom prst="rect">
            <a:avLst/>
          </a:prstGeom>
        </p:spPr>
      </p:pic>
    </p:spTree>
    <p:extLst>
      <p:ext uri="{BB962C8B-B14F-4D97-AF65-F5344CB8AC3E}">
        <p14:creationId xmlns:p14="http://schemas.microsoft.com/office/powerpoint/2010/main" val="357813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3F65-5582-9FDB-28EF-91C6BCCE4E53}"/>
              </a:ext>
            </a:extLst>
          </p:cNvPr>
          <p:cNvSpPr>
            <a:spLocks noGrp="1"/>
          </p:cNvSpPr>
          <p:nvPr>
            <p:ph type="title"/>
          </p:nvPr>
        </p:nvSpPr>
        <p:spPr>
          <a:xfrm>
            <a:off x="7923214" y="1371600"/>
            <a:ext cx="3813174" cy="2057400"/>
          </a:xfrm>
        </p:spPr>
        <p:txBody>
          <a:bodyPr/>
          <a:lstStyle/>
          <a:p>
            <a:r>
              <a:rPr lang="en-US" dirty="0">
                <a:solidFill>
                  <a:schemeClr val="bg1"/>
                </a:solidFill>
              </a:rPr>
              <a:t>Classification Function</a:t>
            </a:r>
            <a:endParaRPr lang="en-IN" dirty="0">
              <a:solidFill>
                <a:schemeClr val="bg1"/>
              </a:solidFill>
            </a:endParaRPr>
          </a:p>
        </p:txBody>
      </p:sp>
      <p:sp>
        <p:nvSpPr>
          <p:cNvPr id="3" name="Text Placeholder 3">
            <a:extLst>
              <a:ext uri="{FF2B5EF4-FFF2-40B4-BE49-F238E27FC236}">
                <a16:creationId xmlns:a16="http://schemas.microsoft.com/office/drawing/2014/main" id="{75EB262C-D7EA-AD54-13A9-D7218DE99AB0}"/>
              </a:ext>
            </a:extLst>
          </p:cNvPr>
          <p:cNvSpPr txBox="1">
            <a:spLocks/>
          </p:cNvSpPr>
          <p:nvPr/>
        </p:nvSpPr>
        <p:spPr>
          <a:xfrm>
            <a:off x="7824249" y="3285172"/>
            <a:ext cx="3912139" cy="2705493"/>
          </a:xfrm>
          <a:prstGeom prst="rect">
            <a:avLst/>
          </a:prstGeom>
        </p:spPr>
        <p:txBody>
          <a:bodyPr>
            <a:normAutofit fontScale="925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I created this classification function to obtain the various input model details along with metric information on accuracy, cross validation, the classification report and the difference between accuracy and cross validation using 5 folds to avoid overfitting and underfitting concerns.</a:t>
            </a:r>
            <a:endParaRPr lang="en-IN" dirty="0">
              <a:solidFill>
                <a:schemeClr val="bg1"/>
              </a:solidFill>
            </a:endParaRPr>
          </a:p>
        </p:txBody>
      </p:sp>
      <p:pic>
        <p:nvPicPr>
          <p:cNvPr id="6" name="Picture 5">
            <a:extLst>
              <a:ext uri="{FF2B5EF4-FFF2-40B4-BE49-F238E27FC236}">
                <a16:creationId xmlns:a16="http://schemas.microsoft.com/office/drawing/2014/main" id="{CC82F790-7784-56FC-FC47-F4B9BF5F01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81" y="704653"/>
            <a:ext cx="6891321" cy="5448693"/>
          </a:xfrm>
          <a:prstGeom prst="rect">
            <a:avLst/>
          </a:prstGeom>
        </p:spPr>
      </p:pic>
    </p:spTree>
    <p:extLst>
      <p:ext uri="{BB962C8B-B14F-4D97-AF65-F5344CB8AC3E}">
        <p14:creationId xmlns:p14="http://schemas.microsoft.com/office/powerpoint/2010/main" val="2843805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0BAB-97D2-9054-FD2F-95BC8B01B479}"/>
              </a:ext>
            </a:extLst>
          </p:cNvPr>
          <p:cNvSpPr>
            <a:spLocks noGrp="1"/>
          </p:cNvSpPr>
          <p:nvPr>
            <p:ph type="title"/>
          </p:nvPr>
        </p:nvSpPr>
        <p:spPr>
          <a:xfrm>
            <a:off x="8202050" y="69234"/>
            <a:ext cx="3413761" cy="2057400"/>
          </a:xfrm>
        </p:spPr>
        <p:txBody>
          <a:bodyPr>
            <a:normAutofit/>
          </a:bodyPr>
          <a:lstStyle/>
          <a:p>
            <a:r>
              <a:rPr lang="en-US" sz="2800" dirty="0">
                <a:solidFill>
                  <a:schemeClr val="bg1"/>
                </a:solidFill>
              </a:rPr>
              <a:t>Classification Machine Learning Models Used</a:t>
            </a:r>
            <a:endParaRPr lang="en-IN" sz="2800" dirty="0">
              <a:solidFill>
                <a:schemeClr val="bg1"/>
              </a:solidFill>
            </a:endParaRPr>
          </a:p>
        </p:txBody>
      </p:sp>
      <p:sp>
        <p:nvSpPr>
          <p:cNvPr id="3" name="Text Placeholder 3">
            <a:extLst>
              <a:ext uri="{FF2B5EF4-FFF2-40B4-BE49-F238E27FC236}">
                <a16:creationId xmlns:a16="http://schemas.microsoft.com/office/drawing/2014/main" id="{E6F27BFF-2F5C-9544-BE44-D7B8B602F9E4}"/>
              </a:ext>
            </a:extLst>
          </p:cNvPr>
          <p:cNvSpPr txBox="1">
            <a:spLocks/>
          </p:cNvSpPr>
          <p:nvPr/>
        </p:nvSpPr>
        <p:spPr>
          <a:xfrm>
            <a:off x="8113737" y="1986699"/>
            <a:ext cx="3502074" cy="1887718"/>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I made use of 11 Classification Machine Learning Models to check through the best accuracy along with cross validation score.</a:t>
            </a:r>
            <a:endParaRPr lang="en-IN" dirty="0">
              <a:solidFill>
                <a:schemeClr val="bg1"/>
              </a:solidFill>
            </a:endParaRPr>
          </a:p>
        </p:txBody>
      </p:sp>
      <p:pic>
        <p:nvPicPr>
          <p:cNvPr id="6" name="Picture 5">
            <a:extLst>
              <a:ext uri="{FF2B5EF4-FFF2-40B4-BE49-F238E27FC236}">
                <a16:creationId xmlns:a16="http://schemas.microsoft.com/office/drawing/2014/main" id="{A21B95C1-4312-9677-8E89-ADBE955AFD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725" y="664589"/>
            <a:ext cx="3604572" cy="5494496"/>
          </a:xfrm>
          <a:prstGeom prst="rect">
            <a:avLst/>
          </a:prstGeom>
        </p:spPr>
      </p:pic>
      <p:pic>
        <p:nvPicPr>
          <p:cNvPr id="8" name="Picture 7">
            <a:extLst>
              <a:ext uri="{FF2B5EF4-FFF2-40B4-BE49-F238E27FC236}">
                <a16:creationId xmlns:a16="http://schemas.microsoft.com/office/drawing/2014/main" id="{DCB55AB4-7845-5C37-0B2B-90902FD15E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2182" y="664589"/>
            <a:ext cx="3809826" cy="5494496"/>
          </a:xfrm>
          <a:prstGeom prst="rect">
            <a:avLst/>
          </a:prstGeom>
        </p:spPr>
      </p:pic>
      <p:pic>
        <p:nvPicPr>
          <p:cNvPr id="10" name="Picture 9">
            <a:extLst>
              <a:ext uri="{FF2B5EF4-FFF2-40B4-BE49-F238E27FC236}">
                <a16:creationId xmlns:a16="http://schemas.microsoft.com/office/drawing/2014/main" id="{2D7A5F03-24C3-A6C3-7E65-091CEC57C1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307" y="3977133"/>
            <a:ext cx="3505504" cy="2636748"/>
          </a:xfrm>
          <a:prstGeom prst="rect">
            <a:avLst/>
          </a:prstGeom>
        </p:spPr>
      </p:pic>
    </p:spTree>
    <p:extLst>
      <p:ext uri="{BB962C8B-B14F-4D97-AF65-F5344CB8AC3E}">
        <p14:creationId xmlns:p14="http://schemas.microsoft.com/office/powerpoint/2010/main" val="1437235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C0027C-E96C-34AF-881E-986C8321C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647" y="563212"/>
            <a:ext cx="3642676" cy="5448772"/>
          </a:xfrm>
          <a:prstGeom prst="rect">
            <a:avLst/>
          </a:prstGeom>
        </p:spPr>
      </p:pic>
      <p:pic>
        <p:nvPicPr>
          <p:cNvPr id="7" name="Picture 6">
            <a:extLst>
              <a:ext uri="{FF2B5EF4-FFF2-40B4-BE49-F238E27FC236}">
                <a16:creationId xmlns:a16="http://schemas.microsoft.com/office/drawing/2014/main" id="{05F21109-E031-7F03-4E57-E545E39C69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386" y="563211"/>
            <a:ext cx="3551228" cy="5448771"/>
          </a:xfrm>
          <a:prstGeom prst="rect">
            <a:avLst/>
          </a:prstGeom>
        </p:spPr>
      </p:pic>
      <p:pic>
        <p:nvPicPr>
          <p:cNvPr id="9" name="Picture 8">
            <a:extLst>
              <a:ext uri="{FF2B5EF4-FFF2-40B4-BE49-F238E27FC236}">
                <a16:creationId xmlns:a16="http://schemas.microsoft.com/office/drawing/2014/main" id="{91AF95FE-D994-46A1-58EC-4903479DFF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7677" y="570832"/>
            <a:ext cx="3475021" cy="5441152"/>
          </a:xfrm>
          <a:prstGeom prst="rect">
            <a:avLst/>
          </a:prstGeom>
        </p:spPr>
      </p:pic>
    </p:spTree>
    <p:extLst>
      <p:ext uri="{BB962C8B-B14F-4D97-AF65-F5344CB8AC3E}">
        <p14:creationId xmlns:p14="http://schemas.microsoft.com/office/powerpoint/2010/main" val="936308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0942-9E53-6A20-0AD1-B2DE2F89897F}"/>
              </a:ext>
            </a:extLst>
          </p:cNvPr>
          <p:cNvSpPr>
            <a:spLocks noGrp="1"/>
          </p:cNvSpPr>
          <p:nvPr>
            <p:ph type="title"/>
          </p:nvPr>
        </p:nvSpPr>
        <p:spPr>
          <a:xfrm>
            <a:off x="8168310" y="904973"/>
            <a:ext cx="3549207" cy="2335491"/>
          </a:xfrm>
        </p:spPr>
        <p:txBody>
          <a:bodyPr/>
          <a:lstStyle/>
          <a:p>
            <a:r>
              <a:rPr lang="en-US" dirty="0">
                <a:solidFill>
                  <a:schemeClr val="bg1"/>
                </a:solidFill>
              </a:rPr>
              <a:t>Report on Best Model</a:t>
            </a:r>
            <a:endParaRPr lang="en-IN" dirty="0">
              <a:solidFill>
                <a:schemeClr val="bg1"/>
              </a:solidFill>
            </a:endParaRPr>
          </a:p>
        </p:txBody>
      </p:sp>
      <p:sp>
        <p:nvSpPr>
          <p:cNvPr id="3" name="Text Placeholder 3">
            <a:extLst>
              <a:ext uri="{FF2B5EF4-FFF2-40B4-BE49-F238E27FC236}">
                <a16:creationId xmlns:a16="http://schemas.microsoft.com/office/drawing/2014/main" id="{09F6DDD1-52AE-E52F-4E1E-E02C64D8DF5D}"/>
              </a:ext>
            </a:extLst>
          </p:cNvPr>
          <p:cNvSpPr txBox="1">
            <a:spLocks/>
          </p:cNvSpPr>
          <p:nvPr/>
        </p:nvSpPr>
        <p:spPr>
          <a:xfrm>
            <a:off x="7923213" y="3240465"/>
            <a:ext cx="3341817" cy="2093536"/>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I chose Extra Trees Classifier as my best model and then proceed to perform hyper parameter tuning on the same</a:t>
            </a:r>
            <a:endParaRPr lang="en-IN" dirty="0">
              <a:solidFill>
                <a:schemeClr val="bg1"/>
              </a:solidFill>
            </a:endParaRPr>
          </a:p>
        </p:txBody>
      </p:sp>
      <p:pic>
        <p:nvPicPr>
          <p:cNvPr id="6" name="Picture 5">
            <a:extLst>
              <a:ext uri="{FF2B5EF4-FFF2-40B4-BE49-F238E27FC236}">
                <a16:creationId xmlns:a16="http://schemas.microsoft.com/office/drawing/2014/main" id="{A15A0D49-7064-B115-DF9E-4161418172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8720" y="1170206"/>
            <a:ext cx="5640135" cy="4176101"/>
          </a:xfrm>
          <a:prstGeom prst="rect">
            <a:avLst/>
          </a:prstGeom>
        </p:spPr>
      </p:pic>
    </p:spTree>
    <p:extLst>
      <p:ext uri="{BB962C8B-B14F-4D97-AF65-F5344CB8AC3E}">
        <p14:creationId xmlns:p14="http://schemas.microsoft.com/office/powerpoint/2010/main" val="1132777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1B9F8-311F-E566-E982-59C228D41FDE}"/>
              </a:ext>
            </a:extLst>
          </p:cNvPr>
          <p:cNvSpPr>
            <a:spLocks noGrp="1"/>
          </p:cNvSpPr>
          <p:nvPr>
            <p:ph type="title"/>
          </p:nvPr>
        </p:nvSpPr>
        <p:spPr>
          <a:xfrm>
            <a:off x="1296633" y="279407"/>
            <a:ext cx="9143538" cy="719071"/>
          </a:xfrm>
        </p:spPr>
        <p:txBody>
          <a:bodyPr/>
          <a:lstStyle/>
          <a:p>
            <a:pPr algn="ctr"/>
            <a:r>
              <a:rPr lang="en-US" dirty="0">
                <a:solidFill>
                  <a:schemeClr val="bg1"/>
                </a:solidFill>
              </a:rPr>
              <a:t>Hyper parameter tuning</a:t>
            </a:r>
            <a:endParaRPr lang="en-IN" dirty="0">
              <a:solidFill>
                <a:schemeClr val="bg1"/>
              </a:solidFill>
            </a:endParaRPr>
          </a:p>
        </p:txBody>
      </p:sp>
      <p:pic>
        <p:nvPicPr>
          <p:cNvPr id="7" name="Picture 6">
            <a:extLst>
              <a:ext uri="{FF2B5EF4-FFF2-40B4-BE49-F238E27FC236}">
                <a16:creationId xmlns:a16="http://schemas.microsoft.com/office/drawing/2014/main" id="{43A97377-31E7-350C-ACD8-E23E0B6A48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536" y="998479"/>
            <a:ext cx="6810419" cy="3083328"/>
          </a:xfrm>
          <a:prstGeom prst="rect">
            <a:avLst/>
          </a:prstGeom>
        </p:spPr>
      </p:pic>
      <p:pic>
        <p:nvPicPr>
          <p:cNvPr id="9" name="Picture 8">
            <a:extLst>
              <a:ext uri="{FF2B5EF4-FFF2-40B4-BE49-F238E27FC236}">
                <a16:creationId xmlns:a16="http://schemas.microsoft.com/office/drawing/2014/main" id="{DBD9C6E4-6127-7453-EAF2-F1E23318C2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36" y="4168094"/>
            <a:ext cx="8007623" cy="2646223"/>
          </a:xfrm>
          <a:prstGeom prst="rect">
            <a:avLst/>
          </a:prstGeom>
        </p:spPr>
      </p:pic>
    </p:spTree>
    <p:extLst>
      <p:ext uri="{BB962C8B-B14F-4D97-AF65-F5344CB8AC3E}">
        <p14:creationId xmlns:p14="http://schemas.microsoft.com/office/powerpoint/2010/main" val="239337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BA8EE3-CC99-8C79-1119-37C918411D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730" y="1036112"/>
            <a:ext cx="4290432" cy="4785775"/>
          </a:xfrm>
          <a:prstGeom prst="rect">
            <a:avLst/>
          </a:prstGeom>
        </p:spPr>
      </p:pic>
      <p:pic>
        <p:nvPicPr>
          <p:cNvPr id="7" name="Picture 6">
            <a:extLst>
              <a:ext uri="{FF2B5EF4-FFF2-40B4-BE49-F238E27FC236}">
                <a16:creationId xmlns:a16="http://schemas.microsoft.com/office/drawing/2014/main" id="{09DB236A-9A19-57C9-8428-2B2385543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3888" y="1024327"/>
            <a:ext cx="4637827" cy="4796929"/>
          </a:xfrm>
          <a:prstGeom prst="rect">
            <a:avLst/>
          </a:prstGeom>
        </p:spPr>
      </p:pic>
      <p:sp>
        <p:nvSpPr>
          <p:cNvPr id="8" name="Title 1">
            <a:extLst>
              <a:ext uri="{FF2B5EF4-FFF2-40B4-BE49-F238E27FC236}">
                <a16:creationId xmlns:a16="http://schemas.microsoft.com/office/drawing/2014/main" id="{FFA6EB23-CE0D-C51D-C9CE-02CFE2410D22}"/>
              </a:ext>
            </a:extLst>
          </p:cNvPr>
          <p:cNvSpPr>
            <a:spLocks noGrp="1"/>
          </p:cNvSpPr>
          <p:nvPr>
            <p:ph type="title"/>
          </p:nvPr>
        </p:nvSpPr>
        <p:spPr>
          <a:xfrm>
            <a:off x="1296633" y="279407"/>
            <a:ext cx="9143538" cy="719071"/>
          </a:xfrm>
        </p:spPr>
        <p:txBody>
          <a:bodyPr/>
          <a:lstStyle/>
          <a:p>
            <a:pPr algn="ctr"/>
            <a:r>
              <a:rPr lang="en-US" dirty="0">
                <a:solidFill>
                  <a:schemeClr val="bg1"/>
                </a:solidFill>
              </a:rPr>
              <a:t>Hyper parameter tuning result</a:t>
            </a:r>
            <a:endParaRPr lang="en-IN" dirty="0">
              <a:solidFill>
                <a:schemeClr val="bg1"/>
              </a:solidFill>
            </a:endParaRPr>
          </a:p>
        </p:txBody>
      </p:sp>
    </p:spTree>
    <p:extLst>
      <p:ext uri="{BB962C8B-B14F-4D97-AF65-F5344CB8AC3E}">
        <p14:creationId xmlns:p14="http://schemas.microsoft.com/office/powerpoint/2010/main" val="2543737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018FA-C1DA-1040-3424-4F9A7773EA4A}"/>
              </a:ext>
            </a:extLst>
          </p:cNvPr>
          <p:cNvSpPr>
            <a:spLocks noGrp="1"/>
          </p:cNvSpPr>
          <p:nvPr>
            <p:ph type="title"/>
          </p:nvPr>
        </p:nvSpPr>
        <p:spPr>
          <a:xfrm>
            <a:off x="1286990" y="468198"/>
            <a:ext cx="9143538" cy="1066800"/>
          </a:xfrm>
        </p:spPr>
        <p:txBody>
          <a:bodyPr/>
          <a:lstStyle/>
          <a:p>
            <a:pPr algn="ctr"/>
            <a:r>
              <a:rPr lang="en-US" dirty="0">
                <a:solidFill>
                  <a:schemeClr val="bg1"/>
                </a:solidFill>
              </a:rPr>
              <a:t>Conclusion</a:t>
            </a:r>
            <a:endParaRPr lang="en-IN" dirty="0">
              <a:solidFill>
                <a:schemeClr val="bg1"/>
              </a:solidFill>
            </a:endParaRPr>
          </a:p>
        </p:txBody>
      </p:sp>
      <p:sp>
        <p:nvSpPr>
          <p:cNvPr id="3" name="TextBox 2">
            <a:extLst>
              <a:ext uri="{FF2B5EF4-FFF2-40B4-BE49-F238E27FC236}">
                <a16:creationId xmlns:a16="http://schemas.microsoft.com/office/drawing/2014/main" id="{C809652E-E18A-E1C1-61C5-068BE7122F62}"/>
              </a:ext>
            </a:extLst>
          </p:cNvPr>
          <p:cNvSpPr txBox="1"/>
          <p:nvPr/>
        </p:nvSpPr>
        <p:spPr>
          <a:xfrm>
            <a:off x="923827" y="1676400"/>
            <a:ext cx="9869864" cy="2585323"/>
          </a:xfrm>
          <a:prstGeom prst="rect">
            <a:avLst/>
          </a:prstGeom>
          <a:noFill/>
          <a:ln>
            <a:noFill/>
          </a:ln>
        </p:spPr>
        <p:txBody>
          <a:bodyPr wrap="square">
            <a:spAutoFit/>
          </a:bodyPr>
          <a:lstStyle/>
          <a:p>
            <a:pPr marL="285750" indent="-285750" algn="just">
              <a:buFont typeface="Wingdings" panose="05000000000000000000" pitchFamily="2" charset="2"/>
              <a:buChar char="§"/>
            </a:pPr>
            <a:r>
              <a:rPr lang="en-US" dirty="0">
                <a:solidFill>
                  <a:schemeClr val="bg1"/>
                </a:solidFill>
              </a:rPr>
              <a:t>Key Findings and Conclusions of the Study: From the final model MFI can find if a person will return money or not and should a MFI provide a load to that person or not judging from the various features taken into consideration.</a:t>
            </a:r>
          </a:p>
          <a:p>
            <a:pPr marL="285750" indent="-285750" algn="just">
              <a:buFont typeface="Wingdings" panose="05000000000000000000" pitchFamily="2" charset="2"/>
              <a:buChar char="§"/>
            </a:pPr>
            <a:endParaRPr lang="en-US" dirty="0">
              <a:solidFill>
                <a:schemeClr val="bg1"/>
              </a:solidFill>
            </a:endParaRPr>
          </a:p>
          <a:p>
            <a:pPr marL="285750" indent="-285750" algn="just">
              <a:buFont typeface="Wingdings" panose="05000000000000000000" pitchFamily="2" charset="2"/>
              <a:buChar char="§"/>
            </a:pPr>
            <a:r>
              <a:rPr lang="en-US" dirty="0">
                <a:solidFill>
                  <a:schemeClr val="bg1"/>
                </a:solidFill>
              </a:rPr>
              <a:t>Learning Outcomes of the Study in respect of Data Science: I built multiple classification models and did not rely on one single model for getting better accuracy and using cross validation comparison I ensured that the model does not fall into overfitting and underfitting issues. I picked the best one and performed hyper parameter tuning on it to enhance the scores.</a:t>
            </a:r>
          </a:p>
        </p:txBody>
      </p:sp>
    </p:spTree>
    <p:extLst>
      <p:ext uri="{BB962C8B-B14F-4D97-AF65-F5344CB8AC3E}">
        <p14:creationId xmlns:p14="http://schemas.microsoft.com/office/powerpoint/2010/main" val="5499517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AE73D-1C21-EC40-83D1-56DE1C270CCB}"/>
              </a:ext>
            </a:extLst>
          </p:cNvPr>
          <p:cNvSpPr>
            <a:spLocks noGrp="1"/>
          </p:cNvSpPr>
          <p:nvPr>
            <p:ph type="title"/>
          </p:nvPr>
        </p:nvSpPr>
        <p:spPr>
          <a:xfrm>
            <a:off x="1522876" y="609600"/>
            <a:ext cx="9143538" cy="1066800"/>
          </a:xfrm>
        </p:spPr>
        <p:txBody>
          <a:bodyPr>
            <a:normAutofit fontScale="90000"/>
          </a:bodyPr>
          <a:lstStyle/>
          <a:p>
            <a:pPr algn="ctr"/>
            <a:r>
              <a:rPr lang="en-US" dirty="0">
                <a:solidFill>
                  <a:schemeClr val="bg1"/>
                </a:solidFill>
              </a:rPr>
              <a:t>Limitations of this work and Scope for Future Work</a:t>
            </a:r>
            <a:endParaRPr lang="en-IN" dirty="0">
              <a:solidFill>
                <a:schemeClr val="bg1"/>
              </a:solidFill>
            </a:endParaRPr>
          </a:p>
        </p:txBody>
      </p:sp>
      <p:sp>
        <p:nvSpPr>
          <p:cNvPr id="3" name="TextBox 2">
            <a:extLst>
              <a:ext uri="{FF2B5EF4-FFF2-40B4-BE49-F238E27FC236}">
                <a16:creationId xmlns:a16="http://schemas.microsoft.com/office/drawing/2014/main" id="{80BCD311-1ED6-4C8E-9E3C-DBE84150FE50}"/>
              </a:ext>
            </a:extLst>
          </p:cNvPr>
          <p:cNvSpPr txBox="1"/>
          <p:nvPr/>
        </p:nvSpPr>
        <p:spPr>
          <a:xfrm>
            <a:off x="994975" y="2136338"/>
            <a:ext cx="9906000" cy="2585323"/>
          </a:xfrm>
          <a:prstGeom prst="rect">
            <a:avLst/>
          </a:prstGeom>
          <a:noFill/>
          <a:ln>
            <a:noFill/>
          </a:ln>
        </p:spPr>
        <p:txBody>
          <a:bodyPr wrap="square">
            <a:spAutoFit/>
          </a:bodyPr>
          <a:lstStyle/>
          <a:p>
            <a:pPr marL="285750" indent="-285750" algn="just">
              <a:buFont typeface="Wingdings" panose="05000000000000000000" pitchFamily="2" charset="2"/>
              <a:buChar char="§"/>
            </a:pPr>
            <a:r>
              <a:rPr lang="en-US" dirty="0">
                <a:solidFill>
                  <a:schemeClr val="bg1"/>
                </a:solidFill>
              </a:rPr>
              <a:t>Limitation is it will only work for this particular use case and will need to be modified if tried to be utilized on a different scenario but on a similar scale. </a:t>
            </a:r>
          </a:p>
          <a:p>
            <a:pPr marL="285750" indent="-285750">
              <a:buFont typeface="Wingdings" panose="05000000000000000000" pitchFamily="2" charset="2"/>
              <a:buChar char="§"/>
            </a:pPr>
            <a:endParaRPr lang="en-US" dirty="0">
              <a:solidFill>
                <a:schemeClr val="bg1"/>
              </a:solidFill>
            </a:endParaRPr>
          </a:p>
          <a:p>
            <a:pPr marL="285750" indent="-285750" algn="just">
              <a:buFont typeface="Wingdings" panose="05000000000000000000" pitchFamily="2" charset="2"/>
              <a:buChar char="§"/>
            </a:pPr>
            <a:r>
              <a:rPr lang="en-US" dirty="0">
                <a:solidFill>
                  <a:schemeClr val="bg1"/>
                </a:solidFill>
              </a:rPr>
              <a:t>Scope is that we can use it in companies to find whether we should provide loan to a person or not and we can also make prediction about a person buying an expensive service on the basis of there personal details that we have in this dataset like number of times data account got recharged in last 30 days and daily amount spent from main account, averaged over last 30 days (in Indonesian Rupiah) so even a marketing company can also use this.</a:t>
            </a:r>
            <a:endParaRPr lang="en-IN" dirty="0">
              <a:solidFill>
                <a:schemeClr val="bg1"/>
              </a:solidFill>
            </a:endParaRPr>
          </a:p>
        </p:txBody>
      </p:sp>
    </p:spTree>
    <p:extLst>
      <p:ext uri="{BB962C8B-B14F-4D97-AF65-F5344CB8AC3E}">
        <p14:creationId xmlns:p14="http://schemas.microsoft.com/office/powerpoint/2010/main" val="2436838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857C6E-B8F6-1D62-B526-F9D19B761D33}"/>
              </a:ext>
            </a:extLst>
          </p:cNvPr>
          <p:cNvSpPr txBox="1"/>
          <p:nvPr/>
        </p:nvSpPr>
        <p:spPr>
          <a:xfrm>
            <a:off x="3574329" y="2524524"/>
            <a:ext cx="5043341" cy="1107996"/>
          </a:xfrm>
          <a:prstGeom prst="rect">
            <a:avLst/>
          </a:prstGeom>
          <a:noFill/>
        </p:spPr>
        <p:txBody>
          <a:bodyPr wrap="square" rtlCol="0">
            <a:spAutoFit/>
          </a:bodyPr>
          <a:lstStyle/>
          <a:p>
            <a:r>
              <a:rPr lang="en-US" sz="6600" b="1" dirty="0">
                <a:solidFill>
                  <a:schemeClr val="bg1"/>
                </a:solidFill>
              </a:rPr>
              <a:t>THANK YOU</a:t>
            </a:r>
            <a:endParaRPr lang="en-IN" sz="6600" b="1" dirty="0">
              <a:solidFill>
                <a:schemeClr val="bg1"/>
              </a:solidFill>
            </a:endParaRPr>
          </a:p>
        </p:txBody>
      </p:sp>
    </p:spTree>
    <p:extLst>
      <p:ext uri="{BB962C8B-B14F-4D97-AF65-F5344CB8AC3E}">
        <p14:creationId xmlns:p14="http://schemas.microsoft.com/office/powerpoint/2010/main" val="3846652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7052D-CF43-E27D-A6FD-D11E633B9FC4}"/>
              </a:ext>
            </a:extLst>
          </p:cNvPr>
          <p:cNvSpPr>
            <a:spLocks noGrp="1"/>
          </p:cNvSpPr>
          <p:nvPr>
            <p:ph type="title"/>
          </p:nvPr>
        </p:nvSpPr>
        <p:spPr>
          <a:xfrm>
            <a:off x="1522876" y="609600"/>
            <a:ext cx="9143538" cy="1066800"/>
          </a:xfrm>
        </p:spPr>
        <p:txBody>
          <a:bodyPr/>
          <a:lstStyle/>
          <a:p>
            <a:pPr algn="ctr"/>
            <a:r>
              <a:rPr lang="en-US" dirty="0">
                <a:solidFill>
                  <a:schemeClr val="bg1"/>
                </a:solidFill>
              </a:rPr>
              <a:t>Introduction</a:t>
            </a:r>
            <a:endParaRPr lang="en-IN" dirty="0">
              <a:solidFill>
                <a:schemeClr val="bg1"/>
              </a:solidFill>
            </a:endParaRPr>
          </a:p>
        </p:txBody>
      </p:sp>
      <p:sp>
        <p:nvSpPr>
          <p:cNvPr id="3" name="Content Placeholder 2">
            <a:extLst>
              <a:ext uri="{FF2B5EF4-FFF2-40B4-BE49-F238E27FC236}">
                <a16:creationId xmlns:a16="http://schemas.microsoft.com/office/drawing/2014/main" id="{C59DF068-A05C-9A48-1E27-E7FFF31D1616}"/>
              </a:ext>
            </a:extLst>
          </p:cNvPr>
          <p:cNvSpPr>
            <a:spLocks noGrp="1"/>
          </p:cNvSpPr>
          <p:nvPr>
            <p:ph idx="1"/>
          </p:nvPr>
        </p:nvSpPr>
        <p:spPr>
          <a:xfrm>
            <a:off x="258860" y="1469796"/>
            <a:ext cx="11534071" cy="3918408"/>
          </a:xfrm>
        </p:spPr>
        <p:txBody>
          <a:bodyPr>
            <a:noAutofit/>
          </a:bodyPr>
          <a:lstStyle/>
          <a:p>
            <a:pPr marL="0" indent="0" algn="just">
              <a:buNone/>
            </a:pPr>
            <a:r>
              <a:rPr lang="en-US" sz="1800" b="0" i="0" dirty="0">
                <a:solidFill>
                  <a:schemeClr val="bg1"/>
                </a:solidFill>
                <a:effectLst/>
                <a:latin typeface="+mj-lt"/>
              </a:rPr>
              <a:t>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endParaRPr lang="en-IN" sz="1800" dirty="0">
              <a:solidFill>
                <a:schemeClr val="bg1"/>
              </a:solidFill>
              <a:latin typeface="+mj-lt"/>
            </a:endParaRPr>
          </a:p>
        </p:txBody>
      </p:sp>
    </p:spTree>
    <p:extLst>
      <p:ext uri="{BB962C8B-B14F-4D97-AF65-F5344CB8AC3E}">
        <p14:creationId xmlns:p14="http://schemas.microsoft.com/office/powerpoint/2010/main" val="1968018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E04BF-C37D-B4C4-629C-BA6F29EB70D6}"/>
              </a:ext>
            </a:extLst>
          </p:cNvPr>
          <p:cNvSpPr>
            <a:spLocks noGrp="1"/>
          </p:cNvSpPr>
          <p:nvPr>
            <p:ph type="title"/>
          </p:nvPr>
        </p:nvSpPr>
        <p:spPr>
          <a:xfrm>
            <a:off x="1522876" y="609600"/>
            <a:ext cx="9143538" cy="1066800"/>
          </a:xfrm>
        </p:spPr>
        <p:txBody>
          <a:bodyPr/>
          <a:lstStyle/>
          <a:p>
            <a:pPr algn="ctr"/>
            <a:r>
              <a:rPr lang="en-IN" dirty="0">
                <a:solidFill>
                  <a:schemeClr val="bg1"/>
                </a:solidFill>
              </a:rPr>
              <a:t>Exercise</a:t>
            </a:r>
          </a:p>
        </p:txBody>
      </p:sp>
      <p:sp>
        <p:nvSpPr>
          <p:cNvPr id="3" name="Content Placeholder 2">
            <a:extLst>
              <a:ext uri="{FF2B5EF4-FFF2-40B4-BE49-F238E27FC236}">
                <a16:creationId xmlns:a16="http://schemas.microsoft.com/office/drawing/2014/main" id="{1AF21469-9B8C-93DE-DDC2-B20937DAF65D}"/>
              </a:ext>
            </a:extLst>
          </p:cNvPr>
          <p:cNvSpPr>
            <a:spLocks noGrp="1"/>
          </p:cNvSpPr>
          <p:nvPr>
            <p:ph idx="1"/>
          </p:nvPr>
        </p:nvSpPr>
        <p:spPr>
          <a:xfrm>
            <a:off x="1228841" y="1676400"/>
            <a:ext cx="9143538" cy="3454142"/>
          </a:xfrm>
        </p:spPr>
        <p:txBody>
          <a:bodyPr>
            <a:normAutofit/>
          </a:bodyPr>
          <a:lstStyle/>
          <a:p>
            <a:r>
              <a:rPr lang="en-US" b="0" i="0" dirty="0">
                <a:solidFill>
                  <a:schemeClr val="bg1"/>
                </a:solidFill>
                <a:effectLst/>
                <a:latin typeface="+mj-lt"/>
              </a:rPr>
              <a:t>Build a model which can be used to predict in terms of a probability for each loan transaction, whether the customer will be paying back the loaned amount within 5 days of insurance of loan.</a:t>
            </a:r>
          </a:p>
          <a:p>
            <a:r>
              <a:rPr lang="en-US" b="0" i="0" dirty="0">
                <a:solidFill>
                  <a:schemeClr val="bg1"/>
                </a:solidFill>
                <a:effectLst/>
                <a:latin typeface="+mj-lt"/>
              </a:rPr>
              <a:t>In this case, Label ‘1’ indicates that the loan has been paid i.e. Non- defaulter, while, Label ‘0’ indicates that the loan has not been paid i.e. defaulter.</a:t>
            </a:r>
            <a:endParaRPr lang="en-IN" dirty="0">
              <a:solidFill>
                <a:schemeClr val="bg1"/>
              </a:solidFill>
              <a:latin typeface="+mj-lt"/>
            </a:endParaRPr>
          </a:p>
        </p:txBody>
      </p:sp>
    </p:spTree>
    <p:extLst>
      <p:ext uri="{BB962C8B-B14F-4D97-AF65-F5344CB8AC3E}">
        <p14:creationId xmlns:p14="http://schemas.microsoft.com/office/powerpoint/2010/main" val="2180692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CE6E3-02E6-1F8F-FDED-23AED282666C}"/>
              </a:ext>
            </a:extLst>
          </p:cNvPr>
          <p:cNvSpPr>
            <a:spLocks noGrp="1"/>
          </p:cNvSpPr>
          <p:nvPr>
            <p:ph type="title"/>
          </p:nvPr>
        </p:nvSpPr>
        <p:spPr>
          <a:xfrm>
            <a:off x="1522876" y="609600"/>
            <a:ext cx="9143538" cy="1066800"/>
          </a:xfrm>
        </p:spPr>
        <p:txBody>
          <a:bodyPr/>
          <a:lstStyle/>
          <a:p>
            <a:pPr algn="ctr"/>
            <a:r>
              <a:rPr lang="en-US" dirty="0">
                <a:solidFill>
                  <a:schemeClr val="bg1"/>
                </a:solidFill>
              </a:rPr>
              <a:t>Points to remember</a:t>
            </a:r>
            <a:endParaRPr lang="en-IN" dirty="0">
              <a:solidFill>
                <a:schemeClr val="bg1"/>
              </a:solidFill>
            </a:endParaRPr>
          </a:p>
        </p:txBody>
      </p:sp>
      <p:sp>
        <p:nvSpPr>
          <p:cNvPr id="3" name="Content Placeholder 2">
            <a:extLst>
              <a:ext uri="{FF2B5EF4-FFF2-40B4-BE49-F238E27FC236}">
                <a16:creationId xmlns:a16="http://schemas.microsoft.com/office/drawing/2014/main" id="{0E5F7656-05C6-74A3-307E-8B329B329D8E}"/>
              </a:ext>
            </a:extLst>
          </p:cNvPr>
          <p:cNvSpPr>
            <a:spLocks noGrp="1"/>
          </p:cNvSpPr>
          <p:nvPr>
            <p:ph idx="1"/>
          </p:nvPr>
        </p:nvSpPr>
        <p:spPr>
          <a:xfrm>
            <a:off x="1324680" y="1676400"/>
            <a:ext cx="9143538" cy="3697465"/>
          </a:xfrm>
        </p:spPr>
        <p:txBody>
          <a:bodyPr>
            <a:normAutofit lnSpcReduction="10000"/>
          </a:bodyPr>
          <a:lstStyle/>
          <a:p>
            <a:r>
              <a:rPr lang="en-US" dirty="0">
                <a:solidFill>
                  <a:schemeClr val="bg1"/>
                </a:solidFill>
              </a:rPr>
              <a:t>There are no null values in the dataset.</a:t>
            </a:r>
          </a:p>
          <a:p>
            <a:r>
              <a:rPr lang="en-US" dirty="0">
                <a:solidFill>
                  <a:schemeClr val="bg1"/>
                </a:solidFill>
              </a:rPr>
              <a:t>There may be some customers with no loan history.</a:t>
            </a:r>
          </a:p>
          <a:p>
            <a:r>
              <a:rPr lang="en-US" dirty="0">
                <a:solidFill>
                  <a:schemeClr val="bg1"/>
                </a:solidFill>
              </a:rPr>
              <a:t>The dataset is imbalanced. Label ‘1’ has approximately 87.5 percent records, while, label ‘0’ has approximately 12.5 percent records.</a:t>
            </a:r>
          </a:p>
          <a:p>
            <a:r>
              <a:rPr lang="en-US" dirty="0">
                <a:solidFill>
                  <a:schemeClr val="bg1"/>
                </a:solidFill>
              </a:rPr>
              <a:t>For some features, there may be values which might not be realistic. You may have to observe them and treat them with a suitable explanation.</a:t>
            </a:r>
          </a:p>
          <a:p>
            <a:r>
              <a:rPr lang="en-US" dirty="0">
                <a:solidFill>
                  <a:schemeClr val="bg1"/>
                </a:solidFill>
              </a:rPr>
              <a:t>You might come across outliers in some features which you need to handle as per your understanding. Keep in mind that data is expensive and we cannot lose more than 7-8 percent of the total data.</a:t>
            </a:r>
            <a:endParaRPr lang="en-IN" dirty="0">
              <a:solidFill>
                <a:schemeClr val="bg1"/>
              </a:solidFill>
            </a:endParaRPr>
          </a:p>
        </p:txBody>
      </p:sp>
    </p:spTree>
    <p:extLst>
      <p:ext uri="{BB962C8B-B14F-4D97-AF65-F5344CB8AC3E}">
        <p14:creationId xmlns:p14="http://schemas.microsoft.com/office/powerpoint/2010/main" val="538976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ADC01-DE9F-6B0C-950B-5F60868A8686}"/>
              </a:ext>
            </a:extLst>
          </p:cNvPr>
          <p:cNvSpPr>
            <a:spLocks noGrp="1"/>
          </p:cNvSpPr>
          <p:nvPr>
            <p:ph type="title"/>
          </p:nvPr>
        </p:nvSpPr>
        <p:spPr>
          <a:xfrm>
            <a:off x="1522876" y="609600"/>
            <a:ext cx="9143538" cy="1066800"/>
          </a:xfrm>
        </p:spPr>
        <p:txBody>
          <a:bodyPr/>
          <a:lstStyle/>
          <a:p>
            <a:pPr algn="ctr"/>
            <a:r>
              <a:rPr lang="en-US" dirty="0">
                <a:solidFill>
                  <a:schemeClr val="bg1"/>
                </a:solidFill>
              </a:rPr>
              <a:t>Project Goals</a:t>
            </a:r>
          </a:p>
        </p:txBody>
      </p:sp>
      <p:sp>
        <p:nvSpPr>
          <p:cNvPr id="3" name="Content Placeholder 2">
            <a:extLst>
              <a:ext uri="{FF2B5EF4-FFF2-40B4-BE49-F238E27FC236}">
                <a16:creationId xmlns:a16="http://schemas.microsoft.com/office/drawing/2014/main" id="{E977DEE8-3577-0E7E-1DC1-8BAE714B5145}"/>
              </a:ext>
            </a:extLst>
          </p:cNvPr>
          <p:cNvSpPr>
            <a:spLocks noGrp="1"/>
          </p:cNvSpPr>
          <p:nvPr>
            <p:ph idx="1"/>
          </p:nvPr>
        </p:nvSpPr>
        <p:spPr>
          <a:xfrm>
            <a:off x="1390900" y="1546782"/>
            <a:ext cx="8914936" cy="4191000"/>
          </a:xfrm>
        </p:spPr>
        <p:txBody>
          <a:bodyPr>
            <a:normAutofit/>
          </a:bodyPr>
          <a:lstStyle/>
          <a:p>
            <a:r>
              <a:rPr lang="en-US" dirty="0">
                <a:solidFill>
                  <a:schemeClr val="bg1"/>
                </a:solidFill>
              </a:rPr>
              <a:t> Analytical Problem Framing</a:t>
            </a:r>
          </a:p>
          <a:p>
            <a:pPr lvl="1"/>
            <a:r>
              <a:rPr lang="en-US" dirty="0">
                <a:solidFill>
                  <a:schemeClr val="bg1"/>
                </a:solidFill>
              </a:rPr>
              <a:t>Exploratory Data Analysis (EDA)</a:t>
            </a:r>
          </a:p>
          <a:p>
            <a:pPr lvl="1"/>
            <a:r>
              <a:rPr lang="en-US" dirty="0">
                <a:solidFill>
                  <a:schemeClr val="bg1"/>
                </a:solidFill>
              </a:rPr>
              <a:t>Visualizations</a:t>
            </a:r>
          </a:p>
          <a:p>
            <a:r>
              <a:rPr lang="en-US" dirty="0">
                <a:solidFill>
                  <a:schemeClr val="bg1"/>
                </a:solidFill>
              </a:rPr>
              <a:t> Data Pre-Processing on train and test datasets</a:t>
            </a:r>
          </a:p>
          <a:p>
            <a:r>
              <a:rPr lang="en-US" dirty="0">
                <a:solidFill>
                  <a:schemeClr val="bg1"/>
                </a:solidFill>
              </a:rPr>
              <a:t> Model/s Development and Evaluation</a:t>
            </a:r>
          </a:p>
          <a:p>
            <a:r>
              <a:rPr lang="en-US" dirty="0">
                <a:solidFill>
                  <a:schemeClr val="bg1"/>
                </a:solidFill>
              </a:rPr>
              <a:t> Performing hyper parameter tuning, saving the best model and predicting the label</a:t>
            </a:r>
          </a:p>
          <a:p>
            <a:r>
              <a:rPr lang="en-US" dirty="0">
                <a:solidFill>
                  <a:schemeClr val="bg1"/>
                </a:solidFill>
              </a:rPr>
              <a:t> Conclusion and future work discussion</a:t>
            </a:r>
          </a:p>
        </p:txBody>
      </p:sp>
    </p:spTree>
    <p:extLst>
      <p:ext uri="{BB962C8B-B14F-4D97-AF65-F5344CB8AC3E}">
        <p14:creationId xmlns:p14="http://schemas.microsoft.com/office/powerpoint/2010/main" val="2048241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5DC5BB1E-D10E-A090-A3C0-135B0F410408}"/>
              </a:ext>
            </a:extLst>
          </p:cNvPr>
          <p:cNvSpPr>
            <a:spLocks noGrp="1"/>
          </p:cNvSpPr>
          <p:nvPr>
            <p:ph type="title"/>
          </p:nvPr>
        </p:nvSpPr>
        <p:spPr>
          <a:xfrm>
            <a:off x="1522876" y="609600"/>
            <a:ext cx="9143538" cy="1066800"/>
          </a:xfrm>
        </p:spPr>
        <p:txBody>
          <a:bodyPr/>
          <a:lstStyle/>
          <a:p>
            <a:pPr algn="ctr"/>
            <a:r>
              <a:rPr lang="en-US" dirty="0">
                <a:solidFill>
                  <a:schemeClr val="bg1"/>
                </a:solidFill>
              </a:rPr>
              <a:t>Technology</a:t>
            </a:r>
          </a:p>
        </p:txBody>
      </p:sp>
      <p:sp>
        <p:nvSpPr>
          <p:cNvPr id="3" name="Content Placeholder 1">
            <a:extLst>
              <a:ext uri="{FF2B5EF4-FFF2-40B4-BE49-F238E27FC236}">
                <a16:creationId xmlns:a16="http://schemas.microsoft.com/office/drawing/2014/main" id="{919273D8-280E-0D2C-7907-2FF166C7B7F9}"/>
              </a:ext>
            </a:extLst>
          </p:cNvPr>
          <p:cNvSpPr>
            <a:spLocks noGrp="1"/>
          </p:cNvSpPr>
          <p:nvPr>
            <p:ph idx="1"/>
          </p:nvPr>
        </p:nvSpPr>
        <p:spPr>
          <a:xfrm>
            <a:off x="1065212" y="1981200"/>
            <a:ext cx="9601202" cy="4114800"/>
          </a:xfrm>
        </p:spPr>
        <p:txBody>
          <a:bodyPr>
            <a:normAutofit lnSpcReduction="10000"/>
          </a:bodyPr>
          <a:lstStyle/>
          <a:p>
            <a:r>
              <a:rPr lang="en-US" dirty="0">
                <a:solidFill>
                  <a:schemeClr val="bg1"/>
                </a:solidFill>
              </a:rPr>
              <a:t>Hardware technology being used.</a:t>
            </a:r>
          </a:p>
          <a:p>
            <a:pPr lvl="1"/>
            <a:r>
              <a:rPr lang="pt-BR" dirty="0">
                <a:solidFill>
                  <a:schemeClr val="bg1"/>
                </a:solidFill>
              </a:rPr>
              <a:t>RAM 	: 8.00 GB</a:t>
            </a:r>
          </a:p>
          <a:p>
            <a:pPr lvl="1"/>
            <a:r>
              <a:rPr lang="pt-BR" dirty="0">
                <a:solidFill>
                  <a:schemeClr val="bg1"/>
                </a:solidFill>
              </a:rPr>
              <a:t>CPU 	: Intel(R) Core(TM) i5-10300H CPU @ 2.50GHz</a:t>
            </a:r>
          </a:p>
          <a:p>
            <a:pPr lvl="1"/>
            <a:r>
              <a:rPr lang="pt-BR" dirty="0">
                <a:solidFill>
                  <a:schemeClr val="bg1"/>
                </a:solidFill>
              </a:rPr>
              <a:t>GPU 	: NVIDIA GeForce GTX 1650 Ti</a:t>
            </a:r>
          </a:p>
          <a:p>
            <a:r>
              <a:rPr lang="en-US" dirty="0">
                <a:solidFill>
                  <a:schemeClr val="bg1"/>
                </a:solidFill>
              </a:rPr>
              <a:t>Software technology being used.</a:t>
            </a:r>
          </a:p>
          <a:p>
            <a:pPr lvl="1"/>
            <a:r>
              <a:rPr lang="en-US" dirty="0">
                <a:solidFill>
                  <a:schemeClr val="bg1"/>
                </a:solidFill>
              </a:rPr>
              <a:t>Programming language            : Python</a:t>
            </a:r>
          </a:p>
          <a:p>
            <a:pPr lvl="1"/>
            <a:r>
              <a:rPr lang="en-US" dirty="0">
                <a:solidFill>
                  <a:schemeClr val="bg1"/>
                </a:solidFill>
              </a:rPr>
              <a:t>Distribution                                   : Anaconda Navigator</a:t>
            </a:r>
          </a:p>
          <a:p>
            <a:pPr lvl="1"/>
            <a:r>
              <a:rPr lang="en-US" dirty="0">
                <a:solidFill>
                  <a:schemeClr val="bg1"/>
                </a:solidFill>
              </a:rPr>
              <a:t>Browser based language shell  : Jupyter Notebook</a:t>
            </a:r>
          </a:p>
          <a:p>
            <a:r>
              <a:rPr lang="en-US" dirty="0">
                <a:solidFill>
                  <a:schemeClr val="bg1"/>
                </a:solidFill>
              </a:rPr>
              <a:t>Libraries/Packages specifically being used.</a:t>
            </a:r>
          </a:p>
          <a:p>
            <a:pPr lvl="1"/>
            <a:r>
              <a:rPr lang="en-US" dirty="0">
                <a:solidFill>
                  <a:schemeClr val="bg1"/>
                </a:solidFill>
              </a:rPr>
              <a:t>Pandas , NumPy, matplotlib, seaborn, scikit-learn, pandas-profiling, missingno</a:t>
            </a:r>
          </a:p>
        </p:txBody>
      </p:sp>
    </p:spTree>
    <p:extLst>
      <p:ext uri="{BB962C8B-B14F-4D97-AF65-F5344CB8AC3E}">
        <p14:creationId xmlns:p14="http://schemas.microsoft.com/office/powerpoint/2010/main" val="1569604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F0A1404F-A011-1CDF-9574-74372047C0FF}"/>
              </a:ext>
            </a:extLst>
          </p:cNvPr>
          <p:cNvSpPr>
            <a:spLocks noGrp="1"/>
          </p:cNvSpPr>
          <p:nvPr>
            <p:ph type="title"/>
          </p:nvPr>
        </p:nvSpPr>
        <p:spPr>
          <a:xfrm>
            <a:off x="1524231" y="381000"/>
            <a:ext cx="9143538" cy="1066800"/>
          </a:xfrm>
        </p:spPr>
        <p:txBody>
          <a:bodyPr/>
          <a:lstStyle/>
          <a:p>
            <a:pPr algn="ctr"/>
            <a:r>
              <a:rPr lang="en-US" dirty="0">
                <a:solidFill>
                  <a:schemeClr val="bg1"/>
                </a:solidFill>
              </a:rPr>
              <a:t>Data Description</a:t>
            </a:r>
          </a:p>
        </p:txBody>
      </p:sp>
      <p:sp>
        <p:nvSpPr>
          <p:cNvPr id="3" name="Content Placeholder 1">
            <a:extLst>
              <a:ext uri="{FF2B5EF4-FFF2-40B4-BE49-F238E27FC236}">
                <a16:creationId xmlns:a16="http://schemas.microsoft.com/office/drawing/2014/main" id="{9DBB9EA3-F15F-2B1E-D597-7665CEDA20D2}"/>
              </a:ext>
            </a:extLst>
          </p:cNvPr>
          <p:cNvSpPr>
            <a:spLocks noGrp="1"/>
          </p:cNvSpPr>
          <p:nvPr>
            <p:ph idx="1"/>
          </p:nvPr>
        </p:nvSpPr>
        <p:spPr>
          <a:xfrm>
            <a:off x="455612" y="1981200"/>
            <a:ext cx="11506200" cy="3429000"/>
          </a:xfrm>
        </p:spPr>
        <p:txBody>
          <a:bodyPr numCol="2">
            <a:noAutofit/>
          </a:bodyPr>
          <a:lstStyle/>
          <a:p>
            <a:pPr algn="l">
              <a:buFont typeface="Arial" panose="020B0604020202020204" pitchFamily="34" charset="0"/>
              <a:buChar char="•"/>
            </a:pPr>
            <a:r>
              <a:rPr lang="en-US" sz="1800" b="0" i="0" dirty="0">
                <a:solidFill>
                  <a:schemeClr val="bg1"/>
                </a:solidFill>
                <a:effectLst/>
                <a:latin typeface="+mj-lt"/>
              </a:rPr>
              <a:t>label : Flag indicating whether the user paid back the credit amount within 5 days of issuing the loan {1:success, 0:failure}</a:t>
            </a:r>
          </a:p>
          <a:p>
            <a:pPr algn="l">
              <a:buFont typeface="Arial" panose="020B0604020202020204" pitchFamily="34" charset="0"/>
              <a:buChar char="•"/>
            </a:pPr>
            <a:r>
              <a:rPr lang="en-US" sz="1800" b="0" i="0" dirty="0" err="1">
                <a:solidFill>
                  <a:schemeClr val="bg1"/>
                </a:solidFill>
                <a:effectLst/>
                <a:latin typeface="+mj-lt"/>
              </a:rPr>
              <a:t>msisdn</a:t>
            </a:r>
            <a:r>
              <a:rPr lang="en-US" sz="1800" b="0" i="0" dirty="0">
                <a:solidFill>
                  <a:schemeClr val="bg1"/>
                </a:solidFill>
                <a:effectLst/>
                <a:latin typeface="+mj-lt"/>
              </a:rPr>
              <a:t> : Mobile number of user</a:t>
            </a:r>
          </a:p>
          <a:p>
            <a:pPr algn="l">
              <a:buFont typeface="Arial" panose="020B0604020202020204" pitchFamily="34" charset="0"/>
              <a:buChar char="•"/>
            </a:pPr>
            <a:r>
              <a:rPr lang="en-US" sz="1800" b="0" i="0" dirty="0" err="1">
                <a:solidFill>
                  <a:schemeClr val="bg1"/>
                </a:solidFill>
                <a:effectLst/>
                <a:latin typeface="+mj-lt"/>
              </a:rPr>
              <a:t>aon</a:t>
            </a:r>
            <a:r>
              <a:rPr lang="en-US" sz="1800" b="0" i="0" dirty="0">
                <a:solidFill>
                  <a:schemeClr val="bg1"/>
                </a:solidFill>
                <a:effectLst/>
                <a:latin typeface="+mj-lt"/>
              </a:rPr>
              <a:t> : Age on cellular network in days</a:t>
            </a:r>
          </a:p>
          <a:p>
            <a:pPr algn="l">
              <a:buFont typeface="Arial" panose="020B0604020202020204" pitchFamily="34" charset="0"/>
              <a:buChar char="•"/>
            </a:pPr>
            <a:r>
              <a:rPr lang="en-US" sz="1800" b="0" i="0" dirty="0">
                <a:solidFill>
                  <a:schemeClr val="bg1"/>
                </a:solidFill>
                <a:effectLst/>
                <a:latin typeface="+mj-lt"/>
              </a:rPr>
              <a:t>daily_decr30 : Daily amount spent from main account, averaged over last 30 days (in Indonesian Rupiah)</a:t>
            </a:r>
          </a:p>
          <a:p>
            <a:pPr algn="l">
              <a:buFont typeface="Arial" panose="020B0604020202020204" pitchFamily="34" charset="0"/>
              <a:buChar char="•"/>
            </a:pPr>
            <a:r>
              <a:rPr lang="en-US" sz="1800" b="0" i="0" dirty="0">
                <a:solidFill>
                  <a:schemeClr val="bg1"/>
                </a:solidFill>
                <a:effectLst/>
                <a:latin typeface="+mj-lt"/>
              </a:rPr>
              <a:t>daily_decr90 : Daily amount spent from main account, averaged over last 90 days (in Indonesian Rupiah)</a:t>
            </a:r>
          </a:p>
          <a:p>
            <a:pPr algn="l">
              <a:buFont typeface="Arial" panose="020B0604020202020204" pitchFamily="34" charset="0"/>
              <a:buChar char="•"/>
            </a:pPr>
            <a:r>
              <a:rPr lang="en-US" sz="1800" b="0" i="0" dirty="0">
                <a:solidFill>
                  <a:schemeClr val="bg1"/>
                </a:solidFill>
                <a:effectLst/>
                <a:latin typeface="+mj-lt"/>
              </a:rPr>
              <a:t>rental30 : Average main account balance over last 30 days</a:t>
            </a:r>
          </a:p>
          <a:p>
            <a:pPr algn="l">
              <a:buFont typeface="Arial" panose="020B0604020202020204" pitchFamily="34" charset="0"/>
              <a:buChar char="•"/>
            </a:pPr>
            <a:r>
              <a:rPr lang="en-US" sz="1800" b="0" i="0" dirty="0">
                <a:solidFill>
                  <a:schemeClr val="bg1"/>
                </a:solidFill>
                <a:effectLst/>
                <a:latin typeface="+mj-lt"/>
              </a:rPr>
              <a:t>rental90 : Average main account balance over last 90 days</a:t>
            </a:r>
          </a:p>
          <a:p>
            <a:pPr algn="l">
              <a:buFont typeface="Arial" panose="020B0604020202020204" pitchFamily="34" charset="0"/>
              <a:buChar char="•"/>
            </a:pPr>
            <a:r>
              <a:rPr lang="en-US" sz="1800" b="0" i="0" dirty="0" err="1">
                <a:solidFill>
                  <a:schemeClr val="bg1"/>
                </a:solidFill>
                <a:effectLst/>
                <a:latin typeface="+mj-lt"/>
              </a:rPr>
              <a:t>last_rech_date_ma</a:t>
            </a:r>
            <a:r>
              <a:rPr lang="en-US" sz="1800" b="0" i="0" dirty="0">
                <a:solidFill>
                  <a:schemeClr val="bg1"/>
                </a:solidFill>
                <a:effectLst/>
                <a:latin typeface="+mj-lt"/>
              </a:rPr>
              <a:t> : Number of days till last recharge of main account</a:t>
            </a:r>
          </a:p>
          <a:p>
            <a:pPr algn="l">
              <a:buFont typeface="Arial" panose="020B0604020202020204" pitchFamily="34" charset="0"/>
              <a:buChar char="•"/>
            </a:pPr>
            <a:r>
              <a:rPr lang="en-US" sz="1800" b="0" i="0" dirty="0" err="1">
                <a:solidFill>
                  <a:schemeClr val="bg1"/>
                </a:solidFill>
                <a:effectLst/>
                <a:latin typeface="+mj-lt"/>
              </a:rPr>
              <a:t>last_rech_date_da</a:t>
            </a:r>
            <a:r>
              <a:rPr lang="en-US" sz="1800" b="0" i="0" dirty="0">
                <a:solidFill>
                  <a:schemeClr val="bg1"/>
                </a:solidFill>
                <a:effectLst/>
                <a:latin typeface="+mj-lt"/>
              </a:rPr>
              <a:t> : Number of days till last recharge of data account</a:t>
            </a:r>
          </a:p>
          <a:p>
            <a:pPr algn="l">
              <a:buFont typeface="Arial" panose="020B0604020202020204" pitchFamily="34" charset="0"/>
              <a:buChar char="•"/>
            </a:pPr>
            <a:r>
              <a:rPr lang="en-US" sz="1800" b="0" i="0" dirty="0" err="1">
                <a:solidFill>
                  <a:schemeClr val="bg1"/>
                </a:solidFill>
                <a:effectLst/>
                <a:latin typeface="+mj-lt"/>
              </a:rPr>
              <a:t>last_rech_amt_ma</a:t>
            </a:r>
            <a:r>
              <a:rPr lang="en-US" sz="1800" b="0" i="0" dirty="0">
                <a:solidFill>
                  <a:schemeClr val="bg1"/>
                </a:solidFill>
                <a:effectLst/>
                <a:latin typeface="+mj-lt"/>
              </a:rPr>
              <a:t> : Amount of last recharge of main account (in Indonesian Rupiah)</a:t>
            </a:r>
          </a:p>
          <a:p>
            <a:pPr algn="l">
              <a:buFont typeface="Arial" panose="020B0604020202020204" pitchFamily="34" charset="0"/>
              <a:buChar char="•"/>
            </a:pPr>
            <a:r>
              <a:rPr lang="en-US" sz="1800" b="0" i="0" dirty="0">
                <a:solidFill>
                  <a:schemeClr val="bg1"/>
                </a:solidFill>
                <a:effectLst/>
                <a:latin typeface="+mj-lt"/>
              </a:rPr>
              <a:t>cnt_ma_rech30 : Number of times main account got recharged in last 30 days</a:t>
            </a:r>
          </a:p>
          <a:p>
            <a:pPr algn="l">
              <a:buFont typeface="Arial" panose="020B0604020202020204" pitchFamily="34" charset="0"/>
              <a:buChar char="•"/>
            </a:pPr>
            <a:r>
              <a:rPr lang="en-US" sz="1800" b="0" i="0" dirty="0">
                <a:solidFill>
                  <a:schemeClr val="bg1"/>
                </a:solidFill>
                <a:effectLst/>
                <a:latin typeface="+mj-lt"/>
              </a:rPr>
              <a:t>fr_ma_rech30 : Frequency of main account recharged in last 30 days</a:t>
            </a:r>
          </a:p>
        </p:txBody>
      </p:sp>
    </p:spTree>
    <p:extLst>
      <p:ext uri="{BB962C8B-B14F-4D97-AF65-F5344CB8AC3E}">
        <p14:creationId xmlns:p14="http://schemas.microsoft.com/office/powerpoint/2010/main" val="2442815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ED291B9D-DF60-7712-C818-529350E0AA32}"/>
              </a:ext>
            </a:extLst>
          </p:cNvPr>
          <p:cNvSpPr>
            <a:spLocks noGrp="1"/>
          </p:cNvSpPr>
          <p:nvPr>
            <p:ph type="title"/>
          </p:nvPr>
        </p:nvSpPr>
        <p:spPr>
          <a:xfrm>
            <a:off x="1747466" y="102421"/>
            <a:ext cx="9143538" cy="1066800"/>
          </a:xfrm>
        </p:spPr>
        <p:txBody>
          <a:bodyPr/>
          <a:lstStyle/>
          <a:p>
            <a:pPr algn="ctr"/>
            <a:r>
              <a:rPr lang="en-US" dirty="0">
                <a:solidFill>
                  <a:schemeClr val="bg1"/>
                </a:solidFill>
              </a:rPr>
              <a:t>Data Description</a:t>
            </a:r>
          </a:p>
        </p:txBody>
      </p:sp>
      <p:sp>
        <p:nvSpPr>
          <p:cNvPr id="3" name="Content Placeholder 1">
            <a:extLst>
              <a:ext uri="{FF2B5EF4-FFF2-40B4-BE49-F238E27FC236}">
                <a16:creationId xmlns:a16="http://schemas.microsoft.com/office/drawing/2014/main" id="{72D16E8D-1458-4BAC-59FA-434BABCD0439}"/>
              </a:ext>
            </a:extLst>
          </p:cNvPr>
          <p:cNvSpPr>
            <a:spLocks noGrp="1"/>
          </p:cNvSpPr>
          <p:nvPr>
            <p:ph idx="1"/>
          </p:nvPr>
        </p:nvSpPr>
        <p:spPr>
          <a:xfrm>
            <a:off x="379412" y="1676400"/>
            <a:ext cx="11582400" cy="3531421"/>
          </a:xfrm>
        </p:spPr>
        <p:txBody>
          <a:bodyPr numCol="2">
            <a:noAutofit/>
          </a:bodyPr>
          <a:lstStyle/>
          <a:p>
            <a:pPr algn="l">
              <a:buFont typeface="Arial" panose="020B0604020202020204" pitchFamily="34" charset="0"/>
              <a:buChar char="•"/>
            </a:pPr>
            <a:r>
              <a:rPr lang="en-US" sz="1800" b="0" i="0" dirty="0">
                <a:solidFill>
                  <a:schemeClr val="bg1"/>
                </a:solidFill>
                <a:effectLst/>
                <a:latin typeface="+mj-lt"/>
              </a:rPr>
              <a:t>sumamnt_ma_rech30 : Total amount of recharge in main account over last 30 days (in Indonesian Rupiah)</a:t>
            </a:r>
          </a:p>
          <a:p>
            <a:pPr algn="l">
              <a:buFont typeface="Arial" panose="020B0604020202020204" pitchFamily="34" charset="0"/>
              <a:buChar char="•"/>
            </a:pPr>
            <a:r>
              <a:rPr lang="en-US" sz="1800" b="0" i="0" dirty="0">
                <a:solidFill>
                  <a:schemeClr val="bg1"/>
                </a:solidFill>
                <a:effectLst/>
                <a:latin typeface="+mj-lt"/>
              </a:rPr>
              <a:t>medianamnt_ma_rech30 : Median of amount of recharges done in main account over last 30 days at user level (in Indonesian Rupiah)</a:t>
            </a:r>
          </a:p>
          <a:p>
            <a:pPr algn="l">
              <a:buFont typeface="Arial" panose="020B0604020202020204" pitchFamily="34" charset="0"/>
              <a:buChar char="•"/>
            </a:pPr>
            <a:r>
              <a:rPr lang="en-US" sz="1800" b="0" i="0" dirty="0">
                <a:solidFill>
                  <a:schemeClr val="bg1"/>
                </a:solidFill>
                <a:effectLst/>
                <a:latin typeface="+mj-lt"/>
              </a:rPr>
              <a:t>medianmarechprebal30 : Median of main account balance just before recharge in last 30 days at user level (in Indonesian Rupiah)</a:t>
            </a:r>
          </a:p>
          <a:p>
            <a:pPr algn="l">
              <a:buFont typeface="Arial" panose="020B0604020202020204" pitchFamily="34" charset="0"/>
              <a:buChar char="•"/>
            </a:pPr>
            <a:r>
              <a:rPr lang="en-US" sz="1800" b="0" i="0" dirty="0">
                <a:solidFill>
                  <a:schemeClr val="bg1"/>
                </a:solidFill>
                <a:effectLst/>
                <a:latin typeface="+mj-lt"/>
              </a:rPr>
              <a:t>cnt_ma_rech90 : Number of times main account got recharged in last 90 days</a:t>
            </a:r>
          </a:p>
          <a:p>
            <a:pPr algn="l">
              <a:buFont typeface="Arial" panose="020B0604020202020204" pitchFamily="34" charset="0"/>
              <a:buChar char="•"/>
            </a:pPr>
            <a:r>
              <a:rPr lang="en-US" sz="1800" b="0" i="0" dirty="0">
                <a:solidFill>
                  <a:schemeClr val="bg1"/>
                </a:solidFill>
                <a:effectLst/>
                <a:latin typeface="+mj-lt"/>
              </a:rPr>
              <a:t>fr_ma_rech90 : Frequency of main account recharged in last 90 days</a:t>
            </a:r>
          </a:p>
          <a:p>
            <a:pPr algn="l">
              <a:buFont typeface="Arial" panose="020B0604020202020204" pitchFamily="34" charset="0"/>
              <a:buChar char="•"/>
            </a:pPr>
            <a:r>
              <a:rPr lang="en-US" sz="1800" b="0" i="0" dirty="0">
                <a:solidFill>
                  <a:schemeClr val="bg1"/>
                </a:solidFill>
                <a:effectLst/>
                <a:latin typeface="+mj-lt"/>
              </a:rPr>
              <a:t>sumamnt_ma_rech90 : Total amount of recharge in main account over last 90 days (in Indonesian Rupiah)</a:t>
            </a:r>
          </a:p>
          <a:p>
            <a:pPr algn="l">
              <a:buFont typeface="Arial" panose="020B0604020202020204" pitchFamily="34" charset="0"/>
              <a:buChar char="•"/>
            </a:pPr>
            <a:r>
              <a:rPr lang="en-US" sz="1800" b="0" i="0" dirty="0">
                <a:solidFill>
                  <a:schemeClr val="bg1"/>
                </a:solidFill>
                <a:effectLst/>
                <a:latin typeface="+mj-lt"/>
              </a:rPr>
              <a:t>medianamnt_ma_rech90 : Median of amount of recharges done in main account over last 90 days at user level (in Indonesian Rupiah)</a:t>
            </a:r>
          </a:p>
          <a:p>
            <a:pPr algn="l">
              <a:buFont typeface="Arial" panose="020B0604020202020204" pitchFamily="34" charset="0"/>
              <a:buChar char="•"/>
            </a:pPr>
            <a:r>
              <a:rPr lang="en-US" sz="1800" b="0" i="0" dirty="0">
                <a:solidFill>
                  <a:schemeClr val="bg1"/>
                </a:solidFill>
                <a:effectLst/>
                <a:latin typeface="+mj-lt"/>
              </a:rPr>
              <a:t>medianmarechprebal90 : Median of main account balance just before recharge in last 90 days at user level (in Indonesian Rupiah)</a:t>
            </a:r>
          </a:p>
          <a:p>
            <a:pPr algn="l">
              <a:buFont typeface="Arial" panose="020B0604020202020204" pitchFamily="34" charset="0"/>
              <a:buChar char="•"/>
            </a:pPr>
            <a:r>
              <a:rPr lang="en-US" sz="1800" b="0" i="0" dirty="0">
                <a:solidFill>
                  <a:schemeClr val="bg1"/>
                </a:solidFill>
                <a:effectLst/>
                <a:latin typeface="+mj-lt"/>
              </a:rPr>
              <a:t>cnt_da_rech30 : Number of times data account got recharged in last 30 days</a:t>
            </a:r>
          </a:p>
          <a:p>
            <a:pPr algn="l">
              <a:buFont typeface="Arial" panose="020B0604020202020204" pitchFamily="34" charset="0"/>
              <a:buChar char="•"/>
            </a:pPr>
            <a:r>
              <a:rPr lang="en-US" sz="1800" b="0" i="0" dirty="0">
                <a:solidFill>
                  <a:schemeClr val="bg1"/>
                </a:solidFill>
                <a:effectLst/>
                <a:latin typeface="+mj-lt"/>
              </a:rPr>
              <a:t>fr_da_rech30 : Frequency of data account recharged in last 30 days</a:t>
            </a:r>
          </a:p>
          <a:p>
            <a:pPr algn="l">
              <a:buFont typeface="Arial" panose="020B0604020202020204" pitchFamily="34" charset="0"/>
              <a:buChar char="•"/>
            </a:pPr>
            <a:r>
              <a:rPr lang="en-US" sz="1800" b="0" i="0" dirty="0">
                <a:solidFill>
                  <a:schemeClr val="bg1"/>
                </a:solidFill>
                <a:effectLst/>
                <a:latin typeface="+mj-lt"/>
              </a:rPr>
              <a:t>cnt_da_rech90 : Number of times data account got recharged in last 90 days</a:t>
            </a:r>
          </a:p>
        </p:txBody>
      </p:sp>
      <p:sp>
        <p:nvSpPr>
          <p:cNvPr id="4" name="Text Placeholder 7">
            <a:extLst>
              <a:ext uri="{FF2B5EF4-FFF2-40B4-BE49-F238E27FC236}">
                <a16:creationId xmlns:a16="http://schemas.microsoft.com/office/drawing/2014/main" id="{9BC33CC5-C667-22F3-6F95-E7032108664B}"/>
              </a:ext>
            </a:extLst>
          </p:cNvPr>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solidFill>
                <a:schemeClr val="bg1"/>
              </a:solidFill>
            </a:endParaRPr>
          </a:p>
        </p:txBody>
      </p:sp>
    </p:spTree>
    <p:extLst>
      <p:ext uri="{BB962C8B-B14F-4D97-AF65-F5344CB8AC3E}">
        <p14:creationId xmlns:p14="http://schemas.microsoft.com/office/powerpoint/2010/main" val="265167513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41</TotalTime>
  <Words>2018</Words>
  <Application>Microsoft Office PowerPoint</Application>
  <PresentationFormat>Widescreen</PresentationFormat>
  <Paragraphs>123</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Century Gothic</vt:lpstr>
      <vt:lpstr>Constantia (Body)</vt:lpstr>
      <vt:lpstr>Wingdings</vt:lpstr>
      <vt:lpstr>Wingdings 3</vt:lpstr>
      <vt:lpstr>Slice</vt:lpstr>
      <vt:lpstr>Micro Credit Defaulter Project Presentation</vt:lpstr>
      <vt:lpstr>Introduction</vt:lpstr>
      <vt:lpstr>Introduction</vt:lpstr>
      <vt:lpstr>Exercise</vt:lpstr>
      <vt:lpstr>Points to remember</vt:lpstr>
      <vt:lpstr>Project Goals</vt:lpstr>
      <vt:lpstr>Technology</vt:lpstr>
      <vt:lpstr>Data Description</vt:lpstr>
      <vt:lpstr>Data Description</vt:lpstr>
      <vt:lpstr>Data Description</vt:lpstr>
      <vt:lpstr>Exploratory Data Analysis</vt:lpstr>
      <vt:lpstr>Describe</vt:lpstr>
      <vt:lpstr>Univariate Analysis</vt:lpstr>
      <vt:lpstr>Bivariate Analysis</vt:lpstr>
      <vt:lpstr>Bivariate Analysis</vt:lpstr>
      <vt:lpstr>Bivariate Analysis</vt:lpstr>
      <vt:lpstr>Multivariate Analysis</vt:lpstr>
      <vt:lpstr>Multivariate Analysis</vt:lpstr>
      <vt:lpstr>Correlation Bar</vt:lpstr>
      <vt:lpstr>Importance Bar</vt:lpstr>
      <vt:lpstr>Classification Function</vt:lpstr>
      <vt:lpstr>Classification Machine Learning Models Used</vt:lpstr>
      <vt:lpstr>PowerPoint Presentation</vt:lpstr>
      <vt:lpstr>Report on Best Model</vt:lpstr>
      <vt:lpstr>Hyper parameter tuning</vt:lpstr>
      <vt:lpstr>Hyper parameter tuning result</vt:lpstr>
      <vt:lpstr>Conclusion</vt:lpstr>
      <vt:lpstr>Limitations of this work and Scope for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 Presentation</dc:title>
  <dc:creator>VISHWAS PAI - 110909350</dc:creator>
  <cp:lastModifiedBy>Rohit Chaudhary</cp:lastModifiedBy>
  <cp:revision>1</cp:revision>
  <dcterms:created xsi:type="dcterms:W3CDTF">2022-09-10T14:12:10Z</dcterms:created>
  <dcterms:modified xsi:type="dcterms:W3CDTF">2023-01-13T15:36:43Z</dcterms:modified>
</cp:coreProperties>
</file>