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6" r:id="rId10"/>
    <p:sldId id="263" r:id="rId11"/>
    <p:sldId id="272" r:id="rId12"/>
    <p:sldId id="265" r:id="rId13"/>
    <p:sldId id="273" r:id="rId14"/>
    <p:sldId id="274" r:id="rId15"/>
    <p:sldId id="264" r:id="rId16"/>
    <p:sldId id="267" r:id="rId17"/>
    <p:sldId id="269" r:id="rId18"/>
    <p:sldId id="270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3584" autoAdjust="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184CF-6386-4335-9FA2-8DC64AABE7F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4F552-16CA-4291-B7E2-5B71F660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DEE5D00-CD2A-41CC-85D3-713F234E79D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ABD79B-0200-47C5-BD53-1D0900C1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BD79B-0200-47C5-BD53-1D0900C10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E95A-76AD-4562-9BDD-AA40B575DCDB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22586" y="-75605"/>
            <a:ext cx="13308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VIIT</a:t>
            </a:r>
          </a:p>
        </p:txBody>
      </p:sp>
      <p:pic>
        <p:nvPicPr>
          <p:cNvPr id="1026" name="Picture 2" descr="http://www.viit.ac.in/images/viit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6944"/>
            <a:ext cx="762000" cy="6667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067800" y="74213"/>
            <a:ext cx="273664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Department of Electronics and</a:t>
            </a:r>
          </a:p>
          <a:p>
            <a:r>
              <a:rPr lang="en-US" dirty="0">
                <a:latin typeface="Arial Narrow" panose="020B0606020202030204" pitchFamily="34" charset="0"/>
              </a:rPr>
              <a:t>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29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2744-7F3C-4C95-A4A4-30757272E7E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0566-1B15-427E-A611-E0946A33902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599-19C2-422D-8E99-48A3A80A780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711563" y="452665"/>
            <a:ext cx="133081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VIIT</a:t>
            </a:r>
          </a:p>
        </p:txBody>
      </p:sp>
      <p:pic>
        <p:nvPicPr>
          <p:cNvPr id="8" name="Picture 2" descr="http://www.viit.ac.in/images/viit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77" y="566062"/>
            <a:ext cx="762000" cy="7721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804377" y="644353"/>
            <a:ext cx="2549423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 Narrow" panose="020B0606020202030204" pitchFamily="34" charset="0"/>
              </a:rPr>
              <a:t>Department of Electronics and 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0740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1634-6EDF-4126-B6BD-F0314E3A545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DCF9-3042-4925-A639-CD49D2B7E764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72B5-3D87-4BBE-A24C-F0FBEFA0EA7E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9372-D806-46A5-9FFA-1E4974927293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A518-7DF4-45AB-81AD-40A8B81A746E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71A7-8EE0-4A4F-AED0-8A709439DA2B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C51-9BB0-41F1-8EB2-DC6D7DEA5638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1CF0-3A4C-4427-A3BC-0D20F01CD292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your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2C4E-F76E-4530-B441-125E491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_BenficgE" TargetMode="External"/><Relationship Id="rId2" Type="http://schemas.openxmlformats.org/officeDocument/2006/relationships/hyperlink" Target="https://youtu.be/P3JlMWoP3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XVN3XlF-na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6508"/>
            <a:ext cx="9144000" cy="23876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Presentation on</a:t>
            </a:r>
            <a:br>
              <a:rPr lang="en-US" sz="4800" dirty="0">
                <a:latin typeface="Bookman Old Style" panose="02050604050505020204" pitchFamily="18" charset="0"/>
              </a:rPr>
            </a:br>
            <a:r>
              <a:rPr lang="en-US" sz="4800" dirty="0">
                <a:latin typeface="Bookman Old Style" panose="02050604050505020204" pitchFamily="18" charset="0"/>
              </a:rPr>
              <a:t>  </a:t>
            </a:r>
            <a:r>
              <a:rPr lang="en-US" sz="3600" dirty="0"/>
              <a:t>Stock Price Prediction Using LSTM Networks</a:t>
            </a:r>
            <a:br>
              <a:rPr lang="en-US" sz="1400" dirty="0"/>
            </a:br>
            <a:r>
              <a:rPr lang="en-US" sz="2400" i="1" dirty="0">
                <a:latin typeface="Bookman Old Style" panose="02050604050505020204" pitchFamily="18" charset="0"/>
              </a:rPr>
              <a:t>By</a:t>
            </a:r>
            <a:br>
              <a:rPr lang="en-US" sz="2400" i="1" dirty="0">
                <a:latin typeface="Bookman Old Style" panose="02050604050505020204" pitchFamily="18" charset="0"/>
              </a:rPr>
            </a:br>
            <a:br>
              <a:rPr lang="en-US" sz="2400" i="1" dirty="0">
                <a:latin typeface="Bookman Old Style" panose="02050604050505020204" pitchFamily="18" charset="0"/>
              </a:rPr>
            </a:br>
            <a:r>
              <a:rPr lang="en-US" sz="2400" i="1" dirty="0">
                <a:latin typeface="Bookman Old Style" panose="02050604050505020204" pitchFamily="18" charset="0"/>
              </a:rPr>
              <a:t>Rohit Chauhan</a:t>
            </a:r>
            <a:r>
              <a:rPr lang="en-US" sz="2400" dirty="0">
                <a:latin typeface="Bookman Old Style" panose="02050604050505020204" pitchFamily="18" charset="0"/>
              </a:rPr>
              <a:t> –TY B- 22210640-312009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Venkatesh Deshmukh–TY B-22210543- 312011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Praveen </a:t>
            </a:r>
            <a:r>
              <a:rPr lang="en-US" sz="2400" dirty="0" err="1">
                <a:latin typeface="Bookman Old Style" panose="02050604050505020204" pitchFamily="18" charset="0"/>
              </a:rPr>
              <a:t>Funde</a:t>
            </a:r>
            <a:r>
              <a:rPr lang="en-US" sz="2400" dirty="0">
                <a:latin typeface="Bookman Old Style" panose="02050604050505020204" pitchFamily="18" charset="0"/>
              </a:rPr>
              <a:t>–TY B- 22210088- 312014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Tanish Jain –TY B- 22211492- 312021</a:t>
            </a:r>
            <a:br>
              <a:rPr lang="en-US" sz="2400" dirty="0">
                <a:latin typeface="Bookman Old Style" panose="02050604050505020204" pitchFamily="18" charset="0"/>
              </a:rPr>
            </a:b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Subject :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775" y="4191000"/>
            <a:ext cx="7839075" cy="20732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300" dirty="0"/>
              <a:t>Guided by</a:t>
            </a:r>
            <a:endParaRPr lang="en-US" sz="3100" dirty="0"/>
          </a:p>
          <a:p>
            <a:r>
              <a:rPr lang="en-US" sz="2600" b="1" dirty="0"/>
              <a:t>Yogesh </a:t>
            </a:r>
            <a:r>
              <a:rPr lang="en-US" sz="2600" b="1" dirty="0" err="1"/>
              <a:t>Dandawate</a:t>
            </a:r>
            <a:endParaRPr lang="en-US" sz="2600" b="1" dirty="0"/>
          </a:p>
          <a:p>
            <a:r>
              <a:rPr lang="en-US" sz="2300" dirty="0"/>
              <a:t>Department of Electronics and Telecommunications</a:t>
            </a:r>
          </a:p>
          <a:p>
            <a:r>
              <a:rPr lang="en-US" sz="2300" dirty="0" err="1"/>
              <a:t>Vishwakarma</a:t>
            </a:r>
            <a:r>
              <a:rPr lang="en-US" sz="2300" dirty="0"/>
              <a:t> Institute of Information </a:t>
            </a:r>
            <a:r>
              <a:rPr lang="en-US" sz="2300" dirty="0" err="1"/>
              <a:t>Technology,Pune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59260"/>
            <a:ext cx="4114800" cy="365125"/>
          </a:xfrm>
        </p:spPr>
        <p:txBody>
          <a:bodyPr/>
          <a:lstStyle/>
          <a:p>
            <a:r>
              <a:rPr lang="en-US" sz="1200" dirty="0"/>
              <a:t>Stock Price Prediction Using LSTM Networks</a:t>
            </a:r>
            <a:br>
              <a:rPr lang="en-US" sz="800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9233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64" y="-324648"/>
            <a:ext cx="1051560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000000"/>
                </a:solidFill>
              </a:rPr>
              <a:t>Different Phases of Implementation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116EA7-4772-6E9B-4690-A545BD6B2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9383" y="1576433"/>
            <a:ext cx="106587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Data Collection &amp;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 stock market data from Yahoo Finance using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 missing values, outliers, and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Normalize the data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all features are within a similar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Split the data into training and testing datasets (e.g., 80% training, 20%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Model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Model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Sequential model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time-series prediction.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 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overfitting.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Model Compilation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Compile the model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loss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1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F0F-EE65-7768-BE74-237FD259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1346" y="692728"/>
            <a:ext cx="10381673" cy="545090"/>
          </a:xfrm>
        </p:spPr>
        <p:txBody>
          <a:bodyPr>
            <a:normAutofit fontScale="90000"/>
          </a:bodyPr>
          <a:lstStyle/>
          <a:p>
            <a:r>
              <a:rPr lang="en-IE" sz="4000" dirty="0">
                <a:solidFill>
                  <a:srgbClr val="000000"/>
                </a:solidFill>
              </a:rPr>
              <a:t>Different Phases of Implementation</a:t>
            </a: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744D-0554-7653-33E3-E32FCE34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5D432-7102-EC01-B9D5-8643494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51197F-F093-C039-0A7A-AC5D30A8CB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4541" y="1363958"/>
            <a:ext cx="914933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Feed the training data into the LSTM model and train it for multiple epochs (e.g., 50-100).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parameters like learning rate, number of units in LSTM layers, etc.,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Model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the model using metrics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R-squared (R²)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on Unseen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 the model on the test dataset to assess its generalization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Prediction &amp;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Stock Prices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trained model to predict stock prices for future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the model in a suitable environment (e.g., web app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Flask)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1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0650BE-9CA4-6050-8F1E-3B5BFACE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28" y="1465407"/>
            <a:ext cx="5584216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CB0A4-4992-0CCF-120E-1489C0D7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74" y="1465407"/>
            <a:ext cx="5616499" cy="43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A496-E86A-176E-D7F2-44B19F41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37" y="345525"/>
            <a:ext cx="4775199" cy="75261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B10B9-79F7-10DE-CB16-4CFB73F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9248E-7C93-50E3-D48A-61CCEC8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58638-1087-D63A-5F87-AF2FA44A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88" y="1181627"/>
            <a:ext cx="10028824" cy="49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FA09-9B38-79EB-FB2A-4156BBFCC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595891"/>
            <a:ext cx="4673600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73F26-25DD-44E9-F2B3-A6BA2BE7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704DD-1D7F-014A-D81B-9523A5C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4FD20-9AAC-21B1-2111-51D652ED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63115"/>
            <a:ext cx="6234595" cy="498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EB4C3-FE76-AF56-FC15-1D610FF3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48" y="1392414"/>
            <a:ext cx="5654508" cy="48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0000"/>
                </a:solidFill>
              </a:rPr>
              <a:t>Conclusion</a:t>
            </a:r>
            <a:br>
              <a:rPr lang="en-IE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FDEF01-A961-A299-EBC9-12C957CA6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236" y="1922662"/>
            <a:ext cx="92206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Prediction with 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Long Short-Term Memory (LSTM) network successfully predicts stock prices by learning the temporal dependencies in historical data, offering a powerful tool for time-series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demonstrates high accuracy with evaluation metrics such as 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a reliable method for stock price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can be further improved by incorporating more advanced techniques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(news sentiment)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better prediction accuracy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AA517EA-06E6-8F13-60A6-8AF7E0AB1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714" y="1607473"/>
            <a:ext cx="96040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Zhang, Y., Zhang, L., &amp; Li, 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"Comparing LSTM and traditional machine learning models for stock price prediction,"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Artificial Intelligence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69, pp. 1-17,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Chaudhuri, S., Patra, S., &amp; Saha, 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"Comparing ARIMA and LSTM models for time series forecasting,"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2021 International Conference on Computational Intelligence (ICCI)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pp. 221-229,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Mochihashi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, D., Takamatsu, S., &amp; Nagata, M.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"Stock price prediction using LSTM networks," 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2016 IEEE Conference on Neural Networks (IJCNN)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pp. 3669-3674,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Fischer, T., &amp; Krauss, C.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"Deep learning with long short-term memory networks for financial market predictions,"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2018 IEEE International Conference on Data Mining (ICDM)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pp. 1-10, 2018.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7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https://youtu.be/P3JlMWoP3fE</a:t>
            </a:r>
            <a:endParaRPr lang="en-US" dirty="0"/>
          </a:p>
          <a:p>
            <a:r>
              <a:rPr lang="en-US" dirty="0">
                <a:hlinkClick r:id="rId3"/>
              </a:rPr>
              <a:t>https://youtu.be/1O_BenficgE</a:t>
            </a:r>
            <a:endParaRPr lang="en-US" dirty="0"/>
          </a:p>
          <a:p>
            <a:r>
              <a:rPr lang="en-US" dirty="0">
                <a:hlinkClick r:id="rId4"/>
              </a:rPr>
              <a:t>https://youtu.be/XVN3XlF-naA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94" y="23145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9800" dirty="0"/>
              <a:t>THANK- YOU</a:t>
            </a:r>
            <a:endParaRPr lang="en-US" sz="7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Motivation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Literature Survey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Objectives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Methodology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Dataset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Implementation 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Different Phases of Implementation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Results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Conclusions</a:t>
            </a:r>
          </a:p>
          <a:p>
            <a:pPr marL="0" algn="just">
              <a:spcBef>
                <a:spcPts val="600"/>
              </a:spcBef>
            </a:pPr>
            <a:r>
              <a:rPr lang="en-IE" dirty="0">
                <a:solidFill>
                  <a:srgbClr val="000000"/>
                </a:solidFill>
              </a:rPr>
              <a:t>References</a:t>
            </a:r>
            <a:endParaRPr lang="en-I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351A64-2F20-A7B0-A74D-72D2F8B78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340" y="1662196"/>
            <a:ext cx="108824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predict future stock prices using Deep Learning techniques, particularly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Short-Term Memory (LSTM)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Historical stock price data from Yahoo Finance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time series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Mean Squared Error (MSE), Root Mean Squared Error (RMSE), and R-Squared (R2) to measure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5" descr="Machine Learning Algorithms in Stock Market - Part II">
            <a:extLst>
              <a:ext uri="{FF2B5EF4-FFF2-40B4-BE49-F238E27FC236}">
                <a16:creationId xmlns:a16="http://schemas.microsoft.com/office/drawing/2014/main" id="{AEB1869D-F3C5-2F54-E741-092C55DB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7" y="494304"/>
            <a:ext cx="11715185" cy="55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88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24D-6CB5-767E-63AF-4876B8E5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" y="487074"/>
            <a:ext cx="4682836" cy="109912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78E6-E3A4-8876-A417-DBA60A9F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A9001-57B3-6279-D5EE-4674CF0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1526B7-163D-34FB-8259-6D97C901CC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9382" y="2115053"/>
            <a:ext cx="937491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handling missing data, scaling, and preparing the dataset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hidden layers of LSTM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regularization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Forecasting stock prices for a given day or future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Accurately predicts stock prices, offering valuable insights for trading and investment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Machine Learning Algorithms in Stock Market - Part II">
            <a:extLst>
              <a:ext uri="{FF2B5EF4-FFF2-40B4-BE49-F238E27FC236}">
                <a16:creationId xmlns:a16="http://schemas.microsoft.com/office/drawing/2014/main" id="{4FC9EBAB-615B-02AE-9C3F-3565898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1" y="746985"/>
            <a:ext cx="11715185" cy="55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Growing Interest in Financial Market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stock market plays a crucial role in the global economy and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Predicting stock prices can significantly impact investors, businesses, and financial markets.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Desire to Innovate</a:t>
            </a:r>
            <a:r>
              <a:rPr lang="en-US" dirty="0"/>
              <a:t>: Aimed at building solutions that could improve financial decision-making using cutting-edge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5</a:t>
            </a:fld>
            <a:endParaRPr lang="en-US"/>
          </a:p>
        </p:txBody>
      </p:sp>
      <p:pic>
        <p:nvPicPr>
          <p:cNvPr id="12298" name="Picture 10" descr="Candle Stick Chart Stock Market Symbol ...">
            <a:extLst>
              <a:ext uri="{FF2B5EF4-FFF2-40B4-BE49-F238E27FC236}">
                <a16:creationId xmlns:a16="http://schemas.microsoft.com/office/drawing/2014/main" id="{65BF1C3C-5BA0-8AEF-A0F8-1A0E4CE9E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0436" r="5882" b="10025"/>
          <a:stretch/>
        </p:blipFill>
        <p:spPr bwMode="auto">
          <a:xfrm>
            <a:off x="3851562" y="681037"/>
            <a:ext cx="5874289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2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E" dirty="0">
                <a:solidFill>
                  <a:srgbClr val="000000"/>
                </a:solidFill>
              </a:rPr>
            </a:br>
            <a:r>
              <a:rPr lang="en-IE" sz="4900" dirty="0">
                <a:solidFill>
                  <a:srgbClr val="000000"/>
                </a:solidFill>
              </a:rPr>
              <a:t>Literature Survey</a:t>
            </a:r>
            <a:br>
              <a:rPr lang="en-IE" sz="4900" dirty="0">
                <a:solidFill>
                  <a:srgbClr val="000000"/>
                </a:solidFill>
              </a:rPr>
            </a:br>
            <a:endParaRPr lang="en-US" sz="4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DE9BB7-5592-3557-122D-21CD324E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11097"/>
              </p:ext>
            </p:extLst>
          </p:nvPr>
        </p:nvGraphicFramePr>
        <p:xfrm>
          <a:off x="1759527" y="1505526"/>
          <a:ext cx="8839200" cy="464694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80657018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8931796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57991235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112112448"/>
                    </a:ext>
                  </a:extLst>
                </a:gridCol>
              </a:tblGrid>
              <a:tr h="282793">
                <a:tc>
                  <a:txBody>
                    <a:bodyPr/>
                    <a:lstStyle/>
                    <a:p>
                      <a:r>
                        <a:rPr lang="en-IN" sz="1000" b="1"/>
                        <a:t>Author(s) / Year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Methodology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Key Findings / Contributions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Relevance to Current Project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098737"/>
                  </a:ext>
                </a:extLst>
              </a:tr>
              <a:tr h="646385">
                <a:tc>
                  <a:txBody>
                    <a:bodyPr/>
                    <a:lstStyle/>
                    <a:p>
                      <a:r>
                        <a:rPr lang="en-IN" sz="1000" b="1" dirty="0" err="1"/>
                        <a:t>Mochihashi</a:t>
                      </a:r>
                      <a:r>
                        <a:rPr lang="en-IN" sz="1000" b="1" dirty="0"/>
                        <a:t> et al. (2016)</a:t>
                      </a:r>
                      <a:endParaRPr lang="en-IN" sz="1000" dirty="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LSTM Network for Stock Prediction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LSTM models can effectively predict stock prices by learning temporal dependencies.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Provides foundation for using LSTM in financial predictions.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62060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r>
                        <a:rPr lang="en-IN" sz="1000" b="1"/>
                        <a:t>Fischer &amp; Krauss (2018)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Deep Learning (LSTM &amp; RNN)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Demonstrated that deep learning models outperform traditional methods like ARIMA for stock prediction.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Supports use of LSTM for time-series forecasting.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670031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r>
                        <a:rPr lang="en-IN" sz="1000" b="1"/>
                        <a:t>Krauss et al. (2017)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Machine Learning Algorithms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Applied reinforcement learning to stock price forecasting, achieving better-than-market returns.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Highlights the potential of machine learning in financial markets.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82899"/>
                  </a:ext>
                </a:extLst>
              </a:tr>
              <a:tr h="646385">
                <a:tc>
                  <a:txBody>
                    <a:bodyPr/>
                    <a:lstStyle/>
                    <a:p>
                      <a:r>
                        <a:rPr lang="en-IN" sz="1000" b="1"/>
                        <a:t>Deng et al. (2019)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Hybrid LSTM &amp; CNN Model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Used hybrid models combining LSTM and CNN to enhance prediction accuracy in volatile markets.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Inspires hybrid approaches for improving model accuracy.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04147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r>
                        <a:rPr lang="en-IN" sz="1000" b="1"/>
                        <a:t>Zhang et al. (2020)</a:t>
                      </a:r>
                      <a:endParaRPr lang="en-IN" sz="10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Support Vector Machines (SVM)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Compared SVM with LSTM, highlighting LSTM’s superior performance in capturing non-linear relationships.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Justifies the choice of LSTM for predicting stock market trends.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55628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r>
                        <a:rPr lang="en-IN" sz="1000" b="1" dirty="0"/>
                        <a:t>Chaudhuri et al. (2021)</a:t>
                      </a:r>
                      <a:endParaRPr lang="en-IN" sz="1000" dirty="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ARIMA vs. LSTM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Found that LSTM significantly outperforms ARIMA for stock price prediction in terms of accuracy.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Reinforces the preference for LSTM over traditional time series models.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8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5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E" dirty="0">
                <a:solidFill>
                  <a:srgbClr val="000000"/>
                </a:solidFill>
              </a:rPr>
            </a:br>
            <a:r>
              <a:rPr lang="en-IE" dirty="0">
                <a:solidFill>
                  <a:srgbClr val="000000"/>
                </a:solidFill>
              </a:rPr>
              <a:t>Objectives or</a:t>
            </a:r>
            <a:br>
              <a:rPr lang="en-IE" dirty="0">
                <a:solidFill>
                  <a:srgbClr val="000000"/>
                </a:solidFill>
              </a:rPr>
            </a:br>
            <a:r>
              <a:rPr lang="en-IE" dirty="0">
                <a:solidFill>
                  <a:srgbClr val="000000"/>
                </a:solidFill>
              </a:rPr>
              <a:t>Aim and Objectives</a:t>
            </a:r>
            <a:br>
              <a:rPr lang="en-IE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Aim:</a:t>
            </a:r>
          </a:p>
          <a:p>
            <a:r>
              <a:rPr lang="en-US" dirty="0"/>
              <a:t>To predict future stock prices using Long Short-Term Memory (LSTM) networks, leveraging historical stock data for improved decision-making in financial markets.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develop and train an LSTM model</a:t>
            </a:r>
            <a:r>
              <a:rPr lang="en-US" dirty="0"/>
              <a:t> capable of forecasting stock prices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evaluate model performance</a:t>
            </a:r>
            <a:r>
              <a:rPr lang="en-US" dirty="0"/>
              <a:t> using metrics like Mean Squared Error (MSE) and R-Squared (R²) to ensure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explore the effectiveness of deep learning</a:t>
            </a:r>
            <a:r>
              <a:rPr lang="en-US" dirty="0"/>
              <a:t> techniques for time-series prediction in financial markets.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0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87" y="1129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E" sz="5300" dirty="0">
                <a:solidFill>
                  <a:srgbClr val="000000"/>
                </a:solidFill>
              </a:rPr>
              <a:t>Methodology</a:t>
            </a:r>
            <a:br>
              <a:rPr lang="en-IE" sz="5300" dirty="0">
                <a:solidFill>
                  <a:srgbClr val="000000"/>
                </a:solidFill>
              </a:rPr>
            </a:br>
            <a:br>
              <a:rPr lang="en-IE" dirty="0">
                <a:solidFill>
                  <a:srgbClr val="000000"/>
                </a:solidFill>
              </a:rPr>
            </a:br>
            <a:r>
              <a:rPr lang="en-IE" sz="3100" dirty="0">
                <a:solidFill>
                  <a:srgbClr val="000000"/>
                </a:solidFill>
              </a:rPr>
              <a:t>Block Diagram</a:t>
            </a:r>
            <a:br>
              <a:rPr lang="en-IE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44B7B9-FE4F-79DF-61B3-2BEEB6ED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12" y="2336802"/>
            <a:ext cx="10770468" cy="1759105"/>
          </a:xfrm>
        </p:spPr>
      </p:pic>
      <p:pic>
        <p:nvPicPr>
          <p:cNvPr id="13" name="Picture 2" descr="Optimizing LSTM Network using Genetic Algorithm for Stock Market Price  Prediction">
            <a:extLst>
              <a:ext uri="{FF2B5EF4-FFF2-40B4-BE49-F238E27FC236}">
                <a16:creationId xmlns:a16="http://schemas.microsoft.com/office/drawing/2014/main" id="{C8663D53-4C31-2780-4C15-B9E0DFC22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6113" r="33073" b="4458"/>
          <a:stretch/>
        </p:blipFill>
        <p:spPr bwMode="auto">
          <a:xfrm>
            <a:off x="7426037" y="4225352"/>
            <a:ext cx="4616477" cy="24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7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your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2C4E-F76E-4530-B441-125E49167A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D3BD9F-D3D2-FBA5-972D-C56D50DD3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3942"/>
            <a:ext cx="989893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obtained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Yahoo 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using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library, which provides historical stock data from various global stock exchanges.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consists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stock price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specified time period with each sample representing a day's stock market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Features/Columns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date of the stock record.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opening price of the stock for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highest price during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lowest price during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closing price of the stock for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shares traded on that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 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adjusted closing price after splits and dividends.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HD-Custom1">
      <a:majorFont>
        <a:latin typeface="Georg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IT-ETC Temp" id="{1338105A-F749-4CCD-91BC-0B63B4C2F660}" vid="{14126956-D7DD-4666-BA19-925DFF610A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</TotalTime>
  <Words>1401</Words>
  <Application>Microsoft Office PowerPoint</Application>
  <PresentationFormat>Widescreen</PresentationFormat>
  <Paragraphs>183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Bookman Old Style</vt:lpstr>
      <vt:lpstr>Calibri</vt:lpstr>
      <vt:lpstr>Georgia</vt:lpstr>
      <vt:lpstr>Office Theme</vt:lpstr>
      <vt:lpstr>Presentation on   Stock Price Prediction Using LSTM Networks By  Rohit Chauhan –TY B- 22210640-312009 Venkatesh Deshmukh–TY B-22210543- 312011 Praveen Funde–TY B- 22210088- 312014 Tanish Jain –TY B- 22211492- 312021  Subject : Machine Learning</vt:lpstr>
      <vt:lpstr>Outline</vt:lpstr>
      <vt:lpstr>Introduction</vt:lpstr>
      <vt:lpstr>Introduction</vt:lpstr>
      <vt:lpstr>Motivation</vt:lpstr>
      <vt:lpstr> Literature Survey </vt:lpstr>
      <vt:lpstr> Objectives or Aim and Objectives </vt:lpstr>
      <vt:lpstr>Methodology  Block Diagram </vt:lpstr>
      <vt:lpstr>Dataset used</vt:lpstr>
      <vt:lpstr>Different Phases of Implementation</vt:lpstr>
      <vt:lpstr>Different Phases of Implementation</vt:lpstr>
      <vt:lpstr>Results</vt:lpstr>
      <vt:lpstr>Results</vt:lpstr>
      <vt:lpstr>Results</vt:lpstr>
      <vt:lpstr>Conclusion </vt:lpstr>
      <vt:lpstr>References</vt:lpstr>
      <vt:lpstr>YouTube</vt:lpstr>
      <vt:lpstr>   THANK-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Tanish Jain</cp:lastModifiedBy>
  <cp:revision>255</cp:revision>
  <cp:lastPrinted>2018-07-12T01:20:30Z</cp:lastPrinted>
  <dcterms:created xsi:type="dcterms:W3CDTF">2017-08-14T16:57:40Z</dcterms:created>
  <dcterms:modified xsi:type="dcterms:W3CDTF">2024-11-21T17:27:08Z</dcterms:modified>
</cp:coreProperties>
</file>