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3" r:id="rId15"/>
    <p:sldId id="274" r:id="rId16"/>
    <p:sldId id="275" r:id="rId17"/>
    <p:sldId id="268" r:id="rId18"/>
    <p:sldId id="269" r:id="rId19"/>
    <p:sldId id="276" r:id="rId20"/>
    <p:sldId id="270" r:id="rId21"/>
    <p:sldId id="271" r:id="rId2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301" y="37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DB3C93C-3972-48A6-BCE4-1235C4D649F2}" type="datetimeFigureOut">
              <a:rPr lang="en-IN" smtClean="0"/>
              <a:t>04-28-2024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9BCA900-30CB-4DA7-8DBE-79D415AB7B34}" type="slidenum">
              <a:rPr lang="en-IN" smtClean="0"/>
              <a:t>‹#›</a:t>
            </a:fld>
            <a:endParaRPr lang="en-IN"/>
          </a:p>
        </p:txBody>
      </p:sp>
    </p:spTree>
    <p:extLst>
      <p:ext uri="{BB962C8B-B14F-4D97-AF65-F5344CB8AC3E}">
        <p14:creationId xmlns:p14="http://schemas.microsoft.com/office/powerpoint/2010/main" val="3827102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BCA900-30CB-4DA7-8DBE-79D415AB7B34}" type="slidenum">
              <a:rPr lang="en-IN" smtClean="0"/>
              <a:t>3</a:t>
            </a:fld>
            <a:endParaRPr lang="en-IN"/>
          </a:p>
        </p:txBody>
      </p:sp>
    </p:spTree>
    <p:extLst>
      <p:ext uri="{BB962C8B-B14F-4D97-AF65-F5344CB8AC3E}">
        <p14:creationId xmlns:p14="http://schemas.microsoft.com/office/powerpoint/2010/main" val="2946980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18289" y="70969"/>
            <a:ext cx="8881745" cy="859790"/>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800" b="1" i="0">
                <a:solidFill>
                  <a:schemeClr val="tx1"/>
                </a:solidFill>
                <a:latin typeface="Times New Roman"/>
                <a:cs typeface="Times New Roman"/>
              </a:defRPr>
            </a:lvl1pPr>
          </a:lstStyle>
          <a:p>
            <a:pPr marL="12700">
              <a:lnSpc>
                <a:spcPts val="2065"/>
              </a:lnSpc>
            </a:pPr>
            <a:r>
              <a:rPr dirty="0"/>
              <a:t>Department</a:t>
            </a:r>
            <a:r>
              <a:rPr spc="-30" dirty="0"/>
              <a:t> </a:t>
            </a:r>
            <a:r>
              <a:rPr dirty="0"/>
              <a:t>of</a:t>
            </a:r>
            <a:r>
              <a:rPr spc="400" dirty="0"/>
              <a:t> </a:t>
            </a:r>
            <a:r>
              <a:rPr spc="-10" dirty="0"/>
              <a:t>Electronics</a:t>
            </a:r>
            <a:r>
              <a:rPr spc="-30" dirty="0"/>
              <a:t> </a:t>
            </a:r>
            <a:r>
              <a:rPr dirty="0"/>
              <a:t>and</a:t>
            </a:r>
            <a:r>
              <a:rPr spc="-30" dirty="0"/>
              <a:t> </a:t>
            </a:r>
            <a:r>
              <a:rPr spc="-10" dirty="0"/>
              <a:t>Telecommunication</a:t>
            </a:r>
            <a:r>
              <a:rPr spc="-30" dirty="0"/>
              <a:t> </a:t>
            </a:r>
            <a:r>
              <a:rPr dirty="0"/>
              <a:t>Engineering,</a:t>
            </a:r>
            <a:r>
              <a:rPr spc="-30" dirty="0"/>
              <a:t> </a:t>
            </a:r>
            <a:r>
              <a:rPr dirty="0"/>
              <a:t>VIIT,</a:t>
            </a:r>
            <a:r>
              <a:rPr spc="-25" dirty="0"/>
              <a:t> </a:t>
            </a:r>
            <a:r>
              <a:rPr dirty="0"/>
              <a:t>Pune-</a:t>
            </a:r>
            <a:r>
              <a:rPr spc="-25" dirty="0"/>
              <a:t>48</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4/28/2024</a:t>
            </a:fld>
            <a:endParaRPr lang="en-US"/>
          </a:p>
        </p:txBody>
      </p:sp>
      <p:sp>
        <p:nvSpPr>
          <p:cNvPr id="6" name="Holder 6"/>
          <p:cNvSpPr>
            <a:spLocks noGrp="1"/>
          </p:cNvSpPr>
          <p:nvPr>
            <p:ph type="sldNum" sz="quarter" idx="7"/>
          </p:nvPr>
        </p:nvSpPr>
        <p:spPr/>
        <p:txBody>
          <a:bodyPr lIns="0" tIns="0" rIns="0" bIns="0"/>
          <a:lstStyle>
            <a:lvl1pPr>
              <a:defRPr sz="1600" b="1" i="0">
                <a:solidFill>
                  <a:schemeClr val="tx1"/>
                </a:solidFill>
                <a:latin typeface="Calibri"/>
                <a:cs typeface="Calibri"/>
              </a:defRPr>
            </a:lvl1pPr>
          </a:lstStyle>
          <a:p>
            <a:pPr marL="38100">
              <a:lnSpc>
                <a:spcPts val="162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800" b="1" i="0">
                <a:solidFill>
                  <a:schemeClr val="tx1"/>
                </a:solidFill>
                <a:latin typeface="Times New Roman"/>
                <a:cs typeface="Times New Roman"/>
              </a:defRPr>
            </a:lvl1pPr>
          </a:lstStyle>
          <a:p>
            <a:pPr marL="12700">
              <a:lnSpc>
                <a:spcPts val="2065"/>
              </a:lnSpc>
            </a:pPr>
            <a:r>
              <a:rPr dirty="0"/>
              <a:t>Department</a:t>
            </a:r>
            <a:r>
              <a:rPr spc="-30" dirty="0"/>
              <a:t> </a:t>
            </a:r>
            <a:r>
              <a:rPr dirty="0"/>
              <a:t>of</a:t>
            </a:r>
            <a:r>
              <a:rPr spc="400" dirty="0"/>
              <a:t> </a:t>
            </a:r>
            <a:r>
              <a:rPr spc="-10" dirty="0"/>
              <a:t>Electronics</a:t>
            </a:r>
            <a:r>
              <a:rPr spc="-30" dirty="0"/>
              <a:t> </a:t>
            </a:r>
            <a:r>
              <a:rPr dirty="0"/>
              <a:t>and</a:t>
            </a:r>
            <a:r>
              <a:rPr spc="-30" dirty="0"/>
              <a:t> </a:t>
            </a:r>
            <a:r>
              <a:rPr spc="-10" dirty="0"/>
              <a:t>Telecommunication</a:t>
            </a:r>
            <a:r>
              <a:rPr spc="-30" dirty="0"/>
              <a:t> </a:t>
            </a:r>
            <a:r>
              <a:rPr dirty="0"/>
              <a:t>Engineering,</a:t>
            </a:r>
            <a:r>
              <a:rPr spc="-30" dirty="0"/>
              <a:t> </a:t>
            </a:r>
            <a:r>
              <a:rPr dirty="0"/>
              <a:t>VIIT,</a:t>
            </a:r>
            <a:r>
              <a:rPr spc="-25" dirty="0"/>
              <a:t> </a:t>
            </a:r>
            <a:r>
              <a:rPr dirty="0"/>
              <a:t>Pune-</a:t>
            </a:r>
            <a:r>
              <a:rPr spc="-25" dirty="0"/>
              <a:t>48</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4/28/2024</a:t>
            </a:fld>
            <a:endParaRPr lang="en-US"/>
          </a:p>
        </p:txBody>
      </p:sp>
      <p:sp>
        <p:nvSpPr>
          <p:cNvPr id="6" name="Holder 6"/>
          <p:cNvSpPr>
            <a:spLocks noGrp="1"/>
          </p:cNvSpPr>
          <p:nvPr>
            <p:ph type="sldNum" sz="quarter" idx="7"/>
          </p:nvPr>
        </p:nvSpPr>
        <p:spPr/>
        <p:txBody>
          <a:bodyPr lIns="0" tIns="0" rIns="0" bIns="0"/>
          <a:lstStyle>
            <a:lvl1pPr>
              <a:defRPr sz="1600" b="1" i="0">
                <a:solidFill>
                  <a:schemeClr val="tx1"/>
                </a:solidFill>
                <a:latin typeface="Calibri"/>
                <a:cs typeface="Calibri"/>
              </a:defRPr>
            </a:lvl1pPr>
          </a:lstStyle>
          <a:p>
            <a:pPr marL="38100">
              <a:lnSpc>
                <a:spcPts val="162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1" i="0">
                <a:solidFill>
                  <a:schemeClr val="tx1"/>
                </a:solidFill>
                <a:latin typeface="Times New Roman"/>
                <a:cs typeface="Times New Roman"/>
              </a:defRPr>
            </a:lvl1pPr>
          </a:lstStyle>
          <a:p>
            <a:pPr marL="12700">
              <a:lnSpc>
                <a:spcPts val="2065"/>
              </a:lnSpc>
            </a:pPr>
            <a:r>
              <a:rPr dirty="0"/>
              <a:t>Department</a:t>
            </a:r>
            <a:r>
              <a:rPr spc="-30" dirty="0"/>
              <a:t> </a:t>
            </a:r>
            <a:r>
              <a:rPr dirty="0"/>
              <a:t>of</a:t>
            </a:r>
            <a:r>
              <a:rPr spc="400" dirty="0"/>
              <a:t> </a:t>
            </a:r>
            <a:r>
              <a:rPr spc="-10" dirty="0"/>
              <a:t>Electronics</a:t>
            </a:r>
            <a:r>
              <a:rPr spc="-30" dirty="0"/>
              <a:t> </a:t>
            </a:r>
            <a:r>
              <a:rPr dirty="0"/>
              <a:t>and</a:t>
            </a:r>
            <a:r>
              <a:rPr spc="-30" dirty="0"/>
              <a:t> </a:t>
            </a:r>
            <a:r>
              <a:rPr spc="-10" dirty="0"/>
              <a:t>Telecommunication</a:t>
            </a:r>
            <a:r>
              <a:rPr spc="-30" dirty="0"/>
              <a:t> </a:t>
            </a:r>
            <a:r>
              <a:rPr dirty="0"/>
              <a:t>Engineering,</a:t>
            </a:r>
            <a:r>
              <a:rPr spc="-30" dirty="0"/>
              <a:t> </a:t>
            </a:r>
            <a:r>
              <a:rPr dirty="0"/>
              <a:t>VIIT,</a:t>
            </a:r>
            <a:r>
              <a:rPr spc="-25" dirty="0"/>
              <a:t> </a:t>
            </a:r>
            <a:r>
              <a:rPr dirty="0"/>
              <a:t>Pune-</a:t>
            </a:r>
            <a:r>
              <a:rPr spc="-25" dirty="0"/>
              <a:t>48</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4/28/2024</a:t>
            </a:fld>
            <a:endParaRPr lang="en-US"/>
          </a:p>
        </p:txBody>
      </p:sp>
      <p:sp>
        <p:nvSpPr>
          <p:cNvPr id="7" name="Holder 7"/>
          <p:cNvSpPr>
            <a:spLocks noGrp="1"/>
          </p:cNvSpPr>
          <p:nvPr>
            <p:ph type="sldNum" sz="quarter" idx="7"/>
          </p:nvPr>
        </p:nvSpPr>
        <p:spPr/>
        <p:txBody>
          <a:bodyPr lIns="0" tIns="0" rIns="0" bIns="0"/>
          <a:lstStyle>
            <a:lvl1pPr>
              <a:defRPr sz="1600" b="1" i="0">
                <a:solidFill>
                  <a:schemeClr val="tx1"/>
                </a:solidFill>
                <a:latin typeface="Calibri"/>
                <a:cs typeface="Calibri"/>
              </a:defRPr>
            </a:lvl1pPr>
          </a:lstStyle>
          <a:p>
            <a:pPr marL="38100">
              <a:lnSpc>
                <a:spcPts val="162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800" b="1" i="0">
                <a:solidFill>
                  <a:schemeClr val="tx1"/>
                </a:solidFill>
                <a:latin typeface="Times New Roman"/>
                <a:cs typeface="Times New Roman"/>
              </a:defRPr>
            </a:lvl1pPr>
          </a:lstStyle>
          <a:p>
            <a:pPr marL="12700">
              <a:lnSpc>
                <a:spcPts val="2065"/>
              </a:lnSpc>
            </a:pPr>
            <a:r>
              <a:rPr dirty="0"/>
              <a:t>Department</a:t>
            </a:r>
            <a:r>
              <a:rPr spc="-30" dirty="0"/>
              <a:t> </a:t>
            </a:r>
            <a:r>
              <a:rPr dirty="0"/>
              <a:t>of</a:t>
            </a:r>
            <a:r>
              <a:rPr spc="400" dirty="0"/>
              <a:t> </a:t>
            </a:r>
            <a:r>
              <a:rPr spc="-10" dirty="0"/>
              <a:t>Electronics</a:t>
            </a:r>
            <a:r>
              <a:rPr spc="-30" dirty="0"/>
              <a:t> </a:t>
            </a:r>
            <a:r>
              <a:rPr dirty="0"/>
              <a:t>and</a:t>
            </a:r>
            <a:r>
              <a:rPr spc="-30" dirty="0"/>
              <a:t> </a:t>
            </a:r>
            <a:r>
              <a:rPr spc="-10" dirty="0"/>
              <a:t>Telecommunication</a:t>
            </a:r>
            <a:r>
              <a:rPr spc="-30" dirty="0"/>
              <a:t> </a:t>
            </a:r>
            <a:r>
              <a:rPr dirty="0"/>
              <a:t>Engineering,</a:t>
            </a:r>
            <a:r>
              <a:rPr spc="-30" dirty="0"/>
              <a:t> </a:t>
            </a:r>
            <a:r>
              <a:rPr dirty="0"/>
              <a:t>VIIT,</a:t>
            </a:r>
            <a:r>
              <a:rPr spc="-25" dirty="0"/>
              <a:t> </a:t>
            </a:r>
            <a:r>
              <a:rPr dirty="0"/>
              <a:t>Pune-</a:t>
            </a:r>
            <a:r>
              <a:rPr spc="-25" dirty="0"/>
              <a:t>48</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4/28/2024</a:t>
            </a:fld>
            <a:endParaRPr lang="en-US"/>
          </a:p>
        </p:txBody>
      </p:sp>
      <p:sp>
        <p:nvSpPr>
          <p:cNvPr id="5" name="Holder 5"/>
          <p:cNvSpPr>
            <a:spLocks noGrp="1"/>
          </p:cNvSpPr>
          <p:nvPr>
            <p:ph type="sldNum" sz="quarter" idx="7"/>
          </p:nvPr>
        </p:nvSpPr>
        <p:spPr/>
        <p:txBody>
          <a:bodyPr lIns="0" tIns="0" rIns="0" bIns="0"/>
          <a:lstStyle>
            <a:lvl1pPr>
              <a:defRPr sz="1600" b="1" i="0">
                <a:solidFill>
                  <a:schemeClr val="tx1"/>
                </a:solidFill>
                <a:latin typeface="Calibri"/>
                <a:cs typeface="Calibri"/>
              </a:defRPr>
            </a:lvl1pPr>
          </a:lstStyle>
          <a:p>
            <a:pPr marL="38100">
              <a:lnSpc>
                <a:spcPts val="162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800" b="1" i="0">
                <a:solidFill>
                  <a:schemeClr val="tx1"/>
                </a:solidFill>
                <a:latin typeface="Times New Roman"/>
                <a:cs typeface="Times New Roman"/>
              </a:defRPr>
            </a:lvl1pPr>
          </a:lstStyle>
          <a:p>
            <a:pPr marL="12700">
              <a:lnSpc>
                <a:spcPts val="2065"/>
              </a:lnSpc>
            </a:pPr>
            <a:r>
              <a:rPr dirty="0"/>
              <a:t>Department</a:t>
            </a:r>
            <a:r>
              <a:rPr spc="-30" dirty="0"/>
              <a:t> </a:t>
            </a:r>
            <a:r>
              <a:rPr dirty="0"/>
              <a:t>of</a:t>
            </a:r>
            <a:r>
              <a:rPr spc="400" dirty="0"/>
              <a:t> </a:t>
            </a:r>
            <a:r>
              <a:rPr spc="-10" dirty="0"/>
              <a:t>Electronics</a:t>
            </a:r>
            <a:r>
              <a:rPr spc="-30" dirty="0"/>
              <a:t> </a:t>
            </a:r>
            <a:r>
              <a:rPr dirty="0"/>
              <a:t>and</a:t>
            </a:r>
            <a:r>
              <a:rPr spc="-30" dirty="0"/>
              <a:t> </a:t>
            </a:r>
            <a:r>
              <a:rPr spc="-10" dirty="0"/>
              <a:t>Telecommunication</a:t>
            </a:r>
            <a:r>
              <a:rPr spc="-30" dirty="0"/>
              <a:t> </a:t>
            </a:r>
            <a:r>
              <a:rPr dirty="0"/>
              <a:t>Engineering,</a:t>
            </a:r>
            <a:r>
              <a:rPr spc="-30" dirty="0"/>
              <a:t> </a:t>
            </a:r>
            <a:r>
              <a:rPr dirty="0"/>
              <a:t>VIIT,</a:t>
            </a:r>
            <a:r>
              <a:rPr spc="-25" dirty="0"/>
              <a:t> </a:t>
            </a:r>
            <a:r>
              <a:rPr dirty="0"/>
              <a:t>Pune-</a:t>
            </a:r>
            <a:r>
              <a:rPr spc="-25" dirty="0"/>
              <a:t>48</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4/28/2024</a:t>
            </a:fld>
            <a:endParaRPr lang="en-US"/>
          </a:p>
        </p:txBody>
      </p:sp>
      <p:sp>
        <p:nvSpPr>
          <p:cNvPr id="4" name="Holder 4"/>
          <p:cNvSpPr>
            <a:spLocks noGrp="1"/>
          </p:cNvSpPr>
          <p:nvPr>
            <p:ph type="sldNum" sz="quarter" idx="7"/>
          </p:nvPr>
        </p:nvSpPr>
        <p:spPr/>
        <p:txBody>
          <a:bodyPr lIns="0" tIns="0" rIns="0" bIns="0"/>
          <a:lstStyle>
            <a:lvl1pPr>
              <a:defRPr sz="1600" b="1" i="0">
                <a:solidFill>
                  <a:schemeClr val="tx1"/>
                </a:solidFill>
                <a:latin typeface="Calibri"/>
                <a:cs typeface="Calibri"/>
              </a:defRPr>
            </a:lvl1pPr>
          </a:lstStyle>
          <a:p>
            <a:pPr marL="38100">
              <a:lnSpc>
                <a:spcPts val="162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69037" y="52083"/>
            <a:ext cx="966163" cy="1092459"/>
          </a:xfrm>
          <a:prstGeom prst="rect">
            <a:avLst/>
          </a:prstGeom>
        </p:spPr>
      </p:pic>
      <p:sp>
        <p:nvSpPr>
          <p:cNvPr id="17" name="bg object 17"/>
          <p:cNvSpPr/>
          <p:nvPr/>
        </p:nvSpPr>
        <p:spPr>
          <a:xfrm>
            <a:off x="0" y="6509940"/>
            <a:ext cx="12192000" cy="337185"/>
          </a:xfrm>
          <a:custGeom>
            <a:avLst/>
            <a:gdLst/>
            <a:ahLst/>
            <a:cxnLst/>
            <a:rect l="l" t="t" r="r" b="b"/>
            <a:pathLst>
              <a:path w="12192000" h="337184">
                <a:moveTo>
                  <a:pt x="12191999" y="336915"/>
                </a:moveTo>
                <a:lnTo>
                  <a:pt x="0" y="336915"/>
                </a:lnTo>
                <a:lnTo>
                  <a:pt x="0" y="0"/>
                </a:lnTo>
                <a:lnTo>
                  <a:pt x="12191999" y="0"/>
                </a:lnTo>
                <a:lnTo>
                  <a:pt x="12191999" y="336915"/>
                </a:lnTo>
                <a:close/>
              </a:path>
            </a:pathLst>
          </a:custGeom>
          <a:solidFill>
            <a:srgbClr val="25A2FF"/>
          </a:solidFill>
        </p:spPr>
        <p:txBody>
          <a:bodyPr wrap="square" lIns="0" tIns="0" rIns="0" bIns="0" rtlCol="0"/>
          <a:lstStyle/>
          <a:p>
            <a:endParaRPr/>
          </a:p>
        </p:txBody>
      </p:sp>
      <p:sp>
        <p:nvSpPr>
          <p:cNvPr id="2" name="Holder 2"/>
          <p:cNvSpPr>
            <a:spLocks noGrp="1"/>
          </p:cNvSpPr>
          <p:nvPr>
            <p:ph type="title"/>
          </p:nvPr>
        </p:nvSpPr>
        <p:spPr>
          <a:xfrm>
            <a:off x="1518289" y="72433"/>
            <a:ext cx="9427295" cy="695960"/>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171929" y="6544286"/>
            <a:ext cx="7847330" cy="278765"/>
          </a:xfrm>
          <a:prstGeom prst="rect">
            <a:avLst/>
          </a:prstGeom>
        </p:spPr>
        <p:txBody>
          <a:bodyPr wrap="square" lIns="0" tIns="0" rIns="0" bIns="0">
            <a:spAutoFit/>
          </a:bodyPr>
          <a:lstStyle>
            <a:lvl1pPr>
              <a:defRPr sz="1800" b="1" i="0">
                <a:solidFill>
                  <a:schemeClr val="tx1"/>
                </a:solidFill>
                <a:latin typeface="Times New Roman"/>
                <a:cs typeface="Times New Roman"/>
              </a:defRPr>
            </a:lvl1pPr>
          </a:lstStyle>
          <a:p>
            <a:pPr marL="12700">
              <a:lnSpc>
                <a:spcPts val="2065"/>
              </a:lnSpc>
            </a:pPr>
            <a:r>
              <a:rPr dirty="0"/>
              <a:t>Department</a:t>
            </a:r>
            <a:r>
              <a:rPr spc="-30" dirty="0"/>
              <a:t> </a:t>
            </a:r>
            <a:r>
              <a:rPr dirty="0"/>
              <a:t>of</a:t>
            </a:r>
            <a:r>
              <a:rPr spc="400" dirty="0"/>
              <a:t> </a:t>
            </a:r>
            <a:r>
              <a:rPr spc="-10" dirty="0"/>
              <a:t>Electronics</a:t>
            </a:r>
            <a:r>
              <a:rPr spc="-30" dirty="0"/>
              <a:t> </a:t>
            </a:r>
            <a:r>
              <a:rPr dirty="0"/>
              <a:t>and</a:t>
            </a:r>
            <a:r>
              <a:rPr spc="-30" dirty="0"/>
              <a:t> </a:t>
            </a:r>
            <a:r>
              <a:rPr spc="-10" dirty="0"/>
              <a:t>Telecommunication</a:t>
            </a:r>
            <a:r>
              <a:rPr spc="-30" dirty="0"/>
              <a:t> </a:t>
            </a:r>
            <a:r>
              <a:rPr dirty="0"/>
              <a:t>Engineering,</a:t>
            </a:r>
            <a:r>
              <a:rPr spc="-30" dirty="0"/>
              <a:t> </a:t>
            </a:r>
            <a:r>
              <a:rPr dirty="0"/>
              <a:t>VIIT,</a:t>
            </a:r>
            <a:r>
              <a:rPr spc="-25" dirty="0"/>
              <a:t> </a:t>
            </a:r>
            <a:r>
              <a:rPr dirty="0"/>
              <a:t>Pune-</a:t>
            </a:r>
            <a:r>
              <a:rPr spc="-25" dirty="0"/>
              <a:t>48</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4/28/2024</a:t>
            </a:fld>
            <a:endParaRPr lang="en-US"/>
          </a:p>
        </p:txBody>
      </p:sp>
      <p:sp>
        <p:nvSpPr>
          <p:cNvPr id="6" name="Holder 6"/>
          <p:cNvSpPr>
            <a:spLocks noGrp="1"/>
          </p:cNvSpPr>
          <p:nvPr>
            <p:ph type="sldNum" sz="quarter" idx="7"/>
          </p:nvPr>
        </p:nvSpPr>
        <p:spPr>
          <a:xfrm>
            <a:off x="11750281" y="6544568"/>
            <a:ext cx="294640" cy="228600"/>
          </a:xfrm>
          <a:prstGeom prst="rect">
            <a:avLst/>
          </a:prstGeom>
        </p:spPr>
        <p:txBody>
          <a:bodyPr wrap="square" lIns="0" tIns="0" rIns="0" bIns="0">
            <a:spAutoFit/>
          </a:bodyPr>
          <a:lstStyle>
            <a:lvl1pPr>
              <a:defRPr sz="1600" b="1" i="0">
                <a:solidFill>
                  <a:schemeClr val="tx1"/>
                </a:solidFill>
                <a:latin typeface="Calibri"/>
                <a:cs typeface="Calibri"/>
              </a:defRPr>
            </a:lvl1pPr>
          </a:lstStyle>
          <a:p>
            <a:pPr marL="38100">
              <a:lnSpc>
                <a:spcPts val="162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14300" marR="5080" indent="829310">
              <a:lnSpc>
                <a:spcPct val="100000"/>
              </a:lnSpc>
              <a:spcBef>
                <a:spcPts val="100"/>
              </a:spcBef>
              <a:tabLst>
                <a:tab pos="2740660" algn="l"/>
              </a:tabLst>
            </a:pPr>
            <a:r>
              <a:rPr sz="2200" dirty="0"/>
              <a:t>PBL</a:t>
            </a:r>
            <a:r>
              <a:rPr sz="2200" spc="-65" dirty="0"/>
              <a:t> </a:t>
            </a:r>
            <a:r>
              <a:rPr sz="2200" spc="-10" dirty="0"/>
              <a:t>presentation</a:t>
            </a:r>
            <a:r>
              <a:rPr sz="2200" spc="-60" dirty="0"/>
              <a:t> </a:t>
            </a:r>
            <a:r>
              <a:rPr sz="2200" dirty="0"/>
              <a:t>for</a:t>
            </a:r>
            <a:r>
              <a:rPr sz="2200" spc="-60" dirty="0"/>
              <a:t> </a:t>
            </a:r>
            <a:r>
              <a:rPr sz="2200" dirty="0"/>
              <a:t>Skills</a:t>
            </a:r>
            <a:r>
              <a:rPr sz="2200" spc="-65" dirty="0"/>
              <a:t> </a:t>
            </a:r>
            <a:r>
              <a:rPr sz="2200" dirty="0"/>
              <a:t>and</a:t>
            </a:r>
            <a:r>
              <a:rPr sz="2200" spc="-60" dirty="0"/>
              <a:t> </a:t>
            </a:r>
            <a:r>
              <a:rPr sz="2200" dirty="0"/>
              <a:t>Competency</a:t>
            </a:r>
            <a:r>
              <a:rPr sz="2200" spc="-55" dirty="0"/>
              <a:t> </a:t>
            </a:r>
            <a:r>
              <a:rPr sz="2200" spc="-10" dirty="0"/>
              <a:t>Evaluation(SCE) </a:t>
            </a:r>
            <a:r>
              <a:rPr sz="2200" dirty="0"/>
              <a:t>Microcontroller</a:t>
            </a:r>
            <a:r>
              <a:rPr sz="2200" spc="-75" dirty="0"/>
              <a:t> </a:t>
            </a:r>
            <a:r>
              <a:rPr sz="2200" spc="-25" dirty="0"/>
              <a:t>And</a:t>
            </a:r>
            <a:r>
              <a:rPr sz="2200" dirty="0"/>
              <a:t>	</a:t>
            </a:r>
            <a:r>
              <a:rPr sz="2200" spc="-10" dirty="0"/>
              <a:t>Applications</a:t>
            </a:r>
            <a:r>
              <a:rPr sz="2200" spc="-35" dirty="0"/>
              <a:t> </a:t>
            </a:r>
            <a:r>
              <a:rPr sz="2200" spc="-10" dirty="0"/>
              <a:t>(ETUA22202)(SY</a:t>
            </a:r>
            <a:r>
              <a:rPr sz="2200" spc="-35" dirty="0"/>
              <a:t> </a:t>
            </a:r>
            <a:r>
              <a:rPr sz="2200" dirty="0"/>
              <a:t>ETC</a:t>
            </a:r>
            <a:r>
              <a:rPr sz="2200" spc="-30" dirty="0"/>
              <a:t> </a:t>
            </a:r>
            <a:r>
              <a:rPr sz="2200" spc="-10" dirty="0"/>
              <a:t>SEM-</a:t>
            </a:r>
            <a:r>
              <a:rPr sz="2200" dirty="0"/>
              <a:t>II</a:t>
            </a:r>
            <a:r>
              <a:rPr sz="2200" spc="-35" dirty="0"/>
              <a:t> </a:t>
            </a:r>
            <a:r>
              <a:rPr sz="2200" dirty="0"/>
              <a:t>AY</a:t>
            </a:r>
            <a:r>
              <a:rPr sz="2200" spc="-30" dirty="0"/>
              <a:t> </a:t>
            </a:r>
            <a:r>
              <a:rPr sz="2200" spc="-10" dirty="0"/>
              <a:t>23-</a:t>
            </a:r>
            <a:r>
              <a:rPr sz="2200" dirty="0"/>
              <a:t>24</a:t>
            </a:r>
            <a:r>
              <a:rPr sz="2200" spc="-30" dirty="0"/>
              <a:t> </a:t>
            </a:r>
            <a:r>
              <a:rPr sz="2200" spc="-50" dirty="0"/>
              <a:t>)</a:t>
            </a:r>
            <a:endParaRPr sz="2200"/>
          </a:p>
        </p:txBody>
      </p:sp>
      <p:sp>
        <p:nvSpPr>
          <p:cNvPr id="3" name="object 3"/>
          <p:cNvSpPr txBox="1"/>
          <p:nvPr/>
        </p:nvSpPr>
        <p:spPr>
          <a:xfrm>
            <a:off x="332281" y="5952935"/>
            <a:ext cx="11527790" cy="354965"/>
          </a:xfrm>
          <a:prstGeom prst="rect">
            <a:avLst/>
          </a:prstGeom>
          <a:solidFill>
            <a:srgbClr val="25A2FF"/>
          </a:solidFill>
        </p:spPr>
        <p:txBody>
          <a:bodyPr vert="horz" wrap="square" lIns="0" tIns="5080" rIns="0" bIns="0" rtlCol="0">
            <a:spAutoFit/>
          </a:bodyPr>
          <a:lstStyle/>
          <a:p>
            <a:pPr algn="ctr">
              <a:lnSpc>
                <a:spcPct val="100000"/>
              </a:lnSpc>
              <a:spcBef>
                <a:spcPts val="40"/>
              </a:spcBef>
            </a:pPr>
            <a:r>
              <a:rPr sz="2000" b="1" dirty="0">
                <a:solidFill>
                  <a:srgbClr val="FFFFFF"/>
                </a:solidFill>
                <a:latin typeface="Arial"/>
                <a:cs typeface="Arial"/>
              </a:rPr>
              <a:t>BRACT’S,</a:t>
            </a:r>
            <a:r>
              <a:rPr sz="2000" b="1" spc="-55" dirty="0">
                <a:solidFill>
                  <a:srgbClr val="FFFFFF"/>
                </a:solidFill>
                <a:latin typeface="Arial"/>
                <a:cs typeface="Arial"/>
              </a:rPr>
              <a:t> </a:t>
            </a:r>
            <a:r>
              <a:rPr sz="2000" b="1" dirty="0">
                <a:solidFill>
                  <a:srgbClr val="FFFFFF"/>
                </a:solidFill>
                <a:latin typeface="Arial"/>
                <a:cs typeface="Arial"/>
              </a:rPr>
              <a:t>Vishwakarma</a:t>
            </a:r>
            <a:r>
              <a:rPr sz="2000" b="1" spc="-50" dirty="0">
                <a:solidFill>
                  <a:srgbClr val="FFFFFF"/>
                </a:solidFill>
                <a:latin typeface="Arial"/>
                <a:cs typeface="Arial"/>
              </a:rPr>
              <a:t> </a:t>
            </a:r>
            <a:r>
              <a:rPr sz="2000" b="1" dirty="0">
                <a:solidFill>
                  <a:srgbClr val="FFFFFF"/>
                </a:solidFill>
                <a:latin typeface="Arial"/>
                <a:cs typeface="Arial"/>
              </a:rPr>
              <a:t>Institute</a:t>
            </a:r>
            <a:r>
              <a:rPr sz="2000" b="1" spc="-55" dirty="0">
                <a:solidFill>
                  <a:srgbClr val="FFFFFF"/>
                </a:solidFill>
                <a:latin typeface="Arial"/>
                <a:cs typeface="Arial"/>
              </a:rPr>
              <a:t> </a:t>
            </a:r>
            <a:r>
              <a:rPr sz="2000" b="1" dirty="0">
                <a:solidFill>
                  <a:srgbClr val="FFFFFF"/>
                </a:solidFill>
                <a:latin typeface="Arial"/>
                <a:cs typeface="Arial"/>
              </a:rPr>
              <a:t>of</a:t>
            </a:r>
            <a:r>
              <a:rPr sz="2000" b="1" spc="-50" dirty="0">
                <a:solidFill>
                  <a:srgbClr val="FFFFFF"/>
                </a:solidFill>
                <a:latin typeface="Arial"/>
                <a:cs typeface="Arial"/>
              </a:rPr>
              <a:t> </a:t>
            </a:r>
            <a:r>
              <a:rPr sz="2000" b="1" dirty="0">
                <a:solidFill>
                  <a:srgbClr val="FFFFFF"/>
                </a:solidFill>
                <a:latin typeface="Arial"/>
                <a:cs typeface="Arial"/>
              </a:rPr>
              <a:t>Information</a:t>
            </a:r>
            <a:r>
              <a:rPr sz="2000" b="1" spc="-55" dirty="0">
                <a:solidFill>
                  <a:srgbClr val="FFFFFF"/>
                </a:solidFill>
                <a:latin typeface="Arial"/>
                <a:cs typeface="Arial"/>
              </a:rPr>
              <a:t> </a:t>
            </a:r>
            <a:r>
              <a:rPr sz="2000" b="1" spc="-10" dirty="0">
                <a:solidFill>
                  <a:srgbClr val="FFFFFF"/>
                </a:solidFill>
                <a:latin typeface="Arial"/>
                <a:cs typeface="Arial"/>
              </a:rPr>
              <a:t>Technology,</a:t>
            </a:r>
            <a:r>
              <a:rPr sz="2000" b="1" spc="-50" dirty="0">
                <a:solidFill>
                  <a:srgbClr val="FFFFFF"/>
                </a:solidFill>
                <a:latin typeface="Arial"/>
                <a:cs typeface="Arial"/>
              </a:rPr>
              <a:t> </a:t>
            </a:r>
            <a:r>
              <a:rPr sz="2000" b="1" spc="-25" dirty="0">
                <a:solidFill>
                  <a:srgbClr val="FFFFFF"/>
                </a:solidFill>
                <a:latin typeface="Arial"/>
                <a:cs typeface="Arial"/>
              </a:rPr>
              <a:t>Pune-48</a:t>
            </a:r>
            <a:endParaRPr sz="2000">
              <a:latin typeface="Arial"/>
              <a:cs typeface="Arial"/>
            </a:endParaRPr>
          </a:p>
        </p:txBody>
      </p:sp>
      <p:pic>
        <p:nvPicPr>
          <p:cNvPr id="4" name="object 4"/>
          <p:cNvPicPr/>
          <p:nvPr/>
        </p:nvPicPr>
        <p:blipFill>
          <a:blip r:embed="rId2" cstate="print"/>
          <a:stretch>
            <a:fillRect/>
          </a:stretch>
        </p:blipFill>
        <p:spPr>
          <a:xfrm>
            <a:off x="5613053" y="4597061"/>
            <a:ext cx="1133328" cy="1281476"/>
          </a:xfrm>
          <a:prstGeom prst="rect">
            <a:avLst/>
          </a:prstGeom>
        </p:spPr>
      </p:pic>
      <p:sp>
        <p:nvSpPr>
          <p:cNvPr id="5" name="object 5"/>
          <p:cNvSpPr txBox="1"/>
          <p:nvPr/>
        </p:nvSpPr>
        <p:spPr>
          <a:xfrm>
            <a:off x="3089885" y="6307649"/>
            <a:ext cx="6036310" cy="452120"/>
          </a:xfrm>
          <a:prstGeom prst="rect">
            <a:avLst/>
          </a:prstGeom>
        </p:spPr>
        <p:txBody>
          <a:bodyPr vert="horz" wrap="square" lIns="0" tIns="12700" rIns="0" bIns="0" rtlCol="0">
            <a:spAutoFit/>
          </a:bodyPr>
          <a:lstStyle/>
          <a:p>
            <a:pPr marL="811530" marR="5080" indent="-799465">
              <a:lnSpc>
                <a:spcPct val="100000"/>
              </a:lnSpc>
              <a:spcBef>
                <a:spcPts val="100"/>
              </a:spcBef>
            </a:pPr>
            <a:r>
              <a:rPr sz="1400" b="1" dirty="0">
                <a:solidFill>
                  <a:srgbClr val="7F7F7F"/>
                </a:solidFill>
                <a:latin typeface="Arial"/>
                <a:cs typeface="Arial"/>
              </a:rPr>
              <a:t>(An</a:t>
            </a:r>
            <a:r>
              <a:rPr sz="1400" b="1" spc="-45" dirty="0">
                <a:solidFill>
                  <a:srgbClr val="7F7F7F"/>
                </a:solidFill>
                <a:latin typeface="Arial"/>
                <a:cs typeface="Arial"/>
              </a:rPr>
              <a:t> </a:t>
            </a:r>
            <a:r>
              <a:rPr sz="1400" b="1" dirty="0">
                <a:solidFill>
                  <a:srgbClr val="7F7F7F"/>
                </a:solidFill>
                <a:latin typeface="Arial"/>
                <a:cs typeface="Arial"/>
              </a:rPr>
              <a:t>Autonomous</a:t>
            </a:r>
            <a:r>
              <a:rPr sz="1400" b="1" spc="-35" dirty="0">
                <a:solidFill>
                  <a:srgbClr val="7F7F7F"/>
                </a:solidFill>
                <a:latin typeface="Arial"/>
                <a:cs typeface="Arial"/>
              </a:rPr>
              <a:t> </a:t>
            </a:r>
            <a:r>
              <a:rPr sz="1400" b="1" dirty="0">
                <a:solidFill>
                  <a:srgbClr val="7F7F7F"/>
                </a:solidFill>
                <a:latin typeface="Arial"/>
                <a:cs typeface="Arial"/>
              </a:rPr>
              <a:t>Institute</a:t>
            </a:r>
            <a:r>
              <a:rPr sz="1400" b="1" spc="-30" dirty="0">
                <a:solidFill>
                  <a:srgbClr val="7F7F7F"/>
                </a:solidFill>
                <a:latin typeface="Arial"/>
                <a:cs typeface="Arial"/>
              </a:rPr>
              <a:t> </a:t>
            </a:r>
            <a:r>
              <a:rPr sz="1400" b="1" dirty="0">
                <a:solidFill>
                  <a:srgbClr val="7F7F7F"/>
                </a:solidFill>
                <a:latin typeface="Arial"/>
                <a:cs typeface="Arial"/>
              </a:rPr>
              <a:t>affiliated</a:t>
            </a:r>
            <a:r>
              <a:rPr sz="1400" b="1" spc="-35" dirty="0">
                <a:solidFill>
                  <a:srgbClr val="7F7F7F"/>
                </a:solidFill>
                <a:latin typeface="Arial"/>
                <a:cs typeface="Arial"/>
              </a:rPr>
              <a:t> </a:t>
            </a:r>
            <a:r>
              <a:rPr sz="1400" b="1" dirty="0">
                <a:solidFill>
                  <a:srgbClr val="7F7F7F"/>
                </a:solidFill>
                <a:latin typeface="Arial"/>
                <a:cs typeface="Arial"/>
              </a:rPr>
              <a:t>to</a:t>
            </a:r>
            <a:r>
              <a:rPr sz="1400" b="1" spc="-35" dirty="0">
                <a:solidFill>
                  <a:srgbClr val="7F7F7F"/>
                </a:solidFill>
                <a:latin typeface="Arial"/>
                <a:cs typeface="Arial"/>
              </a:rPr>
              <a:t> </a:t>
            </a:r>
            <a:r>
              <a:rPr sz="1400" b="1" dirty="0">
                <a:solidFill>
                  <a:srgbClr val="7F7F7F"/>
                </a:solidFill>
                <a:latin typeface="Arial"/>
                <a:cs typeface="Arial"/>
              </a:rPr>
              <a:t>Savitribai</a:t>
            </a:r>
            <a:r>
              <a:rPr sz="1400" b="1" spc="-30" dirty="0">
                <a:solidFill>
                  <a:srgbClr val="7F7F7F"/>
                </a:solidFill>
                <a:latin typeface="Arial"/>
                <a:cs typeface="Arial"/>
              </a:rPr>
              <a:t> </a:t>
            </a:r>
            <a:r>
              <a:rPr sz="1400" b="1" dirty="0">
                <a:solidFill>
                  <a:srgbClr val="7F7F7F"/>
                </a:solidFill>
                <a:latin typeface="Arial"/>
                <a:cs typeface="Arial"/>
              </a:rPr>
              <a:t>Phule</a:t>
            </a:r>
            <a:r>
              <a:rPr sz="1400" b="1" spc="-35" dirty="0">
                <a:solidFill>
                  <a:srgbClr val="7F7F7F"/>
                </a:solidFill>
                <a:latin typeface="Arial"/>
                <a:cs typeface="Arial"/>
              </a:rPr>
              <a:t> </a:t>
            </a:r>
            <a:r>
              <a:rPr sz="1400" b="1" dirty="0">
                <a:solidFill>
                  <a:srgbClr val="7F7F7F"/>
                </a:solidFill>
                <a:latin typeface="Arial"/>
                <a:cs typeface="Arial"/>
              </a:rPr>
              <a:t>Pune</a:t>
            </a:r>
            <a:r>
              <a:rPr sz="1400" b="1" spc="-30" dirty="0">
                <a:solidFill>
                  <a:srgbClr val="7F7F7F"/>
                </a:solidFill>
                <a:latin typeface="Arial"/>
                <a:cs typeface="Arial"/>
              </a:rPr>
              <a:t> </a:t>
            </a:r>
            <a:r>
              <a:rPr sz="1400" b="1" spc="-10" dirty="0">
                <a:solidFill>
                  <a:srgbClr val="7F7F7F"/>
                </a:solidFill>
                <a:latin typeface="Arial"/>
                <a:cs typeface="Arial"/>
              </a:rPr>
              <a:t>University) </a:t>
            </a:r>
            <a:r>
              <a:rPr sz="1400" b="1" dirty="0">
                <a:solidFill>
                  <a:srgbClr val="7F7F7F"/>
                </a:solidFill>
                <a:latin typeface="Arial"/>
                <a:cs typeface="Arial"/>
              </a:rPr>
              <a:t>(NBA</a:t>
            </a:r>
            <a:r>
              <a:rPr sz="1400" b="1" spc="-45" dirty="0">
                <a:solidFill>
                  <a:srgbClr val="7F7F7F"/>
                </a:solidFill>
                <a:latin typeface="Arial"/>
                <a:cs typeface="Arial"/>
              </a:rPr>
              <a:t> </a:t>
            </a:r>
            <a:r>
              <a:rPr sz="1400" b="1" dirty="0">
                <a:solidFill>
                  <a:srgbClr val="7F7F7F"/>
                </a:solidFill>
                <a:latin typeface="Arial"/>
                <a:cs typeface="Arial"/>
              </a:rPr>
              <a:t>and</a:t>
            </a:r>
            <a:r>
              <a:rPr sz="1400" b="1" spc="-45" dirty="0">
                <a:solidFill>
                  <a:srgbClr val="7F7F7F"/>
                </a:solidFill>
                <a:latin typeface="Arial"/>
                <a:cs typeface="Arial"/>
              </a:rPr>
              <a:t> </a:t>
            </a:r>
            <a:r>
              <a:rPr sz="1400" b="1" dirty="0">
                <a:solidFill>
                  <a:srgbClr val="7F7F7F"/>
                </a:solidFill>
                <a:latin typeface="Arial"/>
                <a:cs typeface="Arial"/>
              </a:rPr>
              <a:t>NAAC</a:t>
            </a:r>
            <a:r>
              <a:rPr sz="1400" b="1" spc="-45" dirty="0">
                <a:solidFill>
                  <a:srgbClr val="7F7F7F"/>
                </a:solidFill>
                <a:latin typeface="Arial"/>
                <a:cs typeface="Arial"/>
              </a:rPr>
              <a:t> </a:t>
            </a:r>
            <a:r>
              <a:rPr sz="1400" b="1" dirty="0">
                <a:solidFill>
                  <a:srgbClr val="7F7F7F"/>
                </a:solidFill>
                <a:latin typeface="Arial"/>
                <a:cs typeface="Arial"/>
              </a:rPr>
              <a:t>accredited,</a:t>
            </a:r>
            <a:r>
              <a:rPr sz="1400" b="1" spc="-45" dirty="0">
                <a:solidFill>
                  <a:srgbClr val="7F7F7F"/>
                </a:solidFill>
                <a:latin typeface="Arial"/>
                <a:cs typeface="Arial"/>
              </a:rPr>
              <a:t> </a:t>
            </a:r>
            <a:r>
              <a:rPr sz="1400" b="1" dirty="0">
                <a:solidFill>
                  <a:srgbClr val="7F7F7F"/>
                </a:solidFill>
                <a:latin typeface="Arial"/>
                <a:cs typeface="Arial"/>
              </a:rPr>
              <a:t>ISO</a:t>
            </a:r>
            <a:r>
              <a:rPr sz="1400" b="1" spc="-45" dirty="0">
                <a:solidFill>
                  <a:srgbClr val="7F7F7F"/>
                </a:solidFill>
                <a:latin typeface="Arial"/>
                <a:cs typeface="Arial"/>
              </a:rPr>
              <a:t> </a:t>
            </a:r>
            <a:r>
              <a:rPr sz="1400" b="1" dirty="0">
                <a:solidFill>
                  <a:srgbClr val="7F7F7F"/>
                </a:solidFill>
                <a:latin typeface="Arial"/>
                <a:cs typeface="Arial"/>
              </a:rPr>
              <a:t>9001:2015</a:t>
            </a:r>
            <a:r>
              <a:rPr sz="1400" b="1" spc="-45" dirty="0">
                <a:solidFill>
                  <a:srgbClr val="7F7F7F"/>
                </a:solidFill>
                <a:latin typeface="Arial"/>
                <a:cs typeface="Arial"/>
              </a:rPr>
              <a:t> </a:t>
            </a:r>
            <a:r>
              <a:rPr sz="1400" b="1" spc="-10" dirty="0">
                <a:solidFill>
                  <a:srgbClr val="7F7F7F"/>
                </a:solidFill>
                <a:latin typeface="Arial"/>
                <a:cs typeface="Arial"/>
              </a:rPr>
              <a:t>certified)</a:t>
            </a:r>
            <a:endParaRPr sz="1400">
              <a:latin typeface="Arial"/>
              <a:cs typeface="Arial"/>
            </a:endParaRPr>
          </a:p>
        </p:txBody>
      </p:sp>
      <p:sp>
        <p:nvSpPr>
          <p:cNvPr id="6" name="object 6"/>
          <p:cNvSpPr txBox="1"/>
          <p:nvPr/>
        </p:nvSpPr>
        <p:spPr>
          <a:xfrm>
            <a:off x="332281" y="820441"/>
            <a:ext cx="11527790" cy="628015"/>
          </a:xfrm>
          <a:prstGeom prst="rect">
            <a:avLst/>
          </a:prstGeom>
          <a:solidFill>
            <a:srgbClr val="189BDE"/>
          </a:solidFill>
          <a:ln w="9524">
            <a:solidFill>
              <a:srgbClr val="4472C4"/>
            </a:solidFill>
          </a:ln>
        </p:spPr>
        <p:txBody>
          <a:bodyPr vert="horz" wrap="square" lIns="0" tIns="95250" rIns="0" bIns="0" rtlCol="0">
            <a:spAutoFit/>
          </a:bodyPr>
          <a:lstStyle/>
          <a:p>
            <a:pPr algn="ctr">
              <a:lnSpc>
                <a:spcPct val="100000"/>
              </a:lnSpc>
              <a:spcBef>
                <a:spcPts val="750"/>
              </a:spcBef>
            </a:pPr>
            <a:r>
              <a:rPr sz="2700" b="1" dirty="0">
                <a:latin typeface="Times New Roman"/>
                <a:cs typeface="Times New Roman"/>
              </a:rPr>
              <a:t>PBL</a:t>
            </a:r>
            <a:r>
              <a:rPr sz="2700" b="1" spc="40" dirty="0">
                <a:latin typeface="Times New Roman"/>
                <a:cs typeface="Times New Roman"/>
              </a:rPr>
              <a:t> </a:t>
            </a:r>
            <a:r>
              <a:rPr sz="2700" b="1" spc="-10" dirty="0">
                <a:latin typeface="Times New Roman"/>
                <a:cs typeface="Times New Roman"/>
              </a:rPr>
              <a:t>TITLE</a:t>
            </a:r>
            <a:endParaRPr sz="2700">
              <a:latin typeface="Times New Roman"/>
              <a:cs typeface="Times New Roman"/>
            </a:endParaRPr>
          </a:p>
        </p:txBody>
      </p:sp>
      <p:sp>
        <p:nvSpPr>
          <p:cNvPr id="7" name="object 7"/>
          <p:cNvSpPr txBox="1"/>
          <p:nvPr/>
        </p:nvSpPr>
        <p:spPr>
          <a:xfrm>
            <a:off x="2630171" y="3560750"/>
            <a:ext cx="6959600" cy="878205"/>
          </a:xfrm>
          <a:prstGeom prst="rect">
            <a:avLst/>
          </a:prstGeom>
        </p:spPr>
        <p:txBody>
          <a:bodyPr vert="horz" wrap="square" lIns="0" tIns="12700" rIns="0" bIns="0" rtlCol="0">
            <a:spAutoFit/>
          </a:bodyPr>
          <a:lstStyle/>
          <a:p>
            <a:pPr marL="2513330" marR="2508250" algn="ctr">
              <a:lnSpc>
                <a:spcPct val="100000"/>
              </a:lnSpc>
              <a:spcBef>
                <a:spcPts val="100"/>
              </a:spcBef>
            </a:pPr>
            <a:r>
              <a:rPr sz="1800" b="1" dirty="0">
                <a:latin typeface="Times New Roman"/>
                <a:cs typeface="Times New Roman"/>
              </a:rPr>
              <a:t>Name</a:t>
            </a:r>
            <a:r>
              <a:rPr sz="1800" b="1" spc="-45" dirty="0">
                <a:latin typeface="Times New Roman"/>
                <a:cs typeface="Times New Roman"/>
              </a:rPr>
              <a:t> </a:t>
            </a:r>
            <a:r>
              <a:rPr sz="1800" b="1" dirty="0">
                <a:latin typeface="Times New Roman"/>
                <a:cs typeface="Times New Roman"/>
              </a:rPr>
              <a:t>of</a:t>
            </a:r>
            <a:r>
              <a:rPr sz="1800" b="1" spc="-35" dirty="0">
                <a:latin typeface="Times New Roman"/>
                <a:cs typeface="Times New Roman"/>
              </a:rPr>
              <a:t> </a:t>
            </a:r>
            <a:r>
              <a:rPr sz="1800" b="1" spc="-10" dirty="0">
                <a:latin typeface="Times New Roman"/>
                <a:cs typeface="Times New Roman"/>
              </a:rPr>
              <a:t>instructor: </a:t>
            </a:r>
            <a:r>
              <a:rPr sz="1800" b="1" dirty="0">
                <a:latin typeface="Times New Roman"/>
                <a:cs typeface="Times New Roman"/>
              </a:rPr>
              <a:t>Dr.</a:t>
            </a:r>
            <a:r>
              <a:rPr sz="1800" b="1" spc="-20" dirty="0">
                <a:latin typeface="Times New Roman"/>
                <a:cs typeface="Times New Roman"/>
              </a:rPr>
              <a:t> </a:t>
            </a:r>
            <a:r>
              <a:rPr sz="1800" b="1" dirty="0">
                <a:latin typeface="Times New Roman"/>
                <a:cs typeface="Times New Roman"/>
              </a:rPr>
              <a:t>Rahul</a:t>
            </a:r>
            <a:r>
              <a:rPr sz="1800" b="1" spc="-20" dirty="0">
                <a:latin typeface="Times New Roman"/>
                <a:cs typeface="Times New Roman"/>
              </a:rPr>
              <a:t> </a:t>
            </a:r>
            <a:r>
              <a:rPr sz="1800" b="1" dirty="0">
                <a:latin typeface="Times New Roman"/>
                <a:cs typeface="Times New Roman"/>
              </a:rPr>
              <a:t>S.</a:t>
            </a:r>
            <a:r>
              <a:rPr sz="1800" b="1" spc="-15" dirty="0">
                <a:latin typeface="Times New Roman"/>
                <a:cs typeface="Times New Roman"/>
              </a:rPr>
              <a:t> </a:t>
            </a:r>
            <a:r>
              <a:rPr sz="1800" b="1" spc="-25" dirty="0">
                <a:latin typeface="Times New Roman"/>
                <a:cs typeface="Times New Roman"/>
              </a:rPr>
              <a:t>Pol</a:t>
            </a:r>
            <a:endParaRPr sz="1800">
              <a:latin typeface="Times New Roman"/>
              <a:cs typeface="Times New Roman"/>
            </a:endParaRPr>
          </a:p>
          <a:p>
            <a:pPr algn="ctr">
              <a:lnSpc>
                <a:spcPts val="2390"/>
              </a:lnSpc>
            </a:pPr>
            <a:r>
              <a:rPr sz="2000" b="1" dirty="0">
                <a:solidFill>
                  <a:srgbClr val="2E75B5"/>
                </a:solidFill>
                <a:latin typeface="Times New Roman"/>
                <a:cs typeface="Times New Roman"/>
              </a:rPr>
              <a:t>Department</a:t>
            </a:r>
            <a:r>
              <a:rPr sz="2000" b="1" spc="-35" dirty="0">
                <a:solidFill>
                  <a:srgbClr val="2E75B5"/>
                </a:solidFill>
                <a:latin typeface="Times New Roman"/>
                <a:cs typeface="Times New Roman"/>
              </a:rPr>
              <a:t> </a:t>
            </a:r>
            <a:r>
              <a:rPr sz="2000" b="1" dirty="0">
                <a:solidFill>
                  <a:srgbClr val="2E75B5"/>
                </a:solidFill>
                <a:latin typeface="Times New Roman"/>
                <a:cs typeface="Times New Roman"/>
              </a:rPr>
              <a:t>of</a:t>
            </a:r>
            <a:r>
              <a:rPr sz="2000" b="1" spc="-35" dirty="0">
                <a:solidFill>
                  <a:srgbClr val="2E75B5"/>
                </a:solidFill>
                <a:latin typeface="Times New Roman"/>
                <a:cs typeface="Times New Roman"/>
              </a:rPr>
              <a:t> </a:t>
            </a:r>
            <a:r>
              <a:rPr sz="2000" b="1" dirty="0">
                <a:solidFill>
                  <a:srgbClr val="2E75B5"/>
                </a:solidFill>
                <a:latin typeface="Times New Roman"/>
                <a:cs typeface="Times New Roman"/>
              </a:rPr>
              <a:t>Electronics</a:t>
            </a:r>
            <a:r>
              <a:rPr sz="2000" b="1" spc="-40" dirty="0">
                <a:solidFill>
                  <a:srgbClr val="2E75B5"/>
                </a:solidFill>
                <a:latin typeface="Times New Roman"/>
                <a:cs typeface="Times New Roman"/>
              </a:rPr>
              <a:t> </a:t>
            </a:r>
            <a:r>
              <a:rPr sz="2000" b="1" dirty="0">
                <a:solidFill>
                  <a:srgbClr val="2E75B5"/>
                </a:solidFill>
                <a:latin typeface="Times New Roman"/>
                <a:cs typeface="Times New Roman"/>
              </a:rPr>
              <a:t>and</a:t>
            </a:r>
            <a:r>
              <a:rPr sz="2000" b="1" spc="-40" dirty="0">
                <a:solidFill>
                  <a:srgbClr val="2E75B5"/>
                </a:solidFill>
                <a:latin typeface="Times New Roman"/>
                <a:cs typeface="Times New Roman"/>
              </a:rPr>
              <a:t> </a:t>
            </a:r>
            <a:r>
              <a:rPr sz="2000" b="1" dirty="0">
                <a:solidFill>
                  <a:srgbClr val="2E75B5"/>
                </a:solidFill>
                <a:latin typeface="Times New Roman"/>
                <a:cs typeface="Times New Roman"/>
              </a:rPr>
              <a:t>Telecommunication</a:t>
            </a:r>
            <a:r>
              <a:rPr sz="2000" b="1" spc="-40" dirty="0">
                <a:solidFill>
                  <a:srgbClr val="2E75B5"/>
                </a:solidFill>
                <a:latin typeface="Times New Roman"/>
                <a:cs typeface="Times New Roman"/>
              </a:rPr>
              <a:t> </a:t>
            </a:r>
            <a:r>
              <a:rPr sz="2000" b="1" spc="-10" dirty="0">
                <a:solidFill>
                  <a:srgbClr val="2E75B5"/>
                </a:solidFill>
                <a:latin typeface="Times New Roman"/>
                <a:cs typeface="Times New Roman"/>
              </a:rPr>
              <a:t>Engineering</a:t>
            </a:r>
            <a:endParaRPr sz="2000">
              <a:latin typeface="Times New Roman"/>
              <a:cs typeface="Times New Roman"/>
            </a:endParaRPr>
          </a:p>
        </p:txBody>
      </p:sp>
      <p:sp>
        <p:nvSpPr>
          <p:cNvPr id="8" name="object 8"/>
          <p:cNvSpPr txBox="1"/>
          <p:nvPr/>
        </p:nvSpPr>
        <p:spPr>
          <a:xfrm>
            <a:off x="11178133" y="6428676"/>
            <a:ext cx="102870"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888888"/>
                </a:solidFill>
                <a:latin typeface="Calibri"/>
                <a:cs typeface="Calibri"/>
              </a:rPr>
              <a:t>1</a:t>
            </a:r>
            <a:endParaRPr sz="1200">
              <a:latin typeface="Calibri"/>
              <a:cs typeface="Calibri"/>
            </a:endParaRPr>
          </a:p>
        </p:txBody>
      </p:sp>
      <p:sp>
        <p:nvSpPr>
          <p:cNvPr id="9" name="object 9"/>
          <p:cNvSpPr txBox="1"/>
          <p:nvPr/>
        </p:nvSpPr>
        <p:spPr>
          <a:xfrm>
            <a:off x="5020869" y="1490717"/>
            <a:ext cx="2319020" cy="635000"/>
          </a:xfrm>
          <a:prstGeom prst="rect">
            <a:avLst/>
          </a:prstGeom>
        </p:spPr>
        <p:txBody>
          <a:bodyPr vert="horz" wrap="square" lIns="0" tIns="12700" rIns="0" bIns="0" rtlCol="0">
            <a:spAutoFit/>
          </a:bodyPr>
          <a:lstStyle/>
          <a:p>
            <a:pPr algn="ctr">
              <a:lnSpc>
                <a:spcPct val="100000"/>
              </a:lnSpc>
              <a:spcBef>
                <a:spcPts val="100"/>
              </a:spcBef>
            </a:pPr>
            <a:r>
              <a:rPr sz="2000" b="1" dirty="0">
                <a:latin typeface="Times New Roman"/>
                <a:cs typeface="Times New Roman"/>
              </a:rPr>
              <a:t>Div.:- </a:t>
            </a:r>
            <a:r>
              <a:rPr lang="en-US" sz="2000" b="1" spc="-50" dirty="0">
                <a:latin typeface="Times New Roman"/>
                <a:cs typeface="Times New Roman"/>
              </a:rPr>
              <a:t>B</a:t>
            </a:r>
            <a:endParaRPr sz="2000" dirty="0">
              <a:latin typeface="Times New Roman"/>
              <a:cs typeface="Times New Roman"/>
            </a:endParaRPr>
          </a:p>
          <a:p>
            <a:pPr algn="ctr">
              <a:lnSpc>
                <a:spcPct val="100000"/>
              </a:lnSpc>
            </a:pPr>
            <a:r>
              <a:rPr sz="2000" b="1" dirty="0">
                <a:latin typeface="Times New Roman"/>
                <a:cs typeface="Times New Roman"/>
              </a:rPr>
              <a:t>By:</a:t>
            </a:r>
            <a:r>
              <a:rPr sz="2000" b="1" spc="-15" dirty="0">
                <a:latin typeface="Times New Roman"/>
                <a:cs typeface="Times New Roman"/>
              </a:rPr>
              <a:t> </a:t>
            </a:r>
            <a:r>
              <a:rPr sz="2000" b="1" dirty="0">
                <a:latin typeface="Times New Roman"/>
                <a:cs typeface="Times New Roman"/>
              </a:rPr>
              <a:t>Group</a:t>
            </a:r>
            <a:r>
              <a:rPr sz="2000" b="1" spc="-15" dirty="0">
                <a:latin typeface="Times New Roman"/>
                <a:cs typeface="Times New Roman"/>
              </a:rPr>
              <a:t> </a:t>
            </a:r>
            <a:r>
              <a:rPr sz="2000" b="1" dirty="0">
                <a:latin typeface="Times New Roman"/>
                <a:cs typeface="Times New Roman"/>
              </a:rPr>
              <a:t>No.</a:t>
            </a:r>
            <a:r>
              <a:rPr sz="2000" b="1" spc="-15" dirty="0">
                <a:latin typeface="Times New Roman"/>
                <a:cs typeface="Times New Roman"/>
              </a:rPr>
              <a:t> </a:t>
            </a:r>
            <a:r>
              <a:rPr sz="2000" b="1" dirty="0">
                <a:latin typeface="Times New Roman"/>
                <a:cs typeface="Times New Roman"/>
              </a:rPr>
              <a:t>–</a:t>
            </a:r>
            <a:r>
              <a:rPr sz="2000" b="1" spc="-10" dirty="0">
                <a:latin typeface="Times New Roman"/>
                <a:cs typeface="Times New Roman"/>
              </a:rPr>
              <a:t> </a:t>
            </a:r>
            <a:endParaRPr sz="2000" dirty="0">
              <a:latin typeface="Times New Roman"/>
              <a:cs typeface="Times New Roman"/>
            </a:endParaRPr>
          </a:p>
        </p:txBody>
      </p:sp>
      <p:graphicFrame>
        <p:nvGraphicFramePr>
          <p:cNvPr id="10" name="object 10"/>
          <p:cNvGraphicFramePr>
            <a:graphicFrameLocks noGrp="1"/>
          </p:cNvGraphicFramePr>
          <p:nvPr>
            <p:extLst>
              <p:ext uri="{D42A27DB-BD31-4B8C-83A1-F6EECF244321}">
                <p14:modId xmlns:p14="http://schemas.microsoft.com/office/powerpoint/2010/main" val="777784220"/>
              </p:ext>
            </p:extLst>
          </p:nvPr>
        </p:nvGraphicFramePr>
        <p:xfrm>
          <a:off x="1442242" y="2255643"/>
          <a:ext cx="9519918" cy="1118870"/>
        </p:xfrm>
        <a:graphic>
          <a:graphicData uri="http://schemas.openxmlformats.org/drawingml/2006/table">
            <a:tbl>
              <a:tblPr firstRow="1" bandRow="1">
                <a:tableStyleId>{2D5ABB26-0587-4C30-8999-92F81FD0307C}</a:tableStyleId>
              </a:tblPr>
              <a:tblGrid>
                <a:gridCol w="1272540">
                  <a:extLst>
                    <a:ext uri="{9D8B030D-6E8A-4147-A177-3AD203B41FA5}">
                      <a16:colId xmlns:a16="http://schemas.microsoft.com/office/drawing/2014/main" val="20000"/>
                    </a:ext>
                  </a:extLst>
                </a:gridCol>
                <a:gridCol w="1437005">
                  <a:extLst>
                    <a:ext uri="{9D8B030D-6E8A-4147-A177-3AD203B41FA5}">
                      <a16:colId xmlns:a16="http://schemas.microsoft.com/office/drawing/2014/main" val="20001"/>
                    </a:ext>
                  </a:extLst>
                </a:gridCol>
                <a:gridCol w="4311014">
                  <a:extLst>
                    <a:ext uri="{9D8B030D-6E8A-4147-A177-3AD203B41FA5}">
                      <a16:colId xmlns:a16="http://schemas.microsoft.com/office/drawing/2014/main" val="20002"/>
                    </a:ext>
                  </a:extLst>
                </a:gridCol>
                <a:gridCol w="2499359">
                  <a:extLst>
                    <a:ext uri="{9D8B030D-6E8A-4147-A177-3AD203B41FA5}">
                      <a16:colId xmlns:a16="http://schemas.microsoft.com/office/drawing/2014/main" val="20003"/>
                    </a:ext>
                  </a:extLst>
                </a:gridCol>
              </a:tblGrid>
              <a:tr h="284480">
                <a:tc>
                  <a:txBody>
                    <a:bodyPr/>
                    <a:lstStyle/>
                    <a:p>
                      <a:pPr marL="66675">
                        <a:lnSpc>
                          <a:spcPts val="2090"/>
                        </a:lnSpc>
                      </a:pPr>
                      <a:r>
                        <a:rPr sz="1800" b="1" dirty="0">
                          <a:latin typeface="Times New Roman"/>
                          <a:cs typeface="Times New Roman"/>
                        </a:rPr>
                        <a:t>Roll</a:t>
                      </a:r>
                      <a:r>
                        <a:rPr sz="1800" b="1" spc="-20" dirty="0">
                          <a:latin typeface="Times New Roman"/>
                          <a:cs typeface="Times New Roman"/>
                        </a:rPr>
                        <a:t> </a:t>
                      </a:r>
                      <a:r>
                        <a:rPr sz="1800" b="1" spc="-25" dirty="0">
                          <a:latin typeface="Times New Roman"/>
                          <a:cs typeface="Times New Roman"/>
                        </a:rPr>
                        <a:t>No.</a:t>
                      </a:r>
                      <a:endParaRPr sz="18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66675">
                        <a:lnSpc>
                          <a:spcPts val="2090"/>
                        </a:lnSpc>
                      </a:pPr>
                      <a:r>
                        <a:rPr sz="1800" b="1" dirty="0">
                          <a:latin typeface="Times New Roman"/>
                          <a:cs typeface="Times New Roman"/>
                        </a:rPr>
                        <a:t>G.R. </a:t>
                      </a:r>
                      <a:r>
                        <a:rPr sz="1800" b="1" spc="-25" dirty="0">
                          <a:latin typeface="Times New Roman"/>
                          <a:cs typeface="Times New Roman"/>
                        </a:rPr>
                        <a:t>No.</a:t>
                      </a:r>
                      <a:endParaRPr sz="18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66675">
                        <a:lnSpc>
                          <a:spcPts val="2090"/>
                        </a:lnSpc>
                      </a:pPr>
                      <a:r>
                        <a:rPr sz="1800" b="1" dirty="0">
                          <a:latin typeface="Times New Roman"/>
                          <a:cs typeface="Times New Roman"/>
                        </a:rPr>
                        <a:t>Name</a:t>
                      </a:r>
                      <a:r>
                        <a:rPr sz="1800" b="1" spc="-45" dirty="0">
                          <a:latin typeface="Times New Roman"/>
                          <a:cs typeface="Times New Roman"/>
                        </a:rPr>
                        <a:t> </a:t>
                      </a:r>
                      <a:r>
                        <a:rPr sz="1800" b="1" dirty="0">
                          <a:latin typeface="Times New Roman"/>
                          <a:cs typeface="Times New Roman"/>
                        </a:rPr>
                        <a:t>of</a:t>
                      </a:r>
                      <a:r>
                        <a:rPr sz="1800" b="1" spc="-35" dirty="0">
                          <a:latin typeface="Times New Roman"/>
                          <a:cs typeface="Times New Roman"/>
                        </a:rPr>
                        <a:t> </a:t>
                      </a:r>
                      <a:r>
                        <a:rPr sz="1800" b="1" spc="-10" dirty="0">
                          <a:latin typeface="Times New Roman"/>
                          <a:cs typeface="Times New Roman"/>
                        </a:rPr>
                        <a:t>Student</a:t>
                      </a:r>
                      <a:endParaRPr sz="18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66675">
                        <a:lnSpc>
                          <a:spcPts val="2090"/>
                        </a:lnSpc>
                      </a:pPr>
                      <a:r>
                        <a:rPr sz="1800" b="1" dirty="0">
                          <a:latin typeface="Times New Roman"/>
                          <a:cs typeface="Times New Roman"/>
                        </a:rPr>
                        <a:t>Contact</a:t>
                      </a:r>
                      <a:r>
                        <a:rPr sz="1800" b="1" spc="-65" dirty="0">
                          <a:latin typeface="Times New Roman"/>
                          <a:cs typeface="Times New Roman"/>
                        </a:rPr>
                        <a:t> </a:t>
                      </a:r>
                      <a:r>
                        <a:rPr sz="1800" b="1" spc="-10" dirty="0">
                          <a:latin typeface="Times New Roman"/>
                          <a:cs typeface="Times New Roman"/>
                        </a:rPr>
                        <a:t>number</a:t>
                      </a:r>
                      <a:endParaRPr sz="18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278130">
                <a:tc>
                  <a:txBody>
                    <a:bodyPr/>
                    <a:lstStyle/>
                    <a:p>
                      <a:pPr>
                        <a:lnSpc>
                          <a:spcPct val="100000"/>
                        </a:lnSpc>
                      </a:pPr>
                      <a:r>
                        <a:rPr lang="en-US" sz="1700" dirty="0">
                          <a:latin typeface="Times New Roman"/>
                          <a:cs typeface="Times New Roman"/>
                        </a:rPr>
                        <a:t>212009</a:t>
                      </a:r>
                      <a:endParaRPr sz="17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r>
                        <a:rPr lang="en-US" sz="1700" dirty="0">
                          <a:latin typeface="Times New Roman"/>
                          <a:cs typeface="Times New Roman"/>
                        </a:rPr>
                        <a:t>22210640</a:t>
                      </a:r>
                      <a:endParaRPr sz="17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r>
                        <a:rPr lang="en-US" sz="1700" dirty="0">
                          <a:latin typeface="Times New Roman"/>
                          <a:cs typeface="Times New Roman"/>
                        </a:rPr>
                        <a:t>Rohit Chauhan</a:t>
                      </a:r>
                      <a:endParaRPr sz="17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r>
                        <a:rPr lang="en-US" sz="1700" dirty="0">
                          <a:latin typeface="Times New Roman"/>
                          <a:cs typeface="Times New Roman"/>
                        </a:rPr>
                        <a:t>7218583261</a:t>
                      </a:r>
                      <a:endParaRPr sz="17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278130">
                <a:tc>
                  <a:txBody>
                    <a:bodyPr/>
                    <a:lstStyle/>
                    <a:p>
                      <a:pPr>
                        <a:lnSpc>
                          <a:spcPct val="100000"/>
                        </a:lnSpc>
                      </a:pPr>
                      <a:r>
                        <a:rPr lang="en-US" sz="1700" dirty="0">
                          <a:latin typeface="Times New Roman"/>
                          <a:cs typeface="Times New Roman"/>
                        </a:rPr>
                        <a:t>212005</a:t>
                      </a:r>
                      <a:endParaRPr sz="17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r>
                        <a:rPr lang="en-US" sz="1700" dirty="0">
                          <a:latin typeface="Times New Roman"/>
                          <a:cs typeface="Times New Roman"/>
                        </a:rPr>
                        <a:t>22210425</a:t>
                      </a:r>
                      <a:endParaRPr sz="17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r>
                        <a:rPr lang="en-US" sz="1700" dirty="0">
                          <a:latin typeface="Times New Roman"/>
                          <a:cs typeface="Times New Roman"/>
                        </a:rPr>
                        <a:t>Gaurav </a:t>
                      </a:r>
                      <a:r>
                        <a:rPr lang="en-US" sz="1700" dirty="0" err="1">
                          <a:latin typeface="Times New Roman"/>
                          <a:cs typeface="Times New Roman"/>
                        </a:rPr>
                        <a:t>Bhaltilak</a:t>
                      </a:r>
                      <a:endParaRPr sz="17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r>
                        <a:rPr lang="en-IN" sz="1700" dirty="0">
                          <a:latin typeface="Times New Roman"/>
                          <a:cs typeface="Times New Roman"/>
                        </a:rPr>
                        <a:t>8956046920</a:t>
                      </a:r>
                      <a:endParaRPr sz="17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278130">
                <a:tc>
                  <a:txBody>
                    <a:bodyPr/>
                    <a:lstStyle/>
                    <a:p>
                      <a:pPr>
                        <a:lnSpc>
                          <a:spcPct val="100000"/>
                        </a:lnSpc>
                      </a:pPr>
                      <a:r>
                        <a:rPr lang="en-US" sz="1700" dirty="0">
                          <a:latin typeface="Times New Roman"/>
                          <a:cs typeface="Times New Roman"/>
                        </a:rPr>
                        <a:t>212017</a:t>
                      </a:r>
                      <a:endParaRPr sz="17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r>
                        <a:rPr lang="en-US" sz="1700" dirty="0">
                          <a:latin typeface="Times New Roman"/>
                          <a:cs typeface="Times New Roman"/>
                        </a:rPr>
                        <a:t>22210275</a:t>
                      </a:r>
                      <a:endParaRPr sz="17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r>
                        <a:rPr lang="en-US" sz="1700" dirty="0">
                          <a:latin typeface="Times New Roman"/>
                          <a:cs typeface="Times New Roman"/>
                        </a:rPr>
                        <a:t>Prasad </a:t>
                      </a:r>
                      <a:r>
                        <a:rPr lang="en-US" sz="1700" dirty="0" err="1">
                          <a:latin typeface="Times New Roman"/>
                          <a:cs typeface="Times New Roman"/>
                        </a:rPr>
                        <a:t>Gangurde</a:t>
                      </a:r>
                      <a:endParaRPr sz="17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r>
                        <a:rPr lang="en-IN" sz="1700" dirty="0">
                          <a:latin typeface="Times New Roman"/>
                          <a:cs typeface="Times New Roman"/>
                        </a:rPr>
                        <a:t>7385138969</a:t>
                      </a:r>
                      <a:endParaRPr sz="17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82737" rIns="0" bIns="0" rtlCol="0">
            <a:spAutoFit/>
          </a:bodyPr>
          <a:lstStyle/>
          <a:p>
            <a:pPr marL="12700">
              <a:lnSpc>
                <a:spcPct val="100000"/>
              </a:lnSpc>
              <a:spcBef>
                <a:spcPts val="100"/>
              </a:spcBef>
            </a:pPr>
            <a:r>
              <a:rPr spc="-10" dirty="0"/>
              <a:t>ALGORITHM/FLOWCHART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65"/>
              </a:lnSpc>
            </a:pPr>
            <a:r>
              <a:rPr dirty="0"/>
              <a:t>Department</a:t>
            </a:r>
            <a:r>
              <a:rPr spc="-30" dirty="0"/>
              <a:t> </a:t>
            </a:r>
            <a:r>
              <a:rPr dirty="0"/>
              <a:t>of</a:t>
            </a:r>
            <a:r>
              <a:rPr spc="400" dirty="0"/>
              <a:t> </a:t>
            </a:r>
            <a:r>
              <a:rPr spc="-10" dirty="0"/>
              <a:t>Electronics</a:t>
            </a:r>
            <a:r>
              <a:rPr spc="-30" dirty="0"/>
              <a:t> </a:t>
            </a:r>
            <a:r>
              <a:rPr dirty="0"/>
              <a:t>and</a:t>
            </a:r>
            <a:r>
              <a:rPr spc="-30" dirty="0"/>
              <a:t> </a:t>
            </a:r>
            <a:r>
              <a:rPr spc="-10" dirty="0"/>
              <a:t>Telecommunication</a:t>
            </a:r>
            <a:r>
              <a:rPr spc="-30" dirty="0"/>
              <a:t> </a:t>
            </a:r>
            <a:r>
              <a:rPr dirty="0"/>
              <a:t>Engineering,</a:t>
            </a:r>
            <a:r>
              <a:rPr spc="-30" dirty="0"/>
              <a:t> </a:t>
            </a:r>
            <a:r>
              <a:rPr dirty="0"/>
              <a:t>VIIT,</a:t>
            </a:r>
            <a:r>
              <a:rPr spc="-25" dirty="0"/>
              <a:t> </a:t>
            </a:r>
            <a:r>
              <a:rPr dirty="0"/>
              <a:t>Pune-</a:t>
            </a:r>
            <a:r>
              <a:rPr spc="-25" dirty="0"/>
              <a:t>48</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10</a:t>
            </a:fld>
            <a:endParaRPr spc="-25" dirty="0"/>
          </a:p>
        </p:txBody>
      </p:sp>
      <p:sp>
        <p:nvSpPr>
          <p:cNvPr id="7" name="TextBox 6">
            <a:extLst>
              <a:ext uri="{FF2B5EF4-FFF2-40B4-BE49-F238E27FC236}">
                <a16:creationId xmlns:a16="http://schemas.microsoft.com/office/drawing/2014/main" id="{1BF66703-9E76-CBCF-3CB0-918A8B88DEED}"/>
              </a:ext>
            </a:extLst>
          </p:cNvPr>
          <p:cNvSpPr txBox="1"/>
          <p:nvPr/>
        </p:nvSpPr>
        <p:spPr>
          <a:xfrm>
            <a:off x="1676400" y="1600200"/>
            <a:ext cx="6000361" cy="4524315"/>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The flowchart for this algorithm can be represented as follows: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-Start</a:t>
            </a:r>
          </a:p>
          <a:p>
            <a:r>
              <a:rPr lang="en-US" dirty="0">
                <a:latin typeface="Times New Roman" panose="02020603050405020304" pitchFamily="18" charset="0"/>
                <a:cs typeface="Times New Roman" panose="02020603050405020304" pitchFamily="18" charset="0"/>
              </a:rPr>
              <a:t>Initialize counter to zero</a:t>
            </a:r>
          </a:p>
          <a:p>
            <a:r>
              <a:rPr lang="en-US" dirty="0">
                <a:latin typeface="Times New Roman" panose="02020603050405020304" pitchFamily="18" charset="0"/>
                <a:cs typeface="Times New Roman" panose="02020603050405020304" pitchFamily="18" charset="0"/>
              </a:rPr>
              <a:t>Initialize IR sensors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-Loop</a:t>
            </a:r>
          </a:p>
          <a:p>
            <a:r>
              <a:rPr lang="en-US" dirty="0">
                <a:latin typeface="Times New Roman" panose="02020603050405020304" pitchFamily="18" charset="0"/>
                <a:cs typeface="Times New Roman" panose="02020603050405020304" pitchFamily="18" charset="0"/>
              </a:rPr>
              <a:t>Detect visitor entry</a:t>
            </a:r>
          </a:p>
          <a:p>
            <a:r>
              <a:rPr lang="en-US" dirty="0">
                <a:latin typeface="Times New Roman" panose="02020603050405020304" pitchFamily="18" charset="0"/>
                <a:cs typeface="Times New Roman" panose="02020603050405020304" pitchFamily="18" charset="0"/>
              </a:rPr>
              <a:t>Increment counter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-Detect visitor exit</a:t>
            </a:r>
          </a:p>
          <a:p>
            <a:r>
              <a:rPr lang="en-US" dirty="0">
                <a:latin typeface="Times New Roman" panose="02020603050405020304" pitchFamily="18" charset="0"/>
                <a:cs typeface="Times New Roman" panose="02020603050405020304" pitchFamily="18" charset="0"/>
              </a:rPr>
              <a:t>Decrement counter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-Display counter value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-End</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82737" rIns="0" bIns="0" rtlCol="0">
            <a:spAutoFit/>
          </a:bodyPr>
          <a:lstStyle/>
          <a:p>
            <a:pPr marL="12700">
              <a:lnSpc>
                <a:spcPct val="100000"/>
              </a:lnSpc>
              <a:spcBef>
                <a:spcPts val="100"/>
              </a:spcBef>
            </a:pPr>
            <a:r>
              <a:rPr spc="-10" dirty="0"/>
              <a:t>ALGORITHM/FLOWCHART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65"/>
              </a:lnSpc>
            </a:pPr>
            <a:r>
              <a:rPr dirty="0"/>
              <a:t>Department</a:t>
            </a:r>
            <a:r>
              <a:rPr spc="-30" dirty="0"/>
              <a:t> </a:t>
            </a:r>
            <a:r>
              <a:rPr dirty="0"/>
              <a:t>of</a:t>
            </a:r>
            <a:r>
              <a:rPr spc="400" dirty="0"/>
              <a:t> </a:t>
            </a:r>
            <a:r>
              <a:rPr spc="-10" dirty="0"/>
              <a:t>Electronics</a:t>
            </a:r>
            <a:r>
              <a:rPr spc="-30" dirty="0"/>
              <a:t> </a:t>
            </a:r>
            <a:r>
              <a:rPr dirty="0"/>
              <a:t>and</a:t>
            </a:r>
            <a:r>
              <a:rPr spc="-30" dirty="0"/>
              <a:t> </a:t>
            </a:r>
            <a:r>
              <a:rPr spc="-10" dirty="0"/>
              <a:t>Telecommunication</a:t>
            </a:r>
            <a:r>
              <a:rPr spc="-30" dirty="0"/>
              <a:t> </a:t>
            </a:r>
            <a:r>
              <a:rPr dirty="0"/>
              <a:t>Engineering,</a:t>
            </a:r>
            <a:r>
              <a:rPr spc="-30" dirty="0"/>
              <a:t> </a:t>
            </a:r>
            <a:r>
              <a:rPr dirty="0"/>
              <a:t>VIIT,</a:t>
            </a:r>
            <a:r>
              <a:rPr spc="-25" dirty="0"/>
              <a:t> </a:t>
            </a:r>
            <a:r>
              <a:rPr dirty="0"/>
              <a:t>Pune-</a:t>
            </a:r>
            <a:r>
              <a:rPr spc="-25" dirty="0"/>
              <a:t>48</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11</a:t>
            </a:fld>
            <a:endParaRPr spc="-25" dirty="0"/>
          </a:p>
        </p:txBody>
      </p:sp>
      <p:sp>
        <p:nvSpPr>
          <p:cNvPr id="3" name="object 3"/>
          <p:cNvSpPr txBox="1"/>
          <p:nvPr/>
        </p:nvSpPr>
        <p:spPr>
          <a:xfrm>
            <a:off x="1518287" y="1160798"/>
            <a:ext cx="368300"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Times New Roman"/>
                <a:cs typeface="Times New Roman"/>
              </a:rPr>
              <a:t>…..</a:t>
            </a:r>
            <a:endParaRPr sz="18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82737" rIns="0" bIns="0" rtlCol="0">
            <a:spAutoFit/>
          </a:bodyPr>
          <a:lstStyle/>
          <a:p>
            <a:pPr marL="12700">
              <a:lnSpc>
                <a:spcPct val="100000"/>
              </a:lnSpc>
              <a:spcBef>
                <a:spcPts val="100"/>
              </a:spcBef>
            </a:pPr>
            <a:r>
              <a:rPr spc="-10" dirty="0"/>
              <a:t>PROGRAM</a:t>
            </a:r>
            <a:r>
              <a:rPr spc="-145" dirty="0"/>
              <a:t> </a:t>
            </a:r>
            <a:r>
              <a:rPr spc="-10" dirty="0"/>
              <a:t>IMPLEMENTATION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65"/>
              </a:lnSpc>
            </a:pPr>
            <a:r>
              <a:rPr dirty="0"/>
              <a:t>Department</a:t>
            </a:r>
            <a:r>
              <a:rPr spc="-30" dirty="0"/>
              <a:t> </a:t>
            </a:r>
            <a:r>
              <a:rPr dirty="0"/>
              <a:t>of</a:t>
            </a:r>
            <a:r>
              <a:rPr spc="400" dirty="0"/>
              <a:t> </a:t>
            </a:r>
            <a:r>
              <a:rPr spc="-10" dirty="0"/>
              <a:t>Electronics</a:t>
            </a:r>
            <a:r>
              <a:rPr spc="-30" dirty="0"/>
              <a:t> </a:t>
            </a:r>
            <a:r>
              <a:rPr dirty="0"/>
              <a:t>and</a:t>
            </a:r>
            <a:r>
              <a:rPr spc="-30" dirty="0"/>
              <a:t> </a:t>
            </a:r>
            <a:r>
              <a:rPr spc="-10" dirty="0"/>
              <a:t>Telecommunication</a:t>
            </a:r>
            <a:r>
              <a:rPr spc="-30" dirty="0"/>
              <a:t> </a:t>
            </a:r>
            <a:r>
              <a:rPr dirty="0"/>
              <a:t>Engineering,</a:t>
            </a:r>
            <a:r>
              <a:rPr spc="-30" dirty="0"/>
              <a:t> </a:t>
            </a:r>
            <a:r>
              <a:rPr dirty="0"/>
              <a:t>VIIT,</a:t>
            </a:r>
            <a:r>
              <a:rPr spc="-25" dirty="0"/>
              <a:t> </a:t>
            </a:r>
            <a:r>
              <a:rPr dirty="0"/>
              <a:t>Pune-</a:t>
            </a:r>
            <a:r>
              <a:rPr spc="-25" dirty="0"/>
              <a:t>48</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12</a:t>
            </a:fld>
            <a:endParaRPr spc="-25" dirty="0"/>
          </a:p>
        </p:txBody>
      </p:sp>
      <p:pic>
        <p:nvPicPr>
          <p:cNvPr id="8" name="Picture 7">
            <a:extLst>
              <a:ext uri="{FF2B5EF4-FFF2-40B4-BE49-F238E27FC236}">
                <a16:creationId xmlns:a16="http://schemas.microsoft.com/office/drawing/2014/main" id="{906A8015-9588-AD69-7F29-6194345D7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223" y="1020871"/>
            <a:ext cx="8687553" cy="481625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82737" rIns="0" bIns="0" rtlCol="0">
            <a:spAutoFit/>
          </a:bodyPr>
          <a:lstStyle/>
          <a:p>
            <a:pPr marL="12700">
              <a:lnSpc>
                <a:spcPct val="100000"/>
              </a:lnSpc>
              <a:spcBef>
                <a:spcPts val="100"/>
              </a:spcBef>
            </a:pPr>
            <a:r>
              <a:rPr spc="-10" dirty="0"/>
              <a:t>PROGRAM</a:t>
            </a:r>
            <a:r>
              <a:rPr spc="-145" dirty="0"/>
              <a:t> </a:t>
            </a:r>
            <a:r>
              <a:rPr spc="-10" dirty="0"/>
              <a:t>IMPLEMENTATION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65"/>
              </a:lnSpc>
            </a:pPr>
            <a:r>
              <a:rPr dirty="0"/>
              <a:t>Department</a:t>
            </a:r>
            <a:r>
              <a:rPr spc="-30" dirty="0"/>
              <a:t> </a:t>
            </a:r>
            <a:r>
              <a:rPr dirty="0"/>
              <a:t>of</a:t>
            </a:r>
            <a:r>
              <a:rPr spc="400" dirty="0"/>
              <a:t> </a:t>
            </a:r>
            <a:r>
              <a:rPr spc="-10" dirty="0"/>
              <a:t>Electronics</a:t>
            </a:r>
            <a:r>
              <a:rPr spc="-30" dirty="0"/>
              <a:t> </a:t>
            </a:r>
            <a:r>
              <a:rPr dirty="0"/>
              <a:t>and</a:t>
            </a:r>
            <a:r>
              <a:rPr spc="-30" dirty="0"/>
              <a:t> </a:t>
            </a:r>
            <a:r>
              <a:rPr spc="-10" dirty="0"/>
              <a:t>Telecommunication</a:t>
            </a:r>
            <a:r>
              <a:rPr spc="-30" dirty="0"/>
              <a:t> </a:t>
            </a:r>
            <a:r>
              <a:rPr dirty="0"/>
              <a:t>Engineering,</a:t>
            </a:r>
            <a:r>
              <a:rPr spc="-30" dirty="0"/>
              <a:t> </a:t>
            </a:r>
            <a:r>
              <a:rPr dirty="0"/>
              <a:t>VIIT,</a:t>
            </a:r>
            <a:r>
              <a:rPr spc="-25" dirty="0"/>
              <a:t> </a:t>
            </a:r>
            <a:r>
              <a:rPr dirty="0"/>
              <a:t>Pune-</a:t>
            </a:r>
            <a:r>
              <a:rPr spc="-25" dirty="0"/>
              <a:t>48</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13</a:t>
            </a:fld>
            <a:endParaRPr spc="-25" dirty="0"/>
          </a:p>
        </p:txBody>
      </p:sp>
      <p:pic>
        <p:nvPicPr>
          <p:cNvPr id="6" name="Picture 5">
            <a:extLst>
              <a:ext uri="{FF2B5EF4-FFF2-40B4-BE49-F238E27FC236}">
                <a16:creationId xmlns:a16="http://schemas.microsoft.com/office/drawing/2014/main" id="{8EE776CC-521E-2FF6-B66B-10FA5E1A46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964" y="1028492"/>
            <a:ext cx="8436071" cy="4801016"/>
          </a:xfrm>
          <a:prstGeom prst="rect">
            <a:avLst/>
          </a:prstGeom>
        </p:spPr>
      </p:pic>
    </p:spTree>
    <p:extLst>
      <p:ext uri="{BB962C8B-B14F-4D97-AF65-F5344CB8AC3E}">
        <p14:creationId xmlns:p14="http://schemas.microsoft.com/office/powerpoint/2010/main" val="1255820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82737" rIns="0" bIns="0" rtlCol="0">
            <a:spAutoFit/>
          </a:bodyPr>
          <a:lstStyle/>
          <a:p>
            <a:pPr marL="12700">
              <a:lnSpc>
                <a:spcPct val="100000"/>
              </a:lnSpc>
              <a:spcBef>
                <a:spcPts val="100"/>
              </a:spcBef>
            </a:pPr>
            <a:r>
              <a:rPr spc="-10" dirty="0"/>
              <a:t>PROGRAM</a:t>
            </a:r>
            <a:r>
              <a:rPr spc="-145" dirty="0"/>
              <a:t> </a:t>
            </a:r>
            <a:r>
              <a:rPr spc="-10" dirty="0"/>
              <a:t>IMPLEMENTATION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65"/>
              </a:lnSpc>
            </a:pPr>
            <a:r>
              <a:rPr dirty="0"/>
              <a:t>Department</a:t>
            </a:r>
            <a:r>
              <a:rPr spc="-30" dirty="0"/>
              <a:t> </a:t>
            </a:r>
            <a:r>
              <a:rPr dirty="0"/>
              <a:t>of</a:t>
            </a:r>
            <a:r>
              <a:rPr spc="400" dirty="0"/>
              <a:t> </a:t>
            </a:r>
            <a:r>
              <a:rPr spc="-10" dirty="0"/>
              <a:t>Electronics</a:t>
            </a:r>
            <a:r>
              <a:rPr spc="-30" dirty="0"/>
              <a:t> </a:t>
            </a:r>
            <a:r>
              <a:rPr dirty="0"/>
              <a:t>and</a:t>
            </a:r>
            <a:r>
              <a:rPr spc="-30" dirty="0"/>
              <a:t> </a:t>
            </a:r>
            <a:r>
              <a:rPr spc="-10" dirty="0"/>
              <a:t>Telecommunication</a:t>
            </a:r>
            <a:r>
              <a:rPr spc="-30" dirty="0"/>
              <a:t> </a:t>
            </a:r>
            <a:r>
              <a:rPr dirty="0"/>
              <a:t>Engineering,</a:t>
            </a:r>
            <a:r>
              <a:rPr spc="-30" dirty="0"/>
              <a:t> </a:t>
            </a:r>
            <a:r>
              <a:rPr dirty="0"/>
              <a:t>VIIT,</a:t>
            </a:r>
            <a:r>
              <a:rPr spc="-25" dirty="0"/>
              <a:t> </a:t>
            </a:r>
            <a:r>
              <a:rPr dirty="0"/>
              <a:t>Pune-</a:t>
            </a:r>
            <a:r>
              <a:rPr spc="-25" dirty="0"/>
              <a:t>48</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14</a:t>
            </a:fld>
            <a:endParaRPr spc="-25" dirty="0"/>
          </a:p>
        </p:txBody>
      </p:sp>
      <p:pic>
        <p:nvPicPr>
          <p:cNvPr id="7" name="Picture 6">
            <a:extLst>
              <a:ext uri="{FF2B5EF4-FFF2-40B4-BE49-F238E27FC236}">
                <a16:creationId xmlns:a16="http://schemas.microsoft.com/office/drawing/2014/main" id="{C7C6A161-14DA-5097-8D22-F096DDF75E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380" y="1047543"/>
            <a:ext cx="9457240" cy="4762913"/>
          </a:xfrm>
          <a:prstGeom prst="rect">
            <a:avLst/>
          </a:prstGeom>
        </p:spPr>
      </p:pic>
    </p:spTree>
    <p:extLst>
      <p:ext uri="{BB962C8B-B14F-4D97-AF65-F5344CB8AC3E}">
        <p14:creationId xmlns:p14="http://schemas.microsoft.com/office/powerpoint/2010/main" val="1492316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82737" rIns="0" bIns="0" rtlCol="0">
            <a:spAutoFit/>
          </a:bodyPr>
          <a:lstStyle/>
          <a:p>
            <a:pPr marL="12700">
              <a:lnSpc>
                <a:spcPct val="100000"/>
              </a:lnSpc>
              <a:spcBef>
                <a:spcPts val="100"/>
              </a:spcBef>
            </a:pPr>
            <a:r>
              <a:rPr spc="-10" dirty="0"/>
              <a:t>PROGRAM</a:t>
            </a:r>
            <a:r>
              <a:rPr spc="-145" dirty="0"/>
              <a:t> </a:t>
            </a:r>
            <a:r>
              <a:rPr spc="-10" dirty="0"/>
              <a:t>IMPLEMENTATION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65"/>
              </a:lnSpc>
            </a:pPr>
            <a:r>
              <a:rPr dirty="0"/>
              <a:t>Department</a:t>
            </a:r>
            <a:r>
              <a:rPr spc="-30" dirty="0"/>
              <a:t> </a:t>
            </a:r>
            <a:r>
              <a:rPr dirty="0"/>
              <a:t>of</a:t>
            </a:r>
            <a:r>
              <a:rPr spc="400" dirty="0"/>
              <a:t> </a:t>
            </a:r>
            <a:r>
              <a:rPr spc="-10" dirty="0"/>
              <a:t>Electronics</a:t>
            </a:r>
            <a:r>
              <a:rPr spc="-30" dirty="0"/>
              <a:t> </a:t>
            </a:r>
            <a:r>
              <a:rPr dirty="0"/>
              <a:t>and</a:t>
            </a:r>
            <a:r>
              <a:rPr spc="-30" dirty="0"/>
              <a:t> </a:t>
            </a:r>
            <a:r>
              <a:rPr spc="-10" dirty="0"/>
              <a:t>Telecommunication</a:t>
            </a:r>
            <a:r>
              <a:rPr spc="-30" dirty="0"/>
              <a:t> </a:t>
            </a:r>
            <a:r>
              <a:rPr dirty="0"/>
              <a:t>Engineering,</a:t>
            </a:r>
            <a:r>
              <a:rPr spc="-30" dirty="0"/>
              <a:t> </a:t>
            </a:r>
            <a:r>
              <a:rPr dirty="0"/>
              <a:t>VIIT,</a:t>
            </a:r>
            <a:r>
              <a:rPr spc="-25" dirty="0"/>
              <a:t> </a:t>
            </a:r>
            <a:r>
              <a:rPr dirty="0"/>
              <a:t>Pune-</a:t>
            </a:r>
            <a:r>
              <a:rPr spc="-25" dirty="0"/>
              <a:t>48</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15</a:t>
            </a:fld>
            <a:endParaRPr spc="-25" dirty="0"/>
          </a:p>
        </p:txBody>
      </p:sp>
      <p:pic>
        <p:nvPicPr>
          <p:cNvPr id="6" name="Picture 5">
            <a:extLst>
              <a:ext uri="{FF2B5EF4-FFF2-40B4-BE49-F238E27FC236}">
                <a16:creationId xmlns:a16="http://schemas.microsoft.com/office/drawing/2014/main" id="{37EEFF97-8E30-56BB-DE9F-5DF41E153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143000"/>
            <a:ext cx="10516511" cy="4892464"/>
          </a:xfrm>
          <a:prstGeom prst="rect">
            <a:avLst/>
          </a:prstGeom>
        </p:spPr>
      </p:pic>
    </p:spTree>
    <p:extLst>
      <p:ext uri="{BB962C8B-B14F-4D97-AF65-F5344CB8AC3E}">
        <p14:creationId xmlns:p14="http://schemas.microsoft.com/office/powerpoint/2010/main" val="2672070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82737" rIns="0" bIns="0" rtlCol="0">
            <a:spAutoFit/>
          </a:bodyPr>
          <a:lstStyle/>
          <a:p>
            <a:pPr marL="12700">
              <a:lnSpc>
                <a:spcPct val="100000"/>
              </a:lnSpc>
              <a:spcBef>
                <a:spcPts val="100"/>
              </a:spcBef>
            </a:pPr>
            <a:r>
              <a:rPr spc="-10" dirty="0"/>
              <a:t>PROGRAM</a:t>
            </a:r>
            <a:r>
              <a:rPr spc="-145" dirty="0"/>
              <a:t> </a:t>
            </a:r>
            <a:r>
              <a:rPr spc="-10" dirty="0"/>
              <a:t>IMPLEMENTATION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65"/>
              </a:lnSpc>
            </a:pPr>
            <a:r>
              <a:rPr dirty="0"/>
              <a:t>Department</a:t>
            </a:r>
            <a:r>
              <a:rPr spc="-30" dirty="0"/>
              <a:t> </a:t>
            </a:r>
            <a:r>
              <a:rPr dirty="0"/>
              <a:t>of</a:t>
            </a:r>
            <a:r>
              <a:rPr spc="400" dirty="0"/>
              <a:t> </a:t>
            </a:r>
            <a:r>
              <a:rPr spc="-10" dirty="0"/>
              <a:t>Electronics</a:t>
            </a:r>
            <a:r>
              <a:rPr spc="-30" dirty="0"/>
              <a:t> </a:t>
            </a:r>
            <a:r>
              <a:rPr dirty="0"/>
              <a:t>and</a:t>
            </a:r>
            <a:r>
              <a:rPr spc="-30" dirty="0"/>
              <a:t> </a:t>
            </a:r>
            <a:r>
              <a:rPr spc="-10" dirty="0"/>
              <a:t>Telecommunication</a:t>
            </a:r>
            <a:r>
              <a:rPr spc="-30" dirty="0"/>
              <a:t> </a:t>
            </a:r>
            <a:r>
              <a:rPr dirty="0"/>
              <a:t>Engineering,</a:t>
            </a:r>
            <a:r>
              <a:rPr spc="-30" dirty="0"/>
              <a:t> </a:t>
            </a:r>
            <a:r>
              <a:rPr dirty="0"/>
              <a:t>VIIT,</a:t>
            </a:r>
            <a:r>
              <a:rPr spc="-25" dirty="0"/>
              <a:t> </a:t>
            </a:r>
            <a:r>
              <a:rPr dirty="0"/>
              <a:t>Pune-</a:t>
            </a:r>
            <a:r>
              <a:rPr spc="-25" dirty="0"/>
              <a:t>48</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16</a:t>
            </a:fld>
            <a:endParaRPr spc="-25" dirty="0"/>
          </a:p>
        </p:txBody>
      </p:sp>
      <p:pic>
        <p:nvPicPr>
          <p:cNvPr id="7" name="Picture 6">
            <a:extLst>
              <a:ext uri="{FF2B5EF4-FFF2-40B4-BE49-F238E27FC236}">
                <a16:creationId xmlns:a16="http://schemas.microsoft.com/office/drawing/2014/main" id="{8897B432-D058-4E7F-5F6F-676F7A4C5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9827" y="2259228"/>
            <a:ext cx="8832345" cy="2339543"/>
          </a:xfrm>
          <a:prstGeom prst="rect">
            <a:avLst/>
          </a:prstGeom>
        </p:spPr>
      </p:pic>
    </p:spTree>
    <p:extLst>
      <p:ext uri="{BB962C8B-B14F-4D97-AF65-F5344CB8AC3E}">
        <p14:creationId xmlns:p14="http://schemas.microsoft.com/office/powerpoint/2010/main" val="585059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82737" rIns="0" bIns="0" rtlCol="0">
            <a:spAutoFit/>
          </a:bodyPr>
          <a:lstStyle/>
          <a:p>
            <a:pPr marL="12700">
              <a:lnSpc>
                <a:spcPct val="100000"/>
              </a:lnSpc>
              <a:spcBef>
                <a:spcPts val="100"/>
              </a:spcBef>
            </a:pPr>
            <a:r>
              <a:rPr spc="-10" dirty="0"/>
              <a:t>HARDWARE</a:t>
            </a:r>
            <a:r>
              <a:rPr spc="-155" dirty="0"/>
              <a:t> </a:t>
            </a:r>
            <a:r>
              <a:rPr spc="-10" dirty="0"/>
              <a:t>IMPLEMETATION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65"/>
              </a:lnSpc>
            </a:pPr>
            <a:r>
              <a:rPr dirty="0"/>
              <a:t>Department</a:t>
            </a:r>
            <a:r>
              <a:rPr spc="-30" dirty="0"/>
              <a:t> </a:t>
            </a:r>
            <a:r>
              <a:rPr dirty="0"/>
              <a:t>of</a:t>
            </a:r>
            <a:r>
              <a:rPr spc="400" dirty="0"/>
              <a:t> </a:t>
            </a:r>
            <a:r>
              <a:rPr spc="-10" dirty="0"/>
              <a:t>Electronics</a:t>
            </a:r>
            <a:r>
              <a:rPr spc="-30" dirty="0"/>
              <a:t> </a:t>
            </a:r>
            <a:r>
              <a:rPr dirty="0"/>
              <a:t>and</a:t>
            </a:r>
            <a:r>
              <a:rPr spc="-30" dirty="0"/>
              <a:t> </a:t>
            </a:r>
            <a:r>
              <a:rPr spc="-10" dirty="0"/>
              <a:t>Telecommunication</a:t>
            </a:r>
            <a:r>
              <a:rPr spc="-30" dirty="0"/>
              <a:t> </a:t>
            </a:r>
            <a:r>
              <a:rPr dirty="0"/>
              <a:t>Engineering,</a:t>
            </a:r>
            <a:r>
              <a:rPr spc="-30" dirty="0"/>
              <a:t> </a:t>
            </a:r>
            <a:r>
              <a:rPr dirty="0"/>
              <a:t>VIIT,</a:t>
            </a:r>
            <a:r>
              <a:rPr spc="-25" dirty="0"/>
              <a:t> </a:t>
            </a:r>
            <a:r>
              <a:rPr dirty="0"/>
              <a:t>Pune-</a:t>
            </a:r>
            <a:r>
              <a:rPr spc="-25" dirty="0"/>
              <a:t>48</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17</a:t>
            </a:fld>
            <a:endParaRPr spc="-25" dirty="0"/>
          </a:p>
        </p:txBody>
      </p:sp>
      <p:sp>
        <p:nvSpPr>
          <p:cNvPr id="3" name="object 3"/>
          <p:cNvSpPr txBox="1"/>
          <p:nvPr/>
        </p:nvSpPr>
        <p:spPr>
          <a:xfrm>
            <a:off x="1518287" y="1160798"/>
            <a:ext cx="368300"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Times New Roman"/>
                <a:cs typeface="Times New Roman"/>
              </a:rPr>
              <a:t>.</a:t>
            </a:r>
            <a:endParaRPr sz="1800" dirty="0">
              <a:latin typeface="Times New Roman"/>
              <a:cs typeface="Times New Roman"/>
            </a:endParaRPr>
          </a:p>
        </p:txBody>
      </p:sp>
      <p:pic>
        <p:nvPicPr>
          <p:cNvPr id="7" name="Picture 6">
            <a:extLst>
              <a:ext uri="{FF2B5EF4-FFF2-40B4-BE49-F238E27FC236}">
                <a16:creationId xmlns:a16="http://schemas.microsoft.com/office/drawing/2014/main" id="{3BC922CA-AE8F-9D0F-4780-7EC27B3D32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0" y="1333500"/>
            <a:ext cx="7239000" cy="4191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82737" rIns="0" bIns="0" rtlCol="0">
            <a:spAutoFit/>
          </a:bodyPr>
          <a:lstStyle/>
          <a:p>
            <a:pPr marL="12700">
              <a:lnSpc>
                <a:spcPct val="100000"/>
              </a:lnSpc>
              <a:spcBef>
                <a:spcPts val="100"/>
              </a:spcBef>
            </a:pPr>
            <a:r>
              <a:rPr dirty="0"/>
              <a:t>RESULTS</a:t>
            </a:r>
            <a:r>
              <a:rPr spc="-135" dirty="0"/>
              <a:t> </a:t>
            </a:r>
            <a:r>
              <a:rPr dirty="0"/>
              <a:t>AND</a:t>
            </a:r>
            <a:r>
              <a:rPr spc="-135" dirty="0"/>
              <a:t> </a:t>
            </a:r>
            <a:r>
              <a:rPr spc="-10" dirty="0"/>
              <a:t>CONCLUSION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65"/>
              </a:lnSpc>
            </a:pPr>
            <a:r>
              <a:rPr dirty="0"/>
              <a:t>Department</a:t>
            </a:r>
            <a:r>
              <a:rPr spc="-30" dirty="0"/>
              <a:t> </a:t>
            </a:r>
            <a:r>
              <a:rPr dirty="0"/>
              <a:t>of</a:t>
            </a:r>
            <a:r>
              <a:rPr spc="400" dirty="0"/>
              <a:t> </a:t>
            </a:r>
            <a:r>
              <a:rPr spc="-10" dirty="0"/>
              <a:t>Electronics</a:t>
            </a:r>
            <a:r>
              <a:rPr spc="-30" dirty="0"/>
              <a:t> </a:t>
            </a:r>
            <a:r>
              <a:rPr dirty="0"/>
              <a:t>and</a:t>
            </a:r>
            <a:r>
              <a:rPr spc="-30" dirty="0"/>
              <a:t> </a:t>
            </a:r>
            <a:r>
              <a:rPr spc="-10" dirty="0"/>
              <a:t>Telecommunication</a:t>
            </a:r>
            <a:r>
              <a:rPr spc="-30" dirty="0"/>
              <a:t> </a:t>
            </a:r>
            <a:r>
              <a:rPr dirty="0"/>
              <a:t>Engineering,</a:t>
            </a:r>
            <a:r>
              <a:rPr spc="-30" dirty="0"/>
              <a:t> </a:t>
            </a:r>
            <a:r>
              <a:rPr dirty="0"/>
              <a:t>VIIT,</a:t>
            </a:r>
            <a:r>
              <a:rPr spc="-25" dirty="0"/>
              <a:t> </a:t>
            </a:r>
            <a:r>
              <a:rPr dirty="0"/>
              <a:t>Pune-</a:t>
            </a:r>
            <a:r>
              <a:rPr spc="-25" dirty="0"/>
              <a:t>48</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18</a:t>
            </a:fld>
            <a:endParaRPr spc="-25" dirty="0"/>
          </a:p>
        </p:txBody>
      </p:sp>
      <p:sp>
        <p:nvSpPr>
          <p:cNvPr id="6" name="TextBox 5">
            <a:extLst>
              <a:ext uri="{FF2B5EF4-FFF2-40B4-BE49-F238E27FC236}">
                <a16:creationId xmlns:a16="http://schemas.microsoft.com/office/drawing/2014/main" id="{59D24CF2-C5D1-CC4D-EEBB-1834984268A9}"/>
              </a:ext>
            </a:extLst>
          </p:cNvPr>
          <p:cNvSpPr txBox="1"/>
          <p:nvPr/>
        </p:nvSpPr>
        <p:spPr>
          <a:xfrm>
            <a:off x="381000" y="1295400"/>
            <a:ext cx="11430000" cy="347787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Result: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Accuracy: The visitor counter accurately tracks the number of people entering and exiting the monitored area.</a:t>
            </a:r>
          </a:p>
          <a:p>
            <a:r>
              <a:rPr lang="en-US" sz="2000" dirty="0">
                <a:latin typeface="Times New Roman" panose="02020603050405020304" pitchFamily="18" charset="0"/>
                <a:cs typeface="Times New Roman" panose="02020603050405020304" pitchFamily="18" charset="0"/>
              </a:rPr>
              <a:t>Real-time Updates: The counter provides real-time updates of the current visitor count.</a:t>
            </a:r>
          </a:p>
          <a:p>
            <a:r>
              <a:rPr lang="en-US" sz="2000" dirty="0">
                <a:latin typeface="Times New Roman" panose="02020603050405020304" pitchFamily="18" charset="0"/>
                <a:cs typeface="Times New Roman" panose="02020603050405020304" pitchFamily="18" charset="0"/>
              </a:rPr>
              <a:t>Bidirectional Counting: The system effectively counts both entry and exit events separately.</a:t>
            </a:r>
          </a:p>
          <a:p>
            <a:r>
              <a:rPr lang="en-US" sz="2000" dirty="0">
                <a:latin typeface="Times New Roman" panose="02020603050405020304" pitchFamily="18" charset="0"/>
                <a:cs typeface="Times New Roman" panose="02020603050405020304" pitchFamily="18" charset="0"/>
              </a:rPr>
              <a:t>User Interface: The user interface displays the visitor count in a clear and understandable format.</a:t>
            </a:r>
          </a:p>
          <a:p>
            <a:r>
              <a:rPr lang="en-US" sz="2000" dirty="0">
                <a:latin typeface="Times New Roman" panose="02020603050405020304" pitchFamily="18" charset="0"/>
                <a:cs typeface="Times New Roman" panose="02020603050405020304" pitchFamily="18" charset="0"/>
              </a:rPr>
              <a:t>Integration with Sensors: The system interfaces seamlessly with sensors to detect entry and exit events.</a:t>
            </a:r>
          </a:p>
          <a:p>
            <a:r>
              <a:rPr lang="en-US" sz="2000" dirty="0">
                <a:latin typeface="Times New Roman" panose="02020603050405020304" pitchFamily="18" charset="0"/>
                <a:cs typeface="Times New Roman" panose="02020603050405020304" pitchFamily="18" charset="0"/>
              </a:rPr>
              <a:t>Robustness: The system demonstrates stability and reliability in operation, with minimal errors or interruptions.</a:t>
            </a:r>
          </a:p>
          <a:p>
            <a:r>
              <a:rPr lang="en-US" sz="2000" dirty="0">
                <a:latin typeface="Times New Roman" panose="02020603050405020304" pitchFamily="18" charset="0"/>
                <a:cs typeface="Times New Roman" panose="02020603050405020304" pitchFamily="18" charset="0"/>
              </a:rPr>
              <a:t>Low Power Consumption: The design optimizes power consumption, ensuring efficient operation over extended periods.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82737" rIns="0" bIns="0" rtlCol="0">
            <a:spAutoFit/>
          </a:bodyPr>
          <a:lstStyle/>
          <a:p>
            <a:pPr marL="12700">
              <a:lnSpc>
                <a:spcPct val="100000"/>
              </a:lnSpc>
              <a:spcBef>
                <a:spcPts val="100"/>
              </a:spcBef>
            </a:pPr>
            <a:r>
              <a:rPr dirty="0"/>
              <a:t>RESULTS</a:t>
            </a:r>
            <a:r>
              <a:rPr spc="-135" dirty="0"/>
              <a:t> </a:t>
            </a:r>
            <a:r>
              <a:rPr dirty="0"/>
              <a:t>AND</a:t>
            </a:r>
            <a:r>
              <a:rPr spc="-135" dirty="0"/>
              <a:t> </a:t>
            </a:r>
            <a:r>
              <a:rPr spc="-10" dirty="0"/>
              <a:t>CONCLUSION</a:t>
            </a:r>
          </a:p>
        </p:txBody>
      </p:sp>
      <p:sp>
        <p:nvSpPr>
          <p:cNvPr id="4" name="object 4"/>
          <p:cNvSpPr txBox="1">
            <a:spLocks noGrp="1"/>
          </p:cNvSpPr>
          <p:nvPr>
            <p:ph type="ftr" sz="quarter" idx="5"/>
          </p:nvPr>
        </p:nvSpPr>
        <p:spPr>
          <a:xfrm>
            <a:off x="2035496" y="6538724"/>
            <a:ext cx="7847330" cy="278765"/>
          </a:xfrm>
          <a:prstGeom prst="rect">
            <a:avLst/>
          </a:prstGeom>
        </p:spPr>
        <p:txBody>
          <a:bodyPr vert="horz" wrap="square" lIns="0" tIns="0" rIns="0" bIns="0" rtlCol="0">
            <a:spAutoFit/>
          </a:bodyPr>
          <a:lstStyle/>
          <a:p>
            <a:pPr marL="12700">
              <a:lnSpc>
                <a:spcPts val="2065"/>
              </a:lnSpc>
            </a:pPr>
            <a:r>
              <a:rPr dirty="0"/>
              <a:t>Department</a:t>
            </a:r>
            <a:r>
              <a:rPr spc="-30" dirty="0"/>
              <a:t> </a:t>
            </a:r>
            <a:r>
              <a:rPr dirty="0"/>
              <a:t>of</a:t>
            </a:r>
            <a:r>
              <a:rPr spc="400" dirty="0"/>
              <a:t> </a:t>
            </a:r>
            <a:r>
              <a:rPr spc="-10" dirty="0"/>
              <a:t>Electronics</a:t>
            </a:r>
            <a:r>
              <a:rPr spc="-30" dirty="0"/>
              <a:t> </a:t>
            </a:r>
            <a:r>
              <a:rPr dirty="0"/>
              <a:t>and</a:t>
            </a:r>
            <a:r>
              <a:rPr spc="-30" dirty="0"/>
              <a:t> </a:t>
            </a:r>
            <a:r>
              <a:rPr spc="-10" dirty="0"/>
              <a:t>Telecommunication</a:t>
            </a:r>
            <a:r>
              <a:rPr spc="-30" dirty="0"/>
              <a:t> </a:t>
            </a:r>
            <a:r>
              <a:rPr dirty="0"/>
              <a:t>Engineering,</a:t>
            </a:r>
            <a:r>
              <a:rPr spc="-30" dirty="0"/>
              <a:t> </a:t>
            </a:r>
            <a:r>
              <a:rPr dirty="0"/>
              <a:t>VIIT,</a:t>
            </a:r>
            <a:r>
              <a:rPr spc="-25" dirty="0"/>
              <a:t> </a:t>
            </a:r>
            <a:r>
              <a:rPr dirty="0"/>
              <a:t>Pune-</a:t>
            </a:r>
            <a:r>
              <a:rPr spc="-25" dirty="0"/>
              <a:t>48</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19</a:t>
            </a:fld>
            <a:endParaRPr spc="-25" dirty="0"/>
          </a:p>
        </p:txBody>
      </p:sp>
      <p:sp>
        <p:nvSpPr>
          <p:cNvPr id="10" name="TextBox 9">
            <a:extLst>
              <a:ext uri="{FF2B5EF4-FFF2-40B4-BE49-F238E27FC236}">
                <a16:creationId xmlns:a16="http://schemas.microsoft.com/office/drawing/2014/main" id="{3151E6C1-4DD8-26BA-11E6-BA98E6471C8A}"/>
              </a:ext>
            </a:extLst>
          </p:cNvPr>
          <p:cNvSpPr txBox="1"/>
          <p:nvPr/>
        </p:nvSpPr>
        <p:spPr>
          <a:xfrm>
            <a:off x="304800" y="1066801"/>
            <a:ext cx="11658600" cy="4708981"/>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Conclusion: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bidirectional visitor counter using an 8051 microcontroller has successfully achieved its objectives of accurately tracking visitor traffic in both directions. By implementing interrupts and sensor interfaces, the system provides real-time updates of the visitor count, enabling facility managers to monitor occupancy levels effectively.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user-friendly interface enhances accessibility and usability, while the system's robustness ensures reliable operation in various environments. Furthermore, the counter's low power consumption makes it suitable for continuous deployment without significant energy costs.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conclusion, the bidirectional visitor counter represents an effective solution for monitoring visitor flow in public spaces, contributing to better resource management and improved crowd control. With further optimization and customization, it can be tailored to specific application requirements and deployed in a wide range of settings to enhance efficiency and convenience.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6990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71929" y="6519395"/>
            <a:ext cx="784733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Department</a:t>
            </a:r>
            <a:r>
              <a:rPr sz="1800" b="1" spc="-30" dirty="0">
                <a:latin typeface="Times New Roman"/>
                <a:cs typeface="Times New Roman"/>
              </a:rPr>
              <a:t> </a:t>
            </a:r>
            <a:r>
              <a:rPr sz="1800" b="1" dirty="0">
                <a:latin typeface="Times New Roman"/>
                <a:cs typeface="Times New Roman"/>
              </a:rPr>
              <a:t>of</a:t>
            </a:r>
            <a:r>
              <a:rPr sz="1800" b="1" spc="400" dirty="0">
                <a:latin typeface="Times New Roman"/>
                <a:cs typeface="Times New Roman"/>
              </a:rPr>
              <a:t> </a:t>
            </a:r>
            <a:r>
              <a:rPr sz="1800" b="1" spc="-10" dirty="0">
                <a:latin typeface="Times New Roman"/>
                <a:cs typeface="Times New Roman"/>
              </a:rPr>
              <a:t>Electronics</a:t>
            </a:r>
            <a:r>
              <a:rPr sz="1800" b="1" spc="-30" dirty="0">
                <a:latin typeface="Times New Roman"/>
                <a:cs typeface="Times New Roman"/>
              </a:rPr>
              <a:t> </a:t>
            </a:r>
            <a:r>
              <a:rPr sz="1800" b="1" dirty="0">
                <a:latin typeface="Times New Roman"/>
                <a:cs typeface="Times New Roman"/>
              </a:rPr>
              <a:t>and</a:t>
            </a:r>
            <a:r>
              <a:rPr sz="1800" b="1" spc="-30" dirty="0">
                <a:latin typeface="Times New Roman"/>
                <a:cs typeface="Times New Roman"/>
              </a:rPr>
              <a:t> </a:t>
            </a:r>
            <a:r>
              <a:rPr sz="1800" b="1" spc="-10" dirty="0">
                <a:latin typeface="Times New Roman"/>
                <a:cs typeface="Times New Roman"/>
              </a:rPr>
              <a:t>Telecommunication</a:t>
            </a:r>
            <a:r>
              <a:rPr sz="1800" b="1" spc="-30" dirty="0">
                <a:latin typeface="Times New Roman"/>
                <a:cs typeface="Times New Roman"/>
              </a:rPr>
              <a:t> </a:t>
            </a:r>
            <a:r>
              <a:rPr sz="1800" b="1" dirty="0">
                <a:latin typeface="Times New Roman"/>
                <a:cs typeface="Times New Roman"/>
              </a:rPr>
              <a:t>Engineering,</a:t>
            </a:r>
            <a:r>
              <a:rPr sz="1800" b="1" spc="-30" dirty="0">
                <a:latin typeface="Times New Roman"/>
                <a:cs typeface="Times New Roman"/>
              </a:rPr>
              <a:t> </a:t>
            </a:r>
            <a:r>
              <a:rPr sz="1800" b="1" dirty="0">
                <a:latin typeface="Times New Roman"/>
                <a:cs typeface="Times New Roman"/>
              </a:rPr>
              <a:t>VIIT,</a:t>
            </a:r>
            <a:r>
              <a:rPr sz="1800" b="1" spc="-25" dirty="0">
                <a:latin typeface="Times New Roman"/>
                <a:cs typeface="Times New Roman"/>
              </a:rPr>
              <a:t> </a:t>
            </a:r>
            <a:r>
              <a:rPr sz="1800" b="1" dirty="0">
                <a:latin typeface="Times New Roman"/>
                <a:cs typeface="Times New Roman"/>
              </a:rPr>
              <a:t>Pune-</a:t>
            </a:r>
            <a:r>
              <a:rPr sz="1800" b="1" spc="-25" dirty="0">
                <a:latin typeface="Times New Roman"/>
                <a:cs typeface="Times New Roman"/>
              </a:rPr>
              <a:t>48</a:t>
            </a:r>
            <a:endParaRPr sz="1800" dirty="0">
              <a:latin typeface="Times New Roman"/>
              <a:cs typeface="Times New Roman"/>
            </a:endParaRPr>
          </a:p>
        </p:txBody>
      </p:sp>
      <p:sp>
        <p:nvSpPr>
          <p:cNvPr id="3" name="object 3"/>
          <p:cNvSpPr txBox="1"/>
          <p:nvPr/>
        </p:nvSpPr>
        <p:spPr>
          <a:xfrm>
            <a:off x="11878644" y="6493768"/>
            <a:ext cx="128905" cy="269240"/>
          </a:xfrm>
          <a:prstGeom prst="rect">
            <a:avLst/>
          </a:prstGeom>
        </p:spPr>
        <p:txBody>
          <a:bodyPr vert="horz" wrap="square" lIns="0" tIns="12700" rIns="0" bIns="0" rtlCol="0">
            <a:spAutoFit/>
          </a:bodyPr>
          <a:lstStyle/>
          <a:p>
            <a:pPr marL="12700">
              <a:lnSpc>
                <a:spcPct val="100000"/>
              </a:lnSpc>
              <a:spcBef>
                <a:spcPts val="100"/>
              </a:spcBef>
            </a:pPr>
            <a:r>
              <a:rPr sz="1600" b="1" spc="-50" dirty="0">
                <a:latin typeface="Calibri"/>
                <a:cs typeface="Calibri"/>
              </a:rPr>
              <a:t>2</a:t>
            </a:r>
            <a:endParaRPr sz="1600">
              <a:latin typeface="Calibri"/>
              <a:cs typeface="Calibri"/>
            </a:endParaRPr>
          </a:p>
        </p:txBody>
      </p:sp>
      <p:sp>
        <p:nvSpPr>
          <p:cNvPr id="4" name="object 4"/>
          <p:cNvSpPr txBox="1">
            <a:spLocks noGrp="1"/>
          </p:cNvSpPr>
          <p:nvPr>
            <p:ph type="title"/>
          </p:nvPr>
        </p:nvSpPr>
        <p:spPr>
          <a:prstGeom prst="rect">
            <a:avLst/>
          </a:prstGeom>
        </p:spPr>
        <p:txBody>
          <a:bodyPr vert="horz" wrap="square" lIns="0" tIns="181273" rIns="0" bIns="0" rtlCol="0">
            <a:spAutoFit/>
          </a:bodyPr>
          <a:lstStyle/>
          <a:p>
            <a:pPr marL="12700">
              <a:lnSpc>
                <a:spcPct val="100000"/>
              </a:lnSpc>
              <a:spcBef>
                <a:spcPts val="100"/>
              </a:spcBef>
            </a:pPr>
            <a:r>
              <a:rPr spc="-10" dirty="0"/>
              <a:t>OUTLINE</a:t>
            </a:r>
          </a:p>
        </p:txBody>
      </p:sp>
      <p:sp>
        <p:nvSpPr>
          <p:cNvPr id="5" name="object 5"/>
          <p:cNvSpPr txBox="1"/>
          <p:nvPr/>
        </p:nvSpPr>
        <p:spPr>
          <a:xfrm>
            <a:off x="1343154" y="912000"/>
            <a:ext cx="7493634" cy="5286062"/>
          </a:xfrm>
          <a:prstGeom prst="rect">
            <a:avLst/>
          </a:prstGeom>
        </p:spPr>
        <p:txBody>
          <a:bodyPr vert="horz" wrap="square" lIns="0" tIns="12700" rIns="0" bIns="0" rtlCol="0">
            <a:spAutoFit/>
          </a:bodyPr>
          <a:lstStyle/>
          <a:p>
            <a:pPr marL="644525" indent="-516255">
              <a:lnSpc>
                <a:spcPct val="100000"/>
              </a:lnSpc>
              <a:spcBef>
                <a:spcPts val="100"/>
              </a:spcBef>
              <a:buFont typeface="Calibri"/>
              <a:buAutoNum type="arabicPeriod"/>
              <a:tabLst>
                <a:tab pos="644525" algn="l"/>
              </a:tabLst>
            </a:pPr>
            <a:r>
              <a:rPr sz="1600" spc="-25" dirty="0">
                <a:latin typeface="Times New Roman"/>
                <a:cs typeface="Times New Roman"/>
              </a:rPr>
              <a:t>AIM</a:t>
            </a:r>
            <a:endParaRPr sz="1600" dirty="0">
              <a:latin typeface="Times New Roman"/>
              <a:cs typeface="Times New Roman"/>
            </a:endParaRPr>
          </a:p>
          <a:p>
            <a:pPr marL="644525" indent="-516255">
              <a:lnSpc>
                <a:spcPct val="100000"/>
              </a:lnSpc>
              <a:spcBef>
                <a:spcPts val="1960"/>
              </a:spcBef>
              <a:buFont typeface="Calibri"/>
              <a:buAutoNum type="arabicPeriod"/>
              <a:tabLst>
                <a:tab pos="644525" algn="l"/>
              </a:tabLst>
            </a:pPr>
            <a:r>
              <a:rPr sz="1600" spc="-10" dirty="0">
                <a:latin typeface="Times New Roman"/>
                <a:cs typeface="Times New Roman"/>
              </a:rPr>
              <a:t>OBJECTIVES</a:t>
            </a:r>
            <a:endParaRPr sz="1600" dirty="0">
              <a:latin typeface="Times New Roman"/>
              <a:cs typeface="Times New Roman"/>
            </a:endParaRPr>
          </a:p>
          <a:p>
            <a:pPr marL="644525" indent="-516255">
              <a:lnSpc>
                <a:spcPct val="100000"/>
              </a:lnSpc>
              <a:spcBef>
                <a:spcPts val="1960"/>
              </a:spcBef>
              <a:buFont typeface="Calibri"/>
              <a:buAutoNum type="arabicPeriod"/>
              <a:tabLst>
                <a:tab pos="644525" algn="l"/>
              </a:tabLst>
            </a:pPr>
            <a:r>
              <a:rPr sz="1600" dirty="0">
                <a:latin typeface="Times New Roman"/>
                <a:cs typeface="Times New Roman"/>
              </a:rPr>
              <a:t>HARDWARE</a:t>
            </a:r>
            <a:r>
              <a:rPr sz="1600" spc="-35" dirty="0">
                <a:latin typeface="Times New Roman"/>
                <a:cs typeface="Times New Roman"/>
              </a:rPr>
              <a:t> </a:t>
            </a:r>
            <a:r>
              <a:rPr sz="1600" dirty="0">
                <a:latin typeface="Times New Roman"/>
                <a:cs typeface="Times New Roman"/>
              </a:rPr>
              <a:t>MATERIALS</a:t>
            </a:r>
            <a:r>
              <a:rPr sz="1600" spc="-30" dirty="0">
                <a:latin typeface="Times New Roman"/>
                <a:cs typeface="Times New Roman"/>
              </a:rPr>
              <a:t> </a:t>
            </a:r>
            <a:r>
              <a:rPr sz="1600" dirty="0">
                <a:latin typeface="Times New Roman"/>
                <a:cs typeface="Times New Roman"/>
              </a:rPr>
              <a:t>ARE</a:t>
            </a:r>
            <a:r>
              <a:rPr sz="1600" spc="-30" dirty="0">
                <a:latin typeface="Times New Roman"/>
                <a:cs typeface="Times New Roman"/>
              </a:rPr>
              <a:t> </a:t>
            </a:r>
            <a:r>
              <a:rPr sz="1600" dirty="0">
                <a:latin typeface="Times New Roman"/>
                <a:cs typeface="Times New Roman"/>
              </a:rPr>
              <a:t>REQUIRED</a:t>
            </a:r>
            <a:r>
              <a:rPr sz="1600" spc="-30" dirty="0">
                <a:latin typeface="Times New Roman"/>
                <a:cs typeface="Times New Roman"/>
              </a:rPr>
              <a:t> </a:t>
            </a:r>
            <a:r>
              <a:rPr sz="1600" dirty="0">
                <a:latin typeface="Times New Roman"/>
                <a:cs typeface="Times New Roman"/>
              </a:rPr>
              <a:t>AND</a:t>
            </a:r>
            <a:r>
              <a:rPr sz="1600" spc="-30" dirty="0">
                <a:latin typeface="Times New Roman"/>
                <a:cs typeface="Times New Roman"/>
              </a:rPr>
              <a:t> </a:t>
            </a:r>
            <a:r>
              <a:rPr sz="1600" spc="-10" dirty="0">
                <a:latin typeface="Times New Roman"/>
                <a:cs typeface="Times New Roman"/>
              </a:rPr>
              <a:t>SPECIFICATIONS</a:t>
            </a:r>
            <a:endParaRPr sz="1600" dirty="0">
              <a:latin typeface="Times New Roman"/>
              <a:cs typeface="Times New Roman"/>
            </a:endParaRPr>
          </a:p>
          <a:p>
            <a:pPr marL="644525" indent="-516255">
              <a:lnSpc>
                <a:spcPct val="100000"/>
              </a:lnSpc>
              <a:spcBef>
                <a:spcPts val="1960"/>
              </a:spcBef>
              <a:buFont typeface="Calibri"/>
              <a:buAutoNum type="arabicPeriod"/>
              <a:tabLst>
                <a:tab pos="644525" algn="l"/>
              </a:tabLst>
            </a:pPr>
            <a:r>
              <a:rPr sz="1600" dirty="0">
                <a:latin typeface="Times New Roman"/>
                <a:cs typeface="Times New Roman"/>
              </a:rPr>
              <a:t>DESIGN</a:t>
            </a:r>
            <a:r>
              <a:rPr sz="1600" spc="-30" dirty="0">
                <a:latin typeface="Times New Roman"/>
                <a:cs typeface="Times New Roman"/>
              </a:rPr>
              <a:t> </a:t>
            </a:r>
            <a:r>
              <a:rPr sz="1600" dirty="0">
                <a:latin typeface="Times New Roman"/>
                <a:cs typeface="Times New Roman"/>
              </a:rPr>
              <a:t>(BLOCK</a:t>
            </a:r>
            <a:r>
              <a:rPr sz="1600" spc="-30" dirty="0">
                <a:latin typeface="Times New Roman"/>
                <a:cs typeface="Times New Roman"/>
              </a:rPr>
              <a:t> </a:t>
            </a:r>
            <a:r>
              <a:rPr sz="1600" spc="-10" dirty="0">
                <a:latin typeface="Times New Roman"/>
                <a:cs typeface="Times New Roman"/>
              </a:rPr>
              <a:t>DIAGRAM)</a:t>
            </a:r>
            <a:endParaRPr sz="1600" dirty="0">
              <a:latin typeface="Times New Roman"/>
              <a:cs typeface="Times New Roman"/>
            </a:endParaRPr>
          </a:p>
          <a:p>
            <a:pPr marL="644525" indent="-516255">
              <a:lnSpc>
                <a:spcPct val="100000"/>
              </a:lnSpc>
              <a:spcBef>
                <a:spcPts val="1960"/>
              </a:spcBef>
              <a:buFont typeface="Calibri"/>
              <a:buAutoNum type="arabicPeriod"/>
              <a:tabLst>
                <a:tab pos="644525" algn="l"/>
              </a:tabLst>
            </a:pPr>
            <a:r>
              <a:rPr sz="1400" dirty="0">
                <a:latin typeface="Times New Roman"/>
                <a:cs typeface="Times New Roman"/>
              </a:rPr>
              <a:t>INTERFACING</a:t>
            </a:r>
            <a:r>
              <a:rPr sz="1600" spc="-35" dirty="0">
                <a:latin typeface="Times New Roman"/>
                <a:cs typeface="Times New Roman"/>
              </a:rPr>
              <a:t> </a:t>
            </a:r>
            <a:r>
              <a:rPr sz="1600" dirty="0">
                <a:latin typeface="Times New Roman"/>
                <a:cs typeface="Times New Roman"/>
              </a:rPr>
              <a:t>DIAGRAM</a:t>
            </a:r>
            <a:r>
              <a:rPr sz="1600" spc="-35" dirty="0">
                <a:latin typeface="Times New Roman"/>
                <a:cs typeface="Times New Roman"/>
              </a:rPr>
              <a:t> </a:t>
            </a:r>
            <a:r>
              <a:rPr sz="1600" dirty="0">
                <a:latin typeface="Times New Roman"/>
                <a:cs typeface="Times New Roman"/>
              </a:rPr>
              <a:t>ON</a:t>
            </a:r>
            <a:r>
              <a:rPr sz="1600" spc="-30" dirty="0">
                <a:latin typeface="Times New Roman"/>
                <a:cs typeface="Times New Roman"/>
              </a:rPr>
              <a:t> </a:t>
            </a:r>
            <a:r>
              <a:rPr sz="1600" spc="-10" dirty="0">
                <a:latin typeface="Times New Roman"/>
                <a:cs typeface="Times New Roman"/>
              </a:rPr>
              <a:t>PROTEUS</a:t>
            </a:r>
            <a:endParaRPr sz="1600" dirty="0">
              <a:latin typeface="Times New Roman"/>
              <a:cs typeface="Times New Roman"/>
            </a:endParaRPr>
          </a:p>
          <a:p>
            <a:pPr marL="644525" indent="-516255">
              <a:lnSpc>
                <a:spcPct val="100000"/>
              </a:lnSpc>
              <a:spcBef>
                <a:spcPts val="1960"/>
              </a:spcBef>
              <a:buFont typeface="Calibri"/>
              <a:buAutoNum type="arabicPeriod"/>
              <a:tabLst>
                <a:tab pos="644525" algn="l"/>
              </a:tabLst>
            </a:pPr>
            <a:r>
              <a:rPr sz="1600" spc="-10" dirty="0">
                <a:latin typeface="Times New Roman"/>
                <a:cs typeface="Times New Roman"/>
              </a:rPr>
              <a:t>WORKING</a:t>
            </a:r>
            <a:r>
              <a:rPr sz="1600" spc="-55" dirty="0">
                <a:latin typeface="Times New Roman"/>
                <a:cs typeface="Times New Roman"/>
              </a:rPr>
              <a:t> </a:t>
            </a:r>
            <a:r>
              <a:rPr sz="1600" spc="-10" dirty="0">
                <a:latin typeface="Times New Roman"/>
                <a:cs typeface="Times New Roman"/>
              </a:rPr>
              <a:t>DESCRIPTION</a:t>
            </a:r>
            <a:endParaRPr sz="1600" dirty="0">
              <a:latin typeface="Times New Roman"/>
              <a:cs typeface="Times New Roman"/>
            </a:endParaRPr>
          </a:p>
          <a:p>
            <a:pPr marL="644525" indent="-516255">
              <a:lnSpc>
                <a:spcPct val="100000"/>
              </a:lnSpc>
              <a:spcBef>
                <a:spcPts val="1960"/>
              </a:spcBef>
              <a:buFont typeface="Calibri"/>
              <a:buAutoNum type="arabicPeriod"/>
              <a:tabLst>
                <a:tab pos="644525" algn="l"/>
              </a:tabLst>
            </a:pPr>
            <a:r>
              <a:rPr sz="1600" spc="-10" dirty="0">
                <a:latin typeface="Times New Roman"/>
                <a:cs typeface="Times New Roman"/>
              </a:rPr>
              <a:t>ALGORITHM/FLOWCHART</a:t>
            </a:r>
            <a:endParaRPr sz="1600" dirty="0">
              <a:latin typeface="Times New Roman"/>
              <a:cs typeface="Times New Roman"/>
            </a:endParaRPr>
          </a:p>
          <a:p>
            <a:pPr marL="644525" indent="-516255">
              <a:lnSpc>
                <a:spcPct val="100000"/>
              </a:lnSpc>
              <a:spcBef>
                <a:spcPts val="1960"/>
              </a:spcBef>
              <a:buFont typeface="Calibri"/>
              <a:buAutoNum type="arabicPeriod"/>
              <a:tabLst>
                <a:tab pos="644525" algn="l"/>
              </a:tabLst>
            </a:pPr>
            <a:r>
              <a:rPr sz="1600" dirty="0">
                <a:latin typeface="Times New Roman"/>
                <a:cs typeface="Times New Roman"/>
              </a:rPr>
              <a:t>PROGRAM</a:t>
            </a:r>
            <a:r>
              <a:rPr sz="1600" spc="-35" dirty="0">
                <a:latin typeface="Times New Roman"/>
                <a:cs typeface="Times New Roman"/>
              </a:rPr>
              <a:t> </a:t>
            </a:r>
            <a:r>
              <a:rPr sz="1600" spc="-10" dirty="0">
                <a:latin typeface="Times New Roman"/>
                <a:cs typeface="Times New Roman"/>
              </a:rPr>
              <a:t>IMPLEMENTATION</a:t>
            </a:r>
            <a:endParaRPr sz="1600" dirty="0">
              <a:latin typeface="Times New Roman"/>
              <a:cs typeface="Times New Roman"/>
            </a:endParaRPr>
          </a:p>
          <a:p>
            <a:pPr marL="644525" indent="-516255">
              <a:lnSpc>
                <a:spcPct val="100000"/>
              </a:lnSpc>
              <a:spcBef>
                <a:spcPts val="1960"/>
              </a:spcBef>
              <a:buFont typeface="Calibri"/>
              <a:buAutoNum type="arabicPeriod"/>
              <a:tabLst>
                <a:tab pos="644525" algn="l"/>
              </a:tabLst>
            </a:pPr>
            <a:r>
              <a:rPr sz="1600" dirty="0">
                <a:latin typeface="Times New Roman"/>
                <a:cs typeface="Times New Roman"/>
              </a:rPr>
              <a:t>HARDWARE</a:t>
            </a:r>
            <a:r>
              <a:rPr sz="1600" spc="-40" dirty="0">
                <a:latin typeface="Times New Roman"/>
                <a:cs typeface="Times New Roman"/>
              </a:rPr>
              <a:t> </a:t>
            </a:r>
            <a:r>
              <a:rPr sz="1600" spc="-10" dirty="0">
                <a:latin typeface="Times New Roman"/>
                <a:cs typeface="Times New Roman"/>
              </a:rPr>
              <a:t>IMPLEMENTATION</a:t>
            </a:r>
            <a:endParaRPr sz="1600" dirty="0">
              <a:latin typeface="Times New Roman"/>
              <a:cs typeface="Times New Roman"/>
            </a:endParaRPr>
          </a:p>
          <a:p>
            <a:pPr marL="644525" indent="-631825">
              <a:lnSpc>
                <a:spcPct val="100000"/>
              </a:lnSpc>
              <a:spcBef>
                <a:spcPts val="1960"/>
              </a:spcBef>
              <a:buFont typeface="Calibri"/>
              <a:buAutoNum type="arabicPeriod"/>
              <a:tabLst>
                <a:tab pos="644525" algn="l"/>
              </a:tabLst>
            </a:pPr>
            <a:r>
              <a:rPr sz="1600" dirty="0">
                <a:latin typeface="Times New Roman"/>
                <a:cs typeface="Times New Roman"/>
              </a:rPr>
              <a:t>RESULTS</a:t>
            </a:r>
            <a:r>
              <a:rPr sz="1600" spc="-25" dirty="0">
                <a:latin typeface="Times New Roman"/>
                <a:cs typeface="Times New Roman"/>
              </a:rPr>
              <a:t> </a:t>
            </a:r>
            <a:r>
              <a:rPr sz="1600" dirty="0">
                <a:latin typeface="Times New Roman"/>
                <a:cs typeface="Times New Roman"/>
              </a:rPr>
              <a:t>AND</a:t>
            </a:r>
            <a:r>
              <a:rPr sz="1600" spc="-25" dirty="0">
                <a:latin typeface="Times New Roman"/>
                <a:cs typeface="Times New Roman"/>
              </a:rPr>
              <a:t> </a:t>
            </a:r>
            <a:r>
              <a:rPr sz="1600" spc="-10" dirty="0">
                <a:latin typeface="Times New Roman"/>
                <a:cs typeface="Times New Roman"/>
              </a:rPr>
              <a:t>CONCLUSION</a:t>
            </a:r>
            <a:endParaRPr sz="1600" dirty="0">
              <a:latin typeface="Times New Roman"/>
              <a:cs typeface="Times New Roman"/>
            </a:endParaRPr>
          </a:p>
          <a:p>
            <a:pPr marL="644525" indent="-631825">
              <a:lnSpc>
                <a:spcPct val="100000"/>
              </a:lnSpc>
              <a:spcBef>
                <a:spcPts val="1960"/>
              </a:spcBef>
              <a:buFont typeface="Calibri"/>
              <a:buAutoNum type="arabicPeriod"/>
              <a:tabLst>
                <a:tab pos="644525" algn="l"/>
              </a:tabLst>
            </a:pPr>
            <a:r>
              <a:rPr sz="1600" spc="-10" dirty="0">
                <a:latin typeface="Times New Roman"/>
                <a:cs typeface="Times New Roman"/>
              </a:rPr>
              <a:t>REFERENCES</a:t>
            </a:r>
            <a:endParaRPr sz="1600" dirty="0">
              <a:latin typeface="Times New Roman"/>
              <a:cs typeface="Times New Roman"/>
            </a:endParaRPr>
          </a:p>
        </p:txBody>
      </p:sp>
      <p:sp>
        <p:nvSpPr>
          <p:cNvPr id="6" name="object 6"/>
          <p:cNvSpPr txBox="1"/>
          <p:nvPr/>
        </p:nvSpPr>
        <p:spPr>
          <a:xfrm>
            <a:off x="1343154" y="6198062"/>
            <a:ext cx="5508396" cy="259045"/>
          </a:xfrm>
          <a:prstGeom prst="rect">
            <a:avLst/>
          </a:prstGeom>
        </p:spPr>
        <p:txBody>
          <a:bodyPr vert="horz" wrap="square" lIns="0" tIns="12700" rIns="0" bIns="0" rtlCol="0">
            <a:spAutoFit/>
          </a:bodyPr>
          <a:lstStyle/>
          <a:p>
            <a:pPr marL="12700">
              <a:lnSpc>
                <a:spcPct val="100000"/>
              </a:lnSpc>
              <a:spcBef>
                <a:spcPts val="100"/>
              </a:spcBef>
              <a:tabLst>
                <a:tab pos="644525" algn="l"/>
              </a:tabLst>
            </a:pPr>
            <a:r>
              <a:rPr sz="1600" spc="-25" dirty="0">
                <a:latin typeface="Calibri"/>
                <a:cs typeface="Calibri"/>
              </a:rPr>
              <a:t>12.</a:t>
            </a:r>
            <a:r>
              <a:rPr sz="1600" dirty="0">
                <a:latin typeface="Calibri"/>
                <a:cs typeface="Calibri"/>
              </a:rPr>
              <a:t>	</a:t>
            </a:r>
            <a:r>
              <a:rPr sz="1600" dirty="0">
                <a:latin typeface="Times New Roman"/>
                <a:cs typeface="Times New Roman"/>
              </a:rPr>
              <a:t>T</a:t>
            </a:r>
            <a:r>
              <a:rPr sz="1400" dirty="0">
                <a:latin typeface="Times New Roman"/>
                <a:cs typeface="Times New Roman"/>
              </a:rPr>
              <a:t>ITL</a:t>
            </a:r>
            <a:r>
              <a:rPr sz="1600" dirty="0">
                <a:latin typeface="Times New Roman"/>
                <a:cs typeface="Times New Roman"/>
              </a:rPr>
              <a:t>E</a:t>
            </a:r>
            <a:r>
              <a:rPr sz="1600" spc="-50" dirty="0">
                <a:latin typeface="Times New Roman"/>
                <a:cs typeface="Times New Roman"/>
              </a:rPr>
              <a:t> </a:t>
            </a:r>
            <a:r>
              <a:rPr sz="1600" dirty="0">
                <a:latin typeface="Times New Roman"/>
                <a:cs typeface="Times New Roman"/>
              </a:rPr>
              <a:t>OF</a:t>
            </a:r>
            <a:r>
              <a:rPr sz="1600" spc="-40" dirty="0">
                <a:latin typeface="Times New Roman"/>
                <a:cs typeface="Times New Roman"/>
              </a:rPr>
              <a:t> </a:t>
            </a:r>
            <a:r>
              <a:rPr sz="1600" dirty="0">
                <a:latin typeface="Times New Roman"/>
                <a:cs typeface="Times New Roman"/>
              </a:rPr>
              <a:t>PAPER</a:t>
            </a:r>
            <a:r>
              <a:rPr sz="1600" spc="-35" dirty="0">
                <a:latin typeface="Times New Roman"/>
                <a:cs typeface="Times New Roman"/>
              </a:rPr>
              <a:t> </a:t>
            </a:r>
            <a:r>
              <a:rPr sz="1600" dirty="0">
                <a:latin typeface="Times New Roman"/>
                <a:cs typeface="Times New Roman"/>
              </a:rPr>
              <a:t>IMPLEMENTED</a:t>
            </a:r>
            <a:r>
              <a:rPr sz="1600" spc="-40" dirty="0">
                <a:latin typeface="Times New Roman"/>
                <a:cs typeface="Times New Roman"/>
              </a:rPr>
              <a:t> </a:t>
            </a:r>
            <a:r>
              <a:rPr sz="1600" dirty="0">
                <a:latin typeface="Times New Roman"/>
                <a:cs typeface="Times New Roman"/>
              </a:rPr>
              <a:t>USING</a:t>
            </a:r>
            <a:r>
              <a:rPr sz="1600" spc="-35" dirty="0">
                <a:latin typeface="Times New Roman"/>
                <a:cs typeface="Times New Roman"/>
              </a:rPr>
              <a:t> </a:t>
            </a:r>
            <a:r>
              <a:rPr sz="1600" spc="-25" dirty="0">
                <a:latin typeface="Times New Roman"/>
                <a:cs typeface="Times New Roman"/>
              </a:rPr>
              <a:t>PBL</a:t>
            </a:r>
            <a:endParaRPr sz="16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82737" rIns="0" bIns="0" rtlCol="0">
            <a:spAutoFit/>
          </a:bodyPr>
          <a:lstStyle/>
          <a:p>
            <a:pPr marL="12700">
              <a:lnSpc>
                <a:spcPct val="100000"/>
              </a:lnSpc>
              <a:spcBef>
                <a:spcPts val="100"/>
              </a:spcBef>
            </a:pPr>
            <a:r>
              <a:rPr spc="-10" dirty="0"/>
              <a:t>REFERENCES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65"/>
              </a:lnSpc>
            </a:pPr>
            <a:r>
              <a:rPr dirty="0"/>
              <a:t>Department</a:t>
            </a:r>
            <a:r>
              <a:rPr spc="-30" dirty="0"/>
              <a:t> </a:t>
            </a:r>
            <a:r>
              <a:rPr dirty="0"/>
              <a:t>of</a:t>
            </a:r>
            <a:r>
              <a:rPr spc="400" dirty="0"/>
              <a:t> </a:t>
            </a:r>
            <a:r>
              <a:rPr spc="-10" dirty="0"/>
              <a:t>Electronics</a:t>
            </a:r>
            <a:r>
              <a:rPr spc="-30" dirty="0"/>
              <a:t> </a:t>
            </a:r>
            <a:r>
              <a:rPr dirty="0"/>
              <a:t>and</a:t>
            </a:r>
            <a:r>
              <a:rPr spc="-30" dirty="0"/>
              <a:t> </a:t>
            </a:r>
            <a:r>
              <a:rPr spc="-10" dirty="0"/>
              <a:t>Telecommunication</a:t>
            </a:r>
            <a:r>
              <a:rPr spc="-30" dirty="0"/>
              <a:t> </a:t>
            </a:r>
            <a:r>
              <a:rPr dirty="0"/>
              <a:t>Engineering,</a:t>
            </a:r>
            <a:r>
              <a:rPr spc="-30" dirty="0"/>
              <a:t> </a:t>
            </a:r>
            <a:r>
              <a:rPr dirty="0"/>
              <a:t>VIIT,</a:t>
            </a:r>
            <a:r>
              <a:rPr spc="-25" dirty="0"/>
              <a:t> </a:t>
            </a:r>
            <a:r>
              <a:rPr dirty="0"/>
              <a:t>Pune-</a:t>
            </a:r>
            <a:r>
              <a:rPr spc="-25" dirty="0"/>
              <a:t>48</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20</a:t>
            </a:fld>
            <a:endParaRPr spc="-25" dirty="0"/>
          </a:p>
        </p:txBody>
      </p:sp>
      <p:sp>
        <p:nvSpPr>
          <p:cNvPr id="6" name="TextBox 5">
            <a:extLst>
              <a:ext uri="{FF2B5EF4-FFF2-40B4-BE49-F238E27FC236}">
                <a16:creationId xmlns:a16="http://schemas.microsoft.com/office/drawing/2014/main" id="{81FA998A-3A93-2C40-34BA-510D9B17B6CD}"/>
              </a:ext>
            </a:extLst>
          </p:cNvPr>
          <p:cNvSpPr txBox="1"/>
          <p:nvPr/>
        </p:nvSpPr>
        <p:spPr>
          <a:xfrm>
            <a:off x="1295400" y="1981200"/>
            <a:ext cx="9020418" cy="369332"/>
          </a:xfrm>
          <a:prstGeom prst="rect">
            <a:avLst/>
          </a:prstGeom>
          <a:noFill/>
        </p:spPr>
        <p:txBody>
          <a:bodyPr wrap="none" rtlCol="0">
            <a:spAutoFit/>
          </a:bodyPr>
          <a:lstStyle/>
          <a:p>
            <a:r>
              <a:rPr lang="en-IN" dirty="0"/>
              <a:t>-https://www.electronicshub.org/bidirectional-visitor-counter-using-8051-microcontroller/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82737" rIns="0" bIns="0" rtlCol="0">
            <a:spAutoFit/>
          </a:bodyPr>
          <a:lstStyle/>
          <a:p>
            <a:pPr marL="12700">
              <a:lnSpc>
                <a:spcPct val="100000"/>
              </a:lnSpc>
              <a:spcBef>
                <a:spcPts val="100"/>
              </a:spcBef>
            </a:pPr>
            <a:r>
              <a:rPr dirty="0"/>
              <a:t>TITLE</a:t>
            </a:r>
            <a:r>
              <a:rPr spc="-85" dirty="0"/>
              <a:t> </a:t>
            </a:r>
            <a:r>
              <a:rPr dirty="0"/>
              <a:t>OF</a:t>
            </a:r>
            <a:r>
              <a:rPr spc="-75" dirty="0"/>
              <a:t> </a:t>
            </a:r>
            <a:r>
              <a:rPr dirty="0"/>
              <a:t>PAPER</a:t>
            </a:r>
            <a:r>
              <a:rPr spc="-70" dirty="0"/>
              <a:t> </a:t>
            </a:r>
            <a:r>
              <a:rPr spc="-20" dirty="0"/>
              <a:t>IMPLEMENTED</a:t>
            </a:r>
            <a:r>
              <a:rPr spc="-75" dirty="0"/>
              <a:t> </a:t>
            </a:r>
            <a:r>
              <a:rPr dirty="0"/>
              <a:t>USING</a:t>
            </a:r>
            <a:r>
              <a:rPr spc="-70" dirty="0"/>
              <a:t> </a:t>
            </a:r>
            <a:r>
              <a:rPr spc="-25" dirty="0"/>
              <a:t>PBL</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65"/>
              </a:lnSpc>
            </a:pPr>
            <a:r>
              <a:rPr dirty="0"/>
              <a:t>Department</a:t>
            </a:r>
            <a:r>
              <a:rPr spc="-30" dirty="0"/>
              <a:t> </a:t>
            </a:r>
            <a:r>
              <a:rPr dirty="0"/>
              <a:t>of</a:t>
            </a:r>
            <a:r>
              <a:rPr spc="400" dirty="0"/>
              <a:t> </a:t>
            </a:r>
            <a:r>
              <a:rPr spc="-10" dirty="0"/>
              <a:t>Electronics</a:t>
            </a:r>
            <a:r>
              <a:rPr spc="-30" dirty="0"/>
              <a:t> </a:t>
            </a:r>
            <a:r>
              <a:rPr dirty="0"/>
              <a:t>and</a:t>
            </a:r>
            <a:r>
              <a:rPr spc="-30" dirty="0"/>
              <a:t> </a:t>
            </a:r>
            <a:r>
              <a:rPr spc="-10" dirty="0"/>
              <a:t>Telecommunication</a:t>
            </a:r>
            <a:r>
              <a:rPr spc="-30" dirty="0"/>
              <a:t> </a:t>
            </a:r>
            <a:r>
              <a:rPr dirty="0"/>
              <a:t>Engineering,</a:t>
            </a:r>
            <a:r>
              <a:rPr spc="-30" dirty="0"/>
              <a:t> </a:t>
            </a:r>
            <a:r>
              <a:rPr dirty="0"/>
              <a:t>VIIT,</a:t>
            </a:r>
            <a:r>
              <a:rPr spc="-25" dirty="0"/>
              <a:t> </a:t>
            </a:r>
            <a:r>
              <a:rPr dirty="0"/>
              <a:t>Pune-</a:t>
            </a:r>
            <a:r>
              <a:rPr spc="-25" dirty="0"/>
              <a:t>48</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21</a:t>
            </a:fld>
            <a:endParaRPr spc="-25" dirty="0"/>
          </a:p>
        </p:txBody>
      </p:sp>
      <p:sp>
        <p:nvSpPr>
          <p:cNvPr id="3" name="object 3"/>
          <p:cNvSpPr txBox="1"/>
          <p:nvPr/>
        </p:nvSpPr>
        <p:spPr>
          <a:xfrm>
            <a:off x="1518287" y="1160798"/>
            <a:ext cx="368300"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Times New Roman"/>
                <a:cs typeface="Times New Roman"/>
              </a:rPr>
              <a:t>…..</a:t>
            </a:r>
            <a:endParaRPr sz="18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18289" y="241007"/>
            <a:ext cx="859790" cy="513080"/>
          </a:xfrm>
          <a:prstGeom prst="rect">
            <a:avLst/>
          </a:prstGeom>
        </p:spPr>
        <p:txBody>
          <a:bodyPr vert="horz" wrap="square" lIns="0" tIns="12700" rIns="0" bIns="0" rtlCol="0">
            <a:spAutoFit/>
          </a:bodyPr>
          <a:lstStyle/>
          <a:p>
            <a:pPr marL="12700">
              <a:lnSpc>
                <a:spcPct val="100000"/>
              </a:lnSpc>
              <a:spcBef>
                <a:spcPts val="100"/>
              </a:spcBef>
            </a:pPr>
            <a:r>
              <a:rPr sz="3200" b="1" spc="-25" dirty="0">
                <a:latin typeface="Times New Roman"/>
                <a:cs typeface="Times New Roman"/>
              </a:rPr>
              <a:t>AIM</a:t>
            </a:r>
            <a:endParaRPr sz="3200">
              <a:latin typeface="Times New Roman"/>
              <a:cs typeface="Times New Roman"/>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65"/>
              </a:lnSpc>
            </a:pPr>
            <a:r>
              <a:rPr dirty="0"/>
              <a:t>Department</a:t>
            </a:r>
            <a:r>
              <a:rPr spc="-30" dirty="0"/>
              <a:t> </a:t>
            </a:r>
            <a:r>
              <a:rPr dirty="0"/>
              <a:t>of</a:t>
            </a:r>
            <a:r>
              <a:rPr spc="400" dirty="0"/>
              <a:t> </a:t>
            </a:r>
            <a:r>
              <a:rPr spc="-10" dirty="0"/>
              <a:t>Electronics</a:t>
            </a:r>
            <a:r>
              <a:rPr spc="-30" dirty="0"/>
              <a:t> </a:t>
            </a:r>
            <a:r>
              <a:rPr dirty="0"/>
              <a:t>and</a:t>
            </a:r>
            <a:r>
              <a:rPr spc="-30" dirty="0"/>
              <a:t> </a:t>
            </a:r>
            <a:r>
              <a:rPr spc="-10" dirty="0"/>
              <a:t>Telecommunication</a:t>
            </a:r>
            <a:r>
              <a:rPr spc="-30" dirty="0"/>
              <a:t> </a:t>
            </a:r>
            <a:r>
              <a:rPr dirty="0"/>
              <a:t>Engineering,</a:t>
            </a:r>
            <a:r>
              <a:rPr spc="-30" dirty="0"/>
              <a:t> </a:t>
            </a:r>
            <a:r>
              <a:rPr dirty="0"/>
              <a:t>VIIT,</a:t>
            </a:r>
            <a:r>
              <a:rPr spc="-25" dirty="0"/>
              <a:t> </a:t>
            </a:r>
            <a:r>
              <a:rPr dirty="0"/>
              <a:t>Pune-</a:t>
            </a:r>
            <a:r>
              <a:rPr spc="-25" dirty="0"/>
              <a:t>48</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3</a:t>
            </a:fld>
            <a:endParaRPr spc="-25" dirty="0"/>
          </a:p>
        </p:txBody>
      </p:sp>
      <p:sp>
        <p:nvSpPr>
          <p:cNvPr id="3" name="object 3"/>
          <p:cNvSpPr txBox="1"/>
          <p:nvPr/>
        </p:nvSpPr>
        <p:spPr>
          <a:xfrm>
            <a:off x="1518286" y="1160798"/>
            <a:ext cx="8616313" cy="3090590"/>
          </a:xfrm>
          <a:prstGeom prst="rect">
            <a:avLst/>
          </a:prstGeom>
        </p:spPr>
        <p:txBody>
          <a:bodyPr vert="horz" wrap="square" lIns="0" tIns="12700" rIns="0" bIns="0" rtlCol="0">
            <a:spAutoFit/>
          </a:bodyPr>
          <a:lstStyle/>
          <a:p>
            <a:pPr marL="12700">
              <a:lnSpc>
                <a:spcPct val="100000"/>
              </a:lnSpc>
              <a:spcBef>
                <a:spcPts val="100"/>
              </a:spcBef>
            </a:pPr>
            <a:r>
              <a:rPr lang="en-US" sz="2000" dirty="0">
                <a:latin typeface="Times New Roman"/>
                <a:cs typeface="Times New Roman"/>
              </a:rPr>
              <a:t>The aim of a bidirectional visitor counter using an 8051 microcontroller is to count the number of people entering and exiting a specific area or premises. This system utilizes sensors to detect the entry and exit of individuals and then updates the count accordingly. The 8051 microcontroller is programmed to increment or decrement the count based on the signals received from the sensors. a bidirectional visitor counter using an 8051 microcontroller can provide valuable insights into visitor patterns, helping facility managers make informed decisions regarding resource allocation, crowd management, and facility optimization. This type of system is commonly used in various settings such as malls, libraries, museums, and other public venues to monitor visitor traffic.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81273" rIns="0" bIns="0" rtlCol="0">
            <a:spAutoFit/>
          </a:bodyPr>
          <a:lstStyle/>
          <a:p>
            <a:pPr marL="12700">
              <a:lnSpc>
                <a:spcPct val="100000"/>
              </a:lnSpc>
              <a:spcBef>
                <a:spcPts val="100"/>
              </a:spcBef>
            </a:pPr>
            <a:r>
              <a:rPr spc="-10" dirty="0"/>
              <a:t>OBJECTIVES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65"/>
              </a:lnSpc>
            </a:pPr>
            <a:r>
              <a:rPr dirty="0"/>
              <a:t>Department</a:t>
            </a:r>
            <a:r>
              <a:rPr spc="-30" dirty="0"/>
              <a:t> </a:t>
            </a:r>
            <a:r>
              <a:rPr dirty="0"/>
              <a:t>of</a:t>
            </a:r>
            <a:r>
              <a:rPr spc="400" dirty="0"/>
              <a:t> </a:t>
            </a:r>
            <a:r>
              <a:rPr spc="-10" dirty="0"/>
              <a:t>Electronics</a:t>
            </a:r>
            <a:r>
              <a:rPr spc="-30" dirty="0"/>
              <a:t> </a:t>
            </a:r>
            <a:r>
              <a:rPr dirty="0"/>
              <a:t>and</a:t>
            </a:r>
            <a:r>
              <a:rPr spc="-30" dirty="0"/>
              <a:t> </a:t>
            </a:r>
            <a:r>
              <a:rPr spc="-10" dirty="0"/>
              <a:t>Telecommunication</a:t>
            </a:r>
            <a:r>
              <a:rPr spc="-30" dirty="0"/>
              <a:t> </a:t>
            </a:r>
            <a:r>
              <a:rPr dirty="0"/>
              <a:t>Engineering,</a:t>
            </a:r>
            <a:r>
              <a:rPr spc="-30" dirty="0"/>
              <a:t> </a:t>
            </a:r>
            <a:r>
              <a:rPr dirty="0"/>
              <a:t>VIIT,</a:t>
            </a:r>
            <a:r>
              <a:rPr spc="-25" dirty="0"/>
              <a:t> </a:t>
            </a:r>
            <a:r>
              <a:rPr dirty="0"/>
              <a:t>Pune-</a:t>
            </a:r>
            <a:r>
              <a:rPr spc="-25" dirty="0"/>
              <a:t>48</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4</a:t>
            </a:fld>
            <a:endParaRPr spc="-25" dirty="0"/>
          </a:p>
        </p:txBody>
      </p:sp>
      <p:sp>
        <p:nvSpPr>
          <p:cNvPr id="7" name="TextBox 6">
            <a:extLst>
              <a:ext uri="{FF2B5EF4-FFF2-40B4-BE49-F238E27FC236}">
                <a16:creationId xmlns:a16="http://schemas.microsoft.com/office/drawing/2014/main" id="{007C6130-2D16-4107-4C22-1E2B0355B620}"/>
              </a:ext>
            </a:extLst>
          </p:cNvPr>
          <p:cNvSpPr txBox="1"/>
          <p:nvPr/>
        </p:nvSpPr>
        <p:spPr>
          <a:xfrm>
            <a:off x="1676400" y="1295400"/>
            <a:ext cx="9427295" cy="4524315"/>
          </a:xfrm>
          <a:prstGeom prst="rect">
            <a:avLst/>
          </a:prstGeom>
          <a:noFill/>
        </p:spPr>
        <p:txBody>
          <a:bodyPr wrap="square" rtlCol="0">
            <a:spAutoFit/>
          </a:bodyPr>
          <a:lstStyle/>
          <a:p>
            <a:pPr algn="l">
              <a:buFont typeface="+mj-lt"/>
              <a:buAutoNum type="arabicPeriod"/>
            </a:pPr>
            <a:r>
              <a:rPr lang="en-US" dirty="0">
                <a:latin typeface="Times New Roman" panose="02020603050405020304" pitchFamily="18" charset="0"/>
                <a:cs typeface="Times New Roman" panose="02020603050405020304" pitchFamily="18" charset="0"/>
              </a:rPr>
              <a:t>Accurate Counting: The system should reliably count each instance of a person entering or exiting the monitored area, ensuring precision in the tally.</a:t>
            </a:r>
          </a:p>
          <a:p>
            <a:pPr algn="l">
              <a:buFont typeface="+mj-lt"/>
              <a:buAutoNum type="arabicPeriod"/>
            </a:pPr>
            <a:r>
              <a:rPr lang="en-US" dirty="0">
                <a:latin typeface="Times New Roman" panose="02020603050405020304" pitchFamily="18" charset="0"/>
                <a:cs typeface="Times New Roman" panose="02020603050405020304" pitchFamily="18" charset="0"/>
              </a:rPr>
              <a:t>Bidirectional Tracking: It should differentiate between entries and exits to maintain an accurate count regardless of the direction of movement.</a:t>
            </a:r>
          </a:p>
          <a:p>
            <a:pPr algn="l">
              <a:buFont typeface="+mj-lt"/>
              <a:buAutoNum type="arabicPeriod"/>
            </a:pPr>
            <a:r>
              <a:rPr lang="en-US" dirty="0">
                <a:latin typeface="Times New Roman" panose="02020603050405020304" pitchFamily="18" charset="0"/>
                <a:cs typeface="Times New Roman" panose="02020603050405020304" pitchFamily="18" charset="0"/>
              </a:rPr>
              <a:t>Real-time Updates: The counter should update in real-time to provide up-to-date information about the current number of people inside the premises.</a:t>
            </a:r>
          </a:p>
          <a:p>
            <a:pPr algn="l">
              <a:buFont typeface="+mj-lt"/>
              <a:buAutoNum type="arabicPeriod"/>
            </a:pPr>
            <a:r>
              <a:rPr lang="en-US" dirty="0">
                <a:latin typeface="Times New Roman" panose="02020603050405020304" pitchFamily="18" charset="0"/>
                <a:cs typeface="Times New Roman" panose="02020603050405020304" pitchFamily="18" charset="0"/>
              </a:rPr>
              <a:t>User-friendly Interface: Incorporating a user interface, such as an LCD display or LED indicators, to present the count in a clear and understandable format for users or administrators.</a:t>
            </a:r>
          </a:p>
          <a:p>
            <a:pPr algn="l">
              <a:buFont typeface="+mj-lt"/>
              <a:buAutoNum type="arabicPeriod"/>
            </a:pPr>
            <a:r>
              <a:rPr lang="en-US" dirty="0">
                <a:latin typeface="Times New Roman" panose="02020603050405020304" pitchFamily="18" charset="0"/>
                <a:cs typeface="Times New Roman" panose="02020603050405020304" pitchFamily="18" charset="0"/>
              </a:rPr>
              <a:t>Integration with Sensors: Utilizing appropriate sensors, such as infrared or motion sensors, to detect the presence of individuals entering or leaving the area.</a:t>
            </a:r>
          </a:p>
          <a:p>
            <a:pPr algn="l">
              <a:buFont typeface="+mj-lt"/>
              <a:buAutoNum type="arabicPeriod"/>
            </a:pPr>
            <a:r>
              <a:rPr lang="en-US" dirty="0">
                <a:latin typeface="Times New Roman" panose="02020603050405020304" pitchFamily="18" charset="0"/>
                <a:cs typeface="Times New Roman" panose="02020603050405020304" pitchFamily="18" charset="0"/>
              </a:rPr>
              <a:t>Low Power Consumption: Optimizing the design to ensure minimal power consumption, especially in scenarios where the system operates continuously.</a:t>
            </a:r>
          </a:p>
          <a:p>
            <a:pPr algn="l">
              <a:buFont typeface="+mj-lt"/>
              <a:buAutoNum type="arabicPeriod"/>
            </a:pPr>
            <a:r>
              <a:rPr lang="en-US" dirty="0">
                <a:latin typeface="Times New Roman" panose="02020603050405020304" pitchFamily="18" charset="0"/>
                <a:cs typeface="Times New Roman" panose="02020603050405020304" pitchFamily="18" charset="0"/>
              </a:rPr>
              <a:t>Robustness and Reliability: Ensuring the system's stability and resilience to environmental factors or interference, thereby minimizing errors in counting.</a:t>
            </a:r>
          </a:p>
          <a:p>
            <a:pPr algn="l">
              <a:buFont typeface="+mj-lt"/>
              <a:buAutoNum type="arabicPeriod"/>
            </a:pPr>
            <a:r>
              <a:rPr lang="en-US" dirty="0">
                <a:latin typeface="Times New Roman" panose="02020603050405020304" pitchFamily="18" charset="0"/>
                <a:cs typeface="Times New Roman" panose="02020603050405020304" pitchFamily="18" charset="0"/>
              </a:rPr>
              <a:t>Cost-effectiveness: Designing the system with affordable components and minimal complexity to keep the overall cost low.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62230" rIns="0" bIns="0" rtlCol="0">
            <a:spAutoFit/>
          </a:bodyPr>
          <a:lstStyle/>
          <a:p>
            <a:pPr marL="12700" marR="5080">
              <a:lnSpc>
                <a:spcPts val="3110"/>
              </a:lnSpc>
              <a:spcBef>
                <a:spcPts val="490"/>
              </a:spcBef>
            </a:pPr>
            <a:r>
              <a:rPr sz="2850" dirty="0"/>
              <a:t>HARDWARE</a:t>
            </a:r>
            <a:r>
              <a:rPr sz="2850" spc="-35" dirty="0"/>
              <a:t> </a:t>
            </a:r>
            <a:r>
              <a:rPr sz="2850" dirty="0"/>
              <a:t>MATERIAL</a:t>
            </a:r>
            <a:r>
              <a:rPr sz="2850" spc="-35" dirty="0"/>
              <a:t> </a:t>
            </a:r>
            <a:r>
              <a:rPr sz="2850" dirty="0"/>
              <a:t>REQUIRED</a:t>
            </a:r>
            <a:r>
              <a:rPr sz="2850" spc="-30" dirty="0"/>
              <a:t> </a:t>
            </a:r>
            <a:r>
              <a:rPr sz="2850" spc="-25" dirty="0"/>
              <a:t>AND </a:t>
            </a:r>
            <a:r>
              <a:rPr sz="2850" spc="-10" dirty="0"/>
              <a:t>SPECIFICATIONS</a:t>
            </a:r>
            <a:endParaRPr sz="285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65"/>
              </a:lnSpc>
            </a:pPr>
            <a:r>
              <a:rPr dirty="0"/>
              <a:t>Department</a:t>
            </a:r>
            <a:r>
              <a:rPr spc="-30" dirty="0"/>
              <a:t> </a:t>
            </a:r>
            <a:r>
              <a:rPr dirty="0"/>
              <a:t>of</a:t>
            </a:r>
            <a:r>
              <a:rPr spc="400" dirty="0"/>
              <a:t> </a:t>
            </a:r>
            <a:r>
              <a:rPr spc="-10" dirty="0"/>
              <a:t>Electronics</a:t>
            </a:r>
            <a:r>
              <a:rPr spc="-30" dirty="0"/>
              <a:t> </a:t>
            </a:r>
            <a:r>
              <a:rPr dirty="0"/>
              <a:t>and</a:t>
            </a:r>
            <a:r>
              <a:rPr spc="-30" dirty="0"/>
              <a:t> </a:t>
            </a:r>
            <a:r>
              <a:rPr spc="-10" dirty="0"/>
              <a:t>Telecommunication</a:t>
            </a:r>
            <a:r>
              <a:rPr spc="-30" dirty="0"/>
              <a:t> </a:t>
            </a:r>
            <a:r>
              <a:rPr dirty="0"/>
              <a:t>Engineering,</a:t>
            </a:r>
            <a:r>
              <a:rPr spc="-30" dirty="0"/>
              <a:t> </a:t>
            </a:r>
            <a:r>
              <a:rPr dirty="0"/>
              <a:t>VIIT,</a:t>
            </a:r>
            <a:r>
              <a:rPr spc="-25" dirty="0"/>
              <a:t> </a:t>
            </a:r>
            <a:r>
              <a:rPr dirty="0"/>
              <a:t>Pune-</a:t>
            </a:r>
            <a:r>
              <a:rPr spc="-25" dirty="0"/>
              <a:t>48</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5</a:t>
            </a:fld>
            <a:endParaRPr spc="-25" dirty="0"/>
          </a:p>
        </p:txBody>
      </p:sp>
      <p:sp>
        <p:nvSpPr>
          <p:cNvPr id="6" name="TextBox 5">
            <a:extLst>
              <a:ext uri="{FF2B5EF4-FFF2-40B4-BE49-F238E27FC236}">
                <a16:creationId xmlns:a16="http://schemas.microsoft.com/office/drawing/2014/main" id="{1AFC2E33-C1A1-8620-7CC8-2BB37B68BB91}"/>
              </a:ext>
            </a:extLst>
          </p:cNvPr>
          <p:cNvSpPr txBox="1"/>
          <p:nvPr/>
        </p:nvSpPr>
        <p:spPr>
          <a:xfrm>
            <a:off x="1295400" y="1295400"/>
            <a:ext cx="9448800" cy="4247317"/>
          </a:xfrm>
          <a:prstGeom prst="rect">
            <a:avLst/>
          </a:prstGeom>
          <a:noFill/>
        </p:spPr>
        <p:txBody>
          <a:bodyPr wrap="square" rtlCol="0">
            <a:spAutoFit/>
          </a:bodyPr>
          <a:lstStyle/>
          <a:p>
            <a:pPr algn="l" fontAlgn="base">
              <a:buFont typeface="Arial" panose="020B0604020202020204" pitchFamily="34" charset="0"/>
              <a:buChar char="•"/>
            </a:pPr>
            <a:r>
              <a:rPr lang="en-IN" b="0" i="0" dirty="0">
                <a:solidFill>
                  <a:srgbClr val="000000"/>
                </a:solidFill>
                <a:effectLst/>
                <a:highlight>
                  <a:srgbClr val="FFFFFF"/>
                </a:highlight>
                <a:latin typeface="Times New Roman" panose="02020603050405020304" pitchFamily="18" charset="0"/>
                <a:cs typeface="Times New Roman" panose="02020603050405020304" pitchFamily="18" charset="0"/>
              </a:rPr>
              <a:t>AT89C51 (8051 based Microcontroller)</a:t>
            </a:r>
            <a:endParaRPr lang="en-IN" b="0" i="0" dirty="0">
              <a:solidFill>
                <a:srgbClr val="34444C"/>
              </a:solidFill>
              <a:effectLst/>
              <a:highlight>
                <a:srgbClr val="FFFFFF"/>
              </a:highligh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IN" b="0" i="0" dirty="0">
                <a:solidFill>
                  <a:srgbClr val="000000"/>
                </a:solidFill>
                <a:effectLst/>
                <a:highlight>
                  <a:srgbClr val="FFFFFF"/>
                </a:highlight>
                <a:latin typeface="Times New Roman" panose="02020603050405020304" pitchFamily="18" charset="0"/>
                <a:cs typeface="Times New Roman" panose="02020603050405020304" pitchFamily="18" charset="0"/>
              </a:rPr>
              <a:t>8051 Programmer</a:t>
            </a:r>
            <a:endParaRPr lang="en-IN" b="0" i="0" dirty="0">
              <a:solidFill>
                <a:srgbClr val="34444C"/>
              </a:solidFill>
              <a:effectLst/>
              <a:highlight>
                <a:srgbClr val="FFFFFF"/>
              </a:highligh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IN" b="0" i="0" dirty="0">
                <a:solidFill>
                  <a:srgbClr val="000000"/>
                </a:solidFill>
                <a:effectLst/>
                <a:highlight>
                  <a:srgbClr val="FFFFFF"/>
                </a:highlight>
                <a:latin typeface="Times New Roman" panose="02020603050405020304" pitchFamily="18" charset="0"/>
                <a:cs typeface="Times New Roman" panose="02020603050405020304" pitchFamily="18" charset="0"/>
              </a:rPr>
              <a:t>Push Button</a:t>
            </a:r>
            <a:endParaRPr lang="en-IN" b="0" i="0" dirty="0">
              <a:solidFill>
                <a:srgbClr val="34444C"/>
              </a:solidFill>
              <a:effectLst/>
              <a:highlight>
                <a:srgbClr val="FFFFFF"/>
              </a:highligh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IN" b="0" i="0" dirty="0">
                <a:solidFill>
                  <a:srgbClr val="000000"/>
                </a:solidFill>
                <a:effectLst/>
                <a:highlight>
                  <a:srgbClr val="FFFFFF"/>
                </a:highlight>
                <a:latin typeface="Times New Roman" panose="02020603050405020304" pitchFamily="18" charset="0"/>
                <a:cs typeface="Times New Roman" panose="02020603050405020304" pitchFamily="18" charset="0"/>
              </a:rPr>
              <a:t>10µF Electrolytic Capacitor</a:t>
            </a:r>
            <a:endParaRPr lang="en-IN" b="0" i="0" dirty="0">
              <a:solidFill>
                <a:srgbClr val="34444C"/>
              </a:solidFill>
              <a:effectLst/>
              <a:highlight>
                <a:srgbClr val="FFFFFF"/>
              </a:highligh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IN" b="0" i="0" dirty="0">
                <a:solidFill>
                  <a:srgbClr val="000000"/>
                </a:solidFill>
                <a:effectLst/>
                <a:highlight>
                  <a:srgbClr val="FFFFFF"/>
                </a:highlight>
                <a:latin typeface="Times New Roman" panose="02020603050405020304" pitchFamily="18" charset="0"/>
                <a:cs typeface="Times New Roman" panose="02020603050405020304" pitchFamily="18" charset="0"/>
              </a:rPr>
              <a:t>2 x 10K</a:t>
            </a:r>
            <a:r>
              <a:rPr lang="el-GR" b="0" i="0" dirty="0">
                <a:solidFill>
                  <a:srgbClr val="000000"/>
                </a:solidFill>
                <a:effectLst/>
                <a:highlight>
                  <a:srgbClr val="FFFFFF"/>
                </a:highlight>
                <a:latin typeface="Times New Roman" panose="02020603050405020304" pitchFamily="18" charset="0"/>
                <a:cs typeface="Times New Roman" panose="02020603050405020304" pitchFamily="18" charset="0"/>
              </a:rPr>
              <a:t>Ω </a:t>
            </a:r>
            <a:r>
              <a:rPr lang="en-IN" b="0" i="0" dirty="0">
                <a:solidFill>
                  <a:srgbClr val="000000"/>
                </a:solidFill>
                <a:effectLst/>
                <a:highlight>
                  <a:srgbClr val="FFFFFF"/>
                </a:highlight>
                <a:latin typeface="Times New Roman" panose="02020603050405020304" pitchFamily="18" charset="0"/>
                <a:cs typeface="Times New Roman" panose="02020603050405020304" pitchFamily="18" charset="0"/>
              </a:rPr>
              <a:t>Resistors (1/4 Watt)</a:t>
            </a:r>
            <a:endParaRPr lang="en-IN" b="0" i="0" dirty="0">
              <a:solidFill>
                <a:srgbClr val="34444C"/>
              </a:solidFill>
              <a:effectLst/>
              <a:highlight>
                <a:srgbClr val="FFFFFF"/>
              </a:highligh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IN" b="0" i="0" dirty="0">
                <a:solidFill>
                  <a:srgbClr val="000000"/>
                </a:solidFill>
                <a:effectLst/>
                <a:highlight>
                  <a:srgbClr val="FFFFFF"/>
                </a:highlight>
                <a:latin typeface="Times New Roman" panose="02020603050405020304" pitchFamily="18" charset="0"/>
                <a:cs typeface="Times New Roman" panose="02020603050405020304" pitchFamily="18" charset="0"/>
              </a:rPr>
              <a:t>11.0592 MHz Crystal</a:t>
            </a:r>
            <a:endParaRPr lang="en-IN" b="0" i="0" dirty="0">
              <a:solidFill>
                <a:srgbClr val="34444C"/>
              </a:solidFill>
              <a:effectLst/>
              <a:highlight>
                <a:srgbClr val="FFFFFF"/>
              </a:highligh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IN" b="0" i="0" dirty="0">
                <a:solidFill>
                  <a:srgbClr val="000000"/>
                </a:solidFill>
                <a:effectLst/>
                <a:highlight>
                  <a:srgbClr val="FFFFFF"/>
                </a:highlight>
                <a:latin typeface="Times New Roman" panose="02020603050405020304" pitchFamily="18" charset="0"/>
                <a:cs typeface="Times New Roman" panose="02020603050405020304" pitchFamily="18" charset="0"/>
              </a:rPr>
              <a:t>2 x 33pF Ceramic Capacitors</a:t>
            </a:r>
            <a:endParaRPr lang="en-IN" b="0" i="0" dirty="0">
              <a:solidFill>
                <a:srgbClr val="34444C"/>
              </a:solidFill>
              <a:effectLst/>
              <a:highlight>
                <a:srgbClr val="FFFFFF"/>
              </a:highligh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IN" b="0" i="0" dirty="0">
                <a:solidFill>
                  <a:srgbClr val="000000"/>
                </a:solidFill>
                <a:effectLst/>
                <a:highlight>
                  <a:srgbClr val="FFFFFF"/>
                </a:highlight>
                <a:latin typeface="Times New Roman" panose="02020603050405020304" pitchFamily="18" charset="0"/>
                <a:cs typeface="Times New Roman" panose="02020603050405020304" pitchFamily="18" charset="0"/>
              </a:rPr>
              <a:t>16 x 2 LCD Display</a:t>
            </a:r>
            <a:endParaRPr lang="en-IN" b="0" i="0" dirty="0">
              <a:solidFill>
                <a:srgbClr val="34444C"/>
              </a:solidFill>
              <a:effectLst/>
              <a:highlight>
                <a:srgbClr val="FFFFFF"/>
              </a:highligh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IN" b="0" i="0" dirty="0">
                <a:solidFill>
                  <a:srgbClr val="000000"/>
                </a:solidFill>
                <a:effectLst/>
                <a:highlight>
                  <a:srgbClr val="FFFFFF"/>
                </a:highlight>
                <a:latin typeface="Times New Roman" panose="02020603050405020304" pitchFamily="18" charset="0"/>
                <a:cs typeface="Times New Roman" panose="02020603050405020304" pitchFamily="18" charset="0"/>
              </a:rPr>
              <a:t>10K</a:t>
            </a:r>
            <a:r>
              <a:rPr lang="el-GR" b="0" i="0" dirty="0">
                <a:solidFill>
                  <a:srgbClr val="000000"/>
                </a:solidFill>
                <a:effectLst/>
                <a:highlight>
                  <a:srgbClr val="FFFFFF"/>
                </a:highlight>
                <a:latin typeface="Times New Roman" panose="02020603050405020304" pitchFamily="18" charset="0"/>
                <a:cs typeface="Times New Roman" panose="02020603050405020304" pitchFamily="18" charset="0"/>
              </a:rPr>
              <a:t>Ω </a:t>
            </a:r>
            <a:r>
              <a:rPr lang="en-IN" b="0" i="0" dirty="0">
                <a:solidFill>
                  <a:srgbClr val="000000"/>
                </a:solidFill>
                <a:effectLst/>
                <a:highlight>
                  <a:srgbClr val="FFFFFF"/>
                </a:highlight>
                <a:latin typeface="Times New Roman" panose="02020603050405020304" pitchFamily="18" charset="0"/>
                <a:cs typeface="Times New Roman" panose="02020603050405020304" pitchFamily="18" charset="0"/>
              </a:rPr>
              <a:t>Potentiometer</a:t>
            </a:r>
            <a:endParaRPr lang="en-IN" b="0" i="0" dirty="0">
              <a:solidFill>
                <a:srgbClr val="34444C"/>
              </a:solidFill>
              <a:effectLst/>
              <a:highlight>
                <a:srgbClr val="FFFFFF"/>
              </a:highligh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IN" b="0" i="0" dirty="0">
                <a:solidFill>
                  <a:srgbClr val="000000"/>
                </a:solidFill>
                <a:effectLst/>
                <a:highlight>
                  <a:srgbClr val="FFFFFF"/>
                </a:highlight>
                <a:latin typeface="Times New Roman" panose="02020603050405020304" pitchFamily="18" charset="0"/>
                <a:cs typeface="Times New Roman" panose="02020603050405020304" pitchFamily="18" charset="0"/>
              </a:rPr>
              <a:t>2 x IR Sensors (Reflective Type)</a:t>
            </a:r>
            <a:endParaRPr lang="en-IN" b="0" i="0" dirty="0">
              <a:solidFill>
                <a:srgbClr val="34444C"/>
              </a:solidFill>
              <a:effectLst/>
              <a:highlight>
                <a:srgbClr val="FFFFFF"/>
              </a:highligh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IN" b="0" i="0" dirty="0">
                <a:solidFill>
                  <a:srgbClr val="000000"/>
                </a:solidFill>
                <a:effectLst/>
                <a:highlight>
                  <a:srgbClr val="FFFFFF"/>
                </a:highlight>
                <a:latin typeface="Times New Roman" panose="02020603050405020304" pitchFamily="18" charset="0"/>
                <a:cs typeface="Times New Roman" panose="02020603050405020304" pitchFamily="18" charset="0"/>
              </a:rPr>
              <a:t>Connecting Wires</a:t>
            </a:r>
            <a:endParaRPr lang="en-IN" b="0" i="0" dirty="0">
              <a:solidFill>
                <a:srgbClr val="34444C"/>
              </a:solidFill>
              <a:effectLst/>
              <a:highlight>
                <a:srgbClr val="FFFFFF"/>
              </a:highligh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IN" b="0" i="0" dirty="0">
                <a:solidFill>
                  <a:srgbClr val="000000"/>
                </a:solidFill>
                <a:effectLst/>
                <a:highlight>
                  <a:srgbClr val="FFFFFF"/>
                </a:highlight>
                <a:latin typeface="Times New Roman" panose="02020603050405020304" pitchFamily="18" charset="0"/>
                <a:cs typeface="Times New Roman" panose="02020603050405020304" pitchFamily="18" charset="0"/>
              </a:rPr>
              <a:t>Power Supply</a:t>
            </a:r>
            <a:endParaRPr lang="en-IN" b="0" i="0" dirty="0">
              <a:solidFill>
                <a:srgbClr val="34444C"/>
              </a:solidFill>
              <a:effectLst/>
              <a:highlight>
                <a:srgbClr val="FFFFFF"/>
              </a:highligh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IN" b="0" i="0" dirty="0">
                <a:solidFill>
                  <a:srgbClr val="000000"/>
                </a:solidFill>
                <a:effectLst/>
                <a:highlight>
                  <a:srgbClr val="FFFFFF"/>
                </a:highlight>
                <a:latin typeface="Times New Roman" panose="02020603050405020304" pitchFamily="18" charset="0"/>
                <a:cs typeface="Times New Roman" panose="02020603050405020304" pitchFamily="18" charset="0"/>
              </a:rPr>
              <a:t>Keil µVision Software</a:t>
            </a:r>
            <a:endParaRPr lang="en-IN" b="0" i="0" dirty="0">
              <a:solidFill>
                <a:srgbClr val="34444C"/>
              </a:solidFill>
              <a:effectLst/>
              <a:highlight>
                <a:srgbClr val="FFFFFF"/>
              </a:highligh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IN" b="0" i="0" dirty="0">
                <a:solidFill>
                  <a:srgbClr val="000000"/>
                </a:solidFill>
                <a:effectLst/>
                <a:highlight>
                  <a:srgbClr val="FFFFFF"/>
                </a:highlight>
                <a:latin typeface="Times New Roman" panose="02020603050405020304" pitchFamily="18" charset="0"/>
                <a:cs typeface="Times New Roman" panose="02020603050405020304" pitchFamily="18" charset="0"/>
              </a:rPr>
              <a:t>Proteus</a:t>
            </a:r>
            <a:endParaRPr lang="en-IN" b="0" i="0" dirty="0">
              <a:solidFill>
                <a:srgbClr val="34444C"/>
              </a:solidFill>
              <a:effectLst/>
              <a:highlight>
                <a:srgbClr val="FFFFFF"/>
              </a:highligh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72F9829-489B-D845-4643-65F79C1CE7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7884" y="1295400"/>
            <a:ext cx="3848100" cy="39243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82737" rIns="0" bIns="0" rtlCol="0">
            <a:spAutoFit/>
          </a:bodyPr>
          <a:lstStyle/>
          <a:p>
            <a:pPr marL="12700">
              <a:lnSpc>
                <a:spcPct val="100000"/>
              </a:lnSpc>
              <a:spcBef>
                <a:spcPts val="100"/>
              </a:spcBef>
            </a:pPr>
            <a:r>
              <a:rPr dirty="0"/>
              <a:t>DESIGN</a:t>
            </a:r>
            <a:r>
              <a:rPr spc="-155" dirty="0"/>
              <a:t> </a:t>
            </a:r>
            <a:r>
              <a:rPr dirty="0"/>
              <a:t>(BLOCK</a:t>
            </a:r>
            <a:r>
              <a:rPr spc="-155" dirty="0"/>
              <a:t> </a:t>
            </a:r>
            <a:r>
              <a:rPr spc="-10" dirty="0"/>
              <a:t>DIAGRAM)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65"/>
              </a:lnSpc>
            </a:pPr>
            <a:r>
              <a:rPr dirty="0"/>
              <a:t>Department</a:t>
            </a:r>
            <a:r>
              <a:rPr spc="-30" dirty="0"/>
              <a:t> </a:t>
            </a:r>
            <a:r>
              <a:rPr dirty="0"/>
              <a:t>of</a:t>
            </a:r>
            <a:r>
              <a:rPr spc="400" dirty="0"/>
              <a:t> </a:t>
            </a:r>
            <a:r>
              <a:rPr spc="-10" dirty="0"/>
              <a:t>Electronics</a:t>
            </a:r>
            <a:r>
              <a:rPr spc="-30" dirty="0"/>
              <a:t> </a:t>
            </a:r>
            <a:r>
              <a:rPr dirty="0"/>
              <a:t>and</a:t>
            </a:r>
            <a:r>
              <a:rPr spc="-30" dirty="0"/>
              <a:t> </a:t>
            </a:r>
            <a:r>
              <a:rPr spc="-10" dirty="0"/>
              <a:t>Telecommunication</a:t>
            </a:r>
            <a:r>
              <a:rPr spc="-30" dirty="0"/>
              <a:t> </a:t>
            </a:r>
            <a:r>
              <a:rPr dirty="0"/>
              <a:t>Engineering,</a:t>
            </a:r>
            <a:r>
              <a:rPr spc="-30" dirty="0"/>
              <a:t> </a:t>
            </a:r>
            <a:r>
              <a:rPr dirty="0"/>
              <a:t>VIIT,</a:t>
            </a:r>
            <a:r>
              <a:rPr spc="-25" dirty="0"/>
              <a:t> </a:t>
            </a:r>
            <a:r>
              <a:rPr dirty="0"/>
              <a:t>Pune-</a:t>
            </a:r>
            <a:r>
              <a:rPr spc="-25" dirty="0"/>
              <a:t>48</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6</a:t>
            </a:fld>
            <a:endParaRPr spc="-25" dirty="0"/>
          </a:p>
        </p:txBody>
      </p:sp>
      <p:pic>
        <p:nvPicPr>
          <p:cNvPr id="7" name="Picture 6">
            <a:extLst>
              <a:ext uri="{FF2B5EF4-FFF2-40B4-BE49-F238E27FC236}">
                <a16:creationId xmlns:a16="http://schemas.microsoft.com/office/drawing/2014/main" id="{D910C492-6734-F4D1-24AC-1EDCD5551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727" y="1143000"/>
            <a:ext cx="10676545" cy="514755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82737" rIns="0" bIns="0" rtlCol="0">
            <a:spAutoFit/>
          </a:bodyPr>
          <a:lstStyle/>
          <a:p>
            <a:pPr marL="12700">
              <a:lnSpc>
                <a:spcPct val="100000"/>
              </a:lnSpc>
              <a:spcBef>
                <a:spcPts val="100"/>
              </a:spcBef>
            </a:pPr>
            <a:r>
              <a:rPr spc="-10" dirty="0"/>
              <a:t>INTERFACING</a:t>
            </a:r>
            <a:r>
              <a:rPr spc="-130" dirty="0"/>
              <a:t> </a:t>
            </a:r>
            <a:r>
              <a:rPr dirty="0"/>
              <a:t>DIAGRAM</a:t>
            </a:r>
            <a:r>
              <a:rPr spc="-125" dirty="0"/>
              <a:t> </a:t>
            </a:r>
            <a:r>
              <a:rPr dirty="0"/>
              <a:t>ON</a:t>
            </a:r>
            <a:r>
              <a:rPr spc="-125" dirty="0"/>
              <a:t> </a:t>
            </a:r>
            <a:r>
              <a:rPr spc="-10" dirty="0"/>
              <a:t>PROTEUS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65"/>
              </a:lnSpc>
            </a:pPr>
            <a:r>
              <a:rPr dirty="0"/>
              <a:t>Department</a:t>
            </a:r>
            <a:r>
              <a:rPr spc="-30" dirty="0"/>
              <a:t> </a:t>
            </a:r>
            <a:r>
              <a:rPr dirty="0"/>
              <a:t>of</a:t>
            </a:r>
            <a:r>
              <a:rPr spc="400" dirty="0"/>
              <a:t> </a:t>
            </a:r>
            <a:r>
              <a:rPr spc="-10" dirty="0"/>
              <a:t>Electronics</a:t>
            </a:r>
            <a:r>
              <a:rPr spc="-30" dirty="0"/>
              <a:t> </a:t>
            </a:r>
            <a:r>
              <a:rPr dirty="0"/>
              <a:t>and</a:t>
            </a:r>
            <a:r>
              <a:rPr spc="-30" dirty="0"/>
              <a:t> </a:t>
            </a:r>
            <a:r>
              <a:rPr spc="-10" dirty="0"/>
              <a:t>Telecommunication</a:t>
            </a:r>
            <a:r>
              <a:rPr spc="-30" dirty="0"/>
              <a:t> </a:t>
            </a:r>
            <a:r>
              <a:rPr dirty="0"/>
              <a:t>Engineering,</a:t>
            </a:r>
            <a:r>
              <a:rPr spc="-30" dirty="0"/>
              <a:t> </a:t>
            </a:r>
            <a:r>
              <a:rPr dirty="0"/>
              <a:t>VIIT,</a:t>
            </a:r>
            <a:r>
              <a:rPr spc="-25" dirty="0"/>
              <a:t> </a:t>
            </a:r>
            <a:r>
              <a:rPr dirty="0"/>
              <a:t>Pune-</a:t>
            </a:r>
            <a:r>
              <a:rPr spc="-25" dirty="0"/>
              <a:t>48</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7</a:t>
            </a:fld>
            <a:endParaRPr spc="-25" dirty="0"/>
          </a:p>
        </p:txBody>
      </p:sp>
      <p:pic>
        <p:nvPicPr>
          <p:cNvPr id="9" name="Picture 8">
            <a:extLst>
              <a:ext uri="{FF2B5EF4-FFF2-40B4-BE49-F238E27FC236}">
                <a16:creationId xmlns:a16="http://schemas.microsoft.com/office/drawing/2014/main" id="{26646232-A812-2B81-065C-D3F4D80EB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485" y="1066801"/>
            <a:ext cx="10265030" cy="4953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82737" rIns="0" bIns="0" rtlCol="0">
            <a:spAutoFit/>
          </a:bodyPr>
          <a:lstStyle/>
          <a:p>
            <a:pPr marL="12700">
              <a:lnSpc>
                <a:spcPct val="100000"/>
              </a:lnSpc>
              <a:spcBef>
                <a:spcPts val="100"/>
              </a:spcBef>
            </a:pPr>
            <a:r>
              <a:rPr spc="-10" dirty="0"/>
              <a:t>WORKING</a:t>
            </a:r>
            <a:r>
              <a:rPr spc="-135" dirty="0"/>
              <a:t> </a:t>
            </a:r>
            <a:r>
              <a:rPr spc="-10" dirty="0"/>
              <a:t>DESCRIPTION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65"/>
              </a:lnSpc>
            </a:pPr>
            <a:r>
              <a:rPr dirty="0"/>
              <a:t>Department</a:t>
            </a:r>
            <a:r>
              <a:rPr spc="-30" dirty="0"/>
              <a:t> </a:t>
            </a:r>
            <a:r>
              <a:rPr dirty="0"/>
              <a:t>of</a:t>
            </a:r>
            <a:r>
              <a:rPr spc="400" dirty="0"/>
              <a:t> </a:t>
            </a:r>
            <a:r>
              <a:rPr spc="-10" dirty="0"/>
              <a:t>Electronics</a:t>
            </a:r>
            <a:r>
              <a:rPr spc="-30" dirty="0"/>
              <a:t> </a:t>
            </a:r>
            <a:r>
              <a:rPr dirty="0"/>
              <a:t>and</a:t>
            </a:r>
            <a:r>
              <a:rPr spc="-30" dirty="0"/>
              <a:t> </a:t>
            </a:r>
            <a:r>
              <a:rPr spc="-10" dirty="0"/>
              <a:t>Telecommunication</a:t>
            </a:r>
            <a:r>
              <a:rPr spc="-30" dirty="0"/>
              <a:t> </a:t>
            </a:r>
            <a:r>
              <a:rPr dirty="0"/>
              <a:t>Engineering,</a:t>
            </a:r>
            <a:r>
              <a:rPr spc="-30" dirty="0"/>
              <a:t> </a:t>
            </a:r>
            <a:r>
              <a:rPr dirty="0"/>
              <a:t>VIIT,</a:t>
            </a:r>
            <a:r>
              <a:rPr spc="-25" dirty="0"/>
              <a:t> </a:t>
            </a:r>
            <a:r>
              <a:rPr dirty="0"/>
              <a:t>Pune-</a:t>
            </a:r>
            <a:r>
              <a:rPr spc="-25" dirty="0"/>
              <a:t>48</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8</a:t>
            </a:fld>
            <a:endParaRPr spc="-25" dirty="0"/>
          </a:p>
        </p:txBody>
      </p:sp>
      <p:sp>
        <p:nvSpPr>
          <p:cNvPr id="6" name="TextBox 5">
            <a:extLst>
              <a:ext uri="{FF2B5EF4-FFF2-40B4-BE49-F238E27FC236}">
                <a16:creationId xmlns:a16="http://schemas.microsoft.com/office/drawing/2014/main" id="{10D9CCA5-ED12-9CC8-39A5-A74F1CE1C349}"/>
              </a:ext>
            </a:extLst>
          </p:cNvPr>
          <p:cNvSpPr txBox="1"/>
          <p:nvPr/>
        </p:nvSpPr>
        <p:spPr>
          <a:xfrm>
            <a:off x="1294994" y="740688"/>
            <a:ext cx="9601200" cy="5355312"/>
          </a:xfrm>
          <a:prstGeom prst="rect">
            <a:avLst/>
          </a:prstGeom>
          <a:noFill/>
        </p:spPr>
        <p:txBody>
          <a:bodyPr wrap="square" rtlCol="0">
            <a:spAutoFit/>
          </a:bodyPr>
          <a:lstStyle/>
          <a:p>
            <a:pPr algn="l"/>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1-When the system is powered ON, the microcontroller initially initializes the stack pointer and all other variables. It then scans the input pins (P2.0 and P2.1).</a:t>
            </a:r>
            <a:endParaRPr lang="en-US" b="0" i="0" dirty="0">
              <a:solidFill>
                <a:srgbClr val="34444C"/>
              </a:solidFill>
              <a:effectLst/>
              <a:highlight>
                <a:srgbClr val="FFFFFF"/>
              </a:highlight>
              <a:latin typeface="Times New Roman" panose="02020603050405020304" pitchFamily="18" charset="0"/>
              <a:cs typeface="Times New Roman" panose="02020603050405020304" pitchFamily="18" charset="0"/>
            </a:endParaRPr>
          </a:p>
          <a:p>
            <a:pPr algn="l"/>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In the meantime, when there is no object in front of the IR Sensors, the light from the IR LED would not fall on the Photo Diode of the first sensor pair and hence, the Photo Diode doesn’t conduct.</a:t>
            </a:r>
            <a:endParaRPr lang="en-US" b="0" i="0" dirty="0">
              <a:solidFill>
                <a:srgbClr val="34444C"/>
              </a:solidFill>
              <a:effectLst/>
              <a:highlight>
                <a:srgbClr val="FFFFFF"/>
              </a:highlight>
              <a:latin typeface="Times New Roman" panose="02020603050405020304" pitchFamily="18" charset="0"/>
              <a:cs typeface="Times New Roman" panose="02020603050405020304" pitchFamily="18" charset="0"/>
            </a:endParaRPr>
          </a:p>
          <a:p>
            <a:pPr algn="l"/>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2-As a result, the output of the IR sensors is LOW. In other words, ports P2.0 and P2.1 are at logic LOW level. If there is a person in front of the IR Sensors, IR light from the IR LED reflects from the person and falls on the Photo Diode.</a:t>
            </a:r>
            <a:endParaRPr lang="en-US" b="0" i="0" dirty="0">
              <a:solidFill>
                <a:srgbClr val="34444C"/>
              </a:solidFill>
              <a:effectLst/>
              <a:highlight>
                <a:srgbClr val="FFFFFF"/>
              </a:highlight>
              <a:latin typeface="Times New Roman" panose="02020603050405020304" pitchFamily="18" charset="0"/>
              <a:cs typeface="Times New Roman" panose="02020603050405020304" pitchFamily="18" charset="0"/>
            </a:endParaRPr>
          </a:p>
          <a:p>
            <a:pPr algn="l"/>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3-As a result, the Photo Diode starts conducting and the output of the sensor becomes HIGH. In other words, the ports P2.0 and P2.1 are at logic HIGH level.  </a:t>
            </a:r>
            <a:endParaRPr lang="en-US" b="0" i="0" dirty="0">
              <a:solidFill>
                <a:srgbClr val="34444C"/>
              </a:solidFill>
              <a:effectLst/>
              <a:highlight>
                <a:srgbClr val="FFFFFF"/>
              </a:highlight>
              <a:latin typeface="Times New Roman" panose="02020603050405020304" pitchFamily="18" charset="0"/>
              <a:cs typeface="Times New Roman" panose="02020603050405020304" pitchFamily="18" charset="0"/>
            </a:endParaRPr>
          </a:p>
          <a:p>
            <a:pPr algn="l"/>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4-Now when a transition takes place, i.e. a logic HIGH level is received, first at port P2.0 and then at P2.1, the microcontroller sees this as an interruption to sense the passage or entry of a person or an object in front of the IR LED and the Photo Diode.</a:t>
            </a:r>
          </a:p>
          <a:p>
            <a:pPr algn="l"/>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s per the program, the count value is increased and this value is displayed on the 16 x 2 LCD Display.</a:t>
            </a:r>
            <a:endParaRPr lang="en-US" b="0" i="0" dirty="0">
              <a:solidFill>
                <a:srgbClr val="34444C"/>
              </a:solidFill>
              <a:effectLst/>
              <a:highlight>
                <a:srgbClr val="FFFFFF"/>
              </a:highlight>
              <a:latin typeface="Times New Roman" panose="02020603050405020304" pitchFamily="18" charset="0"/>
              <a:cs typeface="Times New Roman" panose="02020603050405020304" pitchFamily="18" charset="0"/>
            </a:endParaRPr>
          </a:p>
          <a:p>
            <a:pPr algn="l"/>
            <a:r>
              <a:rPr lang="en-US" dirty="0">
                <a:solidFill>
                  <a:srgbClr val="000000"/>
                </a:solidFill>
                <a:highlight>
                  <a:srgbClr val="FFFFFF"/>
                </a:highlight>
                <a:latin typeface="Times New Roman" panose="02020603050405020304" pitchFamily="18" charset="0"/>
                <a:cs typeface="Times New Roman" panose="02020603050405020304" pitchFamily="18" charset="0"/>
              </a:rPr>
              <a:t>5-i</a:t>
            </a: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f the microcontroller senses logic HIGH, first on the P2.1 and then on P2.0, it assumes that the person is leaving the room and as per the program, the microcontroller decreases the count as displays the same on the LCD.  </a:t>
            </a:r>
            <a:endParaRPr lang="en-US" b="0" i="0" dirty="0">
              <a:solidFill>
                <a:srgbClr val="34444C"/>
              </a:solidFill>
              <a:effectLst/>
              <a:highlight>
                <a:srgbClr val="FFFFFF"/>
              </a:highlight>
              <a:latin typeface="Times New Roman" panose="02020603050405020304" pitchFamily="18" charset="0"/>
              <a:cs typeface="Times New Roman" panose="02020603050405020304" pitchFamily="18" charset="0"/>
            </a:endParaRPr>
          </a:p>
          <a:p>
            <a:pPr algn="just"/>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6-The program ensures that the count is increased or decreased only when both the sensors detect the person. </a:t>
            </a:r>
            <a:endParaRPr lang="en-US" b="0" i="0" dirty="0">
              <a:solidFill>
                <a:srgbClr val="34444C"/>
              </a:solidFill>
              <a:effectLst/>
              <a:highlight>
                <a:srgbClr val="FFFFFF"/>
              </a:highlight>
              <a:latin typeface="Times New Roman" panose="02020603050405020304" pitchFamily="18" charset="0"/>
              <a:cs typeface="Times New Roman" panose="02020603050405020304" pitchFamily="18" charset="0"/>
            </a:endParaRPr>
          </a:p>
          <a:p>
            <a:pPr algn="l"/>
            <a:endParaRPr lang="en-US" b="0" i="0" dirty="0">
              <a:solidFill>
                <a:srgbClr val="34444C"/>
              </a:solidFill>
              <a:effectLst/>
              <a:highlight>
                <a:srgbClr val="FFFFFF"/>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82737" rIns="0" bIns="0" rtlCol="0">
            <a:spAutoFit/>
          </a:bodyPr>
          <a:lstStyle/>
          <a:p>
            <a:pPr marL="12700">
              <a:lnSpc>
                <a:spcPct val="100000"/>
              </a:lnSpc>
              <a:spcBef>
                <a:spcPts val="100"/>
              </a:spcBef>
            </a:pPr>
            <a:r>
              <a:rPr spc="-10" dirty="0"/>
              <a:t>ALGORITHM/FLOWCHART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65"/>
              </a:lnSpc>
            </a:pPr>
            <a:r>
              <a:rPr dirty="0"/>
              <a:t>Department</a:t>
            </a:r>
            <a:r>
              <a:rPr spc="-30" dirty="0"/>
              <a:t> </a:t>
            </a:r>
            <a:r>
              <a:rPr dirty="0"/>
              <a:t>of</a:t>
            </a:r>
            <a:r>
              <a:rPr spc="400" dirty="0"/>
              <a:t> </a:t>
            </a:r>
            <a:r>
              <a:rPr spc="-10" dirty="0"/>
              <a:t>Electronics</a:t>
            </a:r>
            <a:r>
              <a:rPr spc="-30" dirty="0"/>
              <a:t> </a:t>
            </a:r>
            <a:r>
              <a:rPr dirty="0"/>
              <a:t>and</a:t>
            </a:r>
            <a:r>
              <a:rPr spc="-30" dirty="0"/>
              <a:t> </a:t>
            </a:r>
            <a:r>
              <a:rPr spc="-10" dirty="0"/>
              <a:t>Telecommunication</a:t>
            </a:r>
            <a:r>
              <a:rPr spc="-30" dirty="0"/>
              <a:t> </a:t>
            </a:r>
            <a:r>
              <a:rPr dirty="0"/>
              <a:t>Engineering,</a:t>
            </a:r>
            <a:r>
              <a:rPr spc="-30" dirty="0"/>
              <a:t> </a:t>
            </a:r>
            <a:r>
              <a:rPr dirty="0"/>
              <a:t>VIIT,</a:t>
            </a:r>
            <a:r>
              <a:rPr spc="-25" dirty="0"/>
              <a:t> </a:t>
            </a:r>
            <a:r>
              <a:rPr dirty="0"/>
              <a:t>Pune-</a:t>
            </a:r>
            <a:r>
              <a:rPr spc="-25" dirty="0"/>
              <a:t>48</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9</a:t>
            </a:fld>
            <a:endParaRPr spc="-25" dirty="0"/>
          </a:p>
        </p:txBody>
      </p:sp>
      <p:sp>
        <p:nvSpPr>
          <p:cNvPr id="6" name="TextBox 5">
            <a:extLst>
              <a:ext uri="{FF2B5EF4-FFF2-40B4-BE49-F238E27FC236}">
                <a16:creationId xmlns:a16="http://schemas.microsoft.com/office/drawing/2014/main" id="{19457A8D-F5B8-77B3-B44B-FC1AB0891074}"/>
              </a:ext>
            </a:extLst>
          </p:cNvPr>
          <p:cNvSpPr txBox="1"/>
          <p:nvPr/>
        </p:nvSpPr>
        <p:spPr>
          <a:xfrm>
            <a:off x="304801" y="930759"/>
            <a:ext cx="11582400" cy="480131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Step 1: Initialization</a:t>
            </a:r>
          </a:p>
          <a:p>
            <a:r>
              <a:rPr lang="en-US" dirty="0">
                <a:latin typeface="Times New Roman" panose="02020603050405020304" pitchFamily="18" charset="0"/>
                <a:cs typeface="Times New Roman" panose="02020603050405020304" pitchFamily="18" charset="0"/>
              </a:rPr>
              <a:t>Set the microcontroller to initialize the counter to zero.</a:t>
            </a:r>
          </a:p>
          <a:p>
            <a:r>
              <a:rPr lang="en-US" dirty="0">
                <a:latin typeface="Times New Roman" panose="02020603050405020304" pitchFamily="18" charset="0"/>
                <a:cs typeface="Times New Roman" panose="02020603050405020304" pitchFamily="18" charset="0"/>
              </a:rPr>
              <a:t>Set the IR sensors to detect the presence of visitors.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Step 2: Detect Visitor Entry</a:t>
            </a:r>
          </a:p>
          <a:p>
            <a:r>
              <a:rPr lang="en-US" dirty="0">
                <a:latin typeface="Times New Roman" panose="02020603050405020304" pitchFamily="18" charset="0"/>
                <a:cs typeface="Times New Roman" panose="02020603050405020304" pitchFamily="18" charset="0"/>
              </a:rPr>
              <a:t>When a visitor enters the room, the IR sensor detects the change in the IR signal and sends a signal to the microcontroller.</a:t>
            </a:r>
          </a:p>
          <a:p>
            <a:r>
              <a:rPr lang="en-US" dirty="0">
                <a:latin typeface="Times New Roman" panose="02020603050405020304" pitchFamily="18" charset="0"/>
                <a:cs typeface="Times New Roman" panose="02020603050405020304" pitchFamily="18" charset="0"/>
              </a:rPr>
              <a:t>The microcontroller increments the counter by one.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Step 3: Detect Visitor Exit</a:t>
            </a:r>
          </a:p>
          <a:p>
            <a:r>
              <a:rPr lang="en-US" dirty="0">
                <a:latin typeface="Times New Roman" panose="02020603050405020304" pitchFamily="18" charset="0"/>
                <a:cs typeface="Times New Roman" panose="02020603050405020304" pitchFamily="18" charset="0"/>
              </a:rPr>
              <a:t>When a visitor exits the room, the IR sensor detects the change in the IR signal and sends a signal to the microcontroller.</a:t>
            </a:r>
          </a:p>
          <a:p>
            <a:r>
              <a:rPr lang="en-US" dirty="0">
                <a:latin typeface="Times New Roman" panose="02020603050405020304" pitchFamily="18" charset="0"/>
                <a:cs typeface="Times New Roman" panose="02020603050405020304" pitchFamily="18" charset="0"/>
              </a:rPr>
              <a:t>The microcontroller decrements the counter by one.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Step 4: Display Counter Value</a:t>
            </a:r>
          </a:p>
          <a:p>
            <a:r>
              <a:rPr lang="en-US" dirty="0">
                <a:latin typeface="Times New Roman" panose="02020603050405020304" pitchFamily="18" charset="0"/>
                <a:cs typeface="Times New Roman" panose="02020603050405020304" pitchFamily="18" charset="0"/>
              </a:rPr>
              <a:t>The microcontroller sends the counter value to the 7-segment displays, which display the count.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Step 5: Repeat</a:t>
            </a:r>
          </a:p>
          <a:p>
            <a:r>
              <a:rPr lang="en-US" dirty="0">
                <a:latin typeface="Times New Roman" panose="02020603050405020304" pitchFamily="18" charset="0"/>
                <a:cs typeface="Times New Roman" panose="02020603050405020304" pitchFamily="18" charset="0"/>
              </a:rPr>
              <a:t>Steps 2-4 are repeated continuously until the system is powered off.</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TotalTime>
  <Words>1554</Words>
  <Application>Microsoft Office PowerPoint</Application>
  <PresentationFormat>Widescreen</PresentationFormat>
  <Paragraphs>182</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Office Theme</vt:lpstr>
      <vt:lpstr>PBL presentation for Skills and Competency Evaluation(SCE) Microcontroller And Applications (ETUA22202)(SY ETC SEM-II AY 23-24 )</vt:lpstr>
      <vt:lpstr>OUTLINE</vt:lpstr>
      <vt:lpstr>PowerPoint Presentation</vt:lpstr>
      <vt:lpstr>OBJECTIVES</vt:lpstr>
      <vt:lpstr>HARDWARE MATERIAL REQUIRED AND SPECIFICATIONS</vt:lpstr>
      <vt:lpstr>DESIGN (BLOCK DIAGRAM)</vt:lpstr>
      <vt:lpstr>INTERFACING DIAGRAM ON PROTEUS</vt:lpstr>
      <vt:lpstr>WORKING DESCRIPTION</vt:lpstr>
      <vt:lpstr>ALGORITHM/FLOWCHART</vt:lpstr>
      <vt:lpstr>ALGORITHM/FLOWCHART</vt:lpstr>
      <vt:lpstr>ALGORITHM/FLOWCHART</vt:lpstr>
      <vt:lpstr>PROGRAM IMPLEMENTATION</vt:lpstr>
      <vt:lpstr>PROGRAM IMPLEMENTATION</vt:lpstr>
      <vt:lpstr>PROGRAM IMPLEMENTATION</vt:lpstr>
      <vt:lpstr>PROGRAM IMPLEMENTATION</vt:lpstr>
      <vt:lpstr>PROGRAM IMPLEMENTATION</vt:lpstr>
      <vt:lpstr>HARDWARE IMPLEMETATION</vt:lpstr>
      <vt:lpstr>RESULTS AND CONCLUSION</vt:lpstr>
      <vt:lpstr>RESULTS AND CONCLUSION</vt:lpstr>
      <vt:lpstr>REFERENCES</vt:lpstr>
      <vt:lpstr>TITLE OF PAPER IMPLEMENTED USING PBL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PBL presentation for Skills and Competency Evaluation(SCE) Microcontroller And Applications (ETUA22202)(SY ETC SEM-II AY 23-24 )</dc:title>
  <cp:lastModifiedBy>Samiksha Chauhan</cp:lastModifiedBy>
  <cp:revision>2</cp:revision>
  <dcterms:created xsi:type="dcterms:W3CDTF">2024-04-28T08:13:03Z</dcterms:created>
  <dcterms:modified xsi:type="dcterms:W3CDTF">2024-04-28T09:53:23Z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