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1" r:id="rId4"/>
    <p:sldId id="258" r:id="rId5"/>
    <p:sldId id="280" r:id="rId6"/>
    <p:sldId id="262" r:id="rId7"/>
    <p:sldId id="264" r:id="rId8"/>
    <p:sldId id="263"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90" r:id="rId26"/>
    <p:sldId id="283" r:id="rId27"/>
    <p:sldId id="284" r:id="rId28"/>
    <p:sldId id="285" r:id="rId29"/>
    <p:sldId id="288" r:id="rId30"/>
    <p:sldId id="286" r:id="rId31"/>
    <p:sldId id="287"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38608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345622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191582-AF36-4B9F-A0FB-41BEC440531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963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67952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191582-AF36-4B9F-A0FB-41BEC440531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0820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1343309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220306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398276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24181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7C6DF-2F58-46DF-9156-7B8792C767C5}"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275451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419840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B7C6DF-2F58-46DF-9156-7B8792C767C5}"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7850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B7C6DF-2F58-46DF-9156-7B8792C767C5}"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27734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7C6DF-2F58-46DF-9156-7B8792C767C5}"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268066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187695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7C6DF-2F58-46DF-9156-7B8792C767C5}"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191582-AF36-4B9F-A0FB-41BEC4405311}" type="slidenum">
              <a:rPr lang="en-US" smtClean="0"/>
              <a:t>‹#›</a:t>
            </a:fld>
            <a:endParaRPr lang="en-US"/>
          </a:p>
        </p:txBody>
      </p:sp>
    </p:spTree>
    <p:extLst>
      <p:ext uri="{BB962C8B-B14F-4D97-AF65-F5344CB8AC3E}">
        <p14:creationId xmlns:p14="http://schemas.microsoft.com/office/powerpoint/2010/main" val="173040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B7C6DF-2F58-46DF-9156-7B8792C767C5}" type="datetimeFigureOut">
              <a:rPr lang="en-US" smtClean="0"/>
              <a:t>11/23/2017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191582-AF36-4B9F-A0FB-41BEC4405311}" type="slidenum">
              <a:rPr lang="en-US" smtClean="0"/>
              <a:t>‹#›</a:t>
            </a:fld>
            <a:endParaRPr lang="en-US"/>
          </a:p>
        </p:txBody>
      </p:sp>
    </p:spTree>
    <p:extLst>
      <p:ext uri="{BB962C8B-B14F-4D97-AF65-F5344CB8AC3E}">
        <p14:creationId xmlns:p14="http://schemas.microsoft.com/office/powerpoint/2010/main" val="12080140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132" y="583894"/>
            <a:ext cx="8446265" cy="823801"/>
          </a:xfrm>
        </p:spPr>
        <p:txBody>
          <a:bodyPr>
            <a:normAutofit/>
          </a:bodyPr>
          <a:lstStyle/>
          <a:p>
            <a:r>
              <a:rPr lang="en-US" sz="3600" dirty="0" smtClean="0"/>
              <a:t>Mini Project</a:t>
            </a:r>
            <a:endParaRPr lang="en-US" sz="3600" dirty="0"/>
          </a:p>
        </p:txBody>
      </p:sp>
      <p:sp>
        <p:nvSpPr>
          <p:cNvPr id="3" name="Subtitle 2"/>
          <p:cNvSpPr>
            <a:spLocks noGrp="1"/>
          </p:cNvSpPr>
          <p:nvPr>
            <p:ph type="subTitle" idx="1"/>
          </p:nvPr>
        </p:nvSpPr>
        <p:spPr>
          <a:xfrm>
            <a:off x="1175132" y="1407695"/>
            <a:ext cx="9144000" cy="1179094"/>
          </a:xfrm>
        </p:spPr>
        <p:txBody>
          <a:bodyPr>
            <a:normAutofit/>
          </a:bodyPr>
          <a:lstStyle/>
          <a:p>
            <a:r>
              <a:rPr lang="en-US" sz="4800" dirty="0" smtClean="0">
                <a:solidFill>
                  <a:schemeClr val="tx1"/>
                </a:solidFill>
              </a:rPr>
              <a:t>Football </a:t>
            </a:r>
            <a:r>
              <a:rPr lang="en-US" sz="4800" dirty="0">
                <a:solidFill>
                  <a:schemeClr val="tx1"/>
                </a:solidFill>
              </a:rPr>
              <a:t>Analysis</a:t>
            </a:r>
          </a:p>
          <a:p>
            <a:endParaRPr lang="en-US" sz="2400" dirty="0"/>
          </a:p>
        </p:txBody>
      </p:sp>
      <p:sp>
        <p:nvSpPr>
          <p:cNvPr id="4" name="TextBox 3"/>
          <p:cNvSpPr txBox="1"/>
          <p:nvPr/>
        </p:nvSpPr>
        <p:spPr>
          <a:xfrm>
            <a:off x="8265280" y="4296723"/>
            <a:ext cx="4107704" cy="2031325"/>
          </a:xfrm>
          <a:prstGeom prst="rect">
            <a:avLst/>
          </a:prstGeom>
          <a:noFill/>
        </p:spPr>
        <p:txBody>
          <a:bodyPr wrap="square" rtlCol="0">
            <a:spAutoFit/>
          </a:bodyPr>
          <a:lstStyle/>
          <a:p>
            <a:pPr algn="ctr"/>
            <a:r>
              <a:rPr lang="en-US" b="1" dirty="0" smtClean="0"/>
              <a:t>Team Members:</a:t>
            </a:r>
          </a:p>
          <a:p>
            <a:pPr algn="ctr"/>
            <a:r>
              <a:rPr lang="en-US" dirty="0" smtClean="0"/>
              <a:t>Ashish Mohan</a:t>
            </a:r>
          </a:p>
          <a:p>
            <a:pPr algn="ctr"/>
            <a:r>
              <a:rPr lang="en-US" dirty="0" smtClean="0"/>
              <a:t>Aditi Agarwal</a:t>
            </a:r>
          </a:p>
          <a:p>
            <a:pPr algn="ctr"/>
            <a:r>
              <a:rPr lang="en-US" dirty="0" err="1" smtClean="0"/>
              <a:t>Gautam</a:t>
            </a:r>
            <a:r>
              <a:rPr lang="en-US" dirty="0" smtClean="0"/>
              <a:t> Hans</a:t>
            </a:r>
          </a:p>
          <a:p>
            <a:pPr algn="ctr"/>
            <a:r>
              <a:rPr lang="en-US" dirty="0" err="1" smtClean="0"/>
              <a:t>Rizwan</a:t>
            </a:r>
            <a:r>
              <a:rPr lang="en-US" dirty="0" smtClean="0"/>
              <a:t> Ahmed</a:t>
            </a:r>
          </a:p>
          <a:p>
            <a:pPr algn="ctr"/>
            <a:r>
              <a:rPr lang="en-US" dirty="0" err="1" smtClean="0"/>
              <a:t>Shivangi</a:t>
            </a:r>
            <a:r>
              <a:rPr lang="en-US" dirty="0" smtClean="0"/>
              <a:t> </a:t>
            </a:r>
            <a:r>
              <a:rPr lang="en-US" dirty="0" err="1" smtClean="0"/>
              <a:t>Shakya</a:t>
            </a:r>
            <a:endParaRPr lang="en-US" dirty="0" smtClean="0"/>
          </a:p>
          <a:p>
            <a:endParaRPr lang="en-US" dirty="0"/>
          </a:p>
        </p:txBody>
      </p:sp>
    </p:spTree>
    <p:extLst>
      <p:ext uri="{BB962C8B-B14F-4D97-AF65-F5344CB8AC3E}">
        <p14:creationId xmlns:p14="http://schemas.microsoft.com/office/powerpoint/2010/main" val="3390888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203" y="1003993"/>
            <a:ext cx="10515600" cy="857747"/>
          </a:xfrm>
        </p:spPr>
        <p:txBody>
          <a:bodyPr>
            <a:normAutofit/>
          </a:bodyPr>
          <a:lstStyle/>
          <a:p>
            <a:r>
              <a:rPr lang="en-US" sz="2000" dirty="0"/>
              <a:t>Loading data to the </a:t>
            </a:r>
            <a:r>
              <a:rPr lang="en-US" sz="2000" b="1" dirty="0" smtClean="0"/>
              <a:t>club</a:t>
            </a:r>
            <a:r>
              <a:rPr lang="en-US" sz="2000" dirty="0" smtClean="0"/>
              <a:t> </a:t>
            </a:r>
            <a:r>
              <a:rPr lang="en-US" sz="2000" dirty="0"/>
              <a:t>dimension table:</a:t>
            </a:r>
          </a:p>
        </p:txBody>
      </p:sp>
      <p:pic>
        <p:nvPicPr>
          <p:cNvPr id="4" name="Content Placeholder 3"/>
          <p:cNvPicPr>
            <a:picLocks noGrp="1" noChangeAspect="1"/>
          </p:cNvPicPr>
          <p:nvPr>
            <p:ph idx="1"/>
          </p:nvPr>
        </p:nvPicPr>
        <p:blipFill>
          <a:blip r:embed="rId2"/>
          <a:stretch>
            <a:fillRect/>
          </a:stretch>
        </p:blipFill>
        <p:spPr>
          <a:xfrm>
            <a:off x="2585148" y="1586429"/>
            <a:ext cx="7120712" cy="2784452"/>
          </a:xfrm>
          <a:prstGeom prst="rect">
            <a:avLst/>
          </a:prstGeom>
        </p:spPr>
      </p:pic>
    </p:spTree>
    <p:extLst>
      <p:ext uri="{BB962C8B-B14F-4D97-AF65-F5344CB8AC3E}">
        <p14:creationId xmlns:p14="http://schemas.microsoft.com/office/powerpoint/2010/main" val="968318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547" y="965143"/>
            <a:ext cx="10515600" cy="846730"/>
          </a:xfrm>
        </p:spPr>
        <p:txBody>
          <a:bodyPr>
            <a:normAutofit/>
          </a:bodyPr>
          <a:lstStyle/>
          <a:p>
            <a:r>
              <a:rPr lang="en-US" sz="2000" dirty="0"/>
              <a:t>Loading data to the </a:t>
            </a:r>
            <a:r>
              <a:rPr lang="en-US" sz="2000" b="1" dirty="0"/>
              <a:t>club</a:t>
            </a:r>
            <a:r>
              <a:rPr lang="en-US" sz="2000" dirty="0"/>
              <a:t> dimension </a:t>
            </a:r>
            <a:r>
              <a:rPr lang="en-US" sz="2000" dirty="0" smtClean="0"/>
              <a:t>table</a:t>
            </a:r>
            <a:r>
              <a:rPr lang="en-US" sz="2000" dirty="0" smtClean="0">
                <a:sym typeface="Wingdings" panose="05000000000000000000" pitchFamily="2" charset="2"/>
              </a:rPr>
              <a:t>: (Cont..)</a:t>
            </a:r>
            <a:endParaRPr lang="en-US" sz="2000" dirty="0"/>
          </a:p>
        </p:txBody>
      </p:sp>
      <p:pic>
        <p:nvPicPr>
          <p:cNvPr id="9" name="Content Placeholder 8"/>
          <p:cNvPicPr>
            <a:picLocks noGrp="1" noChangeAspect="1"/>
          </p:cNvPicPr>
          <p:nvPr>
            <p:ph idx="1"/>
          </p:nvPr>
        </p:nvPicPr>
        <p:blipFill>
          <a:blip r:embed="rId2"/>
          <a:stretch>
            <a:fillRect/>
          </a:stretch>
        </p:blipFill>
        <p:spPr>
          <a:xfrm>
            <a:off x="3647501" y="1811873"/>
            <a:ext cx="4397846" cy="2660975"/>
          </a:xfrm>
          <a:prstGeom prst="rect">
            <a:avLst/>
          </a:prstGeom>
        </p:spPr>
      </p:pic>
    </p:spTree>
    <p:extLst>
      <p:ext uri="{BB962C8B-B14F-4D97-AF65-F5344CB8AC3E}">
        <p14:creationId xmlns:p14="http://schemas.microsoft.com/office/powerpoint/2010/main" val="2816709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111" y="596480"/>
            <a:ext cx="9462571" cy="769612"/>
          </a:xfrm>
        </p:spPr>
        <p:txBody>
          <a:bodyPr>
            <a:normAutofit/>
          </a:bodyPr>
          <a:lstStyle/>
          <a:p>
            <a:r>
              <a:rPr lang="en-US" sz="2000" dirty="0" smtClean="0"/>
              <a:t>Loading data to the </a:t>
            </a:r>
            <a:r>
              <a:rPr lang="en-US" sz="2000" b="1" dirty="0" smtClean="0"/>
              <a:t>country</a:t>
            </a:r>
            <a:r>
              <a:rPr lang="en-US" sz="2000" dirty="0" smtClean="0"/>
              <a:t> dimension table:</a:t>
            </a:r>
            <a:endParaRPr lang="en-US" sz="2000" dirty="0"/>
          </a:p>
        </p:txBody>
      </p:sp>
      <p:pic>
        <p:nvPicPr>
          <p:cNvPr id="4" name="Content Placeholder 3"/>
          <p:cNvPicPr>
            <a:picLocks noGrp="1" noChangeAspect="1"/>
          </p:cNvPicPr>
          <p:nvPr>
            <p:ph idx="1"/>
          </p:nvPr>
        </p:nvPicPr>
        <p:blipFill>
          <a:blip r:embed="rId2"/>
          <a:stretch>
            <a:fillRect/>
          </a:stretch>
        </p:blipFill>
        <p:spPr>
          <a:xfrm>
            <a:off x="1814111" y="1134738"/>
            <a:ext cx="7924800" cy="3295650"/>
          </a:xfrm>
          <a:prstGeom prst="rect">
            <a:avLst/>
          </a:prstGeom>
        </p:spPr>
      </p:pic>
    </p:spTree>
    <p:extLst>
      <p:ext uri="{BB962C8B-B14F-4D97-AF65-F5344CB8AC3E}">
        <p14:creationId xmlns:p14="http://schemas.microsoft.com/office/powerpoint/2010/main" val="2055932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342" y="574447"/>
            <a:ext cx="10515600" cy="813680"/>
          </a:xfrm>
        </p:spPr>
        <p:txBody>
          <a:bodyPr>
            <a:normAutofit/>
          </a:bodyPr>
          <a:lstStyle/>
          <a:p>
            <a:r>
              <a:rPr lang="en-US" sz="2000" dirty="0"/>
              <a:t>Loading data to the </a:t>
            </a:r>
            <a:r>
              <a:rPr lang="en-US" sz="2000" b="1" dirty="0"/>
              <a:t>country</a:t>
            </a:r>
            <a:r>
              <a:rPr lang="en-US" sz="2000" dirty="0"/>
              <a:t> dimension table:</a:t>
            </a:r>
          </a:p>
        </p:txBody>
      </p:sp>
      <p:pic>
        <p:nvPicPr>
          <p:cNvPr id="4" name="Content Placeholder 3"/>
          <p:cNvPicPr>
            <a:picLocks noGrp="1" noChangeAspect="1"/>
          </p:cNvPicPr>
          <p:nvPr>
            <p:ph idx="1"/>
          </p:nvPr>
        </p:nvPicPr>
        <p:blipFill>
          <a:blip r:embed="rId2"/>
          <a:stretch>
            <a:fillRect/>
          </a:stretch>
        </p:blipFill>
        <p:spPr>
          <a:xfrm>
            <a:off x="3853694" y="1178806"/>
            <a:ext cx="4484612" cy="3317532"/>
          </a:xfrm>
          <a:prstGeom prst="rect">
            <a:avLst/>
          </a:prstGeom>
        </p:spPr>
      </p:pic>
    </p:spTree>
    <p:extLst>
      <p:ext uri="{BB962C8B-B14F-4D97-AF65-F5344CB8AC3E}">
        <p14:creationId xmlns:p14="http://schemas.microsoft.com/office/powerpoint/2010/main" val="974396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635" y="772750"/>
            <a:ext cx="10515600" cy="824697"/>
          </a:xfrm>
        </p:spPr>
        <p:txBody>
          <a:bodyPr>
            <a:normAutofit/>
          </a:bodyPr>
          <a:lstStyle/>
          <a:p>
            <a:r>
              <a:rPr lang="en-US" sz="2000" dirty="0"/>
              <a:t>Loading data to the </a:t>
            </a:r>
            <a:r>
              <a:rPr lang="en-US" sz="2000" b="1" dirty="0" smtClean="0"/>
              <a:t>league</a:t>
            </a:r>
            <a:r>
              <a:rPr lang="en-US" sz="2000" dirty="0" smtClean="0"/>
              <a:t> </a:t>
            </a:r>
            <a:r>
              <a:rPr lang="en-US" sz="2000" dirty="0"/>
              <a:t>dimension table:</a:t>
            </a:r>
          </a:p>
        </p:txBody>
      </p:sp>
      <p:pic>
        <p:nvPicPr>
          <p:cNvPr id="4" name="Content Placeholder 3"/>
          <p:cNvPicPr>
            <a:picLocks noGrp="1" noChangeAspect="1"/>
          </p:cNvPicPr>
          <p:nvPr>
            <p:ph idx="1"/>
          </p:nvPr>
        </p:nvPicPr>
        <p:blipFill>
          <a:blip r:embed="rId2"/>
          <a:stretch>
            <a:fillRect/>
          </a:stretch>
        </p:blipFill>
        <p:spPr>
          <a:xfrm>
            <a:off x="1954344" y="1350428"/>
            <a:ext cx="8283312" cy="2813948"/>
          </a:xfrm>
          <a:prstGeom prst="rect">
            <a:avLst/>
          </a:prstGeom>
        </p:spPr>
      </p:pic>
    </p:spTree>
    <p:extLst>
      <p:ext uri="{BB962C8B-B14F-4D97-AF65-F5344CB8AC3E}">
        <p14:creationId xmlns:p14="http://schemas.microsoft.com/office/powerpoint/2010/main" val="2163775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918" y="794784"/>
            <a:ext cx="10515600" cy="813680"/>
          </a:xfrm>
        </p:spPr>
        <p:txBody>
          <a:bodyPr>
            <a:normAutofit/>
          </a:bodyPr>
          <a:lstStyle/>
          <a:p>
            <a:r>
              <a:rPr lang="en-US" sz="2000" dirty="0"/>
              <a:t>Loading data to the </a:t>
            </a:r>
            <a:r>
              <a:rPr lang="en-US" sz="2000" b="1" dirty="0" smtClean="0"/>
              <a:t>league</a:t>
            </a:r>
            <a:r>
              <a:rPr lang="en-US" sz="2000" dirty="0" smtClean="0"/>
              <a:t> dimension </a:t>
            </a:r>
            <a:r>
              <a:rPr lang="en-US" sz="2000" dirty="0"/>
              <a:t>table</a:t>
            </a:r>
            <a:r>
              <a:rPr lang="en-US" sz="2000" dirty="0" smtClean="0"/>
              <a:t>: (cont..)</a:t>
            </a:r>
            <a:endParaRPr lang="en-US" sz="2000" dirty="0"/>
          </a:p>
        </p:txBody>
      </p:sp>
      <p:pic>
        <p:nvPicPr>
          <p:cNvPr id="5" name="Content Placeholder 4"/>
          <p:cNvPicPr>
            <a:picLocks noGrp="1" noChangeAspect="1"/>
          </p:cNvPicPr>
          <p:nvPr>
            <p:ph idx="1"/>
          </p:nvPr>
        </p:nvPicPr>
        <p:blipFill>
          <a:blip r:embed="rId2"/>
          <a:stretch>
            <a:fillRect/>
          </a:stretch>
        </p:blipFill>
        <p:spPr>
          <a:xfrm>
            <a:off x="3641304" y="2115239"/>
            <a:ext cx="3543300" cy="3105150"/>
          </a:xfrm>
          <a:prstGeom prst="rect">
            <a:avLst/>
          </a:prstGeom>
        </p:spPr>
      </p:pic>
    </p:spTree>
    <p:extLst>
      <p:ext uri="{BB962C8B-B14F-4D97-AF65-F5344CB8AC3E}">
        <p14:creationId xmlns:p14="http://schemas.microsoft.com/office/powerpoint/2010/main" val="1543116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650" y="706649"/>
            <a:ext cx="10515600" cy="659443"/>
          </a:xfrm>
        </p:spPr>
        <p:txBody>
          <a:bodyPr>
            <a:normAutofit/>
          </a:bodyPr>
          <a:lstStyle/>
          <a:p>
            <a:r>
              <a:rPr lang="en-US" sz="2000" dirty="0"/>
              <a:t>Loading data to the </a:t>
            </a:r>
            <a:r>
              <a:rPr lang="en-US" sz="2000" b="1" dirty="0" smtClean="0"/>
              <a:t>player</a:t>
            </a:r>
            <a:r>
              <a:rPr lang="en-US" sz="2000" dirty="0" smtClean="0"/>
              <a:t> </a:t>
            </a:r>
            <a:r>
              <a:rPr lang="en-US" sz="2000" dirty="0"/>
              <a:t>dimension table:</a:t>
            </a:r>
          </a:p>
        </p:txBody>
      </p:sp>
      <p:pic>
        <p:nvPicPr>
          <p:cNvPr id="4" name="Content Placeholder 3"/>
          <p:cNvPicPr>
            <a:picLocks noGrp="1" noChangeAspect="1"/>
          </p:cNvPicPr>
          <p:nvPr>
            <p:ph idx="1"/>
          </p:nvPr>
        </p:nvPicPr>
        <p:blipFill>
          <a:blip r:embed="rId2"/>
          <a:stretch>
            <a:fillRect/>
          </a:stretch>
        </p:blipFill>
        <p:spPr>
          <a:xfrm>
            <a:off x="1785650" y="1694533"/>
            <a:ext cx="6694221" cy="2381709"/>
          </a:xfrm>
          <a:prstGeom prst="rect">
            <a:avLst/>
          </a:prstGeom>
        </p:spPr>
      </p:pic>
    </p:spTree>
    <p:extLst>
      <p:ext uri="{BB962C8B-B14F-4D97-AF65-F5344CB8AC3E}">
        <p14:creationId xmlns:p14="http://schemas.microsoft.com/office/powerpoint/2010/main" val="1170277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633" y="717665"/>
            <a:ext cx="10515600" cy="692494"/>
          </a:xfrm>
        </p:spPr>
        <p:txBody>
          <a:bodyPr>
            <a:normAutofit/>
          </a:bodyPr>
          <a:lstStyle/>
          <a:p>
            <a:r>
              <a:rPr lang="en-US" sz="2000" dirty="0"/>
              <a:t>Loading data to the </a:t>
            </a:r>
            <a:r>
              <a:rPr lang="en-US" sz="2000" b="1" dirty="0"/>
              <a:t>player</a:t>
            </a:r>
            <a:r>
              <a:rPr lang="en-US" sz="2000" dirty="0"/>
              <a:t> dimension </a:t>
            </a:r>
            <a:r>
              <a:rPr lang="en-US" sz="2000" dirty="0" smtClean="0"/>
              <a:t>table</a:t>
            </a:r>
            <a:r>
              <a:rPr lang="en-US" sz="2000" dirty="0" smtClean="0">
                <a:sym typeface="Wingdings" panose="05000000000000000000" pitchFamily="2" charset="2"/>
              </a:rPr>
              <a:t>: (Cont..)</a:t>
            </a:r>
            <a:endParaRPr lang="en-US" sz="2000" dirty="0"/>
          </a:p>
        </p:txBody>
      </p:sp>
      <p:pic>
        <p:nvPicPr>
          <p:cNvPr id="4" name="Content Placeholder 3"/>
          <p:cNvPicPr>
            <a:picLocks noGrp="1" noChangeAspect="1"/>
          </p:cNvPicPr>
          <p:nvPr>
            <p:ph idx="1"/>
          </p:nvPr>
        </p:nvPicPr>
        <p:blipFill>
          <a:blip r:embed="rId2"/>
          <a:stretch>
            <a:fillRect/>
          </a:stretch>
        </p:blipFill>
        <p:spPr>
          <a:xfrm>
            <a:off x="1987454" y="1563286"/>
            <a:ext cx="6410325" cy="3600450"/>
          </a:xfrm>
          <a:prstGeom prst="rect">
            <a:avLst/>
          </a:prstGeom>
        </p:spPr>
      </p:pic>
    </p:spTree>
    <p:extLst>
      <p:ext uri="{BB962C8B-B14F-4D97-AF65-F5344CB8AC3E}">
        <p14:creationId xmlns:p14="http://schemas.microsoft.com/office/powerpoint/2010/main" val="226790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50716"/>
            <a:ext cx="10515600" cy="890798"/>
          </a:xfrm>
        </p:spPr>
        <p:txBody>
          <a:bodyPr>
            <a:normAutofit/>
          </a:bodyPr>
          <a:lstStyle/>
          <a:p>
            <a:r>
              <a:rPr lang="en-US" sz="2000" dirty="0"/>
              <a:t>Loading data to the </a:t>
            </a:r>
            <a:r>
              <a:rPr lang="en-US" sz="2000" b="1" dirty="0" smtClean="0"/>
              <a:t>time factor </a:t>
            </a:r>
            <a:r>
              <a:rPr lang="en-US" sz="2000" dirty="0"/>
              <a:t>dimension table:</a:t>
            </a:r>
          </a:p>
        </p:txBody>
      </p:sp>
      <p:pic>
        <p:nvPicPr>
          <p:cNvPr id="4" name="Content Placeholder 3"/>
          <p:cNvPicPr>
            <a:picLocks noGrp="1" noChangeAspect="1"/>
          </p:cNvPicPr>
          <p:nvPr>
            <p:ph idx="1"/>
          </p:nvPr>
        </p:nvPicPr>
        <p:blipFill>
          <a:blip r:embed="rId2"/>
          <a:stretch>
            <a:fillRect/>
          </a:stretch>
        </p:blipFill>
        <p:spPr>
          <a:xfrm>
            <a:off x="1805149" y="1641514"/>
            <a:ext cx="7457982" cy="3040654"/>
          </a:xfrm>
          <a:prstGeom prst="rect">
            <a:avLst/>
          </a:prstGeom>
        </p:spPr>
      </p:pic>
    </p:spTree>
    <p:extLst>
      <p:ext uri="{BB962C8B-B14F-4D97-AF65-F5344CB8AC3E}">
        <p14:creationId xmlns:p14="http://schemas.microsoft.com/office/powerpoint/2010/main" val="3500919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28683"/>
            <a:ext cx="10515600" cy="714528"/>
          </a:xfrm>
        </p:spPr>
        <p:txBody>
          <a:bodyPr>
            <a:normAutofit/>
          </a:bodyPr>
          <a:lstStyle/>
          <a:p>
            <a:r>
              <a:rPr lang="en-US" sz="2000" dirty="0" smtClean="0"/>
              <a:t>Loading data into the </a:t>
            </a:r>
            <a:r>
              <a:rPr lang="en-US" sz="2000" b="1" dirty="0" smtClean="0"/>
              <a:t>player fact </a:t>
            </a:r>
            <a:r>
              <a:rPr lang="en-US" sz="2000" dirty="0" smtClean="0"/>
              <a:t>table:</a:t>
            </a:r>
            <a:endParaRPr lang="en-US" sz="2000" dirty="0"/>
          </a:p>
        </p:txBody>
      </p:sp>
      <p:pic>
        <p:nvPicPr>
          <p:cNvPr id="4" name="Content Placeholder 3"/>
          <p:cNvPicPr>
            <a:picLocks noGrp="1" noChangeAspect="1"/>
          </p:cNvPicPr>
          <p:nvPr>
            <p:ph idx="1"/>
          </p:nvPr>
        </p:nvPicPr>
        <p:blipFill>
          <a:blip r:embed="rId2"/>
          <a:stretch>
            <a:fillRect/>
          </a:stretch>
        </p:blipFill>
        <p:spPr>
          <a:xfrm>
            <a:off x="3704996" y="1299655"/>
            <a:ext cx="5090088" cy="5197397"/>
          </a:xfrm>
          <a:prstGeom prst="rect">
            <a:avLst/>
          </a:prstGeom>
        </p:spPr>
      </p:pic>
    </p:spTree>
    <p:extLst>
      <p:ext uri="{BB962C8B-B14F-4D97-AF65-F5344CB8AC3E}">
        <p14:creationId xmlns:p14="http://schemas.microsoft.com/office/powerpoint/2010/main" val="217375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 Problem Definition</a:t>
            </a:r>
          </a:p>
          <a:p>
            <a:pPr>
              <a:buFont typeface="+mj-lt"/>
              <a:buAutoNum type="arabicPeriod"/>
            </a:pPr>
            <a:r>
              <a:rPr lang="en-US" dirty="0" smtClean="0"/>
              <a:t>Mappings used in our project</a:t>
            </a:r>
          </a:p>
          <a:p>
            <a:pPr>
              <a:buFont typeface="+mj-lt"/>
              <a:buAutoNum type="arabicPeriod"/>
            </a:pPr>
            <a:r>
              <a:rPr lang="en-US" dirty="0" smtClean="0"/>
              <a:t>Reports generated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7619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93998"/>
            <a:ext cx="10515600" cy="857747"/>
          </a:xfrm>
        </p:spPr>
        <p:txBody>
          <a:bodyPr>
            <a:normAutofit/>
          </a:bodyPr>
          <a:lstStyle/>
          <a:p>
            <a:r>
              <a:rPr lang="en-US" sz="2000" dirty="0"/>
              <a:t>Loading data into the </a:t>
            </a:r>
            <a:r>
              <a:rPr lang="en-US" sz="2000" b="1" dirty="0"/>
              <a:t>player fact </a:t>
            </a:r>
            <a:r>
              <a:rPr lang="en-US" sz="2000" dirty="0" smtClean="0"/>
              <a:t>table</a:t>
            </a:r>
            <a:r>
              <a:rPr lang="en-US" sz="2000" dirty="0" smtClean="0">
                <a:sym typeface="Wingdings" panose="05000000000000000000" pitchFamily="2" charset="2"/>
              </a:rPr>
              <a:t>: (cont..)</a:t>
            </a:r>
            <a:endParaRPr lang="en-US" sz="2000" dirty="0"/>
          </a:p>
        </p:txBody>
      </p:sp>
      <p:pic>
        <p:nvPicPr>
          <p:cNvPr id="4" name="Content Placeholder 3"/>
          <p:cNvPicPr>
            <a:picLocks noGrp="1" noChangeAspect="1"/>
          </p:cNvPicPr>
          <p:nvPr>
            <p:ph idx="1"/>
          </p:nvPr>
        </p:nvPicPr>
        <p:blipFill>
          <a:blip r:embed="rId2"/>
          <a:stretch>
            <a:fillRect/>
          </a:stretch>
        </p:blipFill>
        <p:spPr>
          <a:xfrm>
            <a:off x="4053877" y="1651745"/>
            <a:ext cx="4215578" cy="3007605"/>
          </a:xfrm>
          <a:prstGeom prst="rect">
            <a:avLst/>
          </a:prstGeom>
        </p:spPr>
      </p:pic>
    </p:spTree>
    <p:extLst>
      <p:ext uri="{BB962C8B-B14F-4D97-AF65-F5344CB8AC3E}">
        <p14:creationId xmlns:p14="http://schemas.microsoft.com/office/powerpoint/2010/main" val="3900460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494" y="871901"/>
            <a:ext cx="10515600" cy="879781"/>
          </a:xfrm>
        </p:spPr>
        <p:txBody>
          <a:bodyPr>
            <a:normAutofit/>
          </a:bodyPr>
          <a:lstStyle/>
          <a:p>
            <a:r>
              <a:rPr lang="en-US" sz="2000" dirty="0"/>
              <a:t>Loading data into the </a:t>
            </a:r>
            <a:r>
              <a:rPr lang="en-US" sz="2000" b="1" dirty="0" smtClean="0"/>
              <a:t>team fact </a:t>
            </a:r>
            <a:r>
              <a:rPr lang="en-US" sz="2000" dirty="0"/>
              <a:t>table:</a:t>
            </a:r>
          </a:p>
        </p:txBody>
      </p:sp>
      <p:pic>
        <p:nvPicPr>
          <p:cNvPr id="4" name="Content Placeholder 3"/>
          <p:cNvPicPr>
            <a:picLocks noGrp="1" noChangeAspect="1"/>
          </p:cNvPicPr>
          <p:nvPr>
            <p:ph idx="1"/>
          </p:nvPr>
        </p:nvPicPr>
        <p:blipFill>
          <a:blip r:embed="rId2"/>
          <a:stretch>
            <a:fillRect/>
          </a:stretch>
        </p:blipFill>
        <p:spPr>
          <a:xfrm>
            <a:off x="3694470" y="1564395"/>
            <a:ext cx="4638675" cy="3838575"/>
          </a:xfrm>
          <a:prstGeom prst="rect">
            <a:avLst/>
          </a:prstGeom>
        </p:spPr>
      </p:pic>
    </p:spTree>
    <p:extLst>
      <p:ext uri="{BB962C8B-B14F-4D97-AF65-F5344CB8AC3E}">
        <p14:creationId xmlns:p14="http://schemas.microsoft.com/office/powerpoint/2010/main" val="851017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257" y="761732"/>
            <a:ext cx="10515600" cy="703511"/>
          </a:xfrm>
        </p:spPr>
        <p:txBody>
          <a:bodyPr>
            <a:normAutofit/>
          </a:bodyPr>
          <a:lstStyle/>
          <a:p>
            <a:r>
              <a:rPr lang="en-US" sz="2000" dirty="0"/>
              <a:t>Loading data into the </a:t>
            </a:r>
            <a:r>
              <a:rPr lang="en-US" sz="2000" b="1" dirty="0"/>
              <a:t>team fact </a:t>
            </a:r>
            <a:r>
              <a:rPr lang="en-US" sz="2000" dirty="0" smtClean="0"/>
              <a:t>table</a:t>
            </a:r>
            <a:r>
              <a:rPr lang="en-US" sz="2000" dirty="0" smtClean="0">
                <a:sym typeface="Wingdings" panose="05000000000000000000" pitchFamily="2" charset="2"/>
              </a:rPr>
              <a:t>: (cont..)</a:t>
            </a:r>
            <a:endParaRPr lang="en-US" sz="2000" dirty="0"/>
          </a:p>
        </p:txBody>
      </p:sp>
      <p:pic>
        <p:nvPicPr>
          <p:cNvPr id="4" name="Content Placeholder 3"/>
          <p:cNvPicPr>
            <a:picLocks noGrp="1" noChangeAspect="1"/>
          </p:cNvPicPr>
          <p:nvPr>
            <p:ph idx="1"/>
          </p:nvPr>
        </p:nvPicPr>
        <p:blipFill>
          <a:blip r:embed="rId2"/>
          <a:stretch>
            <a:fillRect/>
          </a:stretch>
        </p:blipFill>
        <p:spPr>
          <a:xfrm>
            <a:off x="4353299" y="1602664"/>
            <a:ext cx="3995795" cy="3318542"/>
          </a:xfrm>
          <a:prstGeom prst="rect">
            <a:avLst/>
          </a:prstGeom>
        </p:spPr>
      </p:pic>
    </p:spTree>
    <p:extLst>
      <p:ext uri="{BB962C8B-B14F-4D97-AF65-F5344CB8AC3E}">
        <p14:creationId xmlns:p14="http://schemas.microsoft.com/office/powerpoint/2010/main" val="3168166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334" y="1880033"/>
            <a:ext cx="8911687" cy="1280890"/>
          </a:xfrm>
        </p:spPr>
        <p:txBody>
          <a:bodyPr/>
          <a:lstStyle/>
          <a:p>
            <a:pPr algn="ctr"/>
            <a:r>
              <a:rPr lang="en-US" dirty="0" smtClean="0"/>
              <a:t>Reporting</a:t>
            </a:r>
            <a:endParaRPr lang="en-US" dirty="0"/>
          </a:p>
        </p:txBody>
      </p:sp>
    </p:spTree>
    <p:extLst>
      <p:ext uri="{BB962C8B-B14F-4D97-AF65-F5344CB8AC3E}">
        <p14:creationId xmlns:p14="http://schemas.microsoft.com/office/powerpoint/2010/main" val="13495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2925" y="624110"/>
            <a:ext cx="8911687" cy="786049"/>
          </a:xfrm>
        </p:spPr>
        <p:txBody>
          <a:bodyPr/>
          <a:lstStyle/>
          <a:p>
            <a:r>
              <a:rPr lang="en-US" dirty="0" smtClean="0"/>
              <a:t>About the tool used</a:t>
            </a:r>
            <a:endParaRPr lang="en-US" dirty="0"/>
          </a:p>
        </p:txBody>
      </p:sp>
      <p:sp>
        <p:nvSpPr>
          <p:cNvPr id="4" name="Content Placeholder 3"/>
          <p:cNvSpPr>
            <a:spLocks noGrp="1"/>
          </p:cNvSpPr>
          <p:nvPr>
            <p:ph idx="1"/>
          </p:nvPr>
        </p:nvSpPr>
        <p:spPr>
          <a:xfrm>
            <a:off x="2589212" y="1516656"/>
            <a:ext cx="8915400" cy="4322284"/>
          </a:xfrm>
        </p:spPr>
        <p:txBody>
          <a:bodyPr/>
          <a:lstStyle/>
          <a:p>
            <a:r>
              <a:rPr lang="en-US" b="1" dirty="0" smtClean="0"/>
              <a:t>IBM </a:t>
            </a:r>
            <a:r>
              <a:rPr lang="en-US" b="1" dirty="0" err="1" smtClean="0"/>
              <a:t>Cognos</a:t>
            </a:r>
            <a:r>
              <a:rPr lang="en-US" b="1" dirty="0" smtClean="0"/>
              <a:t>:</a:t>
            </a:r>
          </a:p>
          <a:p>
            <a:pPr lvl="1"/>
            <a:r>
              <a:rPr lang="en-US" dirty="0" smtClean="0"/>
              <a:t>It is a complete enterprise business intelligence solution with a range of BI capabilities.</a:t>
            </a:r>
          </a:p>
          <a:p>
            <a:pPr lvl="1"/>
            <a:r>
              <a:rPr lang="en-US" dirty="0" smtClean="0"/>
              <a:t>Enables users to author, share, and use reports that retrieve data from all enterprise sources which helps to take efficient business decisions.\</a:t>
            </a:r>
          </a:p>
          <a:p>
            <a:pPr lvl="1"/>
            <a:r>
              <a:rPr lang="en-US" dirty="0" smtClean="0"/>
              <a:t>Easy to deploy.</a:t>
            </a:r>
          </a:p>
          <a:p>
            <a:pPr lvl="1"/>
            <a:r>
              <a:rPr lang="en-US" dirty="0" smtClean="0"/>
              <a:t>Highly scalable.</a:t>
            </a:r>
            <a:endParaRPr lang="en-US" dirty="0"/>
          </a:p>
        </p:txBody>
      </p:sp>
    </p:spTree>
    <p:extLst>
      <p:ext uri="{BB962C8B-B14F-4D97-AF65-F5344CB8AC3E}">
        <p14:creationId xmlns:p14="http://schemas.microsoft.com/office/powerpoint/2010/main" val="1361831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364"/>
          </a:xfrm>
        </p:spPr>
        <p:txBody>
          <a:bodyPr>
            <a:normAutofit/>
          </a:bodyPr>
          <a:lstStyle/>
          <a:p>
            <a:r>
              <a:rPr lang="en-US" sz="2800" dirty="0" smtClean="0"/>
              <a:t>Analysis performed by us:</a:t>
            </a:r>
            <a:endParaRPr lang="en-US" sz="2800" dirty="0"/>
          </a:p>
        </p:txBody>
      </p:sp>
      <p:sp>
        <p:nvSpPr>
          <p:cNvPr id="3" name="Content Placeholder 2"/>
          <p:cNvSpPr>
            <a:spLocks noGrp="1"/>
          </p:cNvSpPr>
          <p:nvPr>
            <p:ph idx="1"/>
          </p:nvPr>
        </p:nvSpPr>
        <p:spPr>
          <a:xfrm>
            <a:off x="2589212" y="1323474"/>
            <a:ext cx="8915400" cy="4587748"/>
          </a:xfrm>
        </p:spPr>
        <p:txBody>
          <a:bodyPr/>
          <a:lstStyle/>
          <a:p>
            <a:pPr>
              <a:buFont typeface="+mj-lt"/>
              <a:buAutoNum type="arabicPeriod"/>
            </a:pPr>
            <a:r>
              <a:rPr lang="en-US" dirty="0" smtClean="0"/>
              <a:t>The top 10 attacking players.</a:t>
            </a:r>
          </a:p>
          <a:p>
            <a:pPr>
              <a:buFont typeface="+mj-lt"/>
              <a:buAutoNum type="arabicPeriod"/>
            </a:pPr>
            <a:r>
              <a:rPr lang="en-US" dirty="0" smtClean="0"/>
              <a:t>Player Analysis.</a:t>
            </a:r>
          </a:p>
          <a:p>
            <a:pPr>
              <a:buFont typeface="+mj-lt"/>
              <a:buAutoNum type="arabicPeriod"/>
            </a:pPr>
            <a:r>
              <a:rPr lang="en-US" dirty="0" smtClean="0"/>
              <a:t>Country Analysis along with team analysis.</a:t>
            </a:r>
          </a:p>
          <a:p>
            <a:pPr>
              <a:buFont typeface="+mj-lt"/>
              <a:buAutoNum type="arabicPeriod"/>
            </a:pPr>
            <a:r>
              <a:rPr lang="en-US" dirty="0" smtClean="0"/>
              <a:t>Player shot accuracy.</a:t>
            </a:r>
          </a:p>
          <a:p>
            <a:pPr>
              <a:buFont typeface="+mj-lt"/>
              <a:buAutoNum type="arabicPeriod"/>
            </a:pPr>
            <a:r>
              <a:rPr lang="en-US" dirty="0" smtClean="0"/>
              <a:t>Nominees for fair play.</a:t>
            </a:r>
          </a:p>
          <a:p>
            <a:pPr>
              <a:buFont typeface="+mj-lt"/>
              <a:buAutoNum type="arabicPeriod"/>
            </a:pPr>
            <a:r>
              <a:rPr lang="en-US" dirty="0" smtClean="0"/>
              <a:t>Nominees for golden glove.</a:t>
            </a:r>
          </a:p>
          <a:p>
            <a:pPr>
              <a:buFont typeface="+mj-lt"/>
              <a:buAutoNum type="arabicPeriod"/>
            </a:pPr>
            <a:r>
              <a:rPr lang="en-US" dirty="0" smtClean="0"/>
              <a:t>Position wise top goal scorer.</a:t>
            </a:r>
          </a:p>
          <a:p>
            <a:pPr>
              <a:buFont typeface="+mj-lt"/>
              <a:buAutoNum type="arabicPeriod"/>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2360548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43219" y="2272436"/>
            <a:ext cx="8911687" cy="1280890"/>
          </a:xfrm>
        </p:spPr>
        <p:txBody>
          <a:bodyPr/>
          <a:lstStyle/>
          <a:p>
            <a:pPr algn="ctr"/>
            <a:r>
              <a:rPr lang="en-US" dirty="0" smtClean="0"/>
              <a:t>Samples of some reports generated</a:t>
            </a:r>
            <a:endParaRPr lang="en-US" dirty="0"/>
          </a:p>
        </p:txBody>
      </p:sp>
    </p:spTree>
    <p:extLst>
      <p:ext uri="{BB962C8B-B14F-4D97-AF65-F5344CB8AC3E}">
        <p14:creationId xmlns:p14="http://schemas.microsoft.com/office/powerpoint/2010/main" val="344184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4955" y="0"/>
            <a:ext cx="11378023" cy="6858000"/>
          </a:xfrm>
          <a:prstGeom prst="rect">
            <a:avLst/>
          </a:prstGeom>
        </p:spPr>
      </p:pic>
    </p:spTree>
    <p:extLst>
      <p:ext uri="{BB962C8B-B14F-4D97-AF65-F5344CB8AC3E}">
        <p14:creationId xmlns:p14="http://schemas.microsoft.com/office/powerpoint/2010/main" val="1191441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0474" y="158613"/>
            <a:ext cx="11802979" cy="6565023"/>
          </a:xfrm>
          <a:prstGeom prst="rect">
            <a:avLst/>
          </a:prstGeom>
        </p:spPr>
      </p:pic>
    </p:spTree>
    <p:extLst>
      <p:ext uri="{BB962C8B-B14F-4D97-AF65-F5344CB8AC3E}">
        <p14:creationId xmlns:p14="http://schemas.microsoft.com/office/powerpoint/2010/main" val="595767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73549" y="372981"/>
            <a:ext cx="12289935" cy="6003756"/>
          </a:xfrm>
          <a:prstGeom prst="rect">
            <a:avLst/>
          </a:prstGeom>
        </p:spPr>
      </p:pic>
    </p:spTree>
    <p:extLst>
      <p:ext uri="{BB962C8B-B14F-4D97-AF65-F5344CB8AC3E}">
        <p14:creationId xmlns:p14="http://schemas.microsoft.com/office/powerpoint/2010/main" val="120028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From the raw data present in the two source files provided, we aim to extract, transform and load data from the two files and perform analysis accordingly to generate reports based on the requirements. </a:t>
            </a:r>
          </a:p>
          <a:p>
            <a:endParaRPr lang="en-US" dirty="0" smtClean="0"/>
          </a:p>
          <a:p>
            <a:endParaRPr lang="en-US" dirty="0"/>
          </a:p>
        </p:txBody>
      </p:sp>
    </p:spTree>
    <p:extLst>
      <p:ext uri="{BB962C8B-B14F-4D97-AF65-F5344CB8AC3E}">
        <p14:creationId xmlns:p14="http://schemas.microsoft.com/office/powerpoint/2010/main" val="22263308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92504" y="624109"/>
            <a:ext cx="11976809" cy="5644343"/>
          </a:xfrm>
          <a:prstGeom prst="rect">
            <a:avLst/>
          </a:prstGeom>
        </p:spPr>
      </p:pic>
    </p:spTree>
    <p:extLst>
      <p:ext uri="{BB962C8B-B14F-4D97-AF65-F5344CB8AC3E}">
        <p14:creationId xmlns:p14="http://schemas.microsoft.com/office/powerpoint/2010/main" val="3738799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2506" y="640204"/>
            <a:ext cx="11925481" cy="5808722"/>
          </a:xfrm>
          <a:prstGeom prst="rect">
            <a:avLst/>
          </a:prstGeom>
        </p:spPr>
      </p:pic>
    </p:spTree>
    <p:extLst>
      <p:ext uri="{BB962C8B-B14F-4D97-AF65-F5344CB8AC3E}">
        <p14:creationId xmlns:p14="http://schemas.microsoft.com/office/powerpoint/2010/main" val="4067849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5250" y="2392752"/>
            <a:ext cx="8911687" cy="12808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43449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a:t>
            </a:r>
            <a:endParaRPr lang="en-US" dirty="0"/>
          </a:p>
        </p:txBody>
      </p:sp>
      <p:sp>
        <p:nvSpPr>
          <p:cNvPr id="3" name="Content Placeholder 2"/>
          <p:cNvSpPr>
            <a:spLocks noGrp="1"/>
          </p:cNvSpPr>
          <p:nvPr>
            <p:ph idx="1"/>
          </p:nvPr>
        </p:nvSpPr>
        <p:spPr/>
        <p:txBody>
          <a:bodyPr/>
          <a:lstStyle/>
          <a:p>
            <a:r>
              <a:rPr lang="en-US" b="1" dirty="0" smtClean="0"/>
              <a:t>Database used: </a:t>
            </a:r>
          </a:p>
          <a:p>
            <a:pPr lvl="1"/>
            <a:r>
              <a:rPr lang="en-US" dirty="0" smtClean="0"/>
              <a:t>Oracle Database 11g</a:t>
            </a:r>
          </a:p>
          <a:p>
            <a:pPr lvl="1"/>
            <a:endParaRPr lang="en-US" dirty="0" smtClean="0"/>
          </a:p>
          <a:p>
            <a:r>
              <a:rPr lang="en-US" b="1" dirty="0" smtClean="0"/>
              <a:t>ETL Tool used:</a:t>
            </a:r>
          </a:p>
          <a:p>
            <a:pPr lvl="1"/>
            <a:r>
              <a:rPr lang="en-US" dirty="0" err="1" smtClean="0"/>
              <a:t>Informatica</a:t>
            </a:r>
            <a:r>
              <a:rPr lang="en-US" dirty="0" smtClean="0"/>
              <a:t> 9.6.1</a:t>
            </a:r>
          </a:p>
          <a:p>
            <a:endParaRPr lang="en-US" dirty="0"/>
          </a:p>
          <a:p>
            <a:r>
              <a:rPr lang="en-US" b="1" dirty="0" smtClean="0"/>
              <a:t>Reporting tool used:</a:t>
            </a:r>
          </a:p>
          <a:p>
            <a:pPr lvl="1"/>
            <a:r>
              <a:rPr lang="en-US" dirty="0" smtClean="0"/>
              <a:t>IBM </a:t>
            </a:r>
            <a:r>
              <a:rPr lang="en-US" dirty="0" err="1"/>
              <a:t>C</a:t>
            </a:r>
            <a:r>
              <a:rPr lang="en-US" dirty="0" err="1" smtClean="0"/>
              <a:t>ognos</a:t>
            </a:r>
            <a:endParaRPr lang="en-US" dirty="0" smtClean="0"/>
          </a:p>
          <a:p>
            <a:pPr marL="0"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3148547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6897"/>
          </a:xfrm>
        </p:spPr>
        <p:txBody>
          <a:bodyPr/>
          <a:lstStyle/>
          <a:p>
            <a:r>
              <a:rPr lang="en-US" dirty="0" smtClean="0"/>
              <a:t>Schema used:</a:t>
            </a:r>
            <a:endParaRPr lang="en-US" dirty="0"/>
          </a:p>
        </p:txBody>
      </p:sp>
      <p:sp>
        <p:nvSpPr>
          <p:cNvPr id="3" name="Content Placeholder 2"/>
          <p:cNvSpPr>
            <a:spLocks noGrp="1"/>
          </p:cNvSpPr>
          <p:nvPr>
            <p:ph idx="1"/>
          </p:nvPr>
        </p:nvSpPr>
        <p:spPr>
          <a:xfrm>
            <a:off x="2589212" y="1476260"/>
            <a:ext cx="8915400" cy="4600215"/>
          </a:xfrm>
        </p:spPr>
        <p:txBody>
          <a:bodyPr/>
          <a:lstStyle/>
          <a:p>
            <a:r>
              <a:rPr lang="en-US" dirty="0" smtClean="0"/>
              <a:t>Our schema uses 6 dimension tables and 2 fact tables arranged in a </a:t>
            </a:r>
            <a:r>
              <a:rPr lang="en-US" b="1" dirty="0" smtClean="0"/>
              <a:t>fact constellation architecture</a:t>
            </a:r>
            <a:r>
              <a:rPr lang="en-US" dirty="0" smtClean="0"/>
              <a:t>.</a:t>
            </a:r>
          </a:p>
          <a:p>
            <a:r>
              <a:rPr lang="en-US" b="1" dirty="0" smtClean="0"/>
              <a:t>Fact Constellation: </a:t>
            </a:r>
            <a:r>
              <a:rPr lang="en-US" dirty="0" smtClean="0"/>
              <a:t>It is an architecture that contains multiple fact tables that share many dimension tables. It is also known as the </a:t>
            </a:r>
            <a:r>
              <a:rPr lang="en-US" b="1" dirty="0" smtClean="0"/>
              <a:t>galaxy schema</a:t>
            </a:r>
            <a:r>
              <a:rPr lang="en-US" dirty="0" smtClean="0"/>
              <a:t>.</a:t>
            </a:r>
          </a:p>
          <a:p>
            <a:r>
              <a:rPr lang="en-US" b="1" dirty="0" smtClean="0"/>
              <a:t>Dimension table:</a:t>
            </a:r>
          </a:p>
          <a:p>
            <a:pPr lvl="1"/>
            <a:r>
              <a:rPr lang="en-US" dirty="0" smtClean="0"/>
              <a:t>They are used to describe dimensions; they contain dimension keys, values and attributes.</a:t>
            </a:r>
          </a:p>
          <a:p>
            <a:r>
              <a:rPr lang="en-US" b="1" dirty="0" smtClean="0"/>
              <a:t>Fact table:</a:t>
            </a:r>
          </a:p>
          <a:p>
            <a:pPr lvl="1"/>
            <a:r>
              <a:rPr lang="en-US" dirty="0" smtClean="0"/>
              <a:t>It consists of the measurements metrics or facts of a business process. It is located at the center of star schema or a snowflake schema surrounded by dimension tables.</a:t>
            </a:r>
          </a:p>
          <a:p>
            <a:pPr lvl="1"/>
            <a:endParaRPr lang="en-US" dirty="0" smtClean="0"/>
          </a:p>
        </p:txBody>
      </p:sp>
    </p:spTree>
    <p:extLst>
      <p:ext uri="{BB962C8B-B14F-4D97-AF65-F5344CB8AC3E}">
        <p14:creationId xmlns:p14="http://schemas.microsoft.com/office/powerpoint/2010/main" val="398462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815" y="208886"/>
            <a:ext cx="3160923" cy="681477"/>
          </a:xfrm>
        </p:spPr>
        <p:txBody>
          <a:bodyPr>
            <a:normAutofit/>
          </a:bodyPr>
          <a:lstStyle/>
          <a:p>
            <a:r>
              <a:rPr lang="en-US" dirty="0" smtClean="0"/>
              <a:t>The Schema:</a:t>
            </a:r>
            <a:endParaRPr lang="en-US" dirty="0"/>
          </a:p>
        </p:txBody>
      </p:sp>
      <p:sp>
        <p:nvSpPr>
          <p:cNvPr id="3" name="Content Placeholder 2"/>
          <p:cNvSpPr>
            <a:spLocks noGrp="1"/>
          </p:cNvSpPr>
          <p:nvPr>
            <p:ph idx="1"/>
          </p:nvPr>
        </p:nvSpPr>
        <p:spPr/>
        <p:txBody>
          <a:bodyPr/>
          <a:lstStyle/>
          <a:p>
            <a:pPr marL="0" indent="0">
              <a:buNone/>
            </a:pPr>
            <a:r>
              <a:rPr lang="en-US" i="1" dirty="0" smtClean="0"/>
              <a:t> </a:t>
            </a:r>
            <a:endParaRPr lang="en-US"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815" y="890363"/>
            <a:ext cx="8550753" cy="5890519"/>
          </a:xfrm>
          <a:prstGeom prst="rect">
            <a:avLst/>
          </a:prstGeom>
        </p:spPr>
      </p:pic>
    </p:spTree>
    <p:extLst>
      <p:ext uri="{BB962C8B-B14F-4D97-AF65-F5344CB8AC3E}">
        <p14:creationId xmlns:p14="http://schemas.microsoft.com/office/powerpoint/2010/main" val="3746415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4981" y="2072740"/>
            <a:ext cx="10515600" cy="1325563"/>
          </a:xfrm>
        </p:spPr>
        <p:txBody>
          <a:bodyPr/>
          <a:lstStyle/>
          <a:p>
            <a:pPr algn="ctr"/>
            <a:r>
              <a:rPr lang="en-US" dirty="0" smtClean="0"/>
              <a:t>Mappings Used</a:t>
            </a:r>
            <a:endParaRPr lang="en-US" dirty="0"/>
          </a:p>
        </p:txBody>
      </p:sp>
    </p:spTree>
    <p:extLst>
      <p:ext uri="{BB962C8B-B14F-4D97-AF65-F5344CB8AC3E}">
        <p14:creationId xmlns:p14="http://schemas.microsoft.com/office/powerpoint/2010/main" val="3493892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5" y="1009459"/>
            <a:ext cx="3932237" cy="644487"/>
          </a:xfrm>
        </p:spPr>
        <p:txBody>
          <a:bodyPr/>
          <a:lstStyle/>
          <a:p>
            <a:r>
              <a:rPr lang="en-US" dirty="0" smtClean="0"/>
              <a:t>Data Staging:</a:t>
            </a:r>
            <a:endParaRPr lang="en-US" dirty="0"/>
          </a:p>
        </p:txBody>
      </p:sp>
      <p:sp>
        <p:nvSpPr>
          <p:cNvPr id="7" name="Content Placeholder 6"/>
          <p:cNvSpPr>
            <a:spLocks noGrp="1"/>
          </p:cNvSpPr>
          <p:nvPr>
            <p:ph idx="1"/>
          </p:nvPr>
        </p:nvSpPr>
        <p:spPr>
          <a:xfrm>
            <a:off x="5373899" y="1130644"/>
            <a:ext cx="6172200" cy="4873625"/>
          </a:xfrm>
        </p:spPr>
        <p:txBody>
          <a:bodyPr>
            <a:normAutofit/>
          </a:bodyPr>
          <a:lstStyle/>
          <a:p>
            <a:r>
              <a:rPr lang="en-US" sz="2400" dirty="0" smtClean="0"/>
              <a:t>This mapping involves fetching of the data present in the csv flat files provided and loading it onto the Oracle database.</a:t>
            </a:r>
          </a:p>
          <a:p>
            <a:r>
              <a:rPr lang="en-US" sz="2400" dirty="0" smtClean="0"/>
              <a:t>Source Files: Football_Src1.csv,Football_Src2.csv</a:t>
            </a:r>
          </a:p>
          <a:p>
            <a:r>
              <a:rPr lang="en-US" sz="2400" dirty="0" smtClean="0"/>
              <a:t>Target Files:Tgt_Stg_Football_src1,Tgt_Stg_Football_src1</a:t>
            </a:r>
          </a:p>
          <a:p>
            <a:pPr marL="0" indent="0">
              <a:buNone/>
            </a:pPr>
            <a:endParaRPr lang="en-US" sz="2400" dirty="0" smtClean="0"/>
          </a:p>
          <a:p>
            <a:endParaRPr lang="en-US" sz="2400" dirty="0"/>
          </a:p>
        </p:txBody>
      </p:sp>
      <p:pic>
        <p:nvPicPr>
          <p:cNvPr id="9" name="Picture 8"/>
          <p:cNvPicPr>
            <a:picLocks noChangeAspect="1"/>
          </p:cNvPicPr>
          <p:nvPr/>
        </p:nvPicPr>
        <p:blipFill>
          <a:blip r:embed="rId2"/>
          <a:stretch>
            <a:fillRect/>
          </a:stretch>
        </p:blipFill>
        <p:spPr>
          <a:xfrm>
            <a:off x="654337" y="1703522"/>
            <a:ext cx="4627333" cy="2626107"/>
          </a:xfrm>
          <a:prstGeom prst="rect">
            <a:avLst/>
          </a:prstGeom>
        </p:spPr>
      </p:pic>
    </p:spTree>
    <p:extLst>
      <p:ext uri="{BB962C8B-B14F-4D97-AF65-F5344CB8AC3E}">
        <p14:creationId xmlns:p14="http://schemas.microsoft.com/office/powerpoint/2010/main" val="1066077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037" y="534318"/>
            <a:ext cx="8502516" cy="699571"/>
          </a:xfrm>
        </p:spPr>
        <p:txBody>
          <a:bodyPr>
            <a:normAutofit/>
          </a:bodyPr>
          <a:lstStyle/>
          <a:p>
            <a:r>
              <a:rPr lang="en-US" dirty="0" smtClean="0"/>
              <a:t>Loading data to the </a:t>
            </a:r>
            <a:r>
              <a:rPr lang="en-US" b="1" dirty="0" smtClean="0"/>
              <a:t>match type </a:t>
            </a:r>
            <a:r>
              <a:rPr lang="en-US" dirty="0" smtClean="0"/>
              <a:t>dimension table:</a:t>
            </a:r>
            <a:endParaRPr lang="en-US" dirty="0"/>
          </a:p>
        </p:txBody>
      </p:sp>
      <p:pic>
        <p:nvPicPr>
          <p:cNvPr id="6" name="Picture 5"/>
          <p:cNvPicPr>
            <a:picLocks noChangeAspect="1"/>
          </p:cNvPicPr>
          <p:nvPr/>
        </p:nvPicPr>
        <p:blipFill>
          <a:blip r:embed="rId2"/>
          <a:stretch>
            <a:fillRect/>
          </a:stretch>
        </p:blipFill>
        <p:spPr>
          <a:xfrm>
            <a:off x="1399027" y="1641513"/>
            <a:ext cx="9180773" cy="3238959"/>
          </a:xfrm>
          <a:prstGeom prst="rect">
            <a:avLst/>
          </a:prstGeom>
        </p:spPr>
      </p:pic>
    </p:spTree>
    <p:extLst>
      <p:ext uri="{BB962C8B-B14F-4D97-AF65-F5344CB8AC3E}">
        <p14:creationId xmlns:p14="http://schemas.microsoft.com/office/powerpoint/2010/main" val="945003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301</TotalTime>
  <Words>459</Words>
  <Application>Microsoft Office PowerPoint</Application>
  <PresentationFormat>Widescreen</PresentationFormat>
  <Paragraphs>68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Wingdings</vt:lpstr>
      <vt:lpstr>Wingdings 3</vt:lpstr>
      <vt:lpstr>Wisp</vt:lpstr>
      <vt:lpstr>Mini Project</vt:lpstr>
      <vt:lpstr>Introduction:</vt:lpstr>
      <vt:lpstr>Problem definition</vt:lpstr>
      <vt:lpstr>Tools used: </vt:lpstr>
      <vt:lpstr>Schema used:</vt:lpstr>
      <vt:lpstr>The Schema:</vt:lpstr>
      <vt:lpstr>Mappings Used</vt:lpstr>
      <vt:lpstr>Data Staging:</vt:lpstr>
      <vt:lpstr>Loading data to the match type dimension table:</vt:lpstr>
      <vt:lpstr>Loading data to the club dimension table:</vt:lpstr>
      <vt:lpstr>Loading data to the club dimension table: (Cont..)</vt:lpstr>
      <vt:lpstr>Loading data to the country dimension table:</vt:lpstr>
      <vt:lpstr>Loading data to the country dimension table:</vt:lpstr>
      <vt:lpstr>Loading data to the league dimension table:</vt:lpstr>
      <vt:lpstr>Loading data to the league dimension table: (cont..)</vt:lpstr>
      <vt:lpstr>Loading data to the player dimension table:</vt:lpstr>
      <vt:lpstr>Loading data to the player dimension table: (Cont..)</vt:lpstr>
      <vt:lpstr>Loading data to the time factor dimension table:</vt:lpstr>
      <vt:lpstr>Loading data into the player fact table:</vt:lpstr>
      <vt:lpstr>Loading data into the player fact table: (cont..)</vt:lpstr>
      <vt:lpstr>Loading data into the team fact table:</vt:lpstr>
      <vt:lpstr>Loading data into the team fact table: (cont..)</vt:lpstr>
      <vt:lpstr>Reporting</vt:lpstr>
      <vt:lpstr>About the tool used</vt:lpstr>
      <vt:lpstr>Analysis performed by us:</vt:lpstr>
      <vt:lpstr>Samples of some reports generated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dc:title>
  <dc:creator>Mohan, Ashish</dc:creator>
  <cp:lastModifiedBy>Mohan, Ashish</cp:lastModifiedBy>
  <cp:revision>52</cp:revision>
  <dcterms:created xsi:type="dcterms:W3CDTF">2017-11-18T05:32:38Z</dcterms:created>
  <dcterms:modified xsi:type="dcterms:W3CDTF">2017-11-23T05:02:05Z</dcterms:modified>
</cp:coreProperties>
</file>