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2" r:id="rId4"/>
    <p:sldMasterId id="2147483690" r:id="rId5"/>
    <p:sldMasterId id="2147483697" r:id="rId6"/>
    <p:sldMasterId id="2147483704" r:id="rId7"/>
  </p:sldMasterIdLst>
  <p:notesMasterIdLst>
    <p:notesMasterId r:id="rId23"/>
  </p:notesMasterIdLst>
  <p:handoutMasterIdLst>
    <p:handoutMasterId r:id="rId24"/>
  </p:handoutMasterIdLst>
  <p:sldIdLst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2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ＭＳ Ｐゴシック" panose="020B0600070205080204" pitchFamily="34" charset="-128"/>
      <p:regular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7">
          <p15:clr>
            <a:srgbClr val="A4A3A4"/>
          </p15:clr>
        </p15:guide>
        <p15:guide id="2" pos="44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14" y="-96"/>
      </p:cViewPr>
      <p:guideLst>
        <p:guide orient="horz" pos="547"/>
        <p:guide pos="44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5/31/2018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889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598488"/>
            <a:ext cx="5297488" cy="3975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18682" y="4758508"/>
            <a:ext cx="4964877" cy="42005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level.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8576" y="74977"/>
            <a:ext cx="6934201" cy="2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 anchor="ctr" anchorCtr="0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Teradata Basics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26979" y="9020611"/>
            <a:ext cx="2946699" cy="20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 anchor="ctr" anchorCtr="0"/>
          <a:lstStyle/>
          <a:p>
            <a:pPr marL="0" marR="0" indent="0" algn="r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	 Page 0-</a:t>
            </a:r>
            <a:fld id="{BD9FB300-F9DC-4669-88F4-967ABA23CC04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06961" y="558012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Notes Placeholder 5"/>
          <p:cNvSpPr>
            <a:spLocks noGrp="1"/>
          </p:cNvSpPr>
          <p:nvPr>
            <p:ph type="body" idx="1"/>
          </p:nvPr>
        </p:nvSpPr>
        <p:spPr>
          <a:xfrm>
            <a:off x="1737387" y="4724992"/>
            <a:ext cx="4964877" cy="4200554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©2016 Capgemini. All rights reserved.</a:t>
            </a:r>
            <a:br>
              <a:rPr lang="en-US" dirty="0" smtClean="0"/>
            </a:br>
            <a:r>
              <a:rPr lang="en-US" dirty="0" smtClean="0"/>
              <a:t>The information contained in this document is proprietary and confidential. For Capgemini only.</a:t>
            </a:r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</p:spTree>
    <p:extLst>
      <p:ext uri="{BB962C8B-B14F-4D97-AF65-F5344CB8AC3E}">
        <p14:creationId xmlns:p14="http://schemas.microsoft.com/office/powerpoint/2010/main" val="4851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5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3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7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5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646238" y="598488"/>
            <a:ext cx="5299075" cy="39751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emf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5.emf"/><Relationship Id="rId2" Type="http://schemas.openxmlformats.org/officeDocument/2006/relationships/tags" Target="../tags/tag2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9.xml"/><Relationship Id="rId7" Type="http://schemas.openxmlformats.org/officeDocument/2006/relationships/image" Target="../media/image7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8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4380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</a:t>
            </a:r>
            <a:r>
              <a:rPr lang="en-US" noProof="0" dirty="0"/>
              <a:t>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8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10808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8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1612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3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41461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6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8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3131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4294967295" pos="541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87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85350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22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53201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981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7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1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9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167651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8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53111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19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13387"/>
            <a:ext cx="8532019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91" y="1412875"/>
            <a:ext cx="8532018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91AA2D51-D0D7-4EEF-90B9-C82A02C640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sldNum="0"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85750" indent="-285750" algn="just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just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4065">
          <p15:clr>
            <a:srgbClr val="F26B43"/>
          </p15:clr>
        </p15:guide>
        <p15:guide id="4294967295" pos="193">
          <p15:clr>
            <a:srgbClr val="F26B43"/>
          </p15:clr>
        </p15:guide>
        <p15:guide id="4294967295" pos="5567">
          <p15:clr>
            <a:srgbClr val="F26B43"/>
          </p15:clr>
        </p15:guide>
        <p15:guide id="4294967295" orient="horz" pos="25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2880">
          <p15:clr>
            <a:srgbClr val="F26B43"/>
          </p15:clr>
        </p15:guide>
        <p15:guide id="4294967295" pos="2812">
          <p15:clr>
            <a:srgbClr val="F26B43"/>
          </p15:clr>
        </p15:guide>
        <p15:guide id="4294967295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28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32019" cy="855026"/>
          </a:xfrm>
        </p:spPr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Lesson </a:t>
            </a:r>
            <a:r>
              <a:rPr lang="en-US" sz="2000" dirty="0"/>
              <a:t>5: Teradata Utilities(</a:t>
            </a:r>
            <a:r>
              <a:rPr lang="en-US" sz="2000" dirty="0" err="1"/>
              <a:t>FastLoad</a:t>
            </a:r>
            <a:r>
              <a:rPr lang="en-US" sz="2000" dirty="0"/>
              <a:t>) </a:t>
            </a:r>
          </a:p>
          <a:p>
            <a:pPr lvl="1"/>
            <a:r>
              <a:rPr lang="en-US" sz="1800" dirty="0"/>
              <a:t>Introduction about Teradata Utility </a:t>
            </a:r>
          </a:p>
          <a:p>
            <a:pPr lvl="1"/>
            <a:r>
              <a:rPr lang="en-US" sz="1800" dirty="0"/>
              <a:t> Introduction to Fast Load  </a:t>
            </a:r>
          </a:p>
          <a:p>
            <a:pPr lvl="1"/>
            <a:r>
              <a:rPr lang="en-US" sz="1800" dirty="0"/>
              <a:t>Supporting Environment  </a:t>
            </a:r>
          </a:p>
          <a:p>
            <a:pPr lvl="1"/>
            <a:r>
              <a:rPr lang="en-US" sz="1800" dirty="0"/>
              <a:t>Key requirements for Fast Load </a:t>
            </a:r>
          </a:p>
          <a:p>
            <a:pPr lvl="1"/>
            <a:r>
              <a:rPr lang="en-US" sz="1800" dirty="0"/>
              <a:t> Basic steps for Fast Load </a:t>
            </a:r>
          </a:p>
          <a:p>
            <a:pPr lvl="1"/>
            <a:r>
              <a:rPr lang="en-US" sz="1800" dirty="0"/>
              <a:t>Loading Phase </a:t>
            </a:r>
          </a:p>
          <a:p>
            <a:pPr lvl="1"/>
            <a:r>
              <a:rPr lang="en-US" sz="1800" dirty="0"/>
              <a:t> Simple Fast Load Script </a:t>
            </a:r>
          </a:p>
          <a:p>
            <a:pPr lvl="1"/>
            <a:r>
              <a:rPr lang="en-US" sz="1800" dirty="0"/>
              <a:t> BEGIN LOADING Statement </a:t>
            </a:r>
          </a:p>
          <a:p>
            <a:pPr lvl="1"/>
            <a:r>
              <a:rPr lang="en-US" sz="1800" dirty="0"/>
              <a:t>END LOADING Statement  </a:t>
            </a:r>
          </a:p>
          <a:p>
            <a:pPr lvl="1"/>
            <a:r>
              <a:rPr lang="en-US" sz="1800" dirty="0"/>
              <a:t>INSERT Statement  </a:t>
            </a:r>
          </a:p>
          <a:p>
            <a:pPr lvl="1"/>
            <a:r>
              <a:rPr lang="en-US" sz="1800" dirty="0"/>
              <a:t>Data Type Conversion in Fast Load </a:t>
            </a:r>
          </a:p>
          <a:p>
            <a:pPr lvl="1"/>
            <a:r>
              <a:rPr lang="en-US" sz="1800" dirty="0"/>
              <a:t>Fast Load </a:t>
            </a:r>
            <a:r>
              <a:rPr lang="en-US" sz="1800" dirty="0" err="1"/>
              <a:t>Restartibilty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Fast Load Command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9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Lesson </a:t>
            </a:r>
            <a:r>
              <a:rPr lang="en-US" sz="2000" dirty="0"/>
              <a:t>6: Teradata Utilities(</a:t>
            </a:r>
            <a:r>
              <a:rPr lang="en-US" sz="2000" dirty="0" err="1"/>
              <a:t>MultiLoad</a:t>
            </a:r>
            <a:r>
              <a:rPr lang="en-US" sz="2000" dirty="0"/>
              <a:t>) </a:t>
            </a:r>
            <a:endParaRPr lang="en-US" sz="2000" dirty="0" smtClean="0"/>
          </a:p>
          <a:p>
            <a:pPr lvl="1"/>
            <a:r>
              <a:rPr lang="en-US" sz="1800" dirty="0"/>
              <a:t>Introduction about Teradata Utility </a:t>
            </a:r>
          </a:p>
          <a:p>
            <a:pPr lvl="1"/>
            <a:r>
              <a:rPr lang="en-US" sz="1800" dirty="0"/>
              <a:t>About Multi load </a:t>
            </a:r>
          </a:p>
          <a:p>
            <a:pPr lvl="1"/>
            <a:r>
              <a:rPr lang="en-US" sz="1800" dirty="0"/>
              <a:t>Supporting Environment </a:t>
            </a:r>
          </a:p>
          <a:p>
            <a:pPr lvl="1"/>
            <a:r>
              <a:rPr lang="en-US" sz="1800" dirty="0"/>
              <a:t>Multi Load Tasks </a:t>
            </a:r>
          </a:p>
          <a:p>
            <a:pPr lvl="1"/>
            <a:r>
              <a:rPr lang="en-US" sz="1800" dirty="0"/>
              <a:t>Multi Load Tasks-IMPORT </a:t>
            </a:r>
          </a:p>
          <a:p>
            <a:pPr lvl="1"/>
            <a:r>
              <a:rPr lang="en-US" sz="1800" dirty="0"/>
              <a:t>Phases of Import Task  </a:t>
            </a:r>
          </a:p>
          <a:p>
            <a:pPr lvl="1"/>
            <a:r>
              <a:rPr lang="en-US" sz="1800" dirty="0"/>
              <a:t>Example of Import Task  </a:t>
            </a:r>
          </a:p>
          <a:p>
            <a:pPr lvl="1"/>
            <a:r>
              <a:rPr lang="en-US" sz="1800" dirty="0"/>
              <a:t>Multi Load Tasks-Delete </a:t>
            </a:r>
          </a:p>
          <a:p>
            <a:pPr lvl="1"/>
            <a:r>
              <a:rPr lang="en-US" sz="1800" dirty="0"/>
              <a:t>Example of Delete Task </a:t>
            </a:r>
          </a:p>
          <a:p>
            <a:pPr lvl="1"/>
            <a:r>
              <a:rPr lang="en-US" sz="1800" dirty="0"/>
              <a:t>DELETE Task Differences from IMPORT Task </a:t>
            </a:r>
          </a:p>
          <a:p>
            <a:pPr lvl="1"/>
            <a:r>
              <a:rPr lang="en-US" sz="1800" dirty="0"/>
              <a:t>Restarting </a:t>
            </a:r>
            <a:r>
              <a:rPr lang="en-US" sz="1800" dirty="0" err="1"/>
              <a:t>Multiload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err="1"/>
              <a:t>MultiLoad</a:t>
            </a:r>
            <a:r>
              <a:rPr lang="en-US" sz="1800" dirty="0"/>
              <a:t> Commands</a:t>
            </a:r>
          </a:p>
          <a:p>
            <a:pPr lvl="1"/>
            <a:r>
              <a:rPr lang="en-US" sz="1800" dirty="0"/>
              <a:t>To be familiar with popular OLAP functions.</a:t>
            </a:r>
          </a:p>
        </p:txBody>
      </p:sp>
    </p:spTree>
    <p:extLst>
      <p:ext uri="{BB962C8B-B14F-4D97-AF65-F5344CB8AC3E}">
        <p14:creationId xmlns:p14="http://schemas.microsoft.com/office/powerpoint/2010/main" val="36935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Types </a:t>
            </a:r>
            <a:r>
              <a:rPr lang="en-US" sz="1800" dirty="0"/>
              <a:t>of data used in Data mining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Data Mining applications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Data Mining products	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Data Mining market</a:t>
            </a:r>
          </a:p>
          <a:p>
            <a:endParaRPr lang="en-US" sz="1800" dirty="0"/>
          </a:p>
          <a:p>
            <a:r>
              <a:rPr lang="en-US" sz="2000" dirty="0"/>
              <a:t>Lesson 7: OLAP Functionalities</a:t>
            </a:r>
          </a:p>
          <a:p>
            <a:pPr lvl="1"/>
            <a:r>
              <a:rPr lang="en-US" sz="1800" dirty="0"/>
              <a:t>To be familiar with the PARTITION By concept.</a:t>
            </a:r>
          </a:p>
          <a:p>
            <a:pPr lvl="1"/>
            <a:r>
              <a:rPr lang="en-US" sz="1800" dirty="0"/>
              <a:t>To be familiar with RANK() ,ROW_NUMBER(), QUALIFY functions</a:t>
            </a:r>
          </a:p>
          <a:p>
            <a:pPr lvl="1"/>
            <a:r>
              <a:rPr lang="en-US" sz="1800" dirty="0"/>
              <a:t> Aggregation Function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10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Student material:</a:t>
            </a:r>
          </a:p>
          <a:p>
            <a:pPr lvl="1"/>
            <a:r>
              <a:rPr lang="en-US" sz="1800" dirty="0" smtClean="0"/>
              <a:t>Class </a:t>
            </a:r>
            <a:r>
              <a:rPr lang="en-US" sz="1800" dirty="0"/>
              <a:t>Book (presentation slides with notes)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Next Step Courses (if applicable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BI related tool training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7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Other </a:t>
            </a:r>
            <a:r>
              <a:rPr lang="en-US" sz="2800" dirty="0"/>
              <a:t>Parallel Technology </a:t>
            </a:r>
            <a:r>
              <a:rPr lang="en-US" sz="2800" dirty="0" smtClean="0"/>
              <a:t>Areas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Document </a:t>
            </a:r>
            <a:r>
              <a:rPr lang="en-US" sz="2800" dirty="0" smtClean="0"/>
              <a:t>History</a:t>
            </a:r>
            <a:endParaRPr lang="en-US" sz="2800" dirty="0"/>
          </a:p>
        </p:txBody>
      </p:sp>
      <p:graphicFrame>
        <p:nvGraphicFramePr>
          <p:cNvPr id="9" name="Group 1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628301"/>
              </p:ext>
            </p:extLst>
          </p:nvPr>
        </p:nvGraphicFramePr>
        <p:xfrm>
          <a:off x="611560" y="1268760"/>
          <a:ext cx="7645400" cy="3840480"/>
        </p:xfrm>
        <a:graphic>
          <a:graphicData uri="http://schemas.openxmlformats.org/drawingml/2006/table">
            <a:tbl>
              <a:tblPr/>
              <a:tblGrid>
                <a:gridCol w="792058"/>
                <a:gridCol w="881943"/>
                <a:gridCol w="1166253"/>
                <a:gridCol w="1120186"/>
                <a:gridCol w="1152128"/>
                <a:gridCol w="1080120"/>
                <a:gridCol w="1452712"/>
              </a:tblGrid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Course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Software Version 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Developer / SME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Reviewer(s)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Approver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 Record Remarks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Jun-2014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Teradata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Creation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3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July 2016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Teradata Database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Smiti Guru &amp; Krishna Kumar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Mahima Sharma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Material Revamp as per Integrated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for I &amp; 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Course Goals and Non </a:t>
            </a:r>
            <a:r>
              <a:rPr lang="en-US" sz="2800" dirty="0" smtClean="0"/>
              <a:t>Goals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Course Goals</a:t>
            </a:r>
          </a:p>
          <a:p>
            <a:pPr lvl="1"/>
            <a:r>
              <a:rPr lang="en-US" sz="1800" dirty="0"/>
              <a:t>At the end of this program, participants gain an understanding of </a:t>
            </a:r>
            <a:r>
              <a:rPr lang="en-US" sz="1800" dirty="0" smtClean="0"/>
              <a:t>Teradata.</a:t>
            </a:r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Course Non Goals</a:t>
            </a:r>
          </a:p>
          <a:p>
            <a:pPr lvl="1"/>
            <a:r>
              <a:rPr lang="en-US" sz="1800" dirty="0" smtClean="0"/>
              <a:t>Implementation </a:t>
            </a:r>
            <a:r>
              <a:rPr lang="en-US" sz="1800" dirty="0"/>
              <a:t>of </a:t>
            </a:r>
            <a:r>
              <a:rPr lang="en-US" sz="1800" dirty="0" smtClean="0"/>
              <a:t>advanced programming concepts of Teradata </a:t>
            </a:r>
            <a:r>
              <a:rPr lang="en-US" sz="1800" dirty="0"/>
              <a:t>is not the part of this course.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1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Pre-requisites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Fair knowledge of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Intended </a:t>
            </a:r>
            <a:r>
              <a:rPr lang="en-US" sz="2800" dirty="0" smtClean="0"/>
              <a:t>Audience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Software Engineers and Senior Software Engineers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5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Day Wise </a:t>
            </a:r>
            <a:r>
              <a:rPr lang="en-US" sz="2800" dirty="0" smtClean="0"/>
              <a:t>Schedule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Day 1</a:t>
            </a:r>
          </a:p>
          <a:p>
            <a:pPr lvl="1"/>
            <a:r>
              <a:rPr lang="en-US" sz="1800" dirty="0" smtClean="0"/>
              <a:t>Lesson </a:t>
            </a:r>
            <a:r>
              <a:rPr lang="en-US" sz="1800" dirty="0"/>
              <a:t>1: An Overview of Teradata </a:t>
            </a:r>
            <a:endParaRPr lang="en-US" sz="1800" dirty="0" smtClean="0"/>
          </a:p>
          <a:p>
            <a:r>
              <a:rPr lang="en-US" sz="2000" dirty="0"/>
              <a:t>Day 2</a:t>
            </a:r>
          </a:p>
          <a:p>
            <a:pPr lvl="1"/>
            <a:r>
              <a:rPr lang="en-US" sz="1800" dirty="0"/>
              <a:t>Lesson 2: Primary Index </a:t>
            </a:r>
            <a:r>
              <a:rPr lang="en-US" sz="1800" dirty="0" smtClean="0"/>
              <a:t>Mechanics</a:t>
            </a:r>
            <a:endParaRPr lang="en-US" sz="1800" dirty="0"/>
          </a:p>
          <a:p>
            <a:r>
              <a:rPr lang="en-US" sz="2000" dirty="0" smtClean="0"/>
              <a:t>Day </a:t>
            </a:r>
            <a:r>
              <a:rPr lang="en-US" sz="2000" dirty="0"/>
              <a:t>3</a:t>
            </a:r>
          </a:p>
          <a:p>
            <a:pPr lvl="1"/>
            <a:r>
              <a:rPr lang="en-US" sz="1800" dirty="0"/>
              <a:t>Lesson 3: Teradata Utilities(</a:t>
            </a:r>
            <a:r>
              <a:rPr lang="en-US" sz="1800" dirty="0" err="1"/>
              <a:t>Bteq</a:t>
            </a:r>
            <a:r>
              <a:rPr lang="en-US" sz="1800" dirty="0"/>
              <a:t>)</a:t>
            </a:r>
          </a:p>
          <a:p>
            <a:r>
              <a:rPr lang="en-US" sz="2000" dirty="0" smtClean="0"/>
              <a:t>Day </a:t>
            </a:r>
            <a:r>
              <a:rPr lang="en-US" sz="2000" dirty="0"/>
              <a:t>4</a:t>
            </a:r>
          </a:p>
          <a:p>
            <a:pPr lvl="1"/>
            <a:r>
              <a:rPr lang="en-US" sz="1800" dirty="0"/>
              <a:t>Lesson 4: Teradata Utilities (Fast Export)</a:t>
            </a:r>
          </a:p>
          <a:p>
            <a:pPr lvl="1"/>
            <a:r>
              <a:rPr lang="en-US" sz="1800" dirty="0"/>
              <a:t>Lesson 5: Teradata Utilities(</a:t>
            </a:r>
            <a:r>
              <a:rPr lang="en-US" sz="1800" dirty="0" err="1"/>
              <a:t>FastLoad</a:t>
            </a:r>
            <a:r>
              <a:rPr lang="en-US" sz="1800" dirty="0"/>
              <a:t>) </a:t>
            </a:r>
          </a:p>
          <a:p>
            <a:r>
              <a:rPr lang="en-US" sz="2000" dirty="0" smtClean="0"/>
              <a:t>Day </a:t>
            </a:r>
            <a:r>
              <a:rPr lang="en-US" sz="2000" dirty="0"/>
              <a:t>5</a:t>
            </a:r>
          </a:p>
          <a:p>
            <a:pPr lvl="1"/>
            <a:r>
              <a:rPr lang="en-US" sz="1800" dirty="0"/>
              <a:t>Lesson 6: Teradata </a:t>
            </a:r>
            <a:r>
              <a:rPr lang="en-US" sz="1800" dirty="0" smtClean="0"/>
              <a:t>Utilities(</a:t>
            </a:r>
            <a:r>
              <a:rPr lang="en-US" sz="1800" dirty="0" err="1" smtClean="0"/>
              <a:t>MultiLoad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Lesson 7: OLAP </a:t>
            </a:r>
            <a:r>
              <a:rPr lang="en-US" sz="1800" dirty="0" smtClean="0"/>
              <a:t>Functionalities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Lesson 1: An Overview of Teradata </a:t>
            </a:r>
          </a:p>
          <a:p>
            <a:pPr lvl="1"/>
            <a:r>
              <a:rPr lang="en-US" sz="1800" dirty="0"/>
              <a:t>RDBMS Concepts</a:t>
            </a:r>
          </a:p>
          <a:p>
            <a:pPr lvl="1"/>
            <a:r>
              <a:rPr lang="en-US" sz="1800" dirty="0"/>
              <a:t>Teradata Overview</a:t>
            </a:r>
          </a:p>
          <a:p>
            <a:pPr lvl="1"/>
            <a:r>
              <a:rPr lang="en-US" sz="1800" dirty="0"/>
              <a:t>Teradata and Data warehouse</a:t>
            </a:r>
          </a:p>
          <a:p>
            <a:pPr lvl="1"/>
            <a:r>
              <a:rPr lang="en-US" sz="1800" dirty="0"/>
              <a:t>Components and Architecture</a:t>
            </a:r>
          </a:p>
          <a:p>
            <a:pPr lvl="1"/>
            <a:r>
              <a:rPr lang="en-US" sz="1800" dirty="0"/>
              <a:t>Teradata </a:t>
            </a:r>
            <a:r>
              <a:rPr lang="en-US" sz="1800" dirty="0" smtClean="0"/>
              <a:t>Utilities</a:t>
            </a:r>
            <a:endParaRPr lang="en-US" sz="1800" dirty="0"/>
          </a:p>
          <a:p>
            <a:endParaRPr lang="en-US" dirty="0"/>
          </a:p>
          <a:p>
            <a:pPr marL="166189" lvl="1" indent="-166189">
              <a:buClr>
                <a:schemeClr val="accent5"/>
              </a:buClr>
            </a:pPr>
            <a:r>
              <a:rPr lang="en-US" sz="2000" dirty="0"/>
              <a:t>Lesson 2: Primary Index </a:t>
            </a:r>
            <a:r>
              <a:rPr lang="en-US" sz="2000" dirty="0" smtClean="0"/>
              <a:t>Mechanics</a:t>
            </a:r>
            <a:endParaRPr lang="en-US" sz="2000" dirty="0"/>
          </a:p>
          <a:p>
            <a:pPr lvl="1"/>
            <a:r>
              <a:rPr lang="en-US" sz="1800" dirty="0"/>
              <a:t>Primary Index Mechanics</a:t>
            </a:r>
          </a:p>
          <a:p>
            <a:pPr lvl="1"/>
            <a:r>
              <a:rPr lang="en-US" sz="1800" dirty="0"/>
              <a:t>Storing and Accessing data</a:t>
            </a:r>
          </a:p>
          <a:p>
            <a:pPr lvl="1"/>
            <a:r>
              <a:rPr lang="en-US" sz="1800" dirty="0"/>
              <a:t>Introduction about Teradata Utility.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03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sz="2000" dirty="0" smtClean="0"/>
              <a:t>Lesson </a:t>
            </a:r>
            <a:r>
              <a:rPr lang="en-US" sz="2000" dirty="0"/>
              <a:t>3: Teradata Utilities(</a:t>
            </a:r>
            <a:r>
              <a:rPr lang="en-US" sz="2000" dirty="0" err="1"/>
              <a:t>Bteq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Introduction to BTEQ.</a:t>
            </a:r>
          </a:p>
          <a:p>
            <a:pPr lvl="1"/>
            <a:r>
              <a:rPr lang="en-US" sz="1800" dirty="0"/>
              <a:t>Use of BTEQ</a:t>
            </a:r>
          </a:p>
          <a:p>
            <a:pPr lvl="1"/>
            <a:r>
              <a:rPr lang="en-US" sz="1800" dirty="0"/>
              <a:t>Transaction Mode in BTEQ</a:t>
            </a:r>
          </a:p>
          <a:p>
            <a:pPr lvl="1"/>
            <a:r>
              <a:rPr lang="en-US" sz="1800" dirty="0"/>
              <a:t>Conditional Logic in BTEQ</a:t>
            </a:r>
          </a:p>
          <a:p>
            <a:pPr lvl="1"/>
            <a:r>
              <a:rPr lang="en-US" sz="1800" dirty="0"/>
              <a:t>Teradata Training to BTEQ</a:t>
            </a:r>
          </a:p>
          <a:p>
            <a:pPr lvl="1"/>
            <a:r>
              <a:rPr lang="en-US" sz="1800" dirty="0"/>
              <a:t>BTEQ Return Codes</a:t>
            </a:r>
          </a:p>
          <a:p>
            <a:pPr lvl="1"/>
            <a:r>
              <a:rPr lang="en-US" sz="1800" dirty="0"/>
              <a:t>Using BTEQ to Export Data</a:t>
            </a:r>
          </a:p>
          <a:p>
            <a:pPr lvl="1"/>
            <a:r>
              <a:rPr lang="en-US" sz="1800" dirty="0"/>
              <a:t>Using BTEQ to Import Data</a:t>
            </a:r>
          </a:p>
          <a:p>
            <a:pPr lvl="1"/>
            <a:r>
              <a:rPr lang="en-US" sz="1800" dirty="0"/>
              <a:t>BTEQ Commands</a:t>
            </a:r>
          </a:p>
        </p:txBody>
      </p:sp>
    </p:spTree>
    <p:extLst>
      <p:ext uri="{BB962C8B-B14F-4D97-AF65-F5344CB8AC3E}">
        <p14:creationId xmlns:p14="http://schemas.microsoft.com/office/powerpoint/2010/main" val="3374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 of </a:t>
            </a:r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516" y="1377537"/>
            <a:ext cx="8845484" cy="4643751"/>
          </a:xfrm>
        </p:spPr>
        <p:txBody>
          <a:bodyPr/>
          <a:lstStyle/>
          <a:p>
            <a:r>
              <a:rPr lang="en-US" sz="2000" dirty="0" smtClean="0"/>
              <a:t>Lesson </a:t>
            </a:r>
            <a:r>
              <a:rPr lang="en-US" sz="2000" dirty="0"/>
              <a:t>4: Teradata Utilities (Fast Export)</a:t>
            </a:r>
          </a:p>
          <a:p>
            <a:pPr lvl="1"/>
            <a:r>
              <a:rPr lang="en-US" sz="1800" dirty="0"/>
              <a:t>Fast Export Definition </a:t>
            </a:r>
          </a:p>
          <a:p>
            <a:pPr lvl="1"/>
            <a:r>
              <a:rPr lang="en-US" sz="1800" dirty="0"/>
              <a:t>Supporting Environment </a:t>
            </a:r>
          </a:p>
          <a:p>
            <a:pPr lvl="1"/>
            <a:r>
              <a:rPr lang="en-US" sz="1800" dirty="0"/>
              <a:t>Execution Process </a:t>
            </a:r>
          </a:p>
          <a:p>
            <a:pPr lvl="1"/>
            <a:r>
              <a:rPr lang="en-US" sz="1800" dirty="0"/>
              <a:t>Start with .BEGIN EXPORT and .END EXPORT </a:t>
            </a:r>
          </a:p>
          <a:p>
            <a:pPr lvl="1"/>
            <a:r>
              <a:rPr lang="en-US" sz="1800" dirty="0"/>
              <a:t>Set the output file with .EXPORT </a:t>
            </a:r>
          </a:p>
          <a:p>
            <a:pPr lvl="1"/>
            <a:r>
              <a:rPr lang="en-US" sz="1800" dirty="0"/>
              <a:t>Fast Export Support and Task Commands </a:t>
            </a:r>
          </a:p>
          <a:p>
            <a:pPr lvl="1"/>
            <a:r>
              <a:rPr lang="en-US" sz="1800" dirty="0"/>
              <a:t>Some key features of Fast Export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0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2.xml><?xml version="1.0" encoding="utf-8"?>
<a:theme xmlns:a="http://schemas.openxmlformats.org/drawingml/2006/main" name="1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3.xml><?xml version="1.0" encoding="utf-8"?>
<a:theme xmlns:a="http://schemas.openxmlformats.org/drawingml/2006/main" name="2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4.xml><?xml version="1.0" encoding="utf-8"?>
<a:theme xmlns:a="http://schemas.openxmlformats.org/drawingml/2006/main" name="3_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50DC907D-3F64-44FF-A468-D1B5D661B831}" vid="{AF4DDD53-1F57-4600-A9CE-DF186800587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6ba37514-8ea7-4bb7-b1c0-6137f91cbe04">Class book</Material_x0020_Type>
    <Category xmlns="6ba37514-8ea7-4bb7-b1c0-6137f91cbe04">Module Artifact</Category>
    <Level xmlns="6ba37514-8ea7-4bb7-b1c0-6137f91cbe04">L1</Level>
  </documentManagement>
</p:properties>
</file>

<file path=customXml/itemProps1.xml><?xml version="1.0" encoding="utf-8"?>
<ds:datastoreItem xmlns:ds="http://schemas.openxmlformats.org/officeDocument/2006/customXml" ds:itemID="{E6D7665F-8C87-49F1-94B0-6D13FB5E127F}"/>
</file>

<file path=customXml/itemProps2.xml><?xml version="1.0" encoding="utf-8"?>
<ds:datastoreItem xmlns:ds="http://schemas.openxmlformats.org/officeDocument/2006/customXml" ds:itemID="{AF457E11-21D7-4AEC-A865-575B5F25A7E2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471</Words>
  <Application>Microsoft Office PowerPoint</Application>
  <PresentationFormat>On-screen Show (4:3)</PresentationFormat>
  <Paragraphs>143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Wingdings</vt:lpstr>
      <vt:lpstr>Calibri</vt:lpstr>
      <vt:lpstr>ＭＳ Ｐゴシック</vt:lpstr>
      <vt:lpstr>Verdana</vt:lpstr>
      <vt:lpstr>Capgemini 2017_Cover slides</vt:lpstr>
      <vt:lpstr>1_Capgemini 2017_Cover slides</vt:lpstr>
      <vt:lpstr>2_Capgemini 2017_Cover slides</vt:lpstr>
      <vt:lpstr>3_Capgemini 2017_Cover slides</vt:lpstr>
      <vt:lpstr>think-cell Slide</vt:lpstr>
      <vt:lpstr>Teradata Basics</vt:lpstr>
      <vt:lpstr>Document History</vt:lpstr>
      <vt:lpstr>Course Goals and Non Goals</vt:lpstr>
      <vt:lpstr>Pre-requisites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Gupta, Sameer</cp:lastModifiedBy>
  <cp:revision>113</cp:revision>
  <cp:lastPrinted>2016-09-07T05:36:48Z</cp:lastPrinted>
  <dcterms:created xsi:type="dcterms:W3CDTF">2014-04-28T11:21:39Z</dcterms:created>
  <dcterms:modified xsi:type="dcterms:W3CDTF">2018-05-31T10:36:29Z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