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media/image11.jpg" ContentType="image/jpg"/>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media/image12.jpg" ContentType="image/jpg"/>
  <Override PartName="/ppt/media/image13.jpg" ContentType="image/jpg"/>
  <Override PartName="/ppt/media/image17.jpg" ContentType="image/jpg"/>
  <Override PartName="/ppt/notesSlides/notesSlide18.xml" ContentType="application/vnd.openxmlformats-officedocument.presentationml.notesSlide+xml"/>
  <Override PartName="/ppt/media/image19.jpg" ContentType="image/jpg"/>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media/image21.jpg" ContentType="image/jpg"/>
  <Override PartName="/ppt/media/image22.jpg" ContentType="image/jpg"/>
  <Override PartName="/ppt/media/image23.jpg" ContentType="image/jpg"/>
  <Override PartName="/ppt/media/image24.jpg" ContentType="image/jpg"/>
  <Override PartName="/ppt/media/image25.jpg" ContentType="image/jpg"/>
  <Override PartName="/ppt/media/image26.jpg" ContentType="image/jpg"/>
  <Override PartName="/ppt/media/image28.jpg" ContentType="image/jpg"/>
  <Override PartName="/ppt/notesSlides/notesSlide24.xml" ContentType="application/vnd.openxmlformats-officedocument.presentationml.notesSlide+xml"/>
  <Override PartName="/ppt/notesSlides/notesSlide25.xml" ContentType="application/vnd.openxmlformats-officedocument.presentationml.notesSlide+xml"/>
  <Override PartName="/ppt/media/image29.jpg" ContentType="image/jpg"/>
  <Override PartName="/ppt/media/image30.jpg" ContentType="image/jpg"/>
  <Override PartName="/ppt/media/image31.jpg" ContentType="image/jpg"/>
  <Override PartName="/ppt/media/image32.jpg" ContentType="image/jpg"/>
  <Override PartName="/ppt/notesSlides/notesSlide26.xml" ContentType="application/vnd.openxmlformats-officedocument.presentationml.notesSlide+xml"/>
  <Override PartName="/ppt/media/image33.jpg" ContentType="image/jpg"/>
  <Override PartName="/ppt/notesSlides/notesSlide27.xml" ContentType="application/vnd.openxmlformats-officedocument.presentationml.notesSlide+xml"/>
  <Override PartName="/ppt/media/image35.jpg" ContentType="image/jpg"/>
  <Override PartName="/ppt/notesSlides/notesSlide28.xml" ContentType="application/vnd.openxmlformats-officedocument.presentationml.notesSlide+xml"/>
  <Override PartName="/ppt/media/image36.jpg" ContentType="image/jpg"/>
  <Override PartName="/ppt/notesSlides/notesSlide29.xml" ContentType="application/vnd.openxmlformats-officedocument.presentationml.notesSlide+xml"/>
  <Override PartName="/ppt/media/image37.jpg" ContentType="image/jpg"/>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4"/>
  </p:sldMasterIdLst>
  <p:notesMasterIdLst>
    <p:notesMasterId r:id="rId38"/>
  </p:notesMasterIdLst>
  <p:handoutMasterIdLst>
    <p:handoutMasterId r:id="rId39"/>
  </p:handoutMasterIdLst>
  <p:sldIdLst>
    <p:sldId id="286" r:id="rId5"/>
    <p:sldId id="257" r:id="rId6"/>
    <p:sldId id="258" r:id="rId7"/>
    <p:sldId id="259" r:id="rId8"/>
    <p:sldId id="260" r:id="rId9"/>
    <p:sldId id="288" r:id="rId10"/>
    <p:sldId id="261" r:id="rId11"/>
    <p:sldId id="262" r:id="rId12"/>
    <p:sldId id="290" r:id="rId13"/>
    <p:sldId id="263" r:id="rId14"/>
    <p:sldId id="264" r:id="rId15"/>
    <p:sldId id="265" r:id="rId16"/>
    <p:sldId id="266" r:id="rId17"/>
    <p:sldId id="267" r:id="rId18"/>
    <p:sldId id="268" r:id="rId19"/>
    <p:sldId id="269" r:id="rId20"/>
    <p:sldId id="292" r:id="rId21"/>
    <p:sldId id="270" r:id="rId22"/>
    <p:sldId id="271" r:id="rId23"/>
    <p:sldId id="272" r:id="rId24"/>
    <p:sldId id="294" r:id="rId25"/>
    <p:sldId id="273" r:id="rId26"/>
    <p:sldId id="295" r:id="rId27"/>
    <p:sldId id="274" r:id="rId28"/>
    <p:sldId id="275" r:id="rId29"/>
    <p:sldId id="276" r:id="rId30"/>
    <p:sldId id="296" r:id="rId31"/>
    <p:sldId id="278" r:id="rId32"/>
    <p:sldId id="297" r:id="rId33"/>
    <p:sldId id="298" r:id="rId34"/>
    <p:sldId id="299" r:id="rId35"/>
    <p:sldId id="300" r:id="rId36"/>
    <p:sldId id="301" r:id="rId37"/>
  </p:sldIdLst>
  <p:sldSz cx="9906000" cy="6858000" type="A4"/>
  <p:notesSz cx="5029200" cy="7772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59">
          <p15:clr>
            <a:srgbClr val="A4A3A4"/>
          </p15:clr>
        </p15:guide>
      </p15:sldGuideLst>
    </p:ext>
    <p:ext uri="{2D200454-40CA-4A62-9FC3-DE9A4176ACB9}">
      <p15:notesGuideLst xmlns:p15="http://schemas.microsoft.com/office/powerpoint/2012/main">
        <p15:guide id="1" orient="horz" pos="2448">
          <p15:clr>
            <a:srgbClr val="A4A3A4"/>
          </p15:clr>
        </p15:guide>
        <p15:guide id="2" pos="158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165" autoAdjust="0"/>
    <p:restoredTop sz="94660"/>
  </p:normalViewPr>
  <p:slideViewPr>
    <p:cSldViewPr>
      <p:cViewPr varScale="1">
        <p:scale>
          <a:sx n="87" d="100"/>
          <a:sy n="87" d="100"/>
        </p:scale>
        <p:origin x="956" y="52"/>
      </p:cViewPr>
      <p:guideLst>
        <p:guide orient="horz" pos="2880"/>
        <p:guide pos="2159"/>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66" d="100"/>
          <a:sy n="66" d="100"/>
        </p:scale>
        <p:origin x="-3000" y="-96"/>
      </p:cViewPr>
      <p:guideLst>
        <p:guide orient="horz" pos="2448"/>
        <p:guide pos="158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179320" cy="388620"/>
          </a:xfrm>
          <a:prstGeom prst="rect">
            <a:avLst/>
          </a:prstGeom>
        </p:spPr>
        <p:txBody>
          <a:bodyPr vert="horz" lIns="69193" tIns="34596" rIns="69193" bIns="34596" rtlCol="0"/>
          <a:lstStyle>
            <a:lvl1pPr algn="l">
              <a:defRPr sz="900"/>
            </a:lvl1pPr>
          </a:lstStyle>
          <a:p>
            <a:endParaRPr lang="en-US"/>
          </a:p>
        </p:txBody>
      </p:sp>
      <p:sp>
        <p:nvSpPr>
          <p:cNvPr id="3" name="Date Placeholder 2"/>
          <p:cNvSpPr>
            <a:spLocks noGrp="1"/>
          </p:cNvSpPr>
          <p:nvPr>
            <p:ph type="dt" sz="quarter" idx="1"/>
          </p:nvPr>
        </p:nvSpPr>
        <p:spPr>
          <a:xfrm>
            <a:off x="2848716" y="0"/>
            <a:ext cx="2179320" cy="388620"/>
          </a:xfrm>
          <a:prstGeom prst="rect">
            <a:avLst/>
          </a:prstGeom>
        </p:spPr>
        <p:txBody>
          <a:bodyPr vert="horz" lIns="69193" tIns="34596" rIns="69193" bIns="34596" rtlCol="0"/>
          <a:lstStyle>
            <a:lvl1pPr algn="r">
              <a:defRPr sz="900"/>
            </a:lvl1pPr>
          </a:lstStyle>
          <a:p>
            <a:fld id="{64AD34B2-12B6-4466-8904-71959F559048}" type="datetimeFigureOut">
              <a:rPr lang="en-US" smtClean="0"/>
              <a:t>8/6/2018</a:t>
            </a:fld>
            <a:endParaRPr lang="en-US"/>
          </a:p>
        </p:txBody>
      </p:sp>
      <p:sp>
        <p:nvSpPr>
          <p:cNvPr id="4" name="Footer Placeholder 3"/>
          <p:cNvSpPr>
            <a:spLocks noGrp="1"/>
          </p:cNvSpPr>
          <p:nvPr>
            <p:ph type="ftr" sz="quarter" idx="2"/>
          </p:nvPr>
        </p:nvSpPr>
        <p:spPr>
          <a:xfrm>
            <a:off x="0" y="7382535"/>
            <a:ext cx="2179320" cy="388620"/>
          </a:xfrm>
          <a:prstGeom prst="rect">
            <a:avLst/>
          </a:prstGeom>
        </p:spPr>
        <p:txBody>
          <a:bodyPr vert="horz" lIns="69193" tIns="34596" rIns="69193" bIns="34596" rtlCol="0" anchor="b"/>
          <a:lstStyle>
            <a:lvl1pPr algn="l">
              <a:defRPr sz="900"/>
            </a:lvl1pPr>
          </a:lstStyle>
          <a:p>
            <a:endParaRPr lang="en-US"/>
          </a:p>
        </p:txBody>
      </p:sp>
      <p:sp>
        <p:nvSpPr>
          <p:cNvPr id="5" name="Slide Number Placeholder 4"/>
          <p:cNvSpPr>
            <a:spLocks noGrp="1"/>
          </p:cNvSpPr>
          <p:nvPr>
            <p:ph type="sldNum" sz="quarter" idx="3"/>
          </p:nvPr>
        </p:nvSpPr>
        <p:spPr>
          <a:xfrm>
            <a:off x="2848716" y="7382535"/>
            <a:ext cx="2179320" cy="388620"/>
          </a:xfrm>
          <a:prstGeom prst="rect">
            <a:avLst/>
          </a:prstGeom>
        </p:spPr>
        <p:txBody>
          <a:bodyPr vert="horz" lIns="69193" tIns="34596" rIns="69193" bIns="34596" rtlCol="0" anchor="b"/>
          <a:lstStyle>
            <a:lvl1pPr algn="r">
              <a:defRPr sz="900"/>
            </a:lvl1pPr>
          </a:lstStyle>
          <a:p>
            <a:fld id="{4AC9A499-EF45-4994-A317-86B68D4F74EF}" type="slidenum">
              <a:rPr lang="en-US" smtClean="0"/>
              <a:t>‹#›</a:t>
            </a:fld>
            <a:endParaRPr lang="en-US"/>
          </a:p>
        </p:txBody>
      </p:sp>
    </p:spTree>
    <p:extLst>
      <p:ext uri="{BB962C8B-B14F-4D97-AF65-F5344CB8AC3E}">
        <p14:creationId xmlns:p14="http://schemas.microsoft.com/office/powerpoint/2010/main" val="148116169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Slide Image Placeholder 7"/>
          <p:cNvSpPr>
            <a:spLocks noGrp="1" noRot="1" noChangeAspect="1"/>
          </p:cNvSpPr>
          <p:nvPr>
            <p:ph type="sldImg" idx="2"/>
          </p:nvPr>
        </p:nvSpPr>
        <p:spPr>
          <a:xfrm>
            <a:off x="701675" y="584200"/>
            <a:ext cx="4208463" cy="2914650"/>
          </a:xfrm>
          <a:prstGeom prst="rect">
            <a:avLst/>
          </a:prstGeom>
          <a:noFill/>
          <a:ln w="12700">
            <a:solidFill>
              <a:prstClr val="black"/>
            </a:solidFill>
          </a:ln>
        </p:spPr>
        <p:txBody>
          <a:bodyPr vert="horz" lIns="69193" tIns="34596" rIns="69193" bIns="34596" rtlCol="0" anchor="ctr"/>
          <a:lstStyle/>
          <a:p>
            <a:endParaRPr lang="en-US"/>
          </a:p>
        </p:txBody>
      </p:sp>
      <p:sp>
        <p:nvSpPr>
          <p:cNvPr id="9" name="Notes Placeholder 8"/>
          <p:cNvSpPr>
            <a:spLocks noGrp="1"/>
          </p:cNvSpPr>
          <p:nvPr>
            <p:ph type="body" sz="quarter" idx="3"/>
          </p:nvPr>
        </p:nvSpPr>
        <p:spPr>
          <a:xfrm>
            <a:off x="660400" y="3587261"/>
            <a:ext cx="3911600" cy="3497580"/>
          </a:xfrm>
          <a:prstGeom prst="rect">
            <a:avLst/>
          </a:prstGeom>
        </p:spPr>
        <p:txBody>
          <a:bodyPr vert="horz" lIns="69193" tIns="34596" rIns="69193" bIns="34596"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Line 8"/>
          <p:cNvSpPr>
            <a:spLocks noChangeShapeType="1"/>
          </p:cNvSpPr>
          <p:nvPr/>
        </p:nvSpPr>
        <p:spPr bwMode="auto">
          <a:xfrm>
            <a:off x="533400" y="538090"/>
            <a:ext cx="0" cy="6696221"/>
          </a:xfrm>
          <a:prstGeom prst="line">
            <a:avLst/>
          </a:prstGeom>
          <a:noFill/>
          <a:ln w="9525">
            <a:solidFill>
              <a:schemeClr val="tx1"/>
            </a:solidFill>
            <a:round/>
            <a:headEnd/>
            <a:tailEnd/>
          </a:ln>
          <a:effectLst/>
        </p:spPr>
        <p:txBody>
          <a:bodyPr lIns="69193" tIns="34596" rIns="69193" bIns="34596"/>
          <a:lstStyle/>
          <a:p>
            <a:endParaRPr lang="en-US"/>
          </a:p>
        </p:txBody>
      </p:sp>
      <p:sp>
        <p:nvSpPr>
          <p:cNvPr id="11" name="Rectangle 14"/>
          <p:cNvSpPr>
            <a:spLocks noChangeArrowheads="1"/>
          </p:cNvSpPr>
          <p:nvPr/>
        </p:nvSpPr>
        <p:spPr bwMode="auto">
          <a:xfrm>
            <a:off x="176954" y="119576"/>
            <a:ext cx="4767263" cy="242888"/>
          </a:xfrm>
          <a:prstGeom prst="rect">
            <a:avLst/>
          </a:prstGeom>
          <a:noFill/>
          <a:ln w="9525">
            <a:noFill/>
            <a:miter lim="800000"/>
            <a:headEnd/>
            <a:tailEnd/>
          </a:ln>
          <a:effectLst/>
        </p:spPr>
        <p:txBody>
          <a:bodyPr lIns="69954" tIns="34977" rIns="69954" bIns="34977"/>
          <a:lstStyle/>
          <a:p>
            <a:pPr marL="0" marR="0" indent="0" algn="l" defTabSz="691926" rtl="0" eaLnBrk="1" fontAlgn="auto" latinLnBrk="0" hangingPunct="1">
              <a:lnSpc>
                <a:spcPct val="100000"/>
              </a:lnSpc>
              <a:spcBef>
                <a:spcPts val="0"/>
              </a:spcBef>
              <a:spcAft>
                <a:spcPts val="0"/>
              </a:spcAft>
              <a:buClrTx/>
              <a:buSzTx/>
              <a:buFontTx/>
              <a:buNone/>
              <a:tabLst/>
              <a:defRPr/>
            </a:pPr>
            <a:r>
              <a:rPr lang="en-US" sz="900" dirty="0" smtClean="0">
                <a:latin typeface="Arial" pitchFamily="34" charset="0"/>
                <a:cs typeface="Arial" pitchFamily="34" charset="0"/>
              </a:rPr>
              <a:t>Teradata Bacis			                    Teradata Utilities (</a:t>
            </a:r>
            <a:r>
              <a:rPr lang="en-US" sz="900" dirty="0" err="1" smtClean="0">
                <a:latin typeface="Arial" pitchFamily="34" charset="0"/>
                <a:cs typeface="Arial" pitchFamily="34" charset="0"/>
              </a:rPr>
              <a:t>Bteq</a:t>
            </a:r>
            <a:r>
              <a:rPr lang="en-US" sz="900" dirty="0" smtClean="0">
                <a:latin typeface="Arial" pitchFamily="34" charset="0"/>
                <a:cs typeface="Arial" pitchFamily="34" charset="0"/>
              </a:rPr>
              <a:t>)</a:t>
            </a:r>
            <a:endParaRPr lang="en-US" dirty="0">
              <a:latin typeface="Arial" pitchFamily="34" charset="0"/>
              <a:cs typeface="Arial" pitchFamily="34" charset="0"/>
            </a:endParaRPr>
          </a:p>
        </p:txBody>
      </p:sp>
      <p:sp>
        <p:nvSpPr>
          <p:cNvPr id="12" name="Rectangle 14"/>
          <p:cNvSpPr>
            <a:spLocks noChangeArrowheads="1"/>
          </p:cNvSpPr>
          <p:nvPr/>
        </p:nvSpPr>
        <p:spPr bwMode="auto">
          <a:xfrm>
            <a:off x="2906048" y="7241345"/>
            <a:ext cx="2025856" cy="351692"/>
          </a:xfrm>
          <a:prstGeom prst="rect">
            <a:avLst/>
          </a:prstGeom>
          <a:noFill/>
          <a:ln w="9525">
            <a:noFill/>
            <a:miter lim="800000"/>
            <a:headEnd/>
            <a:tailEnd/>
          </a:ln>
          <a:effectLst/>
        </p:spPr>
        <p:txBody>
          <a:bodyPr lIns="69954" tIns="34977" rIns="69954" bIns="34977"/>
          <a:lstStyle/>
          <a:p>
            <a:pPr marL="0" marR="0" indent="0" algn="l" defTabSz="691926" rtl="0" eaLnBrk="1" fontAlgn="auto" latinLnBrk="0" hangingPunct="1">
              <a:lnSpc>
                <a:spcPct val="100000"/>
              </a:lnSpc>
              <a:spcBef>
                <a:spcPts val="0"/>
              </a:spcBef>
              <a:spcAft>
                <a:spcPts val="0"/>
              </a:spcAft>
              <a:buClrTx/>
              <a:buSzTx/>
              <a:buFontTx/>
              <a:buNone/>
              <a:tabLst/>
              <a:defRPr/>
            </a:pPr>
            <a:r>
              <a:rPr lang="en-US" sz="800" dirty="0" smtClean="0">
                <a:latin typeface="Arial" pitchFamily="34" charset="0"/>
                <a:cs typeface="Arial" pitchFamily="34" charset="0"/>
              </a:rPr>
              <a:t>	                      Page 03-</a:t>
            </a:r>
            <a:fld id="{BD9FB300-F9DC-4669-88F4-967ABA23CC04}" type="slidenum">
              <a:rPr lang="en-US" sz="800" smtClean="0">
                <a:latin typeface="Arial" pitchFamily="34" charset="0"/>
                <a:cs typeface="Arial" pitchFamily="34" charset="0"/>
              </a:rPr>
              <a:pPr marL="0" marR="0" indent="0" algn="l" defTabSz="691926" rtl="0" eaLnBrk="1" fontAlgn="auto" latinLnBrk="0" hangingPunct="1">
                <a:lnSpc>
                  <a:spcPct val="100000"/>
                </a:lnSpc>
                <a:spcBef>
                  <a:spcPts val="0"/>
                </a:spcBef>
                <a:spcAft>
                  <a:spcPts val="0"/>
                </a:spcAft>
                <a:buClrTx/>
                <a:buSzTx/>
                <a:buFontTx/>
                <a:buNone/>
                <a:tabLst/>
                <a:defRPr/>
              </a:pPr>
              <a:t>‹#›</a:t>
            </a:fld>
            <a:r>
              <a:rPr lang="en-US" sz="800" dirty="0" smtClean="0">
                <a:latin typeface="Arial" pitchFamily="34" charset="0"/>
                <a:cs typeface="Arial" pitchFamily="34" charset="0"/>
              </a:rPr>
              <a:t> </a:t>
            </a:r>
          </a:p>
          <a:p>
            <a:r>
              <a:rPr lang="en-US" sz="800" dirty="0" smtClean="0">
                <a:latin typeface="Arial" pitchFamily="34" charset="0"/>
                <a:cs typeface="Arial" pitchFamily="34" charset="0"/>
              </a:rPr>
              <a:t>  </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967606572"/>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6312468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41139413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27734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16608518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31340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4116852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2257145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42680968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2718521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20088631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7560242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8363841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6975527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38037900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22967846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35284667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39725302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5163706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33988344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11670665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23357545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1463950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9979765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32730477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31413752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30230491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p:sp>
      <p:sp>
        <p:nvSpPr>
          <p:cNvPr id="8" name="Notes Placeholder 7"/>
          <p:cNvSpPr>
            <a:spLocks noGrp="1"/>
          </p:cNvSpPr>
          <p:nvPr>
            <p:ph type="body" idx="1"/>
          </p:nvPr>
        </p:nvSpPr>
        <p:spPr/>
        <p:txBody>
          <a:bodyPr/>
          <a:lstStyle/>
          <a:p>
            <a:endParaRPr lang="en-US"/>
          </a:p>
        </p:txBody>
      </p:sp>
    </p:spTree>
    <p:extLst>
      <p:ext uri="{BB962C8B-B14F-4D97-AF65-F5344CB8AC3E}">
        <p14:creationId xmlns:p14="http://schemas.microsoft.com/office/powerpoint/2010/main" val="29647736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31479190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38379271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3827315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38935900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10829602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13884005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4.emf"/><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906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xmlns="" id="{46279687-00F0-4823-8159-585447C125F0}"/>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flipH="1">
            <a:off x="4166040" y="0"/>
            <a:ext cx="5739960" cy="6858000"/>
          </a:xfrm>
          <a:prstGeom prst="rect">
            <a:avLst/>
          </a:prstGeom>
        </p:spPr>
      </p:pic>
      <p:sp>
        <p:nvSpPr>
          <p:cNvPr id="11" name="Title 1"/>
          <p:cNvSpPr>
            <a:spLocks noGrp="1"/>
          </p:cNvSpPr>
          <p:nvPr>
            <p:ph type="ctrTitle" hasCustomPrompt="1"/>
          </p:nvPr>
        </p:nvSpPr>
        <p:spPr>
          <a:xfrm>
            <a:off x="331491" y="3068962"/>
            <a:ext cx="4036445"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ct val="100000"/>
              </a:lnSpc>
              <a:defRPr lang="en-US" sz="280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31491" y="3932561"/>
            <a:ext cx="4036445"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orm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en-US" sz="28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xmlns="" id="{C3D2EC56-D17C-4A75-8178-C69397BC7353}"/>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331490" y="6101474"/>
            <a:ext cx="1857375" cy="510013"/>
          </a:xfrm>
          <a:prstGeom prst="rect">
            <a:avLst/>
          </a:prstGeom>
        </p:spPr>
      </p:pic>
    </p:spTree>
    <p:extLst>
      <p:ext uri="{BB962C8B-B14F-4D97-AF65-F5344CB8AC3E}">
        <p14:creationId xmlns:p14="http://schemas.microsoft.com/office/powerpoint/2010/main" val="1162273541"/>
      </p:ext>
    </p:extLst>
  </p:cSld>
  <p:clrMapOvr>
    <a:masterClrMapping/>
  </p:clrMapOvr>
  <p:hf sldNum="0" hdr="0" dt="0"/>
  <p:extLst mod="1">
    <p:ext uri="{DCECCB84-F9BA-43D5-87BE-67443E8EF086}">
      <p15:sldGuideLst xmlns:p15="http://schemas.microsoft.com/office/powerpoint/2012/main">
        <p15:guide id="1" pos="541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a:lvl1pPr>
          </a:lstStyle>
          <a:p>
            <a:r>
              <a:rPr lang="en-US" dirty="0" smtClean="0"/>
              <a:t>Click to edit Master title style</a:t>
            </a:r>
            <a:endParaRPr lang="en-US" dirty="0"/>
          </a:p>
        </p:txBody>
      </p:sp>
      <p:sp>
        <p:nvSpPr>
          <p:cNvPr id="4" name="Content Placeholder 2"/>
          <p:cNvSpPr>
            <a:spLocks noGrp="1"/>
          </p:cNvSpPr>
          <p:nvPr>
            <p:ph idx="1" hasCustomPrompt="1"/>
            <p:custDataLst>
              <p:tags r:id="rId1"/>
            </p:custDataLst>
          </p:nvPr>
        </p:nvSpPr>
        <p:spPr>
          <a:xfrm>
            <a:off x="323392" y="1494769"/>
            <a:ext cx="7359911" cy="4643751"/>
          </a:xfrm>
        </p:spPr>
        <p:txBody>
          <a:bodyPr>
            <a:normAutofit/>
          </a:bodyPr>
          <a:lstStyle>
            <a:lvl1pPr>
              <a:defRPr sz="2000" b="0"/>
            </a:lvl1pPr>
            <a:lvl2pPr>
              <a:defRPr sz="1800"/>
            </a:lvl2pPr>
            <a:lvl3pPr>
              <a:defRPr sz="1600"/>
            </a:lvl3pPr>
            <a:lvl4pPr>
              <a:defRPr sz="1400"/>
            </a:lvl4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3303" y="1828800"/>
            <a:ext cx="2170125" cy="2011680"/>
          </a:xfrm>
          <a:prstGeom prst="rect">
            <a:avLst/>
          </a:prstGeom>
        </p:spPr>
      </p:pic>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683303" y="1828800"/>
            <a:ext cx="2170125" cy="2011680"/>
          </a:xfrm>
          <a:prstGeom prst="rect">
            <a:avLst/>
          </a:prstGeom>
        </p:spPr>
      </p:pic>
    </p:spTree>
    <p:extLst>
      <p:ext uri="{BB962C8B-B14F-4D97-AF65-F5344CB8AC3E}">
        <p14:creationId xmlns:p14="http://schemas.microsoft.com/office/powerpoint/2010/main" val="1007306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4"/>
          <a:ext cx="147061" cy="143985"/>
        </p:xfrm>
        <a:graphic>
          <a:graphicData uri="http://schemas.openxmlformats.org/presentationml/2006/ole">
            <mc:AlternateContent xmlns:mc="http://schemas.openxmlformats.org/markup-compatibility/2006">
              <mc:Choice xmlns:v="urn:schemas-microsoft-com:vml" Requires="v">
                <p:oleObj spid="_x0000_s9223"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 y="4"/>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normAutofit/>
          </a:bodyPr>
          <a:lstStyle>
            <a:lvl1pPr>
              <a:defRPr sz="2800"/>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23392" y="1494769"/>
            <a:ext cx="9251119" cy="4643751"/>
          </a:xfrm>
        </p:spPr>
        <p:txBody>
          <a:bodyPr>
            <a:normAutofit/>
          </a:bodyPr>
          <a:lstStyle>
            <a:lvl1pPr>
              <a:defRPr sz="2000" b="0"/>
            </a:lvl1pPr>
            <a:lvl2pPr>
              <a:defRPr sz="1800"/>
            </a:lvl2pPr>
            <a:lvl3pPr>
              <a:defRPr sz="1600"/>
            </a:lvl3pPr>
            <a:lvl4pPr>
              <a:defRPr sz="1400"/>
            </a:lvl4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1879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a:lvl1pPr>
          </a:lstStyle>
          <a:p>
            <a:r>
              <a:rPr lang="en-US" dirty="0" smtClean="0"/>
              <a:t>Click to edit Master title style</a:t>
            </a:r>
            <a:endParaRPr lang="en-US" dirty="0"/>
          </a:p>
        </p:txBody>
      </p:sp>
      <p:sp>
        <p:nvSpPr>
          <p:cNvPr id="4" name="Content Placeholder 2"/>
          <p:cNvSpPr>
            <a:spLocks noGrp="1"/>
          </p:cNvSpPr>
          <p:nvPr>
            <p:ph idx="1" hasCustomPrompt="1"/>
            <p:custDataLst>
              <p:tags r:id="rId1"/>
            </p:custDataLst>
          </p:nvPr>
        </p:nvSpPr>
        <p:spPr>
          <a:xfrm>
            <a:off x="323394" y="1494769"/>
            <a:ext cx="7203894" cy="4643751"/>
          </a:xfrm>
        </p:spPr>
        <p:txBody>
          <a:bodyPr>
            <a:normAutofit/>
          </a:bodyPr>
          <a:lstStyle>
            <a:lvl1pPr>
              <a:defRPr sz="2000" b="0"/>
            </a:lvl1pPr>
            <a:lvl2pPr>
              <a:defRPr sz="1800"/>
            </a:lvl2pPr>
            <a:lvl3pPr>
              <a:defRPr sz="1600"/>
            </a:lvl3pPr>
            <a:lvl4pPr>
              <a:defRPr sz="1400"/>
            </a:lvl4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5295" y="1828800"/>
            <a:ext cx="227838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605295" y="1828800"/>
            <a:ext cx="227838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66494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a:lvl1pPr>
          </a:lstStyle>
          <a:p>
            <a:r>
              <a:rPr lang="en-US" dirty="0" smtClean="0"/>
              <a:t>Click to edit Master title style</a:t>
            </a:r>
            <a:endParaRPr lang="en-US" dirty="0"/>
          </a:p>
        </p:txBody>
      </p:sp>
      <p:sp>
        <p:nvSpPr>
          <p:cNvPr id="4" name="Content Placeholder 2"/>
          <p:cNvSpPr>
            <a:spLocks noGrp="1"/>
          </p:cNvSpPr>
          <p:nvPr>
            <p:ph idx="1" hasCustomPrompt="1"/>
            <p:custDataLst>
              <p:tags r:id="rId1"/>
            </p:custDataLst>
          </p:nvPr>
        </p:nvSpPr>
        <p:spPr>
          <a:xfrm>
            <a:off x="323394" y="1494769"/>
            <a:ext cx="7461338" cy="4643751"/>
          </a:xfrm>
        </p:spPr>
        <p:txBody>
          <a:bodyPr>
            <a:normAutofit/>
          </a:bodyPr>
          <a:lstStyle>
            <a:lvl1pPr>
              <a:defRPr sz="2000" b="0"/>
            </a:lvl1pPr>
            <a:lvl2pPr>
              <a:defRPr sz="1800"/>
            </a:lvl2pPr>
            <a:lvl3pPr>
              <a:defRPr sz="1600"/>
            </a:lvl3pPr>
            <a:lvl4pPr>
              <a:defRPr sz="1400"/>
            </a:lvl4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9792" y="1494990"/>
            <a:ext cx="1774825"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889796" y="1494990"/>
            <a:ext cx="1774825"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143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a:lvl1pPr>
          </a:lstStyle>
          <a:p>
            <a:r>
              <a:rPr lang="en-US" dirty="0" smtClean="0"/>
              <a:t>Click to edit Master title style</a:t>
            </a:r>
            <a:endParaRPr lang="en-US" dirty="0"/>
          </a:p>
        </p:txBody>
      </p:sp>
      <p:sp>
        <p:nvSpPr>
          <p:cNvPr id="4" name="Content Placeholder 2"/>
          <p:cNvSpPr>
            <a:spLocks noGrp="1"/>
          </p:cNvSpPr>
          <p:nvPr>
            <p:ph idx="1" hasCustomPrompt="1"/>
            <p:custDataLst>
              <p:tags r:id="rId1"/>
            </p:custDataLst>
          </p:nvPr>
        </p:nvSpPr>
        <p:spPr>
          <a:xfrm>
            <a:off x="323394" y="1494769"/>
            <a:ext cx="7461338" cy="4643751"/>
          </a:xfrm>
        </p:spPr>
        <p:txBody>
          <a:bodyPr>
            <a:normAutofit/>
          </a:bodyPr>
          <a:lstStyle>
            <a:lvl1pPr>
              <a:defRPr sz="2000" b="0"/>
            </a:lvl1pPr>
            <a:lvl2pPr>
              <a:defRPr sz="1800"/>
            </a:lvl2pPr>
            <a:lvl3pPr>
              <a:defRPr sz="1600"/>
            </a:lvl3pPr>
            <a:lvl4pPr>
              <a:defRPr sz="1400"/>
            </a:lvl4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6240" y="1828800"/>
            <a:ext cx="19812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876241" y="1828800"/>
            <a:ext cx="19812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63430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2" y="2959932"/>
            <a:ext cx="5454732" cy="1098157"/>
          </a:xfrm>
        </p:spPr>
        <p:txBody>
          <a:bodyPr lIns="720000" tIns="33059" rIns="33059" bIns="33059" anchor="t">
            <a:noAutofit/>
          </a:bodyPr>
          <a:lstStyle>
            <a:lvl1pPr marL="0" indent="0" algn="l">
              <a:defRPr sz="28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865917" y="4949636"/>
            <a:ext cx="5040086" cy="874227"/>
          </a:xfrm>
        </p:spPr>
        <p:txBody>
          <a:bodyPr lIns="720000" tIns="33059" rIns="33059" bIns="33059">
            <a:normAutofit/>
          </a:bodyPr>
          <a:lstStyle>
            <a:lvl1pPr marL="0" indent="0" algn="l">
              <a:buNone/>
              <a:defRPr sz="28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2397849829"/>
      </p:ext>
    </p:extLst>
  </p:cSld>
  <p:clrMapOvr>
    <a:masterClrMapping/>
  </p:clrMapOvr>
  <p:timing>
    <p:tnLst>
      <p:par>
        <p:cTn id="1" dur="indefinite" restart="never" nodeType="tmRoot"/>
      </p:par>
    </p:tnLst>
  </p:timing>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a:lvl1pPr>
          </a:lstStyle>
          <a:p>
            <a:r>
              <a:rPr lang="en-US" dirty="0" smtClean="0"/>
              <a:t>Click to edit Master title style</a:t>
            </a:r>
            <a:endParaRPr lang="en-US" dirty="0"/>
          </a:p>
        </p:txBody>
      </p:sp>
      <p:sp>
        <p:nvSpPr>
          <p:cNvPr id="4" name="Content Placeholder 2"/>
          <p:cNvSpPr>
            <a:spLocks noGrp="1"/>
          </p:cNvSpPr>
          <p:nvPr>
            <p:ph idx="1" hasCustomPrompt="1"/>
            <p:custDataLst>
              <p:tags r:id="rId1"/>
            </p:custDataLst>
          </p:nvPr>
        </p:nvSpPr>
        <p:spPr>
          <a:xfrm>
            <a:off x="323394" y="1494770"/>
            <a:ext cx="7106108" cy="4643751"/>
          </a:xfrm>
        </p:spPr>
        <p:txBody>
          <a:bodyPr>
            <a:normAutofit/>
          </a:bodyPr>
          <a:lstStyle>
            <a:lvl1pPr>
              <a:defRPr sz="2000" b="0"/>
            </a:lvl1pPr>
            <a:lvl2pPr>
              <a:defRPr sz="1800"/>
            </a:lvl2pPr>
            <a:lvl3pPr>
              <a:defRPr sz="1600"/>
            </a:lvl3pPr>
            <a:lvl4pPr>
              <a:defRPr sz="1400"/>
            </a:lvl4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29500" y="1828800"/>
            <a:ext cx="24765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71400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sv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a16="http://schemas.microsoft.com/office/drawing/2014/main" xmlns="" id="{509B218C-0963-489A-AA77-3748FFA421C5}"/>
              </a:ext>
            </a:extLst>
          </p:cNvPr>
          <p:cNvSpPr>
            <a:spLocks noGrp="1"/>
          </p:cNvSpPr>
          <p:nvPr>
            <p:ph type="title"/>
          </p:nvPr>
        </p:nvSpPr>
        <p:spPr>
          <a:xfrm>
            <a:off x="331491" y="413387"/>
            <a:ext cx="9243021" cy="855026"/>
          </a:xfrm>
          <a:prstGeom prst="rect">
            <a:avLst/>
          </a:prstGeom>
        </p:spPr>
        <p:txBody>
          <a:bodyPr vert="horz" lIns="0" tIns="0" rIns="0" bIns="0" rtlCol="0" anchor="t">
            <a:normAutofit/>
          </a:bodyPr>
          <a:lstStyle/>
          <a:p>
            <a:r>
              <a:rPr lang="fr-FR" dirty="0"/>
              <a:t>Modifiez le style du titre</a:t>
            </a:r>
            <a:endParaRPr lang="pt-PT" dirty="0"/>
          </a:p>
        </p:txBody>
      </p:sp>
      <p:sp>
        <p:nvSpPr>
          <p:cNvPr id="5" name="Text Placeholder 4">
            <a:extLst>
              <a:ext uri="{FF2B5EF4-FFF2-40B4-BE49-F238E27FC236}">
                <a16:creationId xmlns:a16="http://schemas.microsoft.com/office/drawing/2014/main" xmlns="" id="{A4D17236-A440-4453-A69C-BE3728C11608}"/>
              </a:ext>
            </a:extLst>
          </p:cNvPr>
          <p:cNvSpPr>
            <a:spLocks noGrp="1"/>
          </p:cNvSpPr>
          <p:nvPr>
            <p:ph type="body" idx="1"/>
          </p:nvPr>
        </p:nvSpPr>
        <p:spPr>
          <a:xfrm>
            <a:off x="331490" y="1412875"/>
            <a:ext cx="9243020"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pic>
        <p:nvPicPr>
          <p:cNvPr id="7" name="Graphic 6">
            <a:extLst>
              <a:ext uri="{FF2B5EF4-FFF2-40B4-BE49-F238E27FC236}">
                <a16:creationId xmlns:a16="http://schemas.microsoft.com/office/drawing/2014/main" xmlns="" id="{C117F4DF-C380-44D6-BF54-2A26A056BCB8}"/>
              </a:ext>
            </a:extLst>
          </p:cNvPr>
          <p:cNvPicPr>
            <a:picLocks noChangeAspect="1"/>
          </p:cNvPicPr>
          <p:nvPr/>
        </p:nvPicPr>
        <p:blipFill rotWithShape="1">
          <a:blip r:embed="rId10">
            <a:extLst>
              <a:ext uri="{96DAC541-7B7A-43D3-8B79-37D633B846F1}">
                <asvg:svgBlip xmlns:asvg="http://schemas.microsoft.com/office/drawing/2016/SVG/main" xmlns="" r:embed="rId11"/>
              </a:ext>
            </a:extLst>
          </a:blip>
          <a:srcRect l="81836" t="-4713" b="16530"/>
          <a:stretch/>
        </p:blipFill>
        <p:spPr>
          <a:xfrm>
            <a:off x="9382583" y="188640"/>
            <a:ext cx="344789" cy="459624"/>
          </a:xfrm>
          <a:prstGeom prst="rect">
            <a:avLst/>
          </a:prstGeom>
        </p:spPr>
      </p:pic>
    </p:spTree>
    <p:extLst>
      <p:ext uri="{BB962C8B-B14F-4D97-AF65-F5344CB8AC3E}">
        <p14:creationId xmlns:p14="http://schemas.microsoft.com/office/powerpoint/2010/main" val="3483547127"/>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Lst>
  <p:hf sldNum="0" hdr="0" dt="0"/>
  <p:txStyles>
    <p:titleStyle>
      <a:lvl1pPr algn="l" defTabSz="685800" rtl="0" eaLnBrk="1" latinLnBrk="0" hangingPunct="1">
        <a:lnSpc>
          <a:spcPct val="100000"/>
        </a:lnSpc>
        <a:spcBef>
          <a:spcPct val="0"/>
        </a:spcBef>
        <a:buNone/>
        <a:defRPr sz="32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214313" indent="-214313" algn="just" defTabSz="685800" rtl="0" eaLnBrk="1" latinLnBrk="0" hangingPunct="1">
        <a:lnSpc>
          <a:spcPct val="90000"/>
        </a:lnSpc>
        <a:spcBef>
          <a:spcPts val="750"/>
        </a:spcBef>
        <a:buClr>
          <a:schemeClr val="tx2"/>
        </a:buClr>
        <a:buFont typeface="Wingdings" panose="05000000000000000000" pitchFamily="2" charset="2"/>
        <a:buChar char="Ø"/>
        <a:defRPr sz="195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557213" indent="-214313" algn="just" defTabSz="685800" rtl="0" eaLnBrk="1" latinLnBrk="0" hangingPunct="1">
        <a:lnSpc>
          <a:spcPct val="90000"/>
        </a:lnSpc>
        <a:spcBef>
          <a:spcPts val="375"/>
        </a:spcBef>
        <a:buClr>
          <a:schemeClr val="tx2"/>
        </a:buClr>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900113" indent="-214313" algn="just" defTabSz="685800" rtl="0" eaLnBrk="1" latinLnBrk="0" hangingPunct="1">
        <a:lnSpc>
          <a:spcPct val="90000"/>
        </a:lnSpc>
        <a:spcBef>
          <a:spcPts val="375"/>
        </a:spcBef>
        <a:buClr>
          <a:schemeClr val="tx2"/>
        </a:buClr>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157288" indent="-128588" algn="just" defTabSz="685800" rtl="0" eaLnBrk="1" latinLnBrk="0" hangingPunct="1">
        <a:lnSpc>
          <a:spcPct val="90000"/>
        </a:lnSpc>
        <a:spcBef>
          <a:spcPts val="375"/>
        </a:spcBef>
        <a:buClr>
          <a:schemeClr val="tx2"/>
        </a:buClr>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500188" indent="-128588" algn="just" defTabSz="685800" rtl="0" eaLnBrk="1" latinLnBrk="0" hangingPunct="1">
        <a:lnSpc>
          <a:spcPct val="90000"/>
        </a:lnSpc>
        <a:spcBef>
          <a:spcPts val="375"/>
        </a:spcBef>
        <a:buClr>
          <a:schemeClr val="tx2"/>
        </a:buClr>
        <a:buFont typeface="Arial" panose="020B0604020202020204" pitchFamily="34" charset="0"/>
        <a:buChar char="•"/>
        <a:defRPr sz="105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65">
          <p15:clr>
            <a:srgbClr val="F26B43"/>
          </p15:clr>
        </p15:guide>
        <p15:guide id="2" pos="193">
          <p15:clr>
            <a:srgbClr val="F26B43"/>
          </p15:clr>
        </p15:guide>
        <p15:guide id="3" pos="5567">
          <p15:clr>
            <a:srgbClr val="F26B43"/>
          </p15:clr>
        </p15:guide>
        <p15:guide id="4" orient="horz" pos="255">
          <p15:clr>
            <a:srgbClr val="F26B43"/>
          </p15:clr>
        </p15:guide>
        <p15:guide id="5" orient="horz" pos="799">
          <p15:clr>
            <a:srgbClr val="F26B43"/>
          </p15:clr>
        </p15:guide>
        <p15:guide id="6" orient="horz" pos="890">
          <p15:clr>
            <a:srgbClr val="F26B43"/>
          </p15:clr>
        </p15:guide>
        <p15:guide id="7" pos="2880">
          <p15:clr>
            <a:srgbClr val="F26B43"/>
          </p15:clr>
        </p15:guide>
        <p15:guide id="8" pos="2812">
          <p15:clr>
            <a:srgbClr val="F26B43"/>
          </p15:clr>
        </p15:guide>
        <p15:guide id="9" pos="29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8" Type="http://schemas.openxmlformats.org/officeDocument/2006/relationships/image" Target="../media/image17.jpg"/><Relationship Id="rId3" Type="http://schemas.openxmlformats.org/officeDocument/2006/relationships/image" Target="../media/image12.jpg"/><Relationship Id="rId7"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jp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9.jp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8" Type="http://schemas.openxmlformats.org/officeDocument/2006/relationships/image" Target="../media/image26.jpg"/><Relationship Id="rId3" Type="http://schemas.openxmlformats.org/officeDocument/2006/relationships/image" Target="../media/image21.jpg"/><Relationship Id="rId7" Type="http://schemas.openxmlformats.org/officeDocument/2006/relationships/image" Target="../media/image25.jpg"/><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image" Target="../media/image24.jpg"/><Relationship Id="rId5" Type="http://schemas.openxmlformats.org/officeDocument/2006/relationships/image" Target="../media/image23.jpg"/><Relationship Id="rId10" Type="http://schemas.openxmlformats.org/officeDocument/2006/relationships/image" Target="../media/image28.jpg"/><Relationship Id="rId4" Type="http://schemas.openxmlformats.org/officeDocument/2006/relationships/image" Target="../media/image22.jpg"/><Relationship Id="rId9" Type="http://schemas.openxmlformats.org/officeDocument/2006/relationships/image" Target="../media/image2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25.xml"/><Relationship Id="rId1" Type="http://schemas.openxmlformats.org/officeDocument/2006/relationships/slideLayout" Target="../slideLayouts/slideLayout3.xml"/><Relationship Id="rId6" Type="http://schemas.openxmlformats.org/officeDocument/2006/relationships/image" Target="../media/image32.jpg"/><Relationship Id="rId5" Type="http://schemas.openxmlformats.org/officeDocument/2006/relationships/image" Target="../media/image31.jpg"/><Relationship Id="rId4" Type="http://schemas.openxmlformats.org/officeDocument/2006/relationships/image" Target="../media/image30.jpg"/></Relationships>
</file>

<file path=ppt/slides/_rels/slide26.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1491" y="381000"/>
            <a:ext cx="4036445" cy="720725"/>
          </a:xfrm>
        </p:spPr>
        <p:txBody>
          <a:bodyPr/>
          <a:lstStyle/>
          <a:p>
            <a:r>
              <a:rPr lang="en-US" sz="2800" b="1" dirty="0" smtClean="0"/>
              <a:t>Teradata Basics</a:t>
            </a:r>
            <a:endParaRPr lang="en-US" sz="2800" b="1" dirty="0"/>
          </a:p>
        </p:txBody>
      </p:sp>
      <p:sp>
        <p:nvSpPr>
          <p:cNvPr id="3" name="Subtitle 2"/>
          <p:cNvSpPr>
            <a:spLocks noGrp="1"/>
          </p:cNvSpPr>
          <p:nvPr>
            <p:ph type="subTitle" idx="1"/>
          </p:nvPr>
        </p:nvSpPr>
        <p:spPr>
          <a:xfrm>
            <a:off x="331491" y="2743200"/>
            <a:ext cx="5607560" cy="1066800"/>
          </a:xfrm>
        </p:spPr>
        <p:txBody>
          <a:bodyPr/>
          <a:lstStyle/>
          <a:p>
            <a:r>
              <a:rPr lang="en-US" dirty="0" smtClean="0"/>
              <a:t>Lesson 03 : Teradata Utilities (</a:t>
            </a:r>
            <a:r>
              <a:rPr lang="en-US" dirty="0" err="1" smtClean="0"/>
              <a:t>Bteq</a:t>
            </a:r>
            <a:r>
              <a:rPr lang="en-US" dirty="0" smtClean="0"/>
              <a:t>)</a:t>
            </a:r>
            <a:endParaRPr lang="en-US" dirty="0"/>
          </a:p>
        </p:txBody>
      </p:sp>
    </p:spTree>
    <p:extLst>
      <p:ext uri="{BB962C8B-B14F-4D97-AF65-F5344CB8AC3E}">
        <p14:creationId xmlns:p14="http://schemas.microsoft.com/office/powerpoint/2010/main" val="31856946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bject 21"/>
          <p:cNvSpPr/>
          <p:nvPr/>
        </p:nvSpPr>
        <p:spPr>
          <a:xfrm>
            <a:off x="0" y="0"/>
            <a:ext cx="9906000" cy="1128776"/>
          </a:xfrm>
          <a:custGeom>
            <a:avLst/>
            <a:gdLst/>
            <a:ahLst/>
            <a:cxnLst/>
            <a:rect l="l" t="t" r="r" b="b"/>
            <a:pathLst>
              <a:path w="9906000" h="1128776">
                <a:moveTo>
                  <a:pt x="0" y="0"/>
                </a:moveTo>
                <a:lnTo>
                  <a:pt x="0" y="801877"/>
                </a:lnTo>
                <a:lnTo>
                  <a:pt x="44018" y="809048"/>
                </a:lnTo>
                <a:lnTo>
                  <a:pt x="84978" y="817151"/>
                </a:lnTo>
                <a:lnTo>
                  <a:pt x="123033" y="826194"/>
                </a:lnTo>
                <a:lnTo>
                  <a:pt x="158341" y="836180"/>
                </a:lnTo>
                <a:lnTo>
                  <a:pt x="191055" y="847115"/>
                </a:lnTo>
                <a:lnTo>
                  <a:pt x="221332" y="859006"/>
                </a:lnTo>
                <a:lnTo>
                  <a:pt x="249326" y="871857"/>
                </a:lnTo>
                <a:lnTo>
                  <a:pt x="275193" y="885673"/>
                </a:lnTo>
                <a:lnTo>
                  <a:pt x="299089" y="900461"/>
                </a:lnTo>
                <a:lnTo>
                  <a:pt x="321168" y="916225"/>
                </a:lnTo>
                <a:lnTo>
                  <a:pt x="341587" y="932971"/>
                </a:lnTo>
                <a:lnTo>
                  <a:pt x="360500" y="950705"/>
                </a:lnTo>
                <a:lnTo>
                  <a:pt x="378063" y="969432"/>
                </a:lnTo>
                <a:lnTo>
                  <a:pt x="394431" y="989157"/>
                </a:lnTo>
                <a:lnTo>
                  <a:pt x="409760" y="1009886"/>
                </a:lnTo>
                <a:lnTo>
                  <a:pt x="424204" y="1031624"/>
                </a:lnTo>
                <a:lnTo>
                  <a:pt x="437920" y="1054376"/>
                </a:lnTo>
                <a:lnTo>
                  <a:pt x="451063" y="1078149"/>
                </a:lnTo>
                <a:lnTo>
                  <a:pt x="463787" y="1102947"/>
                </a:lnTo>
                <a:lnTo>
                  <a:pt x="476250" y="1128776"/>
                </a:lnTo>
                <a:lnTo>
                  <a:pt x="492137" y="1105914"/>
                </a:lnTo>
                <a:lnTo>
                  <a:pt x="507125" y="1083119"/>
                </a:lnTo>
                <a:lnTo>
                  <a:pt x="521491" y="1060491"/>
                </a:lnTo>
                <a:lnTo>
                  <a:pt x="535515" y="1038132"/>
                </a:lnTo>
                <a:lnTo>
                  <a:pt x="549474" y="1016144"/>
                </a:lnTo>
                <a:lnTo>
                  <a:pt x="578314" y="973690"/>
                </a:lnTo>
                <a:lnTo>
                  <a:pt x="610240" y="933941"/>
                </a:lnTo>
                <a:lnTo>
                  <a:pt x="647482" y="897713"/>
                </a:lnTo>
                <a:lnTo>
                  <a:pt x="692267" y="865821"/>
                </a:lnTo>
                <a:lnTo>
                  <a:pt x="746824" y="839079"/>
                </a:lnTo>
                <a:lnTo>
                  <a:pt x="813383" y="818301"/>
                </a:lnTo>
                <a:lnTo>
                  <a:pt x="851860" y="810403"/>
                </a:lnTo>
                <a:lnTo>
                  <a:pt x="894172" y="804302"/>
                </a:lnTo>
                <a:lnTo>
                  <a:pt x="940600" y="800100"/>
                </a:lnTo>
                <a:lnTo>
                  <a:pt x="9467850" y="800100"/>
                </a:lnTo>
                <a:lnTo>
                  <a:pt x="9502265" y="799084"/>
                </a:lnTo>
                <a:lnTo>
                  <a:pt x="9535266" y="795633"/>
                </a:lnTo>
                <a:lnTo>
                  <a:pt x="9566869" y="789889"/>
                </a:lnTo>
                <a:lnTo>
                  <a:pt x="9597091" y="781988"/>
                </a:lnTo>
                <a:lnTo>
                  <a:pt x="9625947" y="772072"/>
                </a:lnTo>
                <a:lnTo>
                  <a:pt x="9653453" y="760280"/>
                </a:lnTo>
                <a:lnTo>
                  <a:pt x="9679627" y="746750"/>
                </a:lnTo>
                <a:lnTo>
                  <a:pt x="9704484" y="731623"/>
                </a:lnTo>
                <a:lnTo>
                  <a:pt x="9728041" y="715038"/>
                </a:lnTo>
                <a:lnTo>
                  <a:pt x="9750313" y="697134"/>
                </a:lnTo>
                <a:lnTo>
                  <a:pt x="9771318" y="678051"/>
                </a:lnTo>
                <a:lnTo>
                  <a:pt x="9791072" y="657929"/>
                </a:lnTo>
                <a:lnTo>
                  <a:pt x="9809590" y="636906"/>
                </a:lnTo>
                <a:lnTo>
                  <a:pt x="9826889" y="615122"/>
                </a:lnTo>
                <a:lnTo>
                  <a:pt x="9842986" y="592716"/>
                </a:lnTo>
                <a:lnTo>
                  <a:pt x="9857896" y="569829"/>
                </a:lnTo>
                <a:lnTo>
                  <a:pt x="9871636" y="546599"/>
                </a:lnTo>
                <a:lnTo>
                  <a:pt x="9895672" y="499670"/>
                </a:lnTo>
                <a:lnTo>
                  <a:pt x="9906000" y="476250"/>
                </a:lnTo>
                <a:lnTo>
                  <a:pt x="9906000" y="0"/>
                </a:lnTo>
                <a:lnTo>
                  <a:pt x="0" y="0"/>
                </a:lnTo>
                <a:close/>
              </a:path>
            </a:pathLst>
          </a:custGeom>
          <a:solidFill>
            <a:srgbClr val="FFFFFF"/>
          </a:solidFill>
        </p:spPr>
        <p:txBody>
          <a:bodyPr wrap="square" lIns="0" tIns="0" rIns="0" bIns="0" rtlCol="0">
            <a:noAutofit/>
          </a:bodyPr>
          <a:lstStyle/>
          <a:p>
            <a:endParaRPr/>
          </a:p>
        </p:txBody>
      </p:sp>
      <p:sp>
        <p:nvSpPr>
          <p:cNvPr id="29" name="object 29"/>
          <p:cNvSpPr/>
          <p:nvPr/>
        </p:nvSpPr>
        <p:spPr>
          <a:xfrm>
            <a:off x="0" y="0"/>
            <a:ext cx="9906000" cy="1128776"/>
          </a:xfrm>
          <a:custGeom>
            <a:avLst/>
            <a:gdLst/>
            <a:ahLst/>
            <a:cxnLst/>
            <a:rect l="l" t="t" r="r" b="b"/>
            <a:pathLst>
              <a:path w="9906000" h="1128776">
                <a:moveTo>
                  <a:pt x="0" y="0"/>
                </a:moveTo>
                <a:lnTo>
                  <a:pt x="0" y="801877"/>
                </a:lnTo>
                <a:lnTo>
                  <a:pt x="44018" y="809048"/>
                </a:lnTo>
                <a:lnTo>
                  <a:pt x="84978" y="817151"/>
                </a:lnTo>
                <a:lnTo>
                  <a:pt x="123033" y="826194"/>
                </a:lnTo>
                <a:lnTo>
                  <a:pt x="158341" y="836180"/>
                </a:lnTo>
                <a:lnTo>
                  <a:pt x="191055" y="847115"/>
                </a:lnTo>
                <a:lnTo>
                  <a:pt x="221332" y="859006"/>
                </a:lnTo>
                <a:lnTo>
                  <a:pt x="249326" y="871857"/>
                </a:lnTo>
                <a:lnTo>
                  <a:pt x="275193" y="885673"/>
                </a:lnTo>
                <a:lnTo>
                  <a:pt x="299089" y="900461"/>
                </a:lnTo>
                <a:lnTo>
                  <a:pt x="321168" y="916225"/>
                </a:lnTo>
                <a:lnTo>
                  <a:pt x="341587" y="932971"/>
                </a:lnTo>
                <a:lnTo>
                  <a:pt x="360500" y="950705"/>
                </a:lnTo>
                <a:lnTo>
                  <a:pt x="378063" y="969432"/>
                </a:lnTo>
                <a:lnTo>
                  <a:pt x="394431" y="989157"/>
                </a:lnTo>
                <a:lnTo>
                  <a:pt x="409760" y="1009886"/>
                </a:lnTo>
                <a:lnTo>
                  <a:pt x="424204" y="1031624"/>
                </a:lnTo>
                <a:lnTo>
                  <a:pt x="437920" y="1054376"/>
                </a:lnTo>
                <a:lnTo>
                  <a:pt x="451063" y="1078149"/>
                </a:lnTo>
                <a:lnTo>
                  <a:pt x="463787" y="1102947"/>
                </a:lnTo>
                <a:lnTo>
                  <a:pt x="476250" y="1128776"/>
                </a:lnTo>
                <a:lnTo>
                  <a:pt x="492137" y="1105914"/>
                </a:lnTo>
                <a:lnTo>
                  <a:pt x="507125" y="1083119"/>
                </a:lnTo>
                <a:lnTo>
                  <a:pt x="521491" y="1060491"/>
                </a:lnTo>
                <a:lnTo>
                  <a:pt x="535515" y="1038132"/>
                </a:lnTo>
                <a:lnTo>
                  <a:pt x="549474" y="1016144"/>
                </a:lnTo>
                <a:lnTo>
                  <a:pt x="578314" y="973690"/>
                </a:lnTo>
                <a:lnTo>
                  <a:pt x="610240" y="933941"/>
                </a:lnTo>
                <a:lnTo>
                  <a:pt x="647482" y="897713"/>
                </a:lnTo>
                <a:lnTo>
                  <a:pt x="692267" y="865821"/>
                </a:lnTo>
                <a:lnTo>
                  <a:pt x="746824" y="839079"/>
                </a:lnTo>
                <a:lnTo>
                  <a:pt x="813383" y="818301"/>
                </a:lnTo>
                <a:lnTo>
                  <a:pt x="851860" y="810403"/>
                </a:lnTo>
                <a:lnTo>
                  <a:pt x="894172" y="804302"/>
                </a:lnTo>
                <a:lnTo>
                  <a:pt x="940600" y="800100"/>
                </a:lnTo>
                <a:lnTo>
                  <a:pt x="9467850" y="800100"/>
                </a:lnTo>
                <a:lnTo>
                  <a:pt x="9502265" y="799084"/>
                </a:lnTo>
                <a:lnTo>
                  <a:pt x="9535266" y="795633"/>
                </a:lnTo>
                <a:lnTo>
                  <a:pt x="9566869" y="789889"/>
                </a:lnTo>
                <a:lnTo>
                  <a:pt x="9597091" y="781988"/>
                </a:lnTo>
                <a:lnTo>
                  <a:pt x="9625947" y="772072"/>
                </a:lnTo>
                <a:lnTo>
                  <a:pt x="9653453" y="760280"/>
                </a:lnTo>
                <a:lnTo>
                  <a:pt x="9679627" y="746750"/>
                </a:lnTo>
                <a:lnTo>
                  <a:pt x="9704484" y="731623"/>
                </a:lnTo>
                <a:lnTo>
                  <a:pt x="9728041" y="715038"/>
                </a:lnTo>
                <a:lnTo>
                  <a:pt x="9750313" y="697134"/>
                </a:lnTo>
                <a:lnTo>
                  <a:pt x="9771318" y="678051"/>
                </a:lnTo>
                <a:lnTo>
                  <a:pt x="9791072" y="657929"/>
                </a:lnTo>
                <a:lnTo>
                  <a:pt x="9809590" y="636906"/>
                </a:lnTo>
                <a:lnTo>
                  <a:pt x="9826889" y="615122"/>
                </a:lnTo>
                <a:lnTo>
                  <a:pt x="9842986" y="592716"/>
                </a:lnTo>
                <a:lnTo>
                  <a:pt x="9857896" y="569829"/>
                </a:lnTo>
                <a:lnTo>
                  <a:pt x="9871636" y="546599"/>
                </a:lnTo>
                <a:lnTo>
                  <a:pt x="9895672" y="499670"/>
                </a:lnTo>
                <a:lnTo>
                  <a:pt x="9906000" y="476250"/>
                </a:lnTo>
                <a:lnTo>
                  <a:pt x="9906000" y="0"/>
                </a:lnTo>
                <a:lnTo>
                  <a:pt x="0" y="0"/>
                </a:lnTo>
                <a:close/>
              </a:path>
            </a:pathLst>
          </a:custGeom>
          <a:solidFill>
            <a:srgbClr val="FFFFFF"/>
          </a:solidFill>
        </p:spPr>
        <p:txBody>
          <a:bodyPr wrap="square" lIns="0" tIns="0" rIns="0" bIns="0" rtlCol="0">
            <a:noAutofit/>
          </a:bodyPr>
          <a:lstStyle/>
          <a:p>
            <a:endParaRPr/>
          </a:p>
        </p:txBody>
      </p:sp>
      <p:sp>
        <p:nvSpPr>
          <p:cNvPr id="35" name="Title 34"/>
          <p:cNvSpPr>
            <a:spLocks noGrp="1"/>
          </p:cNvSpPr>
          <p:nvPr>
            <p:ph type="title"/>
          </p:nvPr>
        </p:nvSpPr>
        <p:spPr/>
        <p:txBody>
          <a:bodyPr/>
          <a:lstStyle/>
          <a:p>
            <a:r>
              <a:rPr lang="en-US" dirty="0"/>
              <a:t>Transaction </a:t>
            </a:r>
            <a:r>
              <a:rPr lang="en-US" dirty="0" smtClean="0"/>
              <a:t>Mode</a:t>
            </a:r>
            <a:endParaRPr lang="en-US" dirty="0"/>
          </a:p>
        </p:txBody>
      </p:sp>
      <p:sp>
        <p:nvSpPr>
          <p:cNvPr id="36" name="Content Placeholder 35"/>
          <p:cNvSpPr>
            <a:spLocks noGrp="1"/>
          </p:cNvSpPr>
          <p:nvPr>
            <p:ph idx="1"/>
          </p:nvPr>
        </p:nvSpPr>
        <p:spPr/>
        <p:txBody>
          <a:bodyPr/>
          <a:lstStyle/>
          <a:p>
            <a:r>
              <a:rPr lang="en-US" dirty="0"/>
              <a:t>Teradata works in two modes</a:t>
            </a:r>
            <a:r>
              <a:rPr lang="en-US" dirty="0" smtClean="0"/>
              <a:t>:</a:t>
            </a:r>
          </a:p>
          <a:p>
            <a:pPr lvl="1"/>
            <a:r>
              <a:rPr lang="en-US" dirty="0" smtClean="0"/>
              <a:t>Teradata </a:t>
            </a:r>
            <a:r>
              <a:rPr lang="en-US" dirty="0"/>
              <a:t>Mode</a:t>
            </a:r>
          </a:p>
          <a:p>
            <a:pPr lvl="1"/>
            <a:r>
              <a:rPr lang="en-US" dirty="0" smtClean="0"/>
              <a:t>ANSI </a:t>
            </a:r>
            <a:r>
              <a:rPr lang="en-US" dirty="0"/>
              <a:t>Mode</a:t>
            </a:r>
          </a:p>
          <a:p>
            <a:endParaRPr lang="en-US" dirty="0" smtClean="0"/>
          </a:p>
          <a:p>
            <a:r>
              <a:rPr lang="en-US" dirty="0"/>
              <a:t>While using BTEQ, it is possible to over-ride the transaction mode at the session level. Since the session is established at logon time, it is necessary to set the mode prior to issuing a logon connection request. In BTEQ, either of the following commands can be used to change to ANSI or Teradata (BT-ET</a:t>
            </a:r>
            <a:r>
              <a:rPr lang="en-US" dirty="0" smtClean="0"/>
              <a:t>) mode: </a:t>
            </a:r>
          </a:p>
          <a:p>
            <a:endParaRPr lang="en-US" dirty="0"/>
          </a:p>
          <a:p>
            <a:pPr lvl="1"/>
            <a:r>
              <a:rPr lang="en-US" dirty="0"/>
              <a:t>SET SESSION TRANSACTION BTET;</a:t>
            </a:r>
          </a:p>
          <a:p>
            <a:pPr marL="189411" lvl="1" indent="0">
              <a:buNone/>
            </a:pPr>
            <a:r>
              <a:rPr lang="en-US" dirty="0"/>
              <a:t>Or</a:t>
            </a:r>
          </a:p>
          <a:p>
            <a:pPr lvl="1"/>
            <a:r>
              <a:rPr lang="en-US" dirty="0"/>
              <a:t>.SET SESSION TRANSACTION ANSI;</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p:nvPr/>
        </p:nvSpPr>
        <p:spPr>
          <a:xfrm>
            <a:off x="0" y="0"/>
            <a:ext cx="9906000" cy="1128776"/>
          </a:xfrm>
          <a:custGeom>
            <a:avLst/>
            <a:gdLst/>
            <a:ahLst/>
            <a:cxnLst/>
            <a:rect l="l" t="t" r="r" b="b"/>
            <a:pathLst>
              <a:path w="9906000" h="1128776">
                <a:moveTo>
                  <a:pt x="0" y="0"/>
                </a:moveTo>
                <a:lnTo>
                  <a:pt x="0" y="801877"/>
                </a:lnTo>
                <a:lnTo>
                  <a:pt x="44018" y="809048"/>
                </a:lnTo>
                <a:lnTo>
                  <a:pt x="84978" y="817151"/>
                </a:lnTo>
                <a:lnTo>
                  <a:pt x="123033" y="826194"/>
                </a:lnTo>
                <a:lnTo>
                  <a:pt x="158341" y="836180"/>
                </a:lnTo>
                <a:lnTo>
                  <a:pt x="191055" y="847115"/>
                </a:lnTo>
                <a:lnTo>
                  <a:pt x="221332" y="859006"/>
                </a:lnTo>
                <a:lnTo>
                  <a:pt x="249326" y="871857"/>
                </a:lnTo>
                <a:lnTo>
                  <a:pt x="275193" y="885673"/>
                </a:lnTo>
                <a:lnTo>
                  <a:pt x="299089" y="900461"/>
                </a:lnTo>
                <a:lnTo>
                  <a:pt x="321168" y="916225"/>
                </a:lnTo>
                <a:lnTo>
                  <a:pt x="341587" y="932971"/>
                </a:lnTo>
                <a:lnTo>
                  <a:pt x="360500" y="950705"/>
                </a:lnTo>
                <a:lnTo>
                  <a:pt x="378063" y="969432"/>
                </a:lnTo>
                <a:lnTo>
                  <a:pt x="394431" y="989157"/>
                </a:lnTo>
                <a:lnTo>
                  <a:pt x="409760" y="1009886"/>
                </a:lnTo>
                <a:lnTo>
                  <a:pt x="424204" y="1031624"/>
                </a:lnTo>
                <a:lnTo>
                  <a:pt x="437920" y="1054376"/>
                </a:lnTo>
                <a:lnTo>
                  <a:pt x="451063" y="1078149"/>
                </a:lnTo>
                <a:lnTo>
                  <a:pt x="463787" y="1102947"/>
                </a:lnTo>
                <a:lnTo>
                  <a:pt x="476250" y="1128776"/>
                </a:lnTo>
                <a:lnTo>
                  <a:pt x="492137" y="1105914"/>
                </a:lnTo>
                <a:lnTo>
                  <a:pt x="507125" y="1083119"/>
                </a:lnTo>
                <a:lnTo>
                  <a:pt x="521491" y="1060491"/>
                </a:lnTo>
                <a:lnTo>
                  <a:pt x="535515" y="1038132"/>
                </a:lnTo>
                <a:lnTo>
                  <a:pt x="549474" y="1016144"/>
                </a:lnTo>
                <a:lnTo>
                  <a:pt x="578314" y="973690"/>
                </a:lnTo>
                <a:lnTo>
                  <a:pt x="610240" y="933941"/>
                </a:lnTo>
                <a:lnTo>
                  <a:pt x="647482" y="897713"/>
                </a:lnTo>
                <a:lnTo>
                  <a:pt x="692267" y="865821"/>
                </a:lnTo>
                <a:lnTo>
                  <a:pt x="746824" y="839079"/>
                </a:lnTo>
                <a:lnTo>
                  <a:pt x="813383" y="818301"/>
                </a:lnTo>
                <a:lnTo>
                  <a:pt x="851860" y="810403"/>
                </a:lnTo>
                <a:lnTo>
                  <a:pt x="894172" y="804302"/>
                </a:lnTo>
                <a:lnTo>
                  <a:pt x="940600" y="800100"/>
                </a:lnTo>
                <a:lnTo>
                  <a:pt x="9467850" y="800100"/>
                </a:lnTo>
                <a:lnTo>
                  <a:pt x="9502265" y="799084"/>
                </a:lnTo>
                <a:lnTo>
                  <a:pt x="9535266" y="795633"/>
                </a:lnTo>
                <a:lnTo>
                  <a:pt x="9566869" y="789889"/>
                </a:lnTo>
                <a:lnTo>
                  <a:pt x="9597091" y="781988"/>
                </a:lnTo>
                <a:lnTo>
                  <a:pt x="9625947" y="772072"/>
                </a:lnTo>
                <a:lnTo>
                  <a:pt x="9653453" y="760280"/>
                </a:lnTo>
                <a:lnTo>
                  <a:pt x="9679627" y="746750"/>
                </a:lnTo>
                <a:lnTo>
                  <a:pt x="9704484" y="731623"/>
                </a:lnTo>
                <a:lnTo>
                  <a:pt x="9728041" y="715038"/>
                </a:lnTo>
                <a:lnTo>
                  <a:pt x="9750313" y="697134"/>
                </a:lnTo>
                <a:lnTo>
                  <a:pt x="9771318" y="678051"/>
                </a:lnTo>
                <a:lnTo>
                  <a:pt x="9791072" y="657929"/>
                </a:lnTo>
                <a:lnTo>
                  <a:pt x="9809590" y="636906"/>
                </a:lnTo>
                <a:lnTo>
                  <a:pt x="9826889" y="615122"/>
                </a:lnTo>
                <a:lnTo>
                  <a:pt x="9842986" y="592716"/>
                </a:lnTo>
                <a:lnTo>
                  <a:pt x="9857896" y="569829"/>
                </a:lnTo>
                <a:lnTo>
                  <a:pt x="9871636" y="546599"/>
                </a:lnTo>
                <a:lnTo>
                  <a:pt x="9895672" y="499670"/>
                </a:lnTo>
                <a:lnTo>
                  <a:pt x="9906000" y="476250"/>
                </a:lnTo>
                <a:lnTo>
                  <a:pt x="9906000" y="0"/>
                </a:lnTo>
                <a:lnTo>
                  <a:pt x="0" y="0"/>
                </a:lnTo>
                <a:close/>
              </a:path>
            </a:pathLst>
          </a:custGeom>
          <a:solidFill>
            <a:srgbClr val="FFFFFF"/>
          </a:solidFill>
        </p:spPr>
        <p:txBody>
          <a:bodyPr wrap="square" lIns="0" tIns="0" rIns="0" bIns="0" rtlCol="0">
            <a:noAutofit/>
          </a:bodyPr>
          <a:lstStyle/>
          <a:p>
            <a:endParaRPr/>
          </a:p>
        </p:txBody>
      </p:sp>
      <p:sp>
        <p:nvSpPr>
          <p:cNvPr id="27" name="object 27"/>
          <p:cNvSpPr/>
          <p:nvPr/>
        </p:nvSpPr>
        <p:spPr>
          <a:xfrm>
            <a:off x="0" y="0"/>
            <a:ext cx="9906000" cy="1128776"/>
          </a:xfrm>
          <a:custGeom>
            <a:avLst/>
            <a:gdLst/>
            <a:ahLst/>
            <a:cxnLst/>
            <a:rect l="l" t="t" r="r" b="b"/>
            <a:pathLst>
              <a:path w="9906000" h="1128776">
                <a:moveTo>
                  <a:pt x="0" y="0"/>
                </a:moveTo>
                <a:lnTo>
                  <a:pt x="0" y="801877"/>
                </a:lnTo>
                <a:lnTo>
                  <a:pt x="44018" y="809048"/>
                </a:lnTo>
                <a:lnTo>
                  <a:pt x="84978" y="817151"/>
                </a:lnTo>
                <a:lnTo>
                  <a:pt x="123033" y="826194"/>
                </a:lnTo>
                <a:lnTo>
                  <a:pt x="158341" y="836180"/>
                </a:lnTo>
                <a:lnTo>
                  <a:pt x="191055" y="847115"/>
                </a:lnTo>
                <a:lnTo>
                  <a:pt x="221332" y="859006"/>
                </a:lnTo>
                <a:lnTo>
                  <a:pt x="249326" y="871857"/>
                </a:lnTo>
                <a:lnTo>
                  <a:pt x="275193" y="885673"/>
                </a:lnTo>
                <a:lnTo>
                  <a:pt x="299089" y="900461"/>
                </a:lnTo>
                <a:lnTo>
                  <a:pt x="321168" y="916225"/>
                </a:lnTo>
                <a:lnTo>
                  <a:pt x="341587" y="932971"/>
                </a:lnTo>
                <a:lnTo>
                  <a:pt x="360500" y="950705"/>
                </a:lnTo>
                <a:lnTo>
                  <a:pt x="378063" y="969432"/>
                </a:lnTo>
                <a:lnTo>
                  <a:pt x="394431" y="989157"/>
                </a:lnTo>
                <a:lnTo>
                  <a:pt x="409760" y="1009886"/>
                </a:lnTo>
                <a:lnTo>
                  <a:pt x="424204" y="1031624"/>
                </a:lnTo>
                <a:lnTo>
                  <a:pt x="437920" y="1054376"/>
                </a:lnTo>
                <a:lnTo>
                  <a:pt x="451063" y="1078149"/>
                </a:lnTo>
                <a:lnTo>
                  <a:pt x="463787" y="1102947"/>
                </a:lnTo>
                <a:lnTo>
                  <a:pt x="476250" y="1128776"/>
                </a:lnTo>
                <a:lnTo>
                  <a:pt x="492137" y="1105914"/>
                </a:lnTo>
                <a:lnTo>
                  <a:pt x="507125" y="1083119"/>
                </a:lnTo>
                <a:lnTo>
                  <a:pt x="521491" y="1060491"/>
                </a:lnTo>
                <a:lnTo>
                  <a:pt x="535515" y="1038132"/>
                </a:lnTo>
                <a:lnTo>
                  <a:pt x="549474" y="1016144"/>
                </a:lnTo>
                <a:lnTo>
                  <a:pt x="578314" y="973690"/>
                </a:lnTo>
                <a:lnTo>
                  <a:pt x="610240" y="933941"/>
                </a:lnTo>
                <a:lnTo>
                  <a:pt x="647482" y="897713"/>
                </a:lnTo>
                <a:lnTo>
                  <a:pt x="692267" y="865821"/>
                </a:lnTo>
                <a:lnTo>
                  <a:pt x="746824" y="839079"/>
                </a:lnTo>
                <a:lnTo>
                  <a:pt x="813383" y="818301"/>
                </a:lnTo>
                <a:lnTo>
                  <a:pt x="851860" y="810403"/>
                </a:lnTo>
                <a:lnTo>
                  <a:pt x="894172" y="804302"/>
                </a:lnTo>
                <a:lnTo>
                  <a:pt x="940600" y="800100"/>
                </a:lnTo>
                <a:lnTo>
                  <a:pt x="9467850" y="800100"/>
                </a:lnTo>
                <a:lnTo>
                  <a:pt x="9502265" y="799084"/>
                </a:lnTo>
                <a:lnTo>
                  <a:pt x="9535266" y="795633"/>
                </a:lnTo>
                <a:lnTo>
                  <a:pt x="9566869" y="789889"/>
                </a:lnTo>
                <a:lnTo>
                  <a:pt x="9597091" y="781988"/>
                </a:lnTo>
                <a:lnTo>
                  <a:pt x="9625947" y="772072"/>
                </a:lnTo>
                <a:lnTo>
                  <a:pt x="9653453" y="760280"/>
                </a:lnTo>
                <a:lnTo>
                  <a:pt x="9679627" y="746750"/>
                </a:lnTo>
                <a:lnTo>
                  <a:pt x="9704484" y="731623"/>
                </a:lnTo>
                <a:lnTo>
                  <a:pt x="9728041" y="715038"/>
                </a:lnTo>
                <a:lnTo>
                  <a:pt x="9750313" y="697134"/>
                </a:lnTo>
                <a:lnTo>
                  <a:pt x="9771318" y="678051"/>
                </a:lnTo>
                <a:lnTo>
                  <a:pt x="9791072" y="657929"/>
                </a:lnTo>
                <a:lnTo>
                  <a:pt x="9809590" y="636906"/>
                </a:lnTo>
                <a:lnTo>
                  <a:pt x="9826889" y="615122"/>
                </a:lnTo>
                <a:lnTo>
                  <a:pt x="9842986" y="592716"/>
                </a:lnTo>
                <a:lnTo>
                  <a:pt x="9857896" y="569829"/>
                </a:lnTo>
                <a:lnTo>
                  <a:pt x="9871636" y="546599"/>
                </a:lnTo>
                <a:lnTo>
                  <a:pt x="9895672" y="499670"/>
                </a:lnTo>
                <a:lnTo>
                  <a:pt x="9906000" y="476250"/>
                </a:lnTo>
                <a:lnTo>
                  <a:pt x="9906000" y="0"/>
                </a:lnTo>
                <a:lnTo>
                  <a:pt x="0" y="0"/>
                </a:lnTo>
                <a:close/>
              </a:path>
            </a:pathLst>
          </a:custGeom>
          <a:solidFill>
            <a:srgbClr val="FFFFFF"/>
          </a:solidFill>
        </p:spPr>
        <p:txBody>
          <a:bodyPr wrap="square" lIns="0" tIns="0" rIns="0" bIns="0" rtlCol="0">
            <a:noAutofit/>
          </a:bodyPr>
          <a:lstStyle/>
          <a:p>
            <a:endParaRPr/>
          </a:p>
        </p:txBody>
      </p:sp>
      <p:sp>
        <p:nvSpPr>
          <p:cNvPr id="33" name="Title 32"/>
          <p:cNvSpPr>
            <a:spLocks noGrp="1"/>
          </p:cNvSpPr>
          <p:nvPr>
            <p:ph type="title"/>
          </p:nvPr>
        </p:nvSpPr>
        <p:spPr/>
        <p:txBody>
          <a:bodyPr/>
          <a:lstStyle/>
          <a:p>
            <a:r>
              <a:rPr lang="en-US" dirty="0"/>
              <a:t>Transaction </a:t>
            </a:r>
            <a:r>
              <a:rPr lang="en-US" dirty="0" smtClean="0"/>
              <a:t>Mode</a:t>
            </a:r>
            <a:endParaRPr lang="en-US" dirty="0"/>
          </a:p>
        </p:txBody>
      </p:sp>
      <p:sp>
        <p:nvSpPr>
          <p:cNvPr id="34" name="Content Placeholder 33"/>
          <p:cNvSpPr>
            <a:spLocks noGrp="1"/>
          </p:cNvSpPr>
          <p:nvPr>
            <p:ph idx="1"/>
          </p:nvPr>
        </p:nvSpPr>
        <p:spPr/>
        <p:txBody>
          <a:bodyPr/>
          <a:lstStyle/>
          <a:p>
            <a:r>
              <a:rPr lang="en-US" dirty="0"/>
              <a:t>BT-ET Mode: Use a BT-ET statement to Begin Transaction (BT) and End Transaction (ET). </a:t>
            </a:r>
            <a:r>
              <a:rPr lang="en-US" dirty="0" smtClean="0"/>
              <a:t>Like</a:t>
            </a:r>
          </a:p>
          <a:p>
            <a:r>
              <a:rPr lang="en-US" dirty="0" smtClean="0"/>
              <a:t>BT;</a:t>
            </a:r>
          </a:p>
          <a:p>
            <a:pPr marL="0" indent="0">
              <a:buNone/>
            </a:pPr>
            <a:r>
              <a:rPr lang="en-US" sz="1600" dirty="0"/>
              <a:t>// SQL statements;</a:t>
            </a:r>
          </a:p>
          <a:p>
            <a:pPr marL="0" indent="0">
              <a:buNone/>
            </a:pPr>
            <a:r>
              <a:rPr lang="en-US" sz="1600" dirty="0"/>
              <a:t>//SQL statements</a:t>
            </a:r>
            <a:r>
              <a:rPr lang="en-US" sz="1600" dirty="0" smtClean="0"/>
              <a:t>;</a:t>
            </a:r>
          </a:p>
          <a:p>
            <a:r>
              <a:rPr lang="en-US" dirty="0" smtClean="0"/>
              <a:t>ET;</a:t>
            </a:r>
          </a:p>
          <a:p>
            <a:pPr lvl="1"/>
            <a:r>
              <a:rPr lang="en-US" dirty="0"/>
              <a:t>When multiple statements are placed into a single transaction in Teradata Mode (BT-ET</a:t>
            </a:r>
          </a:p>
          <a:p>
            <a:pPr lvl="1"/>
            <a:r>
              <a:rPr lang="en-US" dirty="0"/>
              <a:t>mode) an error with any statement causes all of the SQL statements to ROLLBACK and then all locks are released and it is committed automatically if the entire transaction is successful. This means all the SQL statement placed in the BT-ET block are treated as a single statement</a:t>
            </a:r>
            <a:r>
              <a:rPr lang="en-US" dirty="0" smtClean="0"/>
              <a:t>.</a:t>
            </a:r>
          </a:p>
          <a:p>
            <a:pPr lvl="1"/>
            <a:r>
              <a:rPr lang="en-US" dirty="0"/>
              <a:t>It is also called the explicit transaction mode. When multiple statements are included in</a:t>
            </a:r>
          </a:p>
          <a:p>
            <a:pPr marL="174625" lvl="1" indent="0">
              <a:buNone/>
            </a:pPr>
            <a:r>
              <a:rPr lang="en-US" dirty="0" smtClean="0"/>
              <a:t>   BT-ET </a:t>
            </a:r>
            <a:r>
              <a:rPr lang="en-US" dirty="0"/>
              <a:t>mode, you can only specify a DDL statement if it is the last statement.</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p:nvPr/>
        </p:nvSpPr>
        <p:spPr>
          <a:xfrm>
            <a:off x="0" y="0"/>
            <a:ext cx="9906000" cy="1128776"/>
          </a:xfrm>
          <a:custGeom>
            <a:avLst/>
            <a:gdLst/>
            <a:ahLst/>
            <a:cxnLst/>
            <a:rect l="l" t="t" r="r" b="b"/>
            <a:pathLst>
              <a:path w="9906000" h="1128776">
                <a:moveTo>
                  <a:pt x="0" y="0"/>
                </a:moveTo>
                <a:lnTo>
                  <a:pt x="0" y="801877"/>
                </a:lnTo>
                <a:lnTo>
                  <a:pt x="44018" y="809048"/>
                </a:lnTo>
                <a:lnTo>
                  <a:pt x="84978" y="817151"/>
                </a:lnTo>
                <a:lnTo>
                  <a:pt x="123033" y="826194"/>
                </a:lnTo>
                <a:lnTo>
                  <a:pt x="158341" y="836180"/>
                </a:lnTo>
                <a:lnTo>
                  <a:pt x="191055" y="847115"/>
                </a:lnTo>
                <a:lnTo>
                  <a:pt x="221332" y="859006"/>
                </a:lnTo>
                <a:lnTo>
                  <a:pt x="249326" y="871857"/>
                </a:lnTo>
                <a:lnTo>
                  <a:pt x="275193" y="885673"/>
                </a:lnTo>
                <a:lnTo>
                  <a:pt x="299089" y="900461"/>
                </a:lnTo>
                <a:lnTo>
                  <a:pt x="321168" y="916225"/>
                </a:lnTo>
                <a:lnTo>
                  <a:pt x="341587" y="932971"/>
                </a:lnTo>
                <a:lnTo>
                  <a:pt x="360500" y="950705"/>
                </a:lnTo>
                <a:lnTo>
                  <a:pt x="378063" y="969432"/>
                </a:lnTo>
                <a:lnTo>
                  <a:pt x="394431" y="989157"/>
                </a:lnTo>
                <a:lnTo>
                  <a:pt x="409760" y="1009886"/>
                </a:lnTo>
                <a:lnTo>
                  <a:pt x="424204" y="1031624"/>
                </a:lnTo>
                <a:lnTo>
                  <a:pt x="437920" y="1054376"/>
                </a:lnTo>
                <a:lnTo>
                  <a:pt x="451063" y="1078149"/>
                </a:lnTo>
                <a:lnTo>
                  <a:pt x="463787" y="1102947"/>
                </a:lnTo>
                <a:lnTo>
                  <a:pt x="476250" y="1128776"/>
                </a:lnTo>
                <a:lnTo>
                  <a:pt x="492137" y="1105914"/>
                </a:lnTo>
                <a:lnTo>
                  <a:pt x="507125" y="1083119"/>
                </a:lnTo>
                <a:lnTo>
                  <a:pt x="521491" y="1060491"/>
                </a:lnTo>
                <a:lnTo>
                  <a:pt x="535515" y="1038132"/>
                </a:lnTo>
                <a:lnTo>
                  <a:pt x="549474" y="1016144"/>
                </a:lnTo>
                <a:lnTo>
                  <a:pt x="578314" y="973690"/>
                </a:lnTo>
                <a:lnTo>
                  <a:pt x="610240" y="933941"/>
                </a:lnTo>
                <a:lnTo>
                  <a:pt x="647482" y="897713"/>
                </a:lnTo>
                <a:lnTo>
                  <a:pt x="692267" y="865821"/>
                </a:lnTo>
                <a:lnTo>
                  <a:pt x="746824" y="839079"/>
                </a:lnTo>
                <a:lnTo>
                  <a:pt x="813383" y="818301"/>
                </a:lnTo>
                <a:lnTo>
                  <a:pt x="851860" y="810403"/>
                </a:lnTo>
                <a:lnTo>
                  <a:pt x="894172" y="804302"/>
                </a:lnTo>
                <a:lnTo>
                  <a:pt x="940600" y="800100"/>
                </a:lnTo>
                <a:lnTo>
                  <a:pt x="9467850" y="800100"/>
                </a:lnTo>
                <a:lnTo>
                  <a:pt x="9502265" y="799084"/>
                </a:lnTo>
                <a:lnTo>
                  <a:pt x="9535266" y="795633"/>
                </a:lnTo>
                <a:lnTo>
                  <a:pt x="9566869" y="789889"/>
                </a:lnTo>
                <a:lnTo>
                  <a:pt x="9597091" y="781988"/>
                </a:lnTo>
                <a:lnTo>
                  <a:pt x="9625947" y="772072"/>
                </a:lnTo>
                <a:lnTo>
                  <a:pt x="9653453" y="760280"/>
                </a:lnTo>
                <a:lnTo>
                  <a:pt x="9679627" y="746750"/>
                </a:lnTo>
                <a:lnTo>
                  <a:pt x="9704484" y="731623"/>
                </a:lnTo>
                <a:lnTo>
                  <a:pt x="9728041" y="715038"/>
                </a:lnTo>
                <a:lnTo>
                  <a:pt x="9750313" y="697134"/>
                </a:lnTo>
                <a:lnTo>
                  <a:pt x="9771318" y="678051"/>
                </a:lnTo>
                <a:lnTo>
                  <a:pt x="9791072" y="657929"/>
                </a:lnTo>
                <a:lnTo>
                  <a:pt x="9809590" y="636906"/>
                </a:lnTo>
                <a:lnTo>
                  <a:pt x="9826889" y="615122"/>
                </a:lnTo>
                <a:lnTo>
                  <a:pt x="9842986" y="592716"/>
                </a:lnTo>
                <a:lnTo>
                  <a:pt x="9857896" y="569829"/>
                </a:lnTo>
                <a:lnTo>
                  <a:pt x="9871636" y="546599"/>
                </a:lnTo>
                <a:lnTo>
                  <a:pt x="9895672" y="499670"/>
                </a:lnTo>
                <a:lnTo>
                  <a:pt x="9906000" y="476250"/>
                </a:lnTo>
                <a:lnTo>
                  <a:pt x="9906000" y="0"/>
                </a:lnTo>
                <a:lnTo>
                  <a:pt x="0" y="0"/>
                </a:lnTo>
                <a:close/>
              </a:path>
            </a:pathLst>
          </a:custGeom>
          <a:solidFill>
            <a:srgbClr val="FFFFFF"/>
          </a:solidFill>
        </p:spPr>
        <p:txBody>
          <a:bodyPr wrap="square" lIns="0" tIns="0" rIns="0" bIns="0" rtlCol="0">
            <a:noAutofit/>
          </a:bodyPr>
          <a:lstStyle/>
          <a:p>
            <a:endParaRPr/>
          </a:p>
        </p:txBody>
      </p:sp>
      <p:sp>
        <p:nvSpPr>
          <p:cNvPr id="21" name="object 21"/>
          <p:cNvSpPr/>
          <p:nvPr/>
        </p:nvSpPr>
        <p:spPr>
          <a:xfrm>
            <a:off x="0" y="0"/>
            <a:ext cx="9906000" cy="1128776"/>
          </a:xfrm>
          <a:custGeom>
            <a:avLst/>
            <a:gdLst/>
            <a:ahLst/>
            <a:cxnLst/>
            <a:rect l="l" t="t" r="r" b="b"/>
            <a:pathLst>
              <a:path w="9906000" h="1128776">
                <a:moveTo>
                  <a:pt x="0" y="0"/>
                </a:moveTo>
                <a:lnTo>
                  <a:pt x="0" y="801877"/>
                </a:lnTo>
                <a:lnTo>
                  <a:pt x="44018" y="809048"/>
                </a:lnTo>
                <a:lnTo>
                  <a:pt x="84978" y="817151"/>
                </a:lnTo>
                <a:lnTo>
                  <a:pt x="123033" y="826194"/>
                </a:lnTo>
                <a:lnTo>
                  <a:pt x="158341" y="836180"/>
                </a:lnTo>
                <a:lnTo>
                  <a:pt x="191055" y="847115"/>
                </a:lnTo>
                <a:lnTo>
                  <a:pt x="221332" y="859006"/>
                </a:lnTo>
                <a:lnTo>
                  <a:pt x="249326" y="871857"/>
                </a:lnTo>
                <a:lnTo>
                  <a:pt x="275193" y="885673"/>
                </a:lnTo>
                <a:lnTo>
                  <a:pt x="299089" y="900461"/>
                </a:lnTo>
                <a:lnTo>
                  <a:pt x="321168" y="916225"/>
                </a:lnTo>
                <a:lnTo>
                  <a:pt x="341587" y="932971"/>
                </a:lnTo>
                <a:lnTo>
                  <a:pt x="360500" y="950705"/>
                </a:lnTo>
                <a:lnTo>
                  <a:pt x="378063" y="969432"/>
                </a:lnTo>
                <a:lnTo>
                  <a:pt x="394431" y="989157"/>
                </a:lnTo>
                <a:lnTo>
                  <a:pt x="409760" y="1009886"/>
                </a:lnTo>
                <a:lnTo>
                  <a:pt x="424204" y="1031624"/>
                </a:lnTo>
                <a:lnTo>
                  <a:pt x="437920" y="1054376"/>
                </a:lnTo>
                <a:lnTo>
                  <a:pt x="451063" y="1078149"/>
                </a:lnTo>
                <a:lnTo>
                  <a:pt x="463787" y="1102947"/>
                </a:lnTo>
                <a:lnTo>
                  <a:pt x="476250" y="1128776"/>
                </a:lnTo>
                <a:lnTo>
                  <a:pt x="492137" y="1105914"/>
                </a:lnTo>
                <a:lnTo>
                  <a:pt x="507125" y="1083119"/>
                </a:lnTo>
                <a:lnTo>
                  <a:pt x="521491" y="1060491"/>
                </a:lnTo>
                <a:lnTo>
                  <a:pt x="535515" y="1038132"/>
                </a:lnTo>
                <a:lnTo>
                  <a:pt x="549474" y="1016144"/>
                </a:lnTo>
                <a:lnTo>
                  <a:pt x="578314" y="973690"/>
                </a:lnTo>
                <a:lnTo>
                  <a:pt x="610240" y="933941"/>
                </a:lnTo>
                <a:lnTo>
                  <a:pt x="647482" y="897713"/>
                </a:lnTo>
                <a:lnTo>
                  <a:pt x="692267" y="865821"/>
                </a:lnTo>
                <a:lnTo>
                  <a:pt x="746824" y="839079"/>
                </a:lnTo>
                <a:lnTo>
                  <a:pt x="813383" y="818301"/>
                </a:lnTo>
                <a:lnTo>
                  <a:pt x="851860" y="810403"/>
                </a:lnTo>
                <a:lnTo>
                  <a:pt x="894172" y="804302"/>
                </a:lnTo>
                <a:lnTo>
                  <a:pt x="940600" y="800100"/>
                </a:lnTo>
                <a:lnTo>
                  <a:pt x="9467850" y="800100"/>
                </a:lnTo>
                <a:lnTo>
                  <a:pt x="9502265" y="799084"/>
                </a:lnTo>
                <a:lnTo>
                  <a:pt x="9535266" y="795633"/>
                </a:lnTo>
                <a:lnTo>
                  <a:pt x="9566869" y="789889"/>
                </a:lnTo>
                <a:lnTo>
                  <a:pt x="9597091" y="781988"/>
                </a:lnTo>
                <a:lnTo>
                  <a:pt x="9625947" y="772072"/>
                </a:lnTo>
                <a:lnTo>
                  <a:pt x="9653453" y="760280"/>
                </a:lnTo>
                <a:lnTo>
                  <a:pt x="9679627" y="746750"/>
                </a:lnTo>
                <a:lnTo>
                  <a:pt x="9704484" y="731623"/>
                </a:lnTo>
                <a:lnTo>
                  <a:pt x="9728041" y="715038"/>
                </a:lnTo>
                <a:lnTo>
                  <a:pt x="9750313" y="697134"/>
                </a:lnTo>
                <a:lnTo>
                  <a:pt x="9771318" y="678051"/>
                </a:lnTo>
                <a:lnTo>
                  <a:pt x="9791072" y="657929"/>
                </a:lnTo>
                <a:lnTo>
                  <a:pt x="9809590" y="636906"/>
                </a:lnTo>
                <a:lnTo>
                  <a:pt x="9826889" y="615122"/>
                </a:lnTo>
                <a:lnTo>
                  <a:pt x="9842986" y="592716"/>
                </a:lnTo>
                <a:lnTo>
                  <a:pt x="9857896" y="569829"/>
                </a:lnTo>
                <a:lnTo>
                  <a:pt x="9871636" y="546599"/>
                </a:lnTo>
                <a:lnTo>
                  <a:pt x="9895672" y="499670"/>
                </a:lnTo>
                <a:lnTo>
                  <a:pt x="9906000" y="476250"/>
                </a:lnTo>
                <a:lnTo>
                  <a:pt x="9906000" y="0"/>
                </a:lnTo>
                <a:lnTo>
                  <a:pt x="0" y="0"/>
                </a:lnTo>
                <a:close/>
              </a:path>
            </a:pathLst>
          </a:custGeom>
          <a:solidFill>
            <a:srgbClr val="FFFFFF"/>
          </a:solidFill>
        </p:spPr>
        <p:txBody>
          <a:bodyPr wrap="square" lIns="0" tIns="0" rIns="0" bIns="0" rtlCol="0">
            <a:noAutofit/>
          </a:bodyPr>
          <a:lstStyle/>
          <a:p>
            <a:endParaRPr/>
          </a:p>
        </p:txBody>
      </p:sp>
      <p:sp>
        <p:nvSpPr>
          <p:cNvPr id="27" name="Title 26"/>
          <p:cNvSpPr>
            <a:spLocks noGrp="1"/>
          </p:cNvSpPr>
          <p:nvPr>
            <p:ph type="title"/>
          </p:nvPr>
        </p:nvSpPr>
        <p:spPr/>
        <p:txBody>
          <a:bodyPr/>
          <a:lstStyle/>
          <a:p>
            <a:r>
              <a:rPr lang="en-US" dirty="0"/>
              <a:t>Transaction </a:t>
            </a:r>
            <a:r>
              <a:rPr lang="en-US" dirty="0" smtClean="0"/>
              <a:t>Mode</a:t>
            </a:r>
            <a:endParaRPr lang="en-US" dirty="0"/>
          </a:p>
        </p:txBody>
      </p:sp>
      <p:sp>
        <p:nvSpPr>
          <p:cNvPr id="28" name="Content Placeholder 27"/>
          <p:cNvSpPr>
            <a:spLocks noGrp="1"/>
          </p:cNvSpPr>
          <p:nvPr>
            <p:ph idx="1"/>
          </p:nvPr>
        </p:nvSpPr>
        <p:spPr/>
        <p:txBody>
          <a:bodyPr/>
          <a:lstStyle/>
          <a:p>
            <a:r>
              <a:rPr lang="en-US" dirty="0" smtClean="0"/>
              <a:t>Multi-Statement </a:t>
            </a:r>
            <a:r>
              <a:rPr lang="en-US" dirty="0"/>
              <a:t>Request</a:t>
            </a:r>
            <a:r>
              <a:rPr lang="en-US" dirty="0" smtClean="0"/>
              <a:t>:</a:t>
            </a:r>
          </a:p>
          <a:p>
            <a:pPr lvl="1"/>
            <a:r>
              <a:rPr lang="en-US" dirty="0"/>
              <a:t>Another way to achieve the Teradata mode is Multi-Statement Request. Multi-statement request </a:t>
            </a:r>
            <a:r>
              <a:rPr lang="en-US" dirty="0" smtClean="0"/>
              <a:t>is created </a:t>
            </a:r>
            <a:r>
              <a:rPr lang="en-US" dirty="0"/>
              <a:t>in BTEQ by placing ending semi-colons as the first character of next SQL statement and makes the statement </a:t>
            </a:r>
            <a:r>
              <a:rPr lang="en-US" dirty="0" smtClean="0"/>
              <a:t>list as </a:t>
            </a:r>
            <a:r>
              <a:rPr lang="en-US" dirty="0"/>
              <a:t>one transaction. Here is an example of a BTEQ transaction in Teradata Mode that is considered one transaction:</a:t>
            </a:r>
          </a:p>
          <a:p>
            <a:pPr marL="545011" lvl="3" indent="0">
              <a:buNone/>
            </a:pPr>
            <a:endParaRPr lang="en-US" dirty="0" smtClean="0"/>
          </a:p>
          <a:p>
            <a:pPr marL="545011" lvl="3" indent="0">
              <a:buNone/>
            </a:pPr>
            <a:r>
              <a:rPr lang="en-US" dirty="0" smtClean="0"/>
              <a:t>UPDATE </a:t>
            </a:r>
            <a:r>
              <a:rPr lang="en-US" dirty="0" err="1"/>
              <a:t>Employee_Table</a:t>
            </a:r>
            <a:endParaRPr lang="en-US" dirty="0"/>
          </a:p>
          <a:p>
            <a:pPr marL="545011" lvl="3" indent="0">
              <a:buNone/>
            </a:pPr>
            <a:r>
              <a:rPr lang="en-US" dirty="0"/>
              <a:t>SET Salary = Salary * 1.1</a:t>
            </a:r>
          </a:p>
          <a:p>
            <a:pPr marL="545011" lvl="3" indent="0">
              <a:buNone/>
            </a:pPr>
            <a:r>
              <a:rPr lang="en-US" dirty="0"/>
              <a:t>SET </a:t>
            </a:r>
            <a:r>
              <a:rPr lang="en-US" dirty="0" err="1"/>
              <a:t>Dept_Name</a:t>
            </a:r>
            <a:r>
              <a:rPr lang="en-US" dirty="0"/>
              <a:t> = ‘Sales’</a:t>
            </a:r>
          </a:p>
          <a:p>
            <a:pPr marL="545011" lvl="3" indent="0">
              <a:buNone/>
            </a:pPr>
            <a:r>
              <a:rPr lang="en-US" dirty="0"/>
              <a:t>WHERE </a:t>
            </a:r>
            <a:r>
              <a:rPr lang="en-US" dirty="0" err="1"/>
              <a:t>Dept_No</a:t>
            </a:r>
            <a:r>
              <a:rPr lang="en-US" dirty="0"/>
              <a:t> = 10;</a:t>
            </a:r>
          </a:p>
          <a:p>
            <a:endParaRPr lang="en-US" dirty="0" smtClean="0"/>
          </a:p>
          <a:p>
            <a:r>
              <a:rPr lang="en-US" dirty="0" smtClean="0"/>
              <a:t>In </a:t>
            </a:r>
            <a:r>
              <a:rPr lang="en-US" dirty="0"/>
              <a:t>multi-statement request, if a transaction has any SQL fail then all SQL statements are rolled </a:t>
            </a:r>
            <a:r>
              <a:rPr lang="en-US" dirty="0" smtClean="0"/>
              <a:t>back and </a:t>
            </a:r>
            <a:r>
              <a:rPr lang="en-US" dirty="0"/>
              <a:t>locks are released. DDL statements are not valid in an implicit multi-statement transaction.</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20"/>
          <p:cNvSpPr/>
          <p:nvPr/>
        </p:nvSpPr>
        <p:spPr>
          <a:xfrm>
            <a:off x="0" y="0"/>
            <a:ext cx="9906000" cy="1128776"/>
          </a:xfrm>
          <a:custGeom>
            <a:avLst/>
            <a:gdLst/>
            <a:ahLst/>
            <a:cxnLst/>
            <a:rect l="l" t="t" r="r" b="b"/>
            <a:pathLst>
              <a:path w="9906000" h="1128776">
                <a:moveTo>
                  <a:pt x="0" y="0"/>
                </a:moveTo>
                <a:lnTo>
                  <a:pt x="0" y="801877"/>
                </a:lnTo>
                <a:lnTo>
                  <a:pt x="44018" y="809048"/>
                </a:lnTo>
                <a:lnTo>
                  <a:pt x="84978" y="817151"/>
                </a:lnTo>
                <a:lnTo>
                  <a:pt x="123033" y="826194"/>
                </a:lnTo>
                <a:lnTo>
                  <a:pt x="158341" y="836180"/>
                </a:lnTo>
                <a:lnTo>
                  <a:pt x="191055" y="847115"/>
                </a:lnTo>
                <a:lnTo>
                  <a:pt x="221332" y="859006"/>
                </a:lnTo>
                <a:lnTo>
                  <a:pt x="249326" y="871857"/>
                </a:lnTo>
                <a:lnTo>
                  <a:pt x="275193" y="885673"/>
                </a:lnTo>
                <a:lnTo>
                  <a:pt x="299089" y="900461"/>
                </a:lnTo>
                <a:lnTo>
                  <a:pt x="321168" y="916225"/>
                </a:lnTo>
                <a:lnTo>
                  <a:pt x="341587" y="932971"/>
                </a:lnTo>
                <a:lnTo>
                  <a:pt x="360500" y="950705"/>
                </a:lnTo>
                <a:lnTo>
                  <a:pt x="378063" y="969432"/>
                </a:lnTo>
                <a:lnTo>
                  <a:pt x="394431" y="989157"/>
                </a:lnTo>
                <a:lnTo>
                  <a:pt x="409760" y="1009886"/>
                </a:lnTo>
                <a:lnTo>
                  <a:pt x="424204" y="1031624"/>
                </a:lnTo>
                <a:lnTo>
                  <a:pt x="437920" y="1054376"/>
                </a:lnTo>
                <a:lnTo>
                  <a:pt x="451063" y="1078149"/>
                </a:lnTo>
                <a:lnTo>
                  <a:pt x="463787" y="1102947"/>
                </a:lnTo>
                <a:lnTo>
                  <a:pt x="476250" y="1128776"/>
                </a:lnTo>
                <a:lnTo>
                  <a:pt x="492137" y="1105914"/>
                </a:lnTo>
                <a:lnTo>
                  <a:pt x="507125" y="1083119"/>
                </a:lnTo>
                <a:lnTo>
                  <a:pt x="521491" y="1060491"/>
                </a:lnTo>
                <a:lnTo>
                  <a:pt x="535515" y="1038132"/>
                </a:lnTo>
                <a:lnTo>
                  <a:pt x="549474" y="1016144"/>
                </a:lnTo>
                <a:lnTo>
                  <a:pt x="578314" y="973690"/>
                </a:lnTo>
                <a:lnTo>
                  <a:pt x="610240" y="933941"/>
                </a:lnTo>
                <a:lnTo>
                  <a:pt x="647482" y="897713"/>
                </a:lnTo>
                <a:lnTo>
                  <a:pt x="692267" y="865821"/>
                </a:lnTo>
                <a:lnTo>
                  <a:pt x="746824" y="839079"/>
                </a:lnTo>
                <a:lnTo>
                  <a:pt x="813383" y="818301"/>
                </a:lnTo>
                <a:lnTo>
                  <a:pt x="851860" y="810403"/>
                </a:lnTo>
                <a:lnTo>
                  <a:pt x="894172" y="804302"/>
                </a:lnTo>
                <a:lnTo>
                  <a:pt x="940600" y="800100"/>
                </a:lnTo>
                <a:lnTo>
                  <a:pt x="9467850" y="800100"/>
                </a:lnTo>
                <a:lnTo>
                  <a:pt x="9502265" y="799084"/>
                </a:lnTo>
                <a:lnTo>
                  <a:pt x="9535266" y="795633"/>
                </a:lnTo>
                <a:lnTo>
                  <a:pt x="9566869" y="789889"/>
                </a:lnTo>
                <a:lnTo>
                  <a:pt x="9597091" y="781988"/>
                </a:lnTo>
                <a:lnTo>
                  <a:pt x="9625947" y="772072"/>
                </a:lnTo>
                <a:lnTo>
                  <a:pt x="9653453" y="760280"/>
                </a:lnTo>
                <a:lnTo>
                  <a:pt x="9679627" y="746750"/>
                </a:lnTo>
                <a:lnTo>
                  <a:pt x="9704484" y="731623"/>
                </a:lnTo>
                <a:lnTo>
                  <a:pt x="9728041" y="715038"/>
                </a:lnTo>
                <a:lnTo>
                  <a:pt x="9750313" y="697134"/>
                </a:lnTo>
                <a:lnTo>
                  <a:pt x="9771318" y="678051"/>
                </a:lnTo>
                <a:lnTo>
                  <a:pt x="9791072" y="657929"/>
                </a:lnTo>
                <a:lnTo>
                  <a:pt x="9809590" y="636906"/>
                </a:lnTo>
                <a:lnTo>
                  <a:pt x="9826889" y="615122"/>
                </a:lnTo>
                <a:lnTo>
                  <a:pt x="9842986" y="592716"/>
                </a:lnTo>
                <a:lnTo>
                  <a:pt x="9857896" y="569829"/>
                </a:lnTo>
                <a:lnTo>
                  <a:pt x="9871636" y="546599"/>
                </a:lnTo>
                <a:lnTo>
                  <a:pt x="9895672" y="499670"/>
                </a:lnTo>
                <a:lnTo>
                  <a:pt x="9906000" y="476250"/>
                </a:lnTo>
                <a:lnTo>
                  <a:pt x="9906000" y="0"/>
                </a:lnTo>
                <a:lnTo>
                  <a:pt x="0" y="0"/>
                </a:lnTo>
                <a:close/>
              </a:path>
            </a:pathLst>
          </a:custGeom>
          <a:solidFill>
            <a:srgbClr val="FFFFFF"/>
          </a:solidFill>
        </p:spPr>
        <p:txBody>
          <a:bodyPr wrap="square" lIns="0" tIns="0" rIns="0" bIns="0" rtlCol="0">
            <a:noAutofit/>
          </a:bodyPr>
          <a:lstStyle/>
          <a:p>
            <a:endParaRPr/>
          </a:p>
        </p:txBody>
      </p:sp>
      <p:sp>
        <p:nvSpPr>
          <p:cNvPr id="28" name="object 28"/>
          <p:cNvSpPr/>
          <p:nvPr/>
        </p:nvSpPr>
        <p:spPr>
          <a:xfrm>
            <a:off x="0" y="0"/>
            <a:ext cx="9906000" cy="1128776"/>
          </a:xfrm>
          <a:custGeom>
            <a:avLst/>
            <a:gdLst/>
            <a:ahLst/>
            <a:cxnLst/>
            <a:rect l="l" t="t" r="r" b="b"/>
            <a:pathLst>
              <a:path w="9906000" h="1128776">
                <a:moveTo>
                  <a:pt x="0" y="0"/>
                </a:moveTo>
                <a:lnTo>
                  <a:pt x="0" y="801877"/>
                </a:lnTo>
                <a:lnTo>
                  <a:pt x="44018" y="809048"/>
                </a:lnTo>
                <a:lnTo>
                  <a:pt x="84978" y="817151"/>
                </a:lnTo>
                <a:lnTo>
                  <a:pt x="123033" y="826194"/>
                </a:lnTo>
                <a:lnTo>
                  <a:pt x="158341" y="836180"/>
                </a:lnTo>
                <a:lnTo>
                  <a:pt x="191055" y="847115"/>
                </a:lnTo>
                <a:lnTo>
                  <a:pt x="221332" y="859006"/>
                </a:lnTo>
                <a:lnTo>
                  <a:pt x="249326" y="871857"/>
                </a:lnTo>
                <a:lnTo>
                  <a:pt x="275193" y="885673"/>
                </a:lnTo>
                <a:lnTo>
                  <a:pt x="299089" y="900461"/>
                </a:lnTo>
                <a:lnTo>
                  <a:pt x="321168" y="916225"/>
                </a:lnTo>
                <a:lnTo>
                  <a:pt x="341587" y="932971"/>
                </a:lnTo>
                <a:lnTo>
                  <a:pt x="360500" y="950705"/>
                </a:lnTo>
                <a:lnTo>
                  <a:pt x="378063" y="969432"/>
                </a:lnTo>
                <a:lnTo>
                  <a:pt x="394431" y="989157"/>
                </a:lnTo>
                <a:lnTo>
                  <a:pt x="409760" y="1009886"/>
                </a:lnTo>
                <a:lnTo>
                  <a:pt x="424204" y="1031624"/>
                </a:lnTo>
                <a:lnTo>
                  <a:pt x="437920" y="1054376"/>
                </a:lnTo>
                <a:lnTo>
                  <a:pt x="451063" y="1078149"/>
                </a:lnTo>
                <a:lnTo>
                  <a:pt x="463787" y="1102947"/>
                </a:lnTo>
                <a:lnTo>
                  <a:pt x="476250" y="1128776"/>
                </a:lnTo>
                <a:lnTo>
                  <a:pt x="492137" y="1105914"/>
                </a:lnTo>
                <a:lnTo>
                  <a:pt x="507125" y="1083119"/>
                </a:lnTo>
                <a:lnTo>
                  <a:pt x="521491" y="1060491"/>
                </a:lnTo>
                <a:lnTo>
                  <a:pt x="535515" y="1038132"/>
                </a:lnTo>
                <a:lnTo>
                  <a:pt x="549474" y="1016144"/>
                </a:lnTo>
                <a:lnTo>
                  <a:pt x="578314" y="973690"/>
                </a:lnTo>
                <a:lnTo>
                  <a:pt x="610240" y="933941"/>
                </a:lnTo>
                <a:lnTo>
                  <a:pt x="647482" y="897713"/>
                </a:lnTo>
                <a:lnTo>
                  <a:pt x="692267" y="865821"/>
                </a:lnTo>
                <a:lnTo>
                  <a:pt x="746824" y="839079"/>
                </a:lnTo>
                <a:lnTo>
                  <a:pt x="813383" y="818301"/>
                </a:lnTo>
                <a:lnTo>
                  <a:pt x="851860" y="810403"/>
                </a:lnTo>
                <a:lnTo>
                  <a:pt x="894172" y="804302"/>
                </a:lnTo>
                <a:lnTo>
                  <a:pt x="940600" y="800100"/>
                </a:lnTo>
                <a:lnTo>
                  <a:pt x="9467850" y="800100"/>
                </a:lnTo>
                <a:lnTo>
                  <a:pt x="9502265" y="799084"/>
                </a:lnTo>
                <a:lnTo>
                  <a:pt x="9535266" y="795633"/>
                </a:lnTo>
                <a:lnTo>
                  <a:pt x="9566869" y="789889"/>
                </a:lnTo>
                <a:lnTo>
                  <a:pt x="9597091" y="781988"/>
                </a:lnTo>
                <a:lnTo>
                  <a:pt x="9625947" y="772072"/>
                </a:lnTo>
                <a:lnTo>
                  <a:pt x="9653453" y="760280"/>
                </a:lnTo>
                <a:lnTo>
                  <a:pt x="9679627" y="746750"/>
                </a:lnTo>
                <a:lnTo>
                  <a:pt x="9704484" y="731623"/>
                </a:lnTo>
                <a:lnTo>
                  <a:pt x="9728041" y="715038"/>
                </a:lnTo>
                <a:lnTo>
                  <a:pt x="9750313" y="697134"/>
                </a:lnTo>
                <a:lnTo>
                  <a:pt x="9771318" y="678051"/>
                </a:lnTo>
                <a:lnTo>
                  <a:pt x="9791072" y="657929"/>
                </a:lnTo>
                <a:lnTo>
                  <a:pt x="9809590" y="636906"/>
                </a:lnTo>
                <a:lnTo>
                  <a:pt x="9826889" y="615122"/>
                </a:lnTo>
                <a:lnTo>
                  <a:pt x="9842986" y="592716"/>
                </a:lnTo>
                <a:lnTo>
                  <a:pt x="9857896" y="569829"/>
                </a:lnTo>
                <a:lnTo>
                  <a:pt x="9871636" y="546599"/>
                </a:lnTo>
                <a:lnTo>
                  <a:pt x="9895672" y="499670"/>
                </a:lnTo>
                <a:lnTo>
                  <a:pt x="9906000" y="476250"/>
                </a:lnTo>
                <a:lnTo>
                  <a:pt x="9906000" y="0"/>
                </a:lnTo>
                <a:lnTo>
                  <a:pt x="0" y="0"/>
                </a:lnTo>
                <a:close/>
              </a:path>
            </a:pathLst>
          </a:custGeom>
          <a:solidFill>
            <a:srgbClr val="FFFFFF"/>
          </a:solidFill>
        </p:spPr>
        <p:txBody>
          <a:bodyPr wrap="square" lIns="0" tIns="0" rIns="0" bIns="0" rtlCol="0">
            <a:noAutofit/>
          </a:bodyPr>
          <a:lstStyle/>
          <a:p>
            <a:endParaRPr/>
          </a:p>
        </p:txBody>
      </p:sp>
      <p:sp>
        <p:nvSpPr>
          <p:cNvPr id="34" name="Title 33"/>
          <p:cNvSpPr>
            <a:spLocks noGrp="1"/>
          </p:cNvSpPr>
          <p:nvPr>
            <p:ph type="title"/>
          </p:nvPr>
        </p:nvSpPr>
        <p:spPr/>
        <p:txBody>
          <a:bodyPr/>
          <a:lstStyle/>
          <a:p>
            <a:r>
              <a:rPr lang="en-US" dirty="0"/>
              <a:t>Transaction Mode</a:t>
            </a:r>
          </a:p>
        </p:txBody>
      </p:sp>
      <p:sp>
        <p:nvSpPr>
          <p:cNvPr id="35" name="Content Placeholder 34"/>
          <p:cNvSpPr>
            <a:spLocks noGrp="1"/>
          </p:cNvSpPr>
          <p:nvPr>
            <p:ph idx="1"/>
          </p:nvPr>
        </p:nvSpPr>
        <p:spPr/>
        <p:txBody>
          <a:bodyPr/>
          <a:lstStyle/>
          <a:p>
            <a:r>
              <a:rPr lang="en-US" dirty="0"/>
              <a:t>ANSI Mode</a:t>
            </a:r>
            <a:r>
              <a:rPr lang="en-US" dirty="0" smtClean="0"/>
              <a:t>:</a:t>
            </a:r>
          </a:p>
          <a:p>
            <a:pPr lvl="1"/>
            <a:r>
              <a:rPr lang="en-US" dirty="0"/>
              <a:t>In ANSI mode, just the opposite is true. All SQL commands are considered to be part of the same logical transaction. A transaction is not complete until an explicit COMMIT is executed. Therefore, each of the DML commands in ANSI mode needs to perform the following command to permanently store the data, and more importantly, release the write locks that are currently </a:t>
            </a:r>
            <a:r>
              <a:rPr lang="en-US" dirty="0" smtClean="0"/>
              <a:t>held.</a:t>
            </a:r>
          </a:p>
          <a:p>
            <a:pPr lvl="1"/>
            <a:endParaRPr lang="en-US" dirty="0"/>
          </a:p>
          <a:p>
            <a:pPr marL="166189" lvl="1" indent="-166189">
              <a:buClr>
                <a:schemeClr val="accent5"/>
              </a:buClr>
            </a:pPr>
            <a:r>
              <a:rPr lang="en-US" sz="2200" dirty="0"/>
              <a:t>COMMIT </a:t>
            </a:r>
            <a:r>
              <a:rPr lang="en-US" sz="2200" dirty="0" smtClean="0"/>
              <a:t>WORK:</a:t>
            </a:r>
            <a:endParaRPr lang="en-US" sz="2200" dirty="0"/>
          </a:p>
          <a:p>
            <a:pPr lvl="1"/>
            <a:r>
              <a:rPr lang="en-US" dirty="0"/>
              <a:t>As an example, to remove all rows both statements below can be needed in ANSI mode.</a:t>
            </a:r>
          </a:p>
          <a:p>
            <a:pPr marL="174625" lvl="1" indent="0" algn="ctr">
              <a:buNone/>
            </a:pPr>
            <a:r>
              <a:rPr lang="en-US" sz="1400" dirty="0"/>
              <a:t> </a:t>
            </a:r>
            <a:r>
              <a:rPr lang="en-US" sz="1400" dirty="0" smtClean="0"/>
              <a:t> DELETE </a:t>
            </a:r>
            <a:r>
              <a:rPr lang="en-US" sz="1400" dirty="0"/>
              <a:t>FROM TEST_TABLE;</a:t>
            </a:r>
          </a:p>
          <a:p>
            <a:pPr marL="174625" lvl="1" indent="0" algn="ctr">
              <a:buNone/>
            </a:pPr>
            <a:r>
              <a:rPr lang="en-US" sz="1400" dirty="0" smtClean="0"/>
              <a:t>  COMMIT </a:t>
            </a:r>
            <a:r>
              <a:rPr lang="en-US" sz="1400" dirty="0"/>
              <a:t>WORK;</a:t>
            </a:r>
          </a:p>
          <a:p>
            <a:pPr marL="174625" lvl="1" indent="0">
              <a:buNone/>
            </a:pPr>
            <a:endParaRPr lang="en-US" dirty="0" smtClean="0"/>
          </a:p>
          <a:p>
            <a:pPr lvl="1"/>
            <a:r>
              <a:rPr lang="en-US" dirty="0"/>
              <a:t>Without a COMMIT WORK, it is likely that the DELETE will abort and all the rows will be</a:t>
            </a:r>
          </a:p>
          <a:p>
            <a:pPr marL="174625" lvl="1" indent="0">
              <a:buNone/>
            </a:pPr>
            <a:r>
              <a:rPr lang="en-US" dirty="0"/>
              <a:t>put back.</a:t>
            </a:r>
          </a:p>
          <a:p>
            <a:pPr lvl="1"/>
            <a:endParaRPr lang="en-US" dirty="0" smtClean="0"/>
          </a:p>
          <a:p>
            <a:pPr lvl="1"/>
            <a:endParaRPr lang="en-US" dirty="0" smtClean="0"/>
          </a:p>
          <a:p>
            <a:pPr lvl="1"/>
            <a:endParaRPr lang="en-US" dirty="0" smtClean="0"/>
          </a:p>
          <a:p>
            <a:pPr lvl="1"/>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object 26"/>
          <p:cNvSpPr/>
          <p:nvPr/>
        </p:nvSpPr>
        <p:spPr>
          <a:xfrm>
            <a:off x="0" y="3"/>
            <a:ext cx="9906000" cy="1128775"/>
          </a:xfrm>
          <a:custGeom>
            <a:avLst/>
            <a:gdLst/>
            <a:ahLst/>
            <a:cxnLst/>
            <a:rect l="l" t="t" r="r" b="b"/>
            <a:pathLst>
              <a:path w="9906000" h="1128775">
                <a:moveTo>
                  <a:pt x="492137" y="1105914"/>
                </a:moveTo>
                <a:lnTo>
                  <a:pt x="507125" y="1083119"/>
                </a:lnTo>
                <a:lnTo>
                  <a:pt x="521491" y="1060491"/>
                </a:lnTo>
                <a:lnTo>
                  <a:pt x="535515" y="1038132"/>
                </a:lnTo>
                <a:lnTo>
                  <a:pt x="549474" y="1016144"/>
                </a:lnTo>
                <a:lnTo>
                  <a:pt x="578314" y="973690"/>
                </a:lnTo>
                <a:lnTo>
                  <a:pt x="610240" y="933941"/>
                </a:lnTo>
                <a:lnTo>
                  <a:pt x="647482" y="897713"/>
                </a:lnTo>
                <a:lnTo>
                  <a:pt x="692267" y="865821"/>
                </a:lnTo>
                <a:lnTo>
                  <a:pt x="746824" y="839079"/>
                </a:lnTo>
                <a:lnTo>
                  <a:pt x="813383" y="818301"/>
                </a:lnTo>
                <a:lnTo>
                  <a:pt x="851860" y="810403"/>
                </a:lnTo>
                <a:lnTo>
                  <a:pt x="894172" y="804302"/>
                </a:lnTo>
                <a:lnTo>
                  <a:pt x="940600" y="800099"/>
                </a:lnTo>
                <a:lnTo>
                  <a:pt x="9467850" y="800099"/>
                </a:lnTo>
                <a:lnTo>
                  <a:pt x="9502265" y="799084"/>
                </a:lnTo>
                <a:lnTo>
                  <a:pt x="9566870" y="789889"/>
                </a:lnTo>
                <a:lnTo>
                  <a:pt x="9625947" y="772072"/>
                </a:lnTo>
                <a:lnTo>
                  <a:pt x="9679627" y="746750"/>
                </a:lnTo>
                <a:lnTo>
                  <a:pt x="9728041" y="715038"/>
                </a:lnTo>
                <a:lnTo>
                  <a:pt x="9771318" y="678051"/>
                </a:lnTo>
                <a:lnTo>
                  <a:pt x="9809590" y="636906"/>
                </a:lnTo>
                <a:lnTo>
                  <a:pt x="9842986" y="592716"/>
                </a:lnTo>
                <a:lnTo>
                  <a:pt x="9871636" y="546599"/>
                </a:lnTo>
                <a:lnTo>
                  <a:pt x="9895672" y="499670"/>
                </a:lnTo>
                <a:lnTo>
                  <a:pt x="9905999" y="476250"/>
                </a:lnTo>
                <a:lnTo>
                  <a:pt x="9905999" y="0"/>
                </a:lnTo>
                <a:lnTo>
                  <a:pt x="0" y="0"/>
                </a:lnTo>
                <a:lnTo>
                  <a:pt x="0" y="801877"/>
                </a:lnTo>
                <a:lnTo>
                  <a:pt x="44018" y="809048"/>
                </a:lnTo>
                <a:lnTo>
                  <a:pt x="84978" y="817151"/>
                </a:lnTo>
                <a:lnTo>
                  <a:pt x="123033" y="826194"/>
                </a:lnTo>
                <a:lnTo>
                  <a:pt x="158341" y="836180"/>
                </a:lnTo>
                <a:lnTo>
                  <a:pt x="191055" y="847115"/>
                </a:lnTo>
                <a:lnTo>
                  <a:pt x="221332" y="859006"/>
                </a:lnTo>
                <a:lnTo>
                  <a:pt x="249326" y="871857"/>
                </a:lnTo>
                <a:lnTo>
                  <a:pt x="275193" y="885673"/>
                </a:lnTo>
                <a:lnTo>
                  <a:pt x="299089" y="900461"/>
                </a:lnTo>
                <a:lnTo>
                  <a:pt x="321168" y="916225"/>
                </a:lnTo>
                <a:lnTo>
                  <a:pt x="341587" y="932971"/>
                </a:lnTo>
                <a:lnTo>
                  <a:pt x="360500" y="950705"/>
                </a:lnTo>
                <a:lnTo>
                  <a:pt x="378063" y="969432"/>
                </a:lnTo>
                <a:lnTo>
                  <a:pt x="394431" y="989157"/>
                </a:lnTo>
                <a:lnTo>
                  <a:pt x="409760" y="1009886"/>
                </a:lnTo>
                <a:lnTo>
                  <a:pt x="424204" y="1031624"/>
                </a:lnTo>
                <a:lnTo>
                  <a:pt x="437920" y="1054376"/>
                </a:lnTo>
                <a:lnTo>
                  <a:pt x="451063" y="1078149"/>
                </a:lnTo>
                <a:lnTo>
                  <a:pt x="463787" y="1102947"/>
                </a:lnTo>
                <a:lnTo>
                  <a:pt x="476250" y="1128775"/>
                </a:lnTo>
                <a:lnTo>
                  <a:pt x="492137" y="1105914"/>
                </a:lnTo>
                <a:close/>
              </a:path>
            </a:pathLst>
          </a:custGeom>
          <a:solidFill>
            <a:srgbClr val="FFFFFF"/>
          </a:solidFill>
        </p:spPr>
        <p:txBody>
          <a:bodyPr wrap="square" lIns="0" tIns="0" rIns="0" bIns="0" rtlCol="0">
            <a:noAutofit/>
          </a:bodyPr>
          <a:lstStyle/>
          <a:p>
            <a:endParaRPr/>
          </a:p>
        </p:txBody>
      </p:sp>
      <p:sp>
        <p:nvSpPr>
          <p:cNvPr id="32" name="object 32"/>
          <p:cNvSpPr/>
          <p:nvPr/>
        </p:nvSpPr>
        <p:spPr>
          <a:xfrm>
            <a:off x="0" y="3"/>
            <a:ext cx="9906000" cy="1128775"/>
          </a:xfrm>
          <a:custGeom>
            <a:avLst/>
            <a:gdLst/>
            <a:ahLst/>
            <a:cxnLst/>
            <a:rect l="l" t="t" r="r" b="b"/>
            <a:pathLst>
              <a:path w="9906000" h="1128775">
                <a:moveTo>
                  <a:pt x="492137" y="1105914"/>
                </a:moveTo>
                <a:lnTo>
                  <a:pt x="507125" y="1083119"/>
                </a:lnTo>
                <a:lnTo>
                  <a:pt x="521491" y="1060491"/>
                </a:lnTo>
                <a:lnTo>
                  <a:pt x="535515" y="1038132"/>
                </a:lnTo>
                <a:lnTo>
                  <a:pt x="549474" y="1016144"/>
                </a:lnTo>
                <a:lnTo>
                  <a:pt x="578314" y="973690"/>
                </a:lnTo>
                <a:lnTo>
                  <a:pt x="610240" y="933941"/>
                </a:lnTo>
                <a:lnTo>
                  <a:pt x="647482" y="897713"/>
                </a:lnTo>
                <a:lnTo>
                  <a:pt x="692267" y="865821"/>
                </a:lnTo>
                <a:lnTo>
                  <a:pt x="746824" y="839079"/>
                </a:lnTo>
                <a:lnTo>
                  <a:pt x="813383" y="818301"/>
                </a:lnTo>
                <a:lnTo>
                  <a:pt x="851860" y="810403"/>
                </a:lnTo>
                <a:lnTo>
                  <a:pt x="894172" y="804302"/>
                </a:lnTo>
                <a:lnTo>
                  <a:pt x="940600" y="800099"/>
                </a:lnTo>
                <a:lnTo>
                  <a:pt x="9467850" y="800099"/>
                </a:lnTo>
                <a:lnTo>
                  <a:pt x="9502265" y="799084"/>
                </a:lnTo>
                <a:lnTo>
                  <a:pt x="9566870" y="789889"/>
                </a:lnTo>
                <a:lnTo>
                  <a:pt x="9625947" y="772072"/>
                </a:lnTo>
                <a:lnTo>
                  <a:pt x="9679627" y="746750"/>
                </a:lnTo>
                <a:lnTo>
                  <a:pt x="9728041" y="715038"/>
                </a:lnTo>
                <a:lnTo>
                  <a:pt x="9771318" y="678051"/>
                </a:lnTo>
                <a:lnTo>
                  <a:pt x="9809590" y="636906"/>
                </a:lnTo>
                <a:lnTo>
                  <a:pt x="9842986" y="592716"/>
                </a:lnTo>
                <a:lnTo>
                  <a:pt x="9871636" y="546599"/>
                </a:lnTo>
                <a:lnTo>
                  <a:pt x="9895672" y="499670"/>
                </a:lnTo>
                <a:lnTo>
                  <a:pt x="9905999" y="476250"/>
                </a:lnTo>
                <a:lnTo>
                  <a:pt x="9905999" y="0"/>
                </a:lnTo>
                <a:lnTo>
                  <a:pt x="0" y="0"/>
                </a:lnTo>
                <a:lnTo>
                  <a:pt x="0" y="801877"/>
                </a:lnTo>
                <a:lnTo>
                  <a:pt x="44018" y="809048"/>
                </a:lnTo>
                <a:lnTo>
                  <a:pt x="84978" y="817151"/>
                </a:lnTo>
                <a:lnTo>
                  <a:pt x="123033" y="826194"/>
                </a:lnTo>
                <a:lnTo>
                  <a:pt x="158341" y="836180"/>
                </a:lnTo>
                <a:lnTo>
                  <a:pt x="191055" y="847115"/>
                </a:lnTo>
                <a:lnTo>
                  <a:pt x="221332" y="859006"/>
                </a:lnTo>
                <a:lnTo>
                  <a:pt x="249326" y="871857"/>
                </a:lnTo>
                <a:lnTo>
                  <a:pt x="275193" y="885673"/>
                </a:lnTo>
                <a:lnTo>
                  <a:pt x="299089" y="900461"/>
                </a:lnTo>
                <a:lnTo>
                  <a:pt x="321168" y="916225"/>
                </a:lnTo>
                <a:lnTo>
                  <a:pt x="341587" y="932971"/>
                </a:lnTo>
                <a:lnTo>
                  <a:pt x="360500" y="950705"/>
                </a:lnTo>
                <a:lnTo>
                  <a:pt x="378063" y="969432"/>
                </a:lnTo>
                <a:lnTo>
                  <a:pt x="394431" y="989157"/>
                </a:lnTo>
                <a:lnTo>
                  <a:pt x="409760" y="1009886"/>
                </a:lnTo>
                <a:lnTo>
                  <a:pt x="424204" y="1031624"/>
                </a:lnTo>
                <a:lnTo>
                  <a:pt x="437920" y="1054376"/>
                </a:lnTo>
                <a:lnTo>
                  <a:pt x="451063" y="1078149"/>
                </a:lnTo>
                <a:lnTo>
                  <a:pt x="463787" y="1102947"/>
                </a:lnTo>
                <a:lnTo>
                  <a:pt x="476250" y="1128775"/>
                </a:lnTo>
                <a:lnTo>
                  <a:pt x="492137" y="1105914"/>
                </a:lnTo>
                <a:close/>
              </a:path>
            </a:pathLst>
          </a:custGeom>
          <a:solidFill>
            <a:srgbClr val="FFFFFF"/>
          </a:solidFill>
        </p:spPr>
        <p:txBody>
          <a:bodyPr wrap="square" lIns="0" tIns="0" rIns="0" bIns="0" rtlCol="0">
            <a:noAutofit/>
          </a:bodyPr>
          <a:lstStyle/>
          <a:p>
            <a:endParaRPr/>
          </a:p>
        </p:txBody>
      </p:sp>
      <p:sp>
        <p:nvSpPr>
          <p:cNvPr id="38" name="Title 37"/>
          <p:cNvSpPr>
            <a:spLocks noGrp="1"/>
          </p:cNvSpPr>
          <p:nvPr>
            <p:ph type="title"/>
          </p:nvPr>
        </p:nvSpPr>
        <p:spPr/>
        <p:txBody>
          <a:bodyPr/>
          <a:lstStyle/>
          <a:p>
            <a:r>
              <a:rPr lang="en-US" dirty="0"/>
              <a:t>Conditional Logic in BTEQ</a:t>
            </a:r>
          </a:p>
        </p:txBody>
      </p:sp>
      <p:sp>
        <p:nvSpPr>
          <p:cNvPr id="39" name="Content Placeholder 38"/>
          <p:cNvSpPr>
            <a:spLocks noGrp="1"/>
          </p:cNvSpPr>
          <p:nvPr>
            <p:ph idx="1"/>
          </p:nvPr>
        </p:nvSpPr>
        <p:spPr/>
        <p:txBody>
          <a:bodyPr/>
          <a:lstStyle/>
          <a:p>
            <a:r>
              <a:rPr lang="en-US" dirty="0"/>
              <a:t>Create a duplicate table same as </a:t>
            </a:r>
            <a:r>
              <a:rPr lang="en-US" dirty="0" err="1"/>
              <a:t>ernp</a:t>
            </a:r>
            <a:r>
              <a:rPr lang="en-US" dirty="0"/>
              <a:t>  table</a:t>
            </a:r>
            <a:r>
              <a:rPr lang="en-US" dirty="0" smtClean="0"/>
              <a:t>:   </a:t>
            </a:r>
          </a:p>
          <a:p>
            <a:r>
              <a:rPr lang="en-US" dirty="0"/>
              <a:t>1-LABLE </a:t>
            </a:r>
            <a:r>
              <a:rPr lang="en-US" dirty="0" err="1" smtClean="0"/>
              <a:t>Tbl_fail</a:t>
            </a:r>
            <a:endParaRPr lang="en-US" dirty="0" smtClean="0"/>
          </a:p>
          <a:p>
            <a:endParaRPr lang="en-US" dirty="0"/>
          </a:p>
          <a:p>
            <a:r>
              <a:rPr lang="en-US" dirty="0"/>
              <a:t>Delete the  records from the duplicate table </a:t>
            </a:r>
            <a:r>
              <a:rPr lang="en-US" dirty="0" err="1"/>
              <a:t>dup_emp</a:t>
            </a:r>
            <a:r>
              <a:rPr lang="en-US" dirty="0"/>
              <a:t>, if it has</a:t>
            </a:r>
            <a:r>
              <a:rPr lang="en-US" dirty="0" smtClean="0"/>
              <a:t>,</a:t>
            </a:r>
          </a:p>
          <a:p>
            <a:endParaRPr lang="en-US" dirty="0"/>
          </a:p>
          <a:p>
            <a:r>
              <a:rPr lang="en-US" dirty="0"/>
              <a:t>If the result is non  zero then create the duplicate table,  else attempt to insert the records </a:t>
            </a:r>
            <a:r>
              <a:rPr lang="en-US" dirty="0" smtClean="0"/>
              <a:t>from parent </a:t>
            </a:r>
            <a:r>
              <a:rPr lang="en-US" dirty="0"/>
              <a:t>table emp</a:t>
            </a:r>
            <a:r>
              <a:rPr lang="en-US" dirty="0" smtClean="0"/>
              <a:t>.</a:t>
            </a:r>
          </a:p>
          <a:p>
            <a:endParaRPr lang="en-US" dirty="0"/>
          </a:p>
          <a:p>
            <a:r>
              <a:rPr lang="en-US" dirty="0"/>
              <a:t>If getting non zero  result in  insert activity then go to the  next instruction,</a:t>
            </a:r>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p:nvPr/>
        </p:nvSpPr>
        <p:spPr>
          <a:xfrm>
            <a:off x="0" y="0"/>
            <a:ext cx="9906000" cy="1128776"/>
          </a:xfrm>
          <a:custGeom>
            <a:avLst/>
            <a:gdLst/>
            <a:ahLst/>
            <a:cxnLst/>
            <a:rect l="l" t="t" r="r" b="b"/>
            <a:pathLst>
              <a:path w="9906000" h="1128776">
                <a:moveTo>
                  <a:pt x="0" y="0"/>
                </a:moveTo>
                <a:lnTo>
                  <a:pt x="0" y="801877"/>
                </a:lnTo>
                <a:lnTo>
                  <a:pt x="44018" y="809048"/>
                </a:lnTo>
                <a:lnTo>
                  <a:pt x="84978" y="817151"/>
                </a:lnTo>
                <a:lnTo>
                  <a:pt x="123033" y="826194"/>
                </a:lnTo>
                <a:lnTo>
                  <a:pt x="158341" y="836180"/>
                </a:lnTo>
                <a:lnTo>
                  <a:pt x="191055" y="847115"/>
                </a:lnTo>
                <a:lnTo>
                  <a:pt x="221332" y="859006"/>
                </a:lnTo>
                <a:lnTo>
                  <a:pt x="249326" y="871857"/>
                </a:lnTo>
                <a:lnTo>
                  <a:pt x="275193" y="885673"/>
                </a:lnTo>
                <a:lnTo>
                  <a:pt x="299089" y="900461"/>
                </a:lnTo>
                <a:lnTo>
                  <a:pt x="321168" y="916225"/>
                </a:lnTo>
                <a:lnTo>
                  <a:pt x="341587" y="932971"/>
                </a:lnTo>
                <a:lnTo>
                  <a:pt x="360500" y="950705"/>
                </a:lnTo>
                <a:lnTo>
                  <a:pt x="378063" y="969432"/>
                </a:lnTo>
                <a:lnTo>
                  <a:pt x="394431" y="989157"/>
                </a:lnTo>
                <a:lnTo>
                  <a:pt x="409760" y="1009886"/>
                </a:lnTo>
                <a:lnTo>
                  <a:pt x="424204" y="1031624"/>
                </a:lnTo>
                <a:lnTo>
                  <a:pt x="437920" y="1054376"/>
                </a:lnTo>
                <a:lnTo>
                  <a:pt x="451063" y="1078149"/>
                </a:lnTo>
                <a:lnTo>
                  <a:pt x="463787" y="1102947"/>
                </a:lnTo>
                <a:lnTo>
                  <a:pt x="476250" y="1128776"/>
                </a:lnTo>
                <a:lnTo>
                  <a:pt x="492137" y="1105914"/>
                </a:lnTo>
                <a:lnTo>
                  <a:pt x="507125" y="1083119"/>
                </a:lnTo>
                <a:lnTo>
                  <a:pt x="521491" y="1060491"/>
                </a:lnTo>
                <a:lnTo>
                  <a:pt x="535515" y="1038132"/>
                </a:lnTo>
                <a:lnTo>
                  <a:pt x="549474" y="1016144"/>
                </a:lnTo>
                <a:lnTo>
                  <a:pt x="578314" y="973690"/>
                </a:lnTo>
                <a:lnTo>
                  <a:pt x="610240" y="933941"/>
                </a:lnTo>
                <a:lnTo>
                  <a:pt x="647482" y="897713"/>
                </a:lnTo>
                <a:lnTo>
                  <a:pt x="692267" y="865821"/>
                </a:lnTo>
                <a:lnTo>
                  <a:pt x="746824" y="839079"/>
                </a:lnTo>
                <a:lnTo>
                  <a:pt x="813383" y="818301"/>
                </a:lnTo>
                <a:lnTo>
                  <a:pt x="851860" y="810403"/>
                </a:lnTo>
                <a:lnTo>
                  <a:pt x="894172" y="804302"/>
                </a:lnTo>
                <a:lnTo>
                  <a:pt x="940600" y="800100"/>
                </a:lnTo>
                <a:lnTo>
                  <a:pt x="9467850" y="800100"/>
                </a:lnTo>
                <a:lnTo>
                  <a:pt x="9502265" y="799084"/>
                </a:lnTo>
                <a:lnTo>
                  <a:pt x="9535266" y="795633"/>
                </a:lnTo>
                <a:lnTo>
                  <a:pt x="9566869" y="789889"/>
                </a:lnTo>
                <a:lnTo>
                  <a:pt x="9597091" y="781988"/>
                </a:lnTo>
                <a:lnTo>
                  <a:pt x="9625947" y="772072"/>
                </a:lnTo>
                <a:lnTo>
                  <a:pt x="9653453" y="760280"/>
                </a:lnTo>
                <a:lnTo>
                  <a:pt x="9679627" y="746750"/>
                </a:lnTo>
                <a:lnTo>
                  <a:pt x="9704484" y="731623"/>
                </a:lnTo>
                <a:lnTo>
                  <a:pt x="9728041" y="715038"/>
                </a:lnTo>
                <a:lnTo>
                  <a:pt x="9750313" y="697134"/>
                </a:lnTo>
                <a:lnTo>
                  <a:pt x="9771318" y="678051"/>
                </a:lnTo>
                <a:lnTo>
                  <a:pt x="9791072" y="657929"/>
                </a:lnTo>
                <a:lnTo>
                  <a:pt x="9809590" y="636906"/>
                </a:lnTo>
                <a:lnTo>
                  <a:pt x="9826889" y="615122"/>
                </a:lnTo>
                <a:lnTo>
                  <a:pt x="9842986" y="592716"/>
                </a:lnTo>
                <a:lnTo>
                  <a:pt x="9857896" y="569829"/>
                </a:lnTo>
                <a:lnTo>
                  <a:pt x="9871636" y="546599"/>
                </a:lnTo>
                <a:lnTo>
                  <a:pt x="9895672" y="499670"/>
                </a:lnTo>
                <a:lnTo>
                  <a:pt x="9906000" y="476250"/>
                </a:lnTo>
                <a:lnTo>
                  <a:pt x="9906000" y="0"/>
                </a:lnTo>
                <a:lnTo>
                  <a:pt x="0" y="0"/>
                </a:lnTo>
                <a:close/>
              </a:path>
            </a:pathLst>
          </a:custGeom>
          <a:solidFill>
            <a:srgbClr val="FFFFFF"/>
          </a:solidFill>
        </p:spPr>
        <p:txBody>
          <a:bodyPr wrap="square" lIns="0" tIns="0" rIns="0" bIns="0" rtlCol="0">
            <a:noAutofit/>
          </a:bodyPr>
          <a:lstStyle/>
          <a:p>
            <a:endParaRPr/>
          </a:p>
        </p:txBody>
      </p:sp>
      <p:sp>
        <p:nvSpPr>
          <p:cNvPr id="27" name="object 27"/>
          <p:cNvSpPr/>
          <p:nvPr/>
        </p:nvSpPr>
        <p:spPr>
          <a:xfrm>
            <a:off x="0" y="0"/>
            <a:ext cx="9906000" cy="1128776"/>
          </a:xfrm>
          <a:custGeom>
            <a:avLst/>
            <a:gdLst/>
            <a:ahLst/>
            <a:cxnLst/>
            <a:rect l="l" t="t" r="r" b="b"/>
            <a:pathLst>
              <a:path w="9906000" h="1128776">
                <a:moveTo>
                  <a:pt x="0" y="0"/>
                </a:moveTo>
                <a:lnTo>
                  <a:pt x="0" y="801877"/>
                </a:lnTo>
                <a:lnTo>
                  <a:pt x="44018" y="809048"/>
                </a:lnTo>
                <a:lnTo>
                  <a:pt x="84978" y="817151"/>
                </a:lnTo>
                <a:lnTo>
                  <a:pt x="123033" y="826194"/>
                </a:lnTo>
                <a:lnTo>
                  <a:pt x="158341" y="836180"/>
                </a:lnTo>
                <a:lnTo>
                  <a:pt x="191055" y="847115"/>
                </a:lnTo>
                <a:lnTo>
                  <a:pt x="221332" y="859006"/>
                </a:lnTo>
                <a:lnTo>
                  <a:pt x="249326" y="871857"/>
                </a:lnTo>
                <a:lnTo>
                  <a:pt x="275193" y="885673"/>
                </a:lnTo>
                <a:lnTo>
                  <a:pt x="299089" y="900461"/>
                </a:lnTo>
                <a:lnTo>
                  <a:pt x="321168" y="916225"/>
                </a:lnTo>
                <a:lnTo>
                  <a:pt x="341587" y="932971"/>
                </a:lnTo>
                <a:lnTo>
                  <a:pt x="360500" y="950705"/>
                </a:lnTo>
                <a:lnTo>
                  <a:pt x="378063" y="969432"/>
                </a:lnTo>
                <a:lnTo>
                  <a:pt x="394431" y="989157"/>
                </a:lnTo>
                <a:lnTo>
                  <a:pt x="409760" y="1009886"/>
                </a:lnTo>
                <a:lnTo>
                  <a:pt x="424204" y="1031624"/>
                </a:lnTo>
                <a:lnTo>
                  <a:pt x="437920" y="1054376"/>
                </a:lnTo>
                <a:lnTo>
                  <a:pt x="451063" y="1078149"/>
                </a:lnTo>
                <a:lnTo>
                  <a:pt x="463787" y="1102947"/>
                </a:lnTo>
                <a:lnTo>
                  <a:pt x="476250" y="1128776"/>
                </a:lnTo>
                <a:lnTo>
                  <a:pt x="492137" y="1105914"/>
                </a:lnTo>
                <a:lnTo>
                  <a:pt x="507125" y="1083119"/>
                </a:lnTo>
                <a:lnTo>
                  <a:pt x="521491" y="1060491"/>
                </a:lnTo>
                <a:lnTo>
                  <a:pt x="535515" y="1038132"/>
                </a:lnTo>
                <a:lnTo>
                  <a:pt x="549474" y="1016144"/>
                </a:lnTo>
                <a:lnTo>
                  <a:pt x="578314" y="973690"/>
                </a:lnTo>
                <a:lnTo>
                  <a:pt x="610240" y="933941"/>
                </a:lnTo>
                <a:lnTo>
                  <a:pt x="647482" y="897713"/>
                </a:lnTo>
                <a:lnTo>
                  <a:pt x="692267" y="865821"/>
                </a:lnTo>
                <a:lnTo>
                  <a:pt x="746824" y="839079"/>
                </a:lnTo>
                <a:lnTo>
                  <a:pt x="813383" y="818301"/>
                </a:lnTo>
                <a:lnTo>
                  <a:pt x="851860" y="810403"/>
                </a:lnTo>
                <a:lnTo>
                  <a:pt x="894172" y="804302"/>
                </a:lnTo>
                <a:lnTo>
                  <a:pt x="940600" y="800100"/>
                </a:lnTo>
                <a:lnTo>
                  <a:pt x="9467850" y="800100"/>
                </a:lnTo>
                <a:lnTo>
                  <a:pt x="9502265" y="799084"/>
                </a:lnTo>
                <a:lnTo>
                  <a:pt x="9535266" y="795633"/>
                </a:lnTo>
                <a:lnTo>
                  <a:pt x="9566869" y="789889"/>
                </a:lnTo>
                <a:lnTo>
                  <a:pt x="9597091" y="781988"/>
                </a:lnTo>
                <a:lnTo>
                  <a:pt x="9625947" y="772072"/>
                </a:lnTo>
                <a:lnTo>
                  <a:pt x="9653453" y="760280"/>
                </a:lnTo>
                <a:lnTo>
                  <a:pt x="9679627" y="746750"/>
                </a:lnTo>
                <a:lnTo>
                  <a:pt x="9704484" y="731623"/>
                </a:lnTo>
                <a:lnTo>
                  <a:pt x="9728041" y="715038"/>
                </a:lnTo>
                <a:lnTo>
                  <a:pt x="9750313" y="697134"/>
                </a:lnTo>
                <a:lnTo>
                  <a:pt x="9771318" y="678051"/>
                </a:lnTo>
                <a:lnTo>
                  <a:pt x="9791072" y="657929"/>
                </a:lnTo>
                <a:lnTo>
                  <a:pt x="9809590" y="636906"/>
                </a:lnTo>
                <a:lnTo>
                  <a:pt x="9826889" y="615122"/>
                </a:lnTo>
                <a:lnTo>
                  <a:pt x="9842986" y="592716"/>
                </a:lnTo>
                <a:lnTo>
                  <a:pt x="9857896" y="569829"/>
                </a:lnTo>
                <a:lnTo>
                  <a:pt x="9871636" y="546599"/>
                </a:lnTo>
                <a:lnTo>
                  <a:pt x="9895672" y="499670"/>
                </a:lnTo>
                <a:lnTo>
                  <a:pt x="9906000" y="476250"/>
                </a:lnTo>
                <a:lnTo>
                  <a:pt x="9906000" y="0"/>
                </a:lnTo>
                <a:lnTo>
                  <a:pt x="0" y="0"/>
                </a:lnTo>
                <a:close/>
              </a:path>
            </a:pathLst>
          </a:custGeom>
          <a:solidFill>
            <a:srgbClr val="FFFFFF"/>
          </a:solidFill>
        </p:spPr>
        <p:txBody>
          <a:bodyPr wrap="square" lIns="0" tIns="0" rIns="0" bIns="0" rtlCol="0">
            <a:noAutofit/>
          </a:bodyPr>
          <a:lstStyle/>
          <a:p>
            <a:endParaRPr/>
          </a:p>
        </p:txBody>
      </p:sp>
      <p:sp>
        <p:nvSpPr>
          <p:cNvPr id="33" name="Title 32"/>
          <p:cNvSpPr>
            <a:spLocks noGrp="1"/>
          </p:cNvSpPr>
          <p:nvPr>
            <p:ph type="title"/>
          </p:nvPr>
        </p:nvSpPr>
        <p:spPr/>
        <p:txBody>
          <a:bodyPr/>
          <a:lstStyle/>
          <a:p>
            <a:r>
              <a:rPr lang="en-US" dirty="0"/>
              <a:t>BTEQ Return </a:t>
            </a:r>
            <a:r>
              <a:rPr lang="en-US" dirty="0" smtClean="0"/>
              <a:t>Codes</a:t>
            </a:r>
            <a:endParaRPr lang="en-US" dirty="0"/>
          </a:p>
        </p:txBody>
      </p:sp>
      <p:sp>
        <p:nvSpPr>
          <p:cNvPr id="34" name="Content Placeholder 33"/>
          <p:cNvSpPr>
            <a:spLocks noGrp="1"/>
          </p:cNvSpPr>
          <p:nvPr>
            <p:ph idx="1"/>
          </p:nvPr>
        </p:nvSpPr>
        <p:spPr>
          <a:xfrm>
            <a:off x="323394" y="1295400"/>
            <a:ext cx="9582608" cy="4643751"/>
          </a:xfrm>
        </p:spPr>
        <p:txBody>
          <a:bodyPr>
            <a:normAutofit lnSpcReduction="10000"/>
          </a:bodyPr>
          <a:lstStyle/>
          <a:p>
            <a:r>
              <a:rPr lang="en-US" dirty="0" err="1"/>
              <a:t>Bteq</a:t>
            </a:r>
            <a:r>
              <a:rPr lang="en-US" dirty="0"/>
              <a:t> Returns two-digit values to the user after completing each job or task</a:t>
            </a:r>
          </a:p>
          <a:p>
            <a:pPr marL="0" indent="0">
              <a:buNone/>
            </a:pPr>
            <a:r>
              <a:rPr lang="en-US" dirty="0"/>
              <a:t>The value of the return code indicates the completion status of the job or task as follows</a:t>
            </a:r>
            <a:r>
              <a:rPr lang="en-US" dirty="0" smtClean="0"/>
              <a:t>.</a:t>
            </a:r>
          </a:p>
          <a:p>
            <a:r>
              <a:rPr lang="en-US" dirty="0"/>
              <a:t>Return Code </a:t>
            </a:r>
            <a:r>
              <a:rPr lang="en-US" dirty="0" smtClean="0"/>
              <a:t>Description;</a:t>
            </a:r>
          </a:p>
          <a:p>
            <a:pPr lvl="1"/>
            <a:r>
              <a:rPr lang="en-US" dirty="0" smtClean="0"/>
              <a:t>00 </a:t>
            </a:r>
            <a:r>
              <a:rPr lang="en-US" dirty="0"/>
              <a:t>Job completed with no errors.</a:t>
            </a:r>
          </a:p>
          <a:p>
            <a:pPr lvl="1"/>
            <a:r>
              <a:rPr lang="en-US" dirty="0" smtClean="0"/>
              <a:t>02 </a:t>
            </a:r>
            <a:r>
              <a:rPr lang="en-US" dirty="0"/>
              <a:t>User alert to log on to the Teradata DBS.</a:t>
            </a:r>
          </a:p>
          <a:p>
            <a:pPr lvl="1"/>
            <a:r>
              <a:rPr lang="en-US" dirty="0" smtClean="0"/>
              <a:t>04 </a:t>
            </a:r>
            <a:r>
              <a:rPr lang="en-US" dirty="0"/>
              <a:t>Warning error.</a:t>
            </a:r>
          </a:p>
          <a:p>
            <a:pPr lvl="1"/>
            <a:r>
              <a:rPr lang="en-US" dirty="0" smtClean="0"/>
              <a:t>08 </a:t>
            </a:r>
            <a:r>
              <a:rPr lang="en-US" dirty="0"/>
              <a:t>User error.</a:t>
            </a:r>
          </a:p>
          <a:p>
            <a:pPr lvl="1"/>
            <a:r>
              <a:rPr lang="en-US" dirty="0" smtClean="0"/>
              <a:t>12 </a:t>
            </a:r>
            <a:r>
              <a:rPr lang="en-US" dirty="0"/>
              <a:t>Severe internal error.</a:t>
            </a:r>
          </a:p>
          <a:p>
            <a:r>
              <a:rPr lang="en-US" dirty="0"/>
              <a:t>You can over-ride the standard error codes at the time you terminate BTEQ. This </a:t>
            </a:r>
            <a:r>
              <a:rPr lang="en-US" dirty="0" smtClean="0"/>
              <a:t>might be </a:t>
            </a:r>
            <a:r>
              <a:rPr lang="en-US" dirty="0"/>
              <a:t>handy for debug purposes. The error code or "return code" can be any number you specify using one of the following</a:t>
            </a:r>
          </a:p>
          <a:p>
            <a:r>
              <a:rPr lang="en-US" dirty="0"/>
              <a:t>Override Code </a:t>
            </a:r>
            <a:r>
              <a:rPr lang="en-US" dirty="0" smtClean="0"/>
              <a:t>Description; </a:t>
            </a:r>
            <a:endParaRPr lang="en-US" dirty="0"/>
          </a:p>
          <a:p>
            <a:pPr lvl="1"/>
            <a:r>
              <a:rPr lang="en-US" dirty="0"/>
              <a:t>.QUIT 15</a:t>
            </a:r>
          </a:p>
          <a:p>
            <a:pPr lvl="1"/>
            <a:r>
              <a:rPr lang="en-US" dirty="0"/>
              <a:t>.EXIT 15</a:t>
            </a:r>
          </a:p>
          <a:p>
            <a:endParaRPr lang="en-US" dirty="0" smtClean="0"/>
          </a:p>
          <a:p>
            <a:pPr marL="0" indent="0">
              <a:buNone/>
            </a:pPr>
            <a:endParaRPr lang="en-US" dirty="0" smtClean="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itle 39"/>
          <p:cNvSpPr>
            <a:spLocks noGrp="1"/>
          </p:cNvSpPr>
          <p:nvPr>
            <p:ph type="title"/>
          </p:nvPr>
        </p:nvSpPr>
        <p:spPr/>
        <p:txBody>
          <a:bodyPr/>
          <a:lstStyle/>
          <a:p>
            <a:r>
              <a:rPr lang="en-US" dirty="0"/>
              <a:t>Using BTEQ to Export </a:t>
            </a:r>
            <a:r>
              <a:rPr lang="en-US" dirty="0" smtClean="0"/>
              <a:t>Data</a:t>
            </a:r>
            <a:endParaRPr lang="en-US" dirty="0"/>
          </a:p>
        </p:txBody>
      </p:sp>
      <p:sp>
        <p:nvSpPr>
          <p:cNvPr id="41" name="Content Placeholder 40"/>
          <p:cNvSpPr>
            <a:spLocks noGrp="1"/>
          </p:cNvSpPr>
          <p:nvPr>
            <p:ph idx="1"/>
          </p:nvPr>
        </p:nvSpPr>
        <p:spPr/>
        <p:txBody>
          <a:bodyPr/>
          <a:lstStyle/>
          <a:p>
            <a:r>
              <a:rPr lang="en-US" dirty="0"/>
              <a:t>IBTEQ </a:t>
            </a:r>
            <a:r>
              <a:rPr lang="en-US" dirty="0" err="1"/>
              <a:t>alHows</a:t>
            </a:r>
            <a:r>
              <a:rPr lang="en-US" dirty="0"/>
              <a:t>. data </a:t>
            </a:r>
            <a:r>
              <a:rPr lang="en-US" dirty="0" err="1"/>
              <a:t>tu</a:t>
            </a:r>
            <a:r>
              <a:rPr lang="en-US" dirty="0"/>
              <a:t> be  exported  </a:t>
            </a:r>
            <a:r>
              <a:rPr lang="en-US" dirty="0" err="1"/>
              <a:t>directlv</a:t>
            </a:r>
            <a:r>
              <a:rPr lang="en-US" dirty="0"/>
              <a:t> from Teradata </a:t>
            </a:r>
            <a:r>
              <a:rPr lang="en-US" dirty="0" err="1"/>
              <a:t>tu</a:t>
            </a:r>
            <a:r>
              <a:rPr lang="en-US" dirty="0"/>
              <a:t> a </a:t>
            </a:r>
            <a:r>
              <a:rPr lang="en-US" dirty="0" err="1"/>
              <a:t>fHe</a:t>
            </a:r>
            <a:r>
              <a:rPr lang="en-US" dirty="0"/>
              <a:t> on  a mainframe or network-attached </a:t>
            </a:r>
            <a:r>
              <a:rPr lang="en-US" dirty="0" err="1" smtClean="0"/>
              <a:t>computer,with</a:t>
            </a:r>
            <a:r>
              <a:rPr lang="en-US" dirty="0" smtClean="0"/>
              <a:t> </a:t>
            </a:r>
            <a:r>
              <a:rPr lang="en-US" dirty="0"/>
              <a:t>desired output</a:t>
            </a:r>
            <a:r>
              <a:rPr lang="en-US" dirty="0" smtClean="0"/>
              <a:t>.</a:t>
            </a:r>
          </a:p>
          <a:p>
            <a:endParaRPr lang="en-US" dirty="0"/>
          </a:p>
          <a:p>
            <a:r>
              <a:rPr lang="en-US" dirty="0" err="1"/>
              <a:t>Generallv</a:t>
            </a:r>
            <a:r>
              <a:rPr lang="en-US" dirty="0"/>
              <a:t> , user exported data  in with different export format, composed of vari1ety of characteristics</a:t>
            </a:r>
            <a:r>
              <a:rPr lang="en-US" dirty="0" smtClean="0"/>
              <a:t>,</a:t>
            </a:r>
          </a:p>
          <a:p>
            <a:endParaRPr lang="en-US" dirty="0"/>
          </a:p>
          <a:p>
            <a:pPr marL="0" indent="0">
              <a:buNone/>
            </a:pPr>
            <a:r>
              <a:rPr lang="en-US" sz="1800" dirty="0"/>
              <a:t>F'onm1at of Export command  :</a:t>
            </a:r>
          </a:p>
          <a:p>
            <a:pPr marL="0" indent="0">
              <a:buNone/>
            </a:pPr>
            <a:r>
              <a:rPr lang="en-US" sz="1800" dirty="0"/>
              <a:t>.. EXPORT &lt;mode&gt; {FIILE  [I    DDNAME} =&lt;filename&gt;[,  UMIT=n</a:t>
            </a:r>
          </a:p>
          <a:p>
            <a:pPr marL="0" indent="0">
              <a:buNone/>
            </a:pPr>
            <a:r>
              <a:rPr lang="en-US" sz="1800" dirty="0"/>
              <a:t>Exa1mpllle  :</a:t>
            </a:r>
          </a:p>
          <a:p>
            <a:pPr marL="0" indent="0">
              <a:buNone/>
            </a:pPr>
            <a:r>
              <a:rPr lang="en-US" sz="1800" dirty="0" err="1"/>
              <a:t>Bteq</a:t>
            </a:r>
            <a:r>
              <a:rPr lang="en-US" sz="1800" dirty="0"/>
              <a:t> script:  </a:t>
            </a:r>
            <a:r>
              <a:rPr lang="en-US" sz="1800" dirty="0" err="1"/>
              <a:t>exportl.btq</a:t>
            </a:r>
            <a:endParaRPr lang="en-US" sz="1800" dirty="0"/>
          </a:p>
          <a:p>
            <a:endParaRPr lang="en-US" dirty="0" smtClean="0"/>
          </a:p>
          <a:p>
            <a:endParaRPr lang="en-US" dirty="0" smtClean="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BTEQ to Export Data</a:t>
            </a:r>
          </a:p>
        </p:txBody>
      </p:sp>
      <p:sp>
        <p:nvSpPr>
          <p:cNvPr id="4" name="object 18"/>
          <p:cNvSpPr/>
          <p:nvPr/>
        </p:nvSpPr>
        <p:spPr>
          <a:xfrm>
            <a:off x="4897188" y="4934561"/>
            <a:ext cx="1712346" cy="155447"/>
          </a:xfrm>
          <a:prstGeom prst="rect">
            <a:avLst/>
          </a:prstGeom>
          <a:blipFill>
            <a:blip r:embed="rId3" cstate="print"/>
            <a:stretch>
              <a:fillRect/>
            </a:stretch>
          </a:blipFill>
        </p:spPr>
        <p:txBody>
          <a:bodyPr wrap="square" lIns="0" tIns="0" rIns="0" bIns="0" rtlCol="0">
            <a:noAutofit/>
          </a:bodyPr>
          <a:lstStyle/>
          <a:p>
            <a:endParaRPr/>
          </a:p>
        </p:txBody>
      </p:sp>
      <p:sp>
        <p:nvSpPr>
          <p:cNvPr id="5" name="object 19"/>
          <p:cNvSpPr/>
          <p:nvPr/>
        </p:nvSpPr>
        <p:spPr>
          <a:xfrm>
            <a:off x="3950712" y="3901285"/>
            <a:ext cx="4110544" cy="434340"/>
          </a:xfrm>
          <a:prstGeom prst="rect">
            <a:avLst/>
          </a:prstGeom>
          <a:blipFill>
            <a:blip r:embed="rId4" cstate="print"/>
            <a:stretch>
              <a:fillRect/>
            </a:stretch>
          </a:blipFill>
        </p:spPr>
        <p:txBody>
          <a:bodyPr wrap="square" lIns="0" tIns="0" rIns="0" bIns="0" rtlCol="0">
            <a:noAutofit/>
          </a:bodyPr>
          <a:lstStyle/>
          <a:p>
            <a:endParaRPr/>
          </a:p>
        </p:txBody>
      </p:sp>
      <p:sp>
        <p:nvSpPr>
          <p:cNvPr id="6" name="object 20"/>
          <p:cNvSpPr/>
          <p:nvPr/>
        </p:nvSpPr>
        <p:spPr>
          <a:xfrm>
            <a:off x="3440894" y="3830423"/>
            <a:ext cx="5175902" cy="923543"/>
          </a:xfrm>
          <a:prstGeom prst="rect">
            <a:avLst/>
          </a:prstGeom>
          <a:blipFill>
            <a:blip r:embed="rId5" cstate="print"/>
            <a:stretch>
              <a:fillRect/>
            </a:stretch>
          </a:blipFill>
        </p:spPr>
        <p:txBody>
          <a:bodyPr wrap="square" lIns="0" tIns="0" rIns="0" bIns="0" rtlCol="0">
            <a:noAutofit/>
          </a:bodyPr>
          <a:lstStyle/>
          <a:p>
            <a:endParaRPr/>
          </a:p>
        </p:txBody>
      </p:sp>
      <p:sp>
        <p:nvSpPr>
          <p:cNvPr id="7" name="object 21"/>
          <p:cNvSpPr/>
          <p:nvPr/>
        </p:nvSpPr>
        <p:spPr>
          <a:xfrm>
            <a:off x="1829140" y="4129885"/>
            <a:ext cx="740720" cy="240030"/>
          </a:xfrm>
          <a:prstGeom prst="rect">
            <a:avLst/>
          </a:prstGeom>
          <a:blipFill>
            <a:blip r:embed="rId6" cstate="print"/>
            <a:stretch>
              <a:fillRect/>
            </a:stretch>
          </a:blipFill>
        </p:spPr>
        <p:txBody>
          <a:bodyPr wrap="square" lIns="0" tIns="0" rIns="0" bIns="0" rtlCol="0">
            <a:noAutofit/>
          </a:bodyPr>
          <a:lstStyle/>
          <a:p>
            <a:endParaRPr/>
          </a:p>
        </p:txBody>
      </p:sp>
      <p:sp>
        <p:nvSpPr>
          <p:cNvPr id="8" name="object 23"/>
          <p:cNvSpPr/>
          <p:nvPr/>
        </p:nvSpPr>
        <p:spPr>
          <a:xfrm>
            <a:off x="578602" y="2057400"/>
            <a:ext cx="8138160" cy="2743200"/>
          </a:xfrm>
          <a:prstGeom prst="rect">
            <a:avLst/>
          </a:prstGeom>
          <a:blipFill>
            <a:blip r:embed="rId7" cstate="print"/>
            <a:stretch>
              <a:fillRect/>
            </a:stretch>
          </a:blipFill>
        </p:spPr>
        <p:txBody>
          <a:bodyPr wrap="square" lIns="0" tIns="0" rIns="0" bIns="0" rtlCol="0">
            <a:noAutofit/>
          </a:bodyPr>
          <a:lstStyle/>
          <a:p>
            <a:endParaRPr/>
          </a:p>
        </p:txBody>
      </p:sp>
      <p:sp>
        <p:nvSpPr>
          <p:cNvPr id="9" name="object 24"/>
          <p:cNvSpPr/>
          <p:nvPr/>
        </p:nvSpPr>
        <p:spPr>
          <a:xfrm>
            <a:off x="962679" y="4943701"/>
            <a:ext cx="2453065" cy="139446"/>
          </a:xfrm>
          <a:prstGeom prst="rect">
            <a:avLst/>
          </a:prstGeom>
          <a:blipFill>
            <a:blip r:embed="rId8" cstate="print"/>
            <a:stretch>
              <a:fillRect/>
            </a:stretch>
          </a:blipFill>
        </p:spPr>
        <p:txBody>
          <a:bodyPr wrap="square" lIns="0" tIns="0" rIns="0" bIns="0" rtlCol="0">
            <a:noAutofit/>
          </a:bodyPr>
          <a:lstStyle/>
          <a:p>
            <a:endParaRPr/>
          </a:p>
        </p:txBody>
      </p:sp>
      <p:sp>
        <p:nvSpPr>
          <p:cNvPr id="10" name="object 11"/>
          <p:cNvSpPr txBox="1"/>
          <p:nvPr/>
        </p:nvSpPr>
        <p:spPr>
          <a:xfrm>
            <a:off x="691640" y="2375677"/>
            <a:ext cx="2969313" cy="756511"/>
          </a:xfrm>
          <a:prstGeom prst="rect">
            <a:avLst/>
          </a:prstGeom>
        </p:spPr>
        <p:txBody>
          <a:bodyPr wrap="square" lIns="0" tIns="0" rIns="0" bIns="0" rtlCol="0">
            <a:noAutofit/>
          </a:bodyPr>
          <a:lstStyle/>
          <a:p>
            <a:pPr marL="17272" marR="21905">
              <a:lnSpc>
                <a:spcPct val="95825"/>
              </a:lnSpc>
              <a:spcBef>
                <a:spcPts val="30"/>
              </a:spcBef>
            </a:pPr>
            <a:r>
              <a:rPr sz="800" dirty="0" smtClean="0">
                <a:solidFill>
                  <a:schemeClr val="bg1"/>
                </a:solidFill>
                <a:latin typeface="Arial"/>
                <a:cs typeface="Arial"/>
              </a:rPr>
              <a:t>LOGON</a:t>
            </a:r>
            <a:r>
              <a:rPr sz="800" spc="84" dirty="0" smtClean="0">
                <a:solidFill>
                  <a:schemeClr val="bg1"/>
                </a:solidFill>
                <a:latin typeface="Arial"/>
                <a:cs typeface="Arial"/>
              </a:rPr>
              <a:t> </a:t>
            </a:r>
            <a:r>
              <a:rPr sz="800" spc="0" dirty="0" smtClean="0">
                <a:solidFill>
                  <a:schemeClr val="bg1"/>
                </a:solidFill>
                <a:latin typeface="Arial"/>
                <a:cs typeface="Arial"/>
              </a:rPr>
              <a:t>tdp1/us-er1,passwd1</a:t>
            </a:r>
            <a:endParaRPr sz="800" dirty="0">
              <a:solidFill>
                <a:schemeClr val="bg1"/>
              </a:solidFill>
              <a:latin typeface="Arial"/>
              <a:cs typeface="Arial"/>
            </a:endParaRPr>
          </a:p>
          <a:p>
            <a:pPr marL="21844">
              <a:lnSpc>
                <a:spcPct val="95825"/>
              </a:lnSpc>
              <a:spcBef>
                <a:spcPts val="70"/>
              </a:spcBef>
            </a:pPr>
            <a:r>
              <a:rPr sz="800" dirty="0" smtClean="0">
                <a:solidFill>
                  <a:schemeClr val="bg1"/>
                </a:solidFill>
                <a:latin typeface="Arial"/>
                <a:cs typeface="Arial"/>
              </a:rPr>
              <a:t>.EXIPORT</a:t>
            </a:r>
            <a:r>
              <a:rPr sz="800" spc="84" dirty="0" smtClean="0">
                <a:solidFill>
                  <a:schemeClr val="bg1"/>
                </a:solidFill>
                <a:latin typeface="Arial"/>
                <a:cs typeface="Arial"/>
              </a:rPr>
              <a:t> </a:t>
            </a:r>
            <a:r>
              <a:rPr sz="800" spc="0" dirty="0" smtClean="0">
                <a:solidFill>
                  <a:schemeClr val="bg1"/>
                </a:solidFill>
                <a:latin typeface="Arial"/>
                <a:cs typeface="Arial"/>
              </a:rPr>
              <a:t>DATA</a:t>
            </a:r>
            <a:r>
              <a:rPr sz="800" spc="57" dirty="0" smtClean="0">
                <a:solidFill>
                  <a:schemeClr val="bg1"/>
                </a:solidFill>
                <a:latin typeface="Arial"/>
                <a:cs typeface="Arial"/>
              </a:rPr>
              <a:t> </a:t>
            </a:r>
            <a:r>
              <a:rPr sz="800" spc="0" dirty="0" smtClean="0">
                <a:solidFill>
                  <a:schemeClr val="bg1"/>
                </a:solidFill>
                <a:latin typeface="Arial"/>
                <a:cs typeface="Arial"/>
              </a:rPr>
              <a:t>flLE=/home/user1/empfile_10.txt</a:t>
            </a:r>
            <a:endParaRPr sz="800" dirty="0">
              <a:solidFill>
                <a:schemeClr val="bg1"/>
              </a:solidFill>
              <a:latin typeface="Arial"/>
              <a:cs typeface="Arial"/>
            </a:endParaRPr>
          </a:p>
          <a:p>
            <a:pPr marL="12700" marR="21905">
              <a:lnSpc>
                <a:spcPts val="1050"/>
              </a:lnSpc>
              <a:spcBef>
                <a:spcPts val="52"/>
              </a:spcBef>
            </a:pPr>
            <a:r>
              <a:rPr sz="800" dirty="0" smtClean="0">
                <a:solidFill>
                  <a:schemeClr val="bg1"/>
                </a:solidFill>
                <a:latin typeface="Times New Roman"/>
                <a:cs typeface="Times New Roman"/>
              </a:rPr>
              <a:t>SElE</a:t>
            </a:r>
            <a:r>
              <a:rPr sz="525" baseline="33129" dirty="0" smtClean="0">
                <a:solidFill>
                  <a:schemeClr val="bg1"/>
                </a:solidFill>
                <a:latin typeface="Times New Roman"/>
                <a:cs typeface="Times New Roman"/>
              </a:rPr>
              <a:t>1</a:t>
            </a:r>
            <a:r>
              <a:rPr sz="800" dirty="0" smtClean="0">
                <a:solidFill>
                  <a:schemeClr val="bg1"/>
                </a:solidFill>
                <a:latin typeface="Times New Roman"/>
                <a:cs typeface="Times New Roman"/>
              </a:rPr>
              <a:t>CT </a:t>
            </a:r>
            <a:r>
              <a:rPr sz="800" spc="-94" dirty="0" smtClean="0">
                <a:solidFill>
                  <a:schemeClr val="bg1"/>
                </a:solidFill>
                <a:latin typeface="Times New Roman"/>
                <a:cs typeface="Times New Roman"/>
              </a:rPr>
              <a:t> </a:t>
            </a:r>
            <a:r>
              <a:rPr sz="1000" spc="0" dirty="0" smtClean="0">
                <a:solidFill>
                  <a:schemeClr val="bg1"/>
                </a:solidFill>
                <a:latin typeface="Arial"/>
                <a:cs typeface="Arial"/>
              </a:rPr>
              <a:t>*</a:t>
            </a:r>
            <a:r>
              <a:rPr sz="1000" spc="108" dirty="0" smtClean="0">
                <a:solidFill>
                  <a:schemeClr val="bg1"/>
                </a:solidFill>
                <a:latin typeface="Arial"/>
                <a:cs typeface="Arial"/>
              </a:rPr>
              <a:t> </a:t>
            </a:r>
            <a:r>
              <a:rPr sz="950" spc="0" dirty="0" smtClean="0">
                <a:solidFill>
                  <a:schemeClr val="bg1"/>
                </a:solidFill>
                <a:latin typeface="Times New Roman"/>
                <a:cs typeface="Times New Roman"/>
              </a:rPr>
              <a:t>from</a:t>
            </a:r>
            <a:r>
              <a:rPr sz="950" spc="27" dirty="0" smtClean="0">
                <a:solidFill>
                  <a:schemeClr val="bg1"/>
                </a:solidFill>
                <a:latin typeface="Times New Roman"/>
                <a:cs typeface="Times New Roman"/>
              </a:rPr>
              <a:t> </a:t>
            </a:r>
            <a:r>
              <a:rPr sz="850" spc="0" dirty="0" smtClean="0">
                <a:solidFill>
                  <a:schemeClr val="bg1"/>
                </a:solidFill>
                <a:latin typeface="Arial"/>
                <a:cs typeface="Arial"/>
              </a:rPr>
              <a:t>ernp</a:t>
            </a:r>
            <a:endParaRPr sz="850" dirty="0">
              <a:solidFill>
                <a:schemeClr val="bg1"/>
              </a:solidFill>
              <a:latin typeface="Arial"/>
              <a:cs typeface="Arial"/>
            </a:endParaRPr>
          </a:p>
          <a:p>
            <a:pPr marL="12700" marR="21905">
              <a:lnSpc>
                <a:spcPts val="960"/>
              </a:lnSpc>
            </a:pPr>
            <a:r>
              <a:rPr sz="850" spc="0" dirty="0" smtClean="0">
                <a:solidFill>
                  <a:schemeClr val="bg1"/>
                </a:solidFill>
                <a:latin typeface="Arial"/>
                <a:cs typeface="Arial"/>
              </a:rPr>
              <a:t>WHERE </a:t>
            </a:r>
            <a:r>
              <a:rPr sz="850" spc="24" dirty="0" smtClean="0">
                <a:solidFill>
                  <a:schemeClr val="bg1"/>
                </a:solidFill>
                <a:latin typeface="Arial"/>
                <a:cs typeface="Arial"/>
              </a:rPr>
              <a:t> </a:t>
            </a:r>
            <a:r>
              <a:rPr sz="850" spc="0" dirty="0" smtClean="0">
                <a:solidFill>
                  <a:schemeClr val="bg1"/>
                </a:solidFill>
                <a:latin typeface="Arial"/>
                <a:cs typeface="Arial"/>
              </a:rPr>
              <a:t>dept_no=:10;</a:t>
            </a:r>
            <a:endParaRPr sz="850" dirty="0">
              <a:solidFill>
                <a:schemeClr val="bg1"/>
              </a:solidFill>
              <a:latin typeface="Arial"/>
              <a:cs typeface="Arial"/>
            </a:endParaRPr>
          </a:p>
          <a:p>
            <a:pPr marL="21844" marR="21905">
              <a:lnSpc>
                <a:spcPct val="95825"/>
              </a:lnSpc>
              <a:spcBef>
                <a:spcPts val="27"/>
              </a:spcBef>
            </a:pPr>
            <a:r>
              <a:rPr sz="800" dirty="0" smtClean="0">
                <a:solidFill>
                  <a:schemeClr val="bg1"/>
                </a:solidFill>
                <a:latin typeface="Arial"/>
                <a:cs typeface="Arial"/>
              </a:rPr>
              <a:t>.EXIPORT</a:t>
            </a:r>
            <a:r>
              <a:rPr sz="800" spc="84" dirty="0" smtClean="0">
                <a:solidFill>
                  <a:schemeClr val="bg1"/>
                </a:solidFill>
                <a:latin typeface="Arial"/>
                <a:cs typeface="Arial"/>
              </a:rPr>
              <a:t> </a:t>
            </a:r>
            <a:r>
              <a:rPr sz="800" spc="0" dirty="0" smtClean="0">
                <a:solidFill>
                  <a:schemeClr val="bg1"/>
                </a:solidFill>
                <a:latin typeface="Arial"/>
                <a:cs typeface="Arial"/>
              </a:rPr>
              <a:t>RIESET</a:t>
            </a:r>
            <a:endParaRPr sz="800" dirty="0">
              <a:solidFill>
                <a:schemeClr val="bg1"/>
              </a:solidFill>
              <a:latin typeface="Arial"/>
              <a:cs typeface="Arial"/>
            </a:endParaRPr>
          </a:p>
          <a:p>
            <a:pPr marL="21844" marR="21905">
              <a:lnSpc>
                <a:spcPct val="95825"/>
              </a:lnSpc>
            </a:pPr>
            <a:r>
              <a:rPr sz="800" dirty="0" smtClean="0">
                <a:solidFill>
                  <a:schemeClr val="bg1"/>
                </a:solidFill>
                <a:latin typeface="Times New Roman"/>
                <a:cs typeface="Times New Roman"/>
              </a:rPr>
              <a:t>.QlllT</a:t>
            </a:r>
            <a:endParaRPr sz="800" dirty="0">
              <a:solidFill>
                <a:schemeClr val="bg1"/>
              </a:solidFill>
              <a:latin typeface="Times New Roman"/>
              <a:cs typeface="Times New Roman"/>
            </a:endParaRPr>
          </a:p>
        </p:txBody>
      </p:sp>
      <p:sp>
        <p:nvSpPr>
          <p:cNvPr id="11" name="object 10"/>
          <p:cNvSpPr txBox="1"/>
          <p:nvPr/>
        </p:nvSpPr>
        <p:spPr>
          <a:xfrm>
            <a:off x="4070609" y="3886438"/>
            <a:ext cx="3880748" cy="312160"/>
          </a:xfrm>
          <a:prstGeom prst="rect">
            <a:avLst/>
          </a:prstGeom>
        </p:spPr>
        <p:style>
          <a:lnRef idx="2">
            <a:schemeClr val="dk1"/>
          </a:lnRef>
          <a:fillRef idx="1">
            <a:schemeClr val="lt1"/>
          </a:fillRef>
          <a:effectRef idx="0">
            <a:schemeClr val="dk1"/>
          </a:effectRef>
          <a:fontRef idx="minor">
            <a:schemeClr val="dk1"/>
          </a:fontRef>
        </p:style>
        <p:txBody>
          <a:bodyPr wrap="square" lIns="0" tIns="0" rIns="0" bIns="0" rtlCol="0">
            <a:noAutofit/>
          </a:bodyPr>
          <a:lstStyle/>
          <a:p>
            <a:pPr algn="ctr">
              <a:lnSpc>
                <a:spcPts val="1170"/>
              </a:lnSpc>
              <a:spcBef>
                <a:spcPts val="58"/>
              </a:spcBef>
            </a:pPr>
            <a:r>
              <a:rPr sz="1000" dirty="0" smtClean="0">
                <a:solidFill>
                  <a:srgbClr val="494653"/>
                </a:solidFill>
                <a:latin typeface="+mj-lt"/>
                <a:cs typeface="Arial"/>
              </a:rPr>
              <a:t>7782</a:t>
            </a:r>
            <a:r>
              <a:rPr sz="1000" dirty="0" smtClean="0">
                <a:solidFill>
                  <a:srgbClr val="5F5B69"/>
                </a:solidFill>
                <a:latin typeface="+mj-lt"/>
                <a:cs typeface="Arial"/>
              </a:rPr>
              <a:t>,,</a:t>
            </a:r>
            <a:r>
              <a:rPr sz="1000" dirty="0" smtClean="0">
                <a:solidFill>
                  <a:srgbClr val="494653"/>
                </a:solidFill>
                <a:latin typeface="+mj-lt"/>
                <a:cs typeface="Arial"/>
              </a:rPr>
              <a:t>ClARK</a:t>
            </a:r>
            <a:r>
              <a:rPr sz="1000" dirty="0" smtClean="0">
                <a:solidFill>
                  <a:srgbClr val="5F5B69"/>
                </a:solidFill>
                <a:latin typeface="+mj-lt"/>
                <a:cs typeface="Arial"/>
              </a:rPr>
              <a:t>.,</a:t>
            </a:r>
            <a:r>
              <a:rPr sz="1000" dirty="0" smtClean="0">
                <a:solidFill>
                  <a:srgbClr val="494653"/>
                </a:solidFill>
                <a:latin typeface="+mj-lt"/>
                <a:cs typeface="Arial"/>
              </a:rPr>
              <a:t>MANAG</a:t>
            </a:r>
            <a:r>
              <a:rPr sz="1000" dirty="0" smtClean="0">
                <a:solidFill>
                  <a:srgbClr val="393041"/>
                </a:solidFill>
                <a:latin typeface="+mj-lt"/>
                <a:cs typeface="Arial"/>
              </a:rPr>
              <a:t>E</a:t>
            </a:r>
            <a:r>
              <a:rPr sz="1000" dirty="0" smtClean="0">
                <a:solidFill>
                  <a:srgbClr val="494653"/>
                </a:solidFill>
                <a:latin typeface="+mj-lt"/>
                <a:cs typeface="Arial"/>
              </a:rPr>
              <a:t>R</a:t>
            </a:r>
            <a:r>
              <a:rPr sz="1000" dirty="0" smtClean="0">
                <a:solidFill>
                  <a:srgbClr val="5F5B69"/>
                </a:solidFill>
                <a:latin typeface="+mj-lt"/>
                <a:cs typeface="Arial"/>
              </a:rPr>
              <a:t>,,</a:t>
            </a:r>
            <a:r>
              <a:rPr sz="1000" spc="-204" dirty="0" smtClean="0">
                <a:solidFill>
                  <a:srgbClr val="5F5B69"/>
                </a:solidFill>
                <a:latin typeface="+mj-lt"/>
                <a:cs typeface="Arial"/>
              </a:rPr>
              <a:t> </a:t>
            </a:r>
            <a:r>
              <a:rPr sz="1050" spc="0" dirty="0" smtClean="0">
                <a:solidFill>
                  <a:srgbClr val="494653"/>
                </a:solidFill>
                <a:latin typeface="+mj-lt"/>
                <a:cs typeface="Times New Roman"/>
              </a:rPr>
              <a:t>7839</a:t>
            </a:r>
            <a:r>
              <a:rPr sz="1050" spc="-189" dirty="0" smtClean="0">
                <a:solidFill>
                  <a:srgbClr val="494653"/>
                </a:solidFill>
                <a:latin typeface="+mj-lt"/>
                <a:cs typeface="Times New Roman"/>
              </a:rPr>
              <a:t> </a:t>
            </a:r>
            <a:r>
              <a:rPr sz="1050" spc="0" dirty="0" smtClean="0">
                <a:solidFill>
                  <a:srgbClr val="5F5B69"/>
                </a:solidFill>
                <a:latin typeface="+mj-lt"/>
                <a:cs typeface="Times New Roman"/>
              </a:rPr>
              <a:t>..</a:t>
            </a:r>
            <a:r>
              <a:rPr sz="1050" spc="46" dirty="0" smtClean="0">
                <a:solidFill>
                  <a:srgbClr val="5F5B69"/>
                </a:solidFill>
                <a:latin typeface="+mj-lt"/>
                <a:cs typeface="Times New Roman"/>
              </a:rPr>
              <a:t> </a:t>
            </a:r>
            <a:r>
              <a:rPr sz="1000" spc="0" dirty="0" smtClean="0">
                <a:solidFill>
                  <a:srgbClr val="393041"/>
                </a:solidFill>
                <a:latin typeface="+mj-lt"/>
                <a:cs typeface="Arial"/>
              </a:rPr>
              <a:t>1</a:t>
            </a:r>
            <a:r>
              <a:rPr sz="1000" spc="0" dirty="0" smtClean="0">
                <a:solidFill>
                  <a:srgbClr val="494653"/>
                </a:solidFill>
                <a:latin typeface="+mj-lt"/>
                <a:cs typeface="Arial"/>
              </a:rPr>
              <a:t>9</a:t>
            </a:r>
            <a:r>
              <a:rPr sz="675" spc="0" baseline="32208" dirty="0" smtClean="0">
                <a:solidFill>
                  <a:srgbClr val="7FB9DD"/>
                </a:solidFill>
                <a:latin typeface="+mj-lt"/>
                <a:cs typeface="Times New Roman"/>
              </a:rPr>
              <a:t>1</a:t>
            </a:r>
            <a:r>
              <a:rPr sz="1000" spc="0" dirty="0" smtClean="0">
                <a:solidFill>
                  <a:srgbClr val="494653"/>
                </a:solidFill>
                <a:latin typeface="+mj-lt"/>
                <a:cs typeface="Arial"/>
              </a:rPr>
              <a:t>81</a:t>
            </a:r>
            <a:r>
              <a:rPr sz="1000" spc="0" dirty="0" smtClean="0">
                <a:solidFill>
                  <a:srgbClr val="393041"/>
                </a:solidFill>
                <a:latin typeface="+mj-lt"/>
                <a:cs typeface="Arial"/>
              </a:rPr>
              <a:t>-</a:t>
            </a:r>
            <a:r>
              <a:rPr sz="1000" spc="0" dirty="0" smtClean="0">
                <a:solidFill>
                  <a:srgbClr val="494653"/>
                </a:solidFill>
                <a:latin typeface="+mj-lt"/>
                <a:cs typeface="Arial"/>
              </a:rPr>
              <a:t>06</a:t>
            </a:r>
            <a:r>
              <a:rPr sz="1000" spc="0" dirty="0" smtClean="0">
                <a:solidFill>
                  <a:srgbClr val="393041"/>
                </a:solidFill>
                <a:latin typeface="+mj-lt"/>
                <a:cs typeface="Arial"/>
              </a:rPr>
              <a:t>-</a:t>
            </a:r>
            <a:r>
              <a:rPr sz="1000" spc="0" dirty="0" smtClean="0">
                <a:solidFill>
                  <a:srgbClr val="494653"/>
                </a:solidFill>
                <a:latin typeface="+mj-lt"/>
                <a:cs typeface="Arial"/>
              </a:rPr>
              <a:t>09,245'0</a:t>
            </a:r>
            <a:r>
              <a:rPr sz="1000" spc="0" dirty="0" smtClean="0">
                <a:solidFill>
                  <a:srgbClr val="5F5B69"/>
                </a:solidFill>
                <a:latin typeface="+mj-lt"/>
                <a:cs typeface="Arial"/>
              </a:rPr>
              <a:t>.</a:t>
            </a:r>
            <a:r>
              <a:rPr sz="1000" spc="0" dirty="0" smtClean="0">
                <a:solidFill>
                  <a:srgbClr val="494653"/>
                </a:solidFill>
                <a:latin typeface="+mj-lt"/>
                <a:cs typeface="Arial"/>
              </a:rPr>
              <a:t>0Qi</a:t>
            </a:r>
            <a:r>
              <a:rPr sz="1000" spc="0" dirty="0" smtClean="0">
                <a:solidFill>
                  <a:srgbClr val="5F5B69"/>
                </a:solidFill>
                <a:latin typeface="+mj-lt"/>
                <a:cs typeface="Arial"/>
              </a:rPr>
              <a:t>.,</a:t>
            </a:r>
            <a:r>
              <a:rPr sz="1000" spc="0" dirty="0" smtClean="0">
                <a:solidFill>
                  <a:srgbClr val="494653"/>
                </a:solidFill>
                <a:latin typeface="+mj-lt"/>
                <a:cs typeface="Arial"/>
              </a:rPr>
              <a:t>?</a:t>
            </a:r>
            <a:r>
              <a:rPr sz="1000" spc="-184" dirty="0" smtClean="0">
                <a:solidFill>
                  <a:srgbClr val="494653"/>
                </a:solidFill>
                <a:latin typeface="+mj-lt"/>
                <a:cs typeface="Arial"/>
              </a:rPr>
              <a:t> </a:t>
            </a:r>
            <a:r>
              <a:rPr sz="1050" spc="0" dirty="0" smtClean="0">
                <a:solidFill>
                  <a:srgbClr val="494653"/>
                </a:solidFill>
                <a:latin typeface="+mj-lt"/>
                <a:cs typeface="Times New Roman"/>
              </a:rPr>
              <a:t>,10</a:t>
            </a:r>
            <a:endParaRPr sz="1050" dirty="0">
              <a:latin typeface="+mj-lt"/>
              <a:cs typeface="Times New Roman"/>
            </a:endParaRPr>
          </a:p>
          <a:p>
            <a:pPr marL="163652" marR="173654" algn="ctr">
              <a:lnSpc>
                <a:spcPts val="1205"/>
              </a:lnSpc>
              <a:spcBef>
                <a:spcPts val="1"/>
              </a:spcBef>
            </a:pPr>
            <a:r>
              <a:rPr sz="1000" dirty="0" smtClean="0">
                <a:solidFill>
                  <a:srgbClr val="494653"/>
                </a:solidFill>
                <a:latin typeface="+mj-lt"/>
                <a:cs typeface="Arial"/>
              </a:rPr>
              <a:t>7839,</a:t>
            </a:r>
            <a:r>
              <a:rPr sz="1000" spc="-134" dirty="0" smtClean="0">
                <a:solidFill>
                  <a:srgbClr val="494653"/>
                </a:solidFill>
                <a:latin typeface="+mj-lt"/>
                <a:cs typeface="Arial"/>
              </a:rPr>
              <a:t> </a:t>
            </a:r>
            <a:r>
              <a:rPr sz="1000" spc="0" dirty="0" smtClean="0">
                <a:solidFill>
                  <a:srgbClr val="494653"/>
                </a:solidFill>
                <a:latin typeface="+mj-lt"/>
                <a:cs typeface="Arial"/>
              </a:rPr>
              <a:t>Kl</a:t>
            </a:r>
            <a:r>
              <a:rPr sz="1000" spc="-114" dirty="0" smtClean="0">
                <a:solidFill>
                  <a:srgbClr val="494653"/>
                </a:solidFill>
                <a:latin typeface="+mj-lt"/>
                <a:cs typeface="Arial"/>
              </a:rPr>
              <a:t> </a:t>
            </a:r>
            <a:r>
              <a:rPr sz="1000" spc="0" dirty="0" smtClean="0">
                <a:solidFill>
                  <a:srgbClr val="5F5B69"/>
                </a:solidFill>
                <a:latin typeface="+mj-lt"/>
                <a:cs typeface="Arial"/>
              </a:rPr>
              <a:t>N</a:t>
            </a:r>
            <a:r>
              <a:rPr sz="1000" spc="0" dirty="0" smtClean="0">
                <a:solidFill>
                  <a:srgbClr val="494653"/>
                </a:solidFill>
                <a:latin typeface="+mj-lt"/>
                <a:cs typeface="Arial"/>
              </a:rPr>
              <a:t>G</a:t>
            </a:r>
            <a:r>
              <a:rPr sz="1000" spc="0" dirty="0" smtClean="0">
                <a:solidFill>
                  <a:srgbClr val="5F5B69"/>
                </a:solidFill>
                <a:latin typeface="+mj-lt"/>
                <a:cs typeface="Arial"/>
              </a:rPr>
              <a:t>"'</a:t>
            </a:r>
            <a:r>
              <a:rPr sz="1000" spc="-114" dirty="0" smtClean="0">
                <a:solidFill>
                  <a:srgbClr val="5F5B69"/>
                </a:solidFill>
                <a:latin typeface="+mj-lt"/>
                <a:cs typeface="Arial"/>
              </a:rPr>
              <a:t> </a:t>
            </a:r>
            <a:r>
              <a:rPr sz="1000" spc="0" dirty="0" smtClean="0">
                <a:solidFill>
                  <a:srgbClr val="393041"/>
                </a:solidFill>
                <a:latin typeface="+mj-lt"/>
                <a:cs typeface="Arial"/>
              </a:rPr>
              <a:t>P</a:t>
            </a:r>
            <a:r>
              <a:rPr sz="1000" spc="0" dirty="0" smtClean="0">
                <a:solidFill>
                  <a:srgbClr val="494653"/>
                </a:solidFill>
                <a:latin typeface="+mj-lt"/>
                <a:cs typeface="Arial"/>
              </a:rPr>
              <a:t>R</a:t>
            </a:r>
            <a:r>
              <a:rPr sz="1000" spc="0" dirty="0" smtClean="0">
                <a:solidFill>
                  <a:srgbClr val="393041"/>
                </a:solidFill>
                <a:latin typeface="+mj-lt"/>
                <a:cs typeface="Arial"/>
              </a:rPr>
              <a:t>E</a:t>
            </a:r>
            <a:r>
              <a:rPr sz="1000" spc="0" dirty="0" smtClean="0">
                <a:solidFill>
                  <a:srgbClr val="494653"/>
                </a:solidFill>
                <a:latin typeface="+mj-lt"/>
                <a:cs typeface="Arial"/>
              </a:rPr>
              <a:t>S</a:t>
            </a:r>
            <a:r>
              <a:rPr sz="1000" spc="-94" dirty="0" smtClean="0">
                <a:solidFill>
                  <a:srgbClr val="494653"/>
                </a:solidFill>
                <a:latin typeface="+mj-lt"/>
                <a:cs typeface="Arial"/>
              </a:rPr>
              <a:t> </a:t>
            </a:r>
            <a:r>
              <a:rPr sz="1000" spc="0" dirty="0" smtClean="0">
                <a:solidFill>
                  <a:srgbClr val="393041"/>
                </a:solidFill>
                <a:latin typeface="+mj-lt"/>
                <a:cs typeface="Arial"/>
              </a:rPr>
              <a:t>I</a:t>
            </a:r>
            <a:r>
              <a:rPr sz="1000" spc="-134" dirty="0" smtClean="0">
                <a:solidFill>
                  <a:srgbClr val="393041"/>
                </a:solidFill>
                <a:latin typeface="+mj-lt"/>
                <a:cs typeface="Arial"/>
              </a:rPr>
              <a:t> </a:t>
            </a:r>
            <a:r>
              <a:rPr sz="1000" spc="0" dirty="0" smtClean="0">
                <a:solidFill>
                  <a:srgbClr val="494653"/>
                </a:solidFill>
                <a:latin typeface="+mj-lt"/>
                <a:cs typeface="Arial"/>
              </a:rPr>
              <a:t>D</a:t>
            </a:r>
            <a:r>
              <a:rPr sz="1000" spc="0" dirty="0" smtClean="0">
                <a:solidFill>
                  <a:srgbClr val="393041"/>
                </a:solidFill>
                <a:latin typeface="+mj-lt"/>
                <a:cs typeface="Arial"/>
              </a:rPr>
              <a:t>lE</a:t>
            </a:r>
            <a:r>
              <a:rPr sz="1000" spc="-114" dirty="0" smtClean="0">
                <a:solidFill>
                  <a:srgbClr val="393041"/>
                </a:solidFill>
                <a:latin typeface="+mj-lt"/>
                <a:cs typeface="Arial"/>
              </a:rPr>
              <a:t> </a:t>
            </a:r>
            <a:r>
              <a:rPr sz="1050" spc="0" dirty="0" smtClean="0">
                <a:solidFill>
                  <a:srgbClr val="5F5B69"/>
                </a:solidFill>
                <a:latin typeface="+mj-lt"/>
                <a:cs typeface="Times New Roman"/>
              </a:rPr>
              <a:t>N</a:t>
            </a:r>
            <a:r>
              <a:rPr sz="1050" spc="0" dirty="0" smtClean="0">
                <a:solidFill>
                  <a:srgbClr val="494653"/>
                </a:solidFill>
                <a:latin typeface="+mj-lt"/>
                <a:cs typeface="Times New Roman"/>
              </a:rPr>
              <a:t>"t?,</a:t>
            </a:r>
            <a:r>
              <a:rPr sz="1050" spc="-121" dirty="0" smtClean="0">
                <a:solidFill>
                  <a:srgbClr val="494653"/>
                </a:solidFill>
                <a:latin typeface="+mj-lt"/>
                <a:cs typeface="Times New Roman"/>
              </a:rPr>
              <a:t> </a:t>
            </a:r>
            <a:r>
              <a:rPr sz="1050" spc="0" dirty="0" smtClean="0">
                <a:solidFill>
                  <a:srgbClr val="494653"/>
                </a:solidFill>
                <a:latin typeface="+mj-lt"/>
                <a:cs typeface="Times New Roman"/>
              </a:rPr>
              <a:t>1981-</a:t>
            </a:r>
            <a:r>
              <a:rPr sz="1050" spc="0" dirty="0" smtClean="0">
                <a:solidFill>
                  <a:srgbClr val="FACC8E"/>
                </a:solidFill>
                <a:latin typeface="+mj-lt"/>
                <a:cs typeface="Times New Roman"/>
              </a:rPr>
              <a:t>·</a:t>
            </a:r>
            <a:r>
              <a:rPr sz="1050" spc="0" dirty="0" smtClean="0">
                <a:solidFill>
                  <a:srgbClr val="494653"/>
                </a:solidFill>
                <a:latin typeface="+mj-lt"/>
                <a:cs typeface="Times New Roman"/>
              </a:rPr>
              <a:t>1</a:t>
            </a:r>
            <a:r>
              <a:rPr sz="1050" spc="0" dirty="0" smtClean="0">
                <a:solidFill>
                  <a:srgbClr val="FACC8E"/>
                </a:solidFill>
                <a:latin typeface="+mj-lt"/>
                <a:cs typeface="Times New Roman"/>
              </a:rPr>
              <a:t>·</a:t>
            </a:r>
            <a:r>
              <a:rPr sz="1050" spc="0" dirty="0" smtClean="0">
                <a:solidFill>
                  <a:srgbClr val="494653"/>
                </a:solidFill>
                <a:latin typeface="+mj-lt"/>
                <a:cs typeface="Times New Roman"/>
              </a:rPr>
              <a:t>1</a:t>
            </a:r>
            <a:r>
              <a:rPr sz="1050" spc="0" dirty="0" smtClean="0">
                <a:solidFill>
                  <a:srgbClr val="393041"/>
                </a:solidFill>
                <a:latin typeface="+mj-lt"/>
                <a:cs typeface="Times New Roman"/>
              </a:rPr>
              <a:t>-</a:t>
            </a:r>
            <a:r>
              <a:rPr sz="1050" spc="0" dirty="0" smtClean="0">
                <a:solidFill>
                  <a:srgbClr val="494653"/>
                </a:solidFill>
                <a:latin typeface="+mj-lt"/>
                <a:cs typeface="Times New Roman"/>
              </a:rPr>
              <a:t>17,</a:t>
            </a:r>
            <a:r>
              <a:rPr sz="1050" spc="-100" dirty="0" smtClean="0">
                <a:solidFill>
                  <a:srgbClr val="494653"/>
                </a:solidFill>
                <a:latin typeface="+mj-lt"/>
                <a:cs typeface="Times New Roman"/>
              </a:rPr>
              <a:t> </a:t>
            </a:r>
            <a:r>
              <a:rPr sz="1000" spc="0" dirty="0" smtClean="0">
                <a:solidFill>
                  <a:srgbClr val="494653"/>
                </a:solidFill>
                <a:latin typeface="+mj-lt"/>
                <a:cs typeface="Arial"/>
              </a:rPr>
              <a:t>5</a:t>
            </a:r>
            <a:r>
              <a:rPr sz="525" spc="0" baseline="41411" dirty="0" smtClean="0">
                <a:solidFill>
                  <a:srgbClr val="DEC090"/>
                </a:solidFill>
                <a:latin typeface="+mj-lt"/>
                <a:cs typeface="Times New Roman"/>
              </a:rPr>
              <a:t>1</a:t>
            </a:r>
            <a:r>
              <a:rPr sz="1050" spc="0" dirty="0" smtClean="0">
                <a:solidFill>
                  <a:srgbClr val="494653"/>
                </a:solidFill>
                <a:latin typeface="+mj-lt"/>
                <a:cs typeface="Times New Roman"/>
              </a:rPr>
              <a:t>000</a:t>
            </a:r>
            <a:r>
              <a:rPr sz="1050" spc="0" dirty="0" smtClean="0">
                <a:solidFill>
                  <a:srgbClr val="5F5B69"/>
                </a:solidFill>
                <a:latin typeface="+mj-lt"/>
                <a:cs typeface="Times New Roman"/>
              </a:rPr>
              <a:t>.</a:t>
            </a:r>
            <a:r>
              <a:rPr sz="1050" spc="0" dirty="0" smtClean="0">
                <a:solidFill>
                  <a:srgbClr val="494653"/>
                </a:solidFill>
                <a:latin typeface="+mj-lt"/>
                <a:cs typeface="Times New Roman"/>
              </a:rPr>
              <a:t>00</a:t>
            </a:r>
            <a:r>
              <a:rPr sz="1050" spc="0" dirty="0" smtClean="0">
                <a:solidFill>
                  <a:srgbClr val="5F5B69"/>
                </a:solidFill>
                <a:latin typeface="+mj-lt"/>
                <a:cs typeface="Times New Roman"/>
              </a:rPr>
              <a:t>,</a:t>
            </a:r>
            <a:r>
              <a:rPr sz="1050" spc="0" dirty="0" smtClean="0">
                <a:solidFill>
                  <a:srgbClr val="494653"/>
                </a:solidFill>
                <a:latin typeface="+mj-lt"/>
                <a:cs typeface="Times New Roman"/>
              </a:rPr>
              <a:t>?,</a:t>
            </a:r>
            <a:r>
              <a:rPr sz="1050" spc="-119" dirty="0" smtClean="0">
                <a:solidFill>
                  <a:srgbClr val="494653"/>
                </a:solidFill>
                <a:latin typeface="+mj-lt"/>
                <a:cs typeface="Times New Roman"/>
              </a:rPr>
              <a:t> </a:t>
            </a:r>
            <a:r>
              <a:rPr sz="1050" spc="0" dirty="0" smtClean="0">
                <a:solidFill>
                  <a:srgbClr val="494653"/>
                </a:solidFill>
                <a:latin typeface="+mj-lt"/>
                <a:cs typeface="Times New Roman"/>
              </a:rPr>
              <a:t>10</a:t>
            </a:r>
            <a:endParaRPr sz="1050" dirty="0">
              <a:latin typeface="+mj-lt"/>
              <a:cs typeface="Times New Roman"/>
            </a:endParaRPr>
          </a:p>
        </p:txBody>
      </p:sp>
      <p:sp>
        <p:nvSpPr>
          <p:cNvPr id="12" name="object 9"/>
          <p:cNvSpPr txBox="1"/>
          <p:nvPr/>
        </p:nvSpPr>
        <p:spPr>
          <a:xfrm>
            <a:off x="1821012" y="4090569"/>
            <a:ext cx="796262" cy="285750"/>
          </a:xfrm>
          <a:prstGeom prst="rect">
            <a:avLst/>
          </a:prstGeom>
        </p:spPr>
        <p:style>
          <a:lnRef idx="2">
            <a:schemeClr val="accent2"/>
          </a:lnRef>
          <a:fillRef idx="1">
            <a:schemeClr val="lt1"/>
          </a:fillRef>
          <a:effectRef idx="0">
            <a:schemeClr val="accent2"/>
          </a:effectRef>
          <a:fontRef idx="minor">
            <a:schemeClr val="dk1"/>
          </a:fontRef>
        </p:style>
        <p:txBody>
          <a:bodyPr wrap="square" lIns="0" tIns="0" rIns="0" bIns="0" rtlCol="0">
            <a:noAutofit/>
          </a:bodyPr>
          <a:lstStyle/>
          <a:p>
            <a:pPr marL="12700">
              <a:lnSpc>
                <a:spcPts val="2195"/>
              </a:lnSpc>
              <a:spcBef>
                <a:spcPts val="109"/>
              </a:spcBef>
            </a:pPr>
            <a:r>
              <a:rPr sz="2050" b="1" spc="0" dirty="0" smtClean="0">
                <a:solidFill>
                  <a:srgbClr val="373625"/>
                </a:solidFill>
                <a:latin typeface="Times New Roman"/>
                <a:cs typeface="Times New Roman"/>
              </a:rPr>
              <a:t>BTEQ</a:t>
            </a:r>
            <a:endParaRPr sz="2050" dirty="0">
              <a:latin typeface="Times New Roman"/>
              <a:cs typeface="Times New Roman"/>
            </a:endParaRPr>
          </a:p>
        </p:txBody>
      </p:sp>
      <p:sp>
        <p:nvSpPr>
          <p:cNvPr id="13" name="object 8"/>
          <p:cNvSpPr txBox="1"/>
          <p:nvPr/>
        </p:nvSpPr>
        <p:spPr>
          <a:xfrm>
            <a:off x="3942588" y="4195050"/>
            <a:ext cx="1858455" cy="158749"/>
          </a:xfrm>
          <a:prstGeom prst="rect">
            <a:avLst/>
          </a:prstGeom>
        </p:spPr>
        <p:style>
          <a:lnRef idx="2">
            <a:schemeClr val="dk1"/>
          </a:lnRef>
          <a:fillRef idx="1">
            <a:schemeClr val="lt1"/>
          </a:fillRef>
          <a:effectRef idx="0">
            <a:schemeClr val="dk1"/>
          </a:effectRef>
          <a:fontRef idx="minor">
            <a:schemeClr val="dk1"/>
          </a:fontRef>
        </p:style>
        <p:txBody>
          <a:bodyPr wrap="square" lIns="0" tIns="0" rIns="0" bIns="0" rtlCol="0">
            <a:noAutofit/>
          </a:bodyPr>
          <a:lstStyle/>
          <a:p>
            <a:pPr marL="12700">
              <a:lnSpc>
                <a:spcPts val="1170"/>
              </a:lnSpc>
              <a:spcBef>
                <a:spcPts val="58"/>
              </a:spcBef>
            </a:pPr>
            <a:r>
              <a:rPr sz="1000" dirty="0" smtClean="0">
                <a:solidFill>
                  <a:srgbClr val="494653"/>
                </a:solidFill>
                <a:latin typeface="+mj-lt"/>
                <a:cs typeface="Times New Roman"/>
              </a:rPr>
              <a:t>7'9</a:t>
            </a:r>
            <a:r>
              <a:rPr sz="1000" dirty="0" smtClean="0">
                <a:solidFill>
                  <a:srgbClr val="EFD3A4"/>
                </a:solidFill>
                <a:latin typeface="+mj-lt"/>
                <a:cs typeface="Times New Roman"/>
              </a:rPr>
              <a:t>.</a:t>
            </a:r>
            <a:r>
              <a:rPr sz="1000" dirty="0" smtClean="0">
                <a:solidFill>
                  <a:srgbClr val="494653"/>
                </a:solidFill>
                <a:latin typeface="+mj-lt"/>
                <a:cs typeface="Times New Roman"/>
              </a:rPr>
              <a:t>34</a:t>
            </a:r>
            <a:r>
              <a:rPr sz="1000" dirty="0" smtClean="0">
                <a:solidFill>
                  <a:srgbClr val="5F5B69"/>
                </a:solidFill>
                <a:latin typeface="+mj-lt"/>
                <a:cs typeface="Times New Roman"/>
              </a:rPr>
              <a:t>.,</a:t>
            </a:r>
            <a:r>
              <a:rPr sz="1000" dirty="0" smtClean="0">
                <a:solidFill>
                  <a:srgbClr val="494653"/>
                </a:solidFill>
                <a:latin typeface="+mj-lt"/>
                <a:cs typeface="Times New Roman"/>
              </a:rPr>
              <a:t>M</a:t>
            </a:r>
            <a:r>
              <a:rPr sz="1000" spc="-100" dirty="0" smtClean="0">
                <a:solidFill>
                  <a:srgbClr val="494653"/>
                </a:solidFill>
                <a:latin typeface="+mj-lt"/>
                <a:cs typeface="Times New Roman"/>
              </a:rPr>
              <a:t> </a:t>
            </a:r>
            <a:r>
              <a:rPr sz="900" spc="0" dirty="0" smtClean="0">
                <a:solidFill>
                  <a:srgbClr val="393041"/>
                </a:solidFill>
                <a:latin typeface="+mj-lt"/>
                <a:cs typeface="Arial"/>
              </a:rPr>
              <a:t>I</a:t>
            </a:r>
            <a:r>
              <a:rPr sz="900" spc="-114" dirty="0" smtClean="0">
                <a:solidFill>
                  <a:srgbClr val="393041"/>
                </a:solidFill>
                <a:latin typeface="+mj-lt"/>
                <a:cs typeface="Arial"/>
              </a:rPr>
              <a:t> </a:t>
            </a:r>
            <a:r>
              <a:rPr sz="900" spc="0" dirty="0" smtClean="0">
                <a:solidFill>
                  <a:srgbClr val="494653"/>
                </a:solidFill>
                <a:latin typeface="+mj-lt"/>
                <a:cs typeface="Arial"/>
              </a:rPr>
              <a:t>LL</a:t>
            </a:r>
            <a:r>
              <a:rPr sz="900" spc="0" dirty="0" smtClean="0">
                <a:solidFill>
                  <a:srgbClr val="393041"/>
                </a:solidFill>
                <a:latin typeface="+mj-lt"/>
                <a:cs typeface="Arial"/>
              </a:rPr>
              <a:t>E</a:t>
            </a:r>
            <a:r>
              <a:rPr sz="900" spc="0" dirty="0" smtClean="0">
                <a:solidFill>
                  <a:srgbClr val="494653"/>
                </a:solidFill>
                <a:latin typeface="+mj-lt"/>
                <a:cs typeface="Arial"/>
              </a:rPr>
              <a:t>R</a:t>
            </a:r>
            <a:r>
              <a:rPr sz="900" spc="0" dirty="0" smtClean="0">
                <a:solidFill>
                  <a:srgbClr val="5F5B69"/>
                </a:solidFill>
                <a:latin typeface="+mj-lt"/>
                <a:cs typeface="Arial"/>
              </a:rPr>
              <a:t>.,C</a:t>
            </a:r>
            <a:r>
              <a:rPr sz="900" spc="0" dirty="0" smtClean="0">
                <a:solidFill>
                  <a:srgbClr val="393041"/>
                </a:solidFill>
                <a:latin typeface="+mj-lt"/>
                <a:cs typeface="Arial"/>
              </a:rPr>
              <a:t>L</a:t>
            </a:r>
            <a:r>
              <a:rPr sz="900" spc="0" dirty="0" smtClean="0">
                <a:solidFill>
                  <a:srgbClr val="494653"/>
                </a:solidFill>
                <a:latin typeface="+mj-lt"/>
                <a:cs typeface="Arial"/>
              </a:rPr>
              <a:t>E</a:t>
            </a:r>
            <a:r>
              <a:rPr sz="900" spc="-114" dirty="0" smtClean="0">
                <a:solidFill>
                  <a:srgbClr val="494653"/>
                </a:solidFill>
                <a:latin typeface="+mj-lt"/>
                <a:cs typeface="Arial"/>
              </a:rPr>
              <a:t> </a:t>
            </a:r>
            <a:r>
              <a:rPr sz="900" spc="0" dirty="0" smtClean="0">
                <a:solidFill>
                  <a:srgbClr val="494653"/>
                </a:solidFill>
                <a:latin typeface="+mj-lt"/>
                <a:cs typeface="Arial"/>
              </a:rPr>
              <a:t>RK</a:t>
            </a:r>
            <a:r>
              <a:rPr sz="900" spc="0" dirty="0" smtClean="0">
                <a:solidFill>
                  <a:srgbClr val="5F5B69"/>
                </a:solidFill>
                <a:latin typeface="+mj-lt"/>
                <a:cs typeface="Arial"/>
              </a:rPr>
              <a:t>"'</a:t>
            </a:r>
            <a:r>
              <a:rPr sz="900" spc="-189" dirty="0" smtClean="0">
                <a:solidFill>
                  <a:srgbClr val="5F5B69"/>
                </a:solidFill>
                <a:latin typeface="+mj-lt"/>
                <a:cs typeface="Arial"/>
              </a:rPr>
              <a:t> </a:t>
            </a:r>
            <a:r>
              <a:rPr sz="900" spc="0" dirty="0" smtClean="0">
                <a:solidFill>
                  <a:srgbClr val="494653"/>
                </a:solidFill>
                <a:latin typeface="+mj-lt"/>
                <a:cs typeface="Arial"/>
              </a:rPr>
              <a:t>7782</a:t>
            </a:r>
            <a:r>
              <a:rPr sz="900" spc="0" dirty="0" smtClean="0">
                <a:solidFill>
                  <a:srgbClr val="52617F"/>
                </a:solidFill>
                <a:latin typeface="+mj-lt"/>
                <a:cs typeface="Arial"/>
              </a:rPr>
              <a:t>,</a:t>
            </a:r>
            <a:endParaRPr sz="900" dirty="0">
              <a:latin typeface="+mj-lt"/>
              <a:cs typeface="Arial"/>
            </a:endParaRPr>
          </a:p>
        </p:txBody>
      </p:sp>
      <p:sp>
        <p:nvSpPr>
          <p:cNvPr id="14" name="object 7"/>
          <p:cNvSpPr txBox="1"/>
          <p:nvPr/>
        </p:nvSpPr>
        <p:spPr>
          <a:xfrm>
            <a:off x="6242481" y="4195050"/>
            <a:ext cx="1846909" cy="158749"/>
          </a:xfrm>
          <a:prstGeom prst="rect">
            <a:avLst/>
          </a:prstGeom>
        </p:spPr>
        <p:style>
          <a:lnRef idx="2">
            <a:schemeClr val="dk1"/>
          </a:lnRef>
          <a:fillRef idx="1">
            <a:schemeClr val="lt1"/>
          </a:fillRef>
          <a:effectRef idx="0">
            <a:schemeClr val="dk1"/>
          </a:effectRef>
          <a:fontRef idx="minor">
            <a:schemeClr val="dk1"/>
          </a:fontRef>
        </p:style>
        <p:txBody>
          <a:bodyPr wrap="square" lIns="0" tIns="0" rIns="0" bIns="0" rtlCol="0">
            <a:noAutofit/>
          </a:bodyPr>
          <a:lstStyle/>
          <a:p>
            <a:pPr marL="12700">
              <a:lnSpc>
                <a:spcPts val="1170"/>
              </a:lnSpc>
              <a:spcBef>
                <a:spcPts val="58"/>
              </a:spcBef>
            </a:pPr>
            <a:r>
              <a:rPr sz="1000" dirty="0" smtClean="0">
                <a:solidFill>
                  <a:srgbClr val="5F5B69"/>
                </a:solidFill>
                <a:latin typeface="+mj-lt"/>
                <a:cs typeface="Times New Roman"/>
              </a:rPr>
              <a:t>.,</a:t>
            </a:r>
            <a:r>
              <a:rPr sz="1000" dirty="0" smtClean="0">
                <a:solidFill>
                  <a:srgbClr val="494653"/>
                </a:solidFill>
                <a:latin typeface="+mj-lt"/>
                <a:cs typeface="Times New Roman"/>
              </a:rPr>
              <a:t>1982</a:t>
            </a:r>
            <a:r>
              <a:rPr sz="1000" dirty="0" smtClean="0">
                <a:solidFill>
                  <a:srgbClr val="393041"/>
                </a:solidFill>
                <a:latin typeface="+mj-lt"/>
                <a:cs typeface="Times New Roman"/>
              </a:rPr>
              <a:t>-</a:t>
            </a:r>
            <a:r>
              <a:rPr sz="1000" dirty="0" smtClean="0">
                <a:solidFill>
                  <a:srgbClr val="494653"/>
                </a:solidFill>
                <a:latin typeface="+mj-lt"/>
                <a:cs typeface="Times New Roman"/>
              </a:rPr>
              <a:t>01-2</a:t>
            </a:r>
            <a:r>
              <a:rPr sz="1000" dirty="0" smtClean="0">
                <a:solidFill>
                  <a:srgbClr val="C5D9DA"/>
                </a:solidFill>
                <a:latin typeface="+mj-lt"/>
                <a:cs typeface="Times New Roman"/>
              </a:rPr>
              <a:t>,</a:t>
            </a:r>
            <a:r>
              <a:rPr sz="1000" dirty="0" smtClean="0">
                <a:solidFill>
                  <a:srgbClr val="494653"/>
                </a:solidFill>
                <a:latin typeface="+mj-lt"/>
                <a:cs typeface="Times New Roman"/>
              </a:rPr>
              <a:t>3</a:t>
            </a:r>
            <a:r>
              <a:rPr sz="1000" dirty="0" smtClean="0">
                <a:solidFill>
                  <a:srgbClr val="7FB9DD"/>
                </a:solidFill>
                <a:latin typeface="+mj-lt"/>
                <a:cs typeface="Times New Roman"/>
              </a:rPr>
              <a:t>·</a:t>
            </a:r>
            <a:r>
              <a:rPr sz="1000" dirty="0" smtClean="0">
                <a:solidFill>
                  <a:srgbClr val="5F5B69"/>
                </a:solidFill>
                <a:latin typeface="+mj-lt"/>
                <a:cs typeface="Times New Roman"/>
              </a:rPr>
              <a:t>"'</a:t>
            </a:r>
            <a:r>
              <a:rPr sz="1000" spc="-100" dirty="0" smtClean="0">
                <a:solidFill>
                  <a:srgbClr val="5F5B69"/>
                </a:solidFill>
                <a:latin typeface="+mj-lt"/>
                <a:cs typeface="Times New Roman"/>
              </a:rPr>
              <a:t> </a:t>
            </a:r>
            <a:r>
              <a:rPr sz="1000" spc="0" dirty="0" smtClean="0">
                <a:solidFill>
                  <a:srgbClr val="494653"/>
                </a:solidFill>
                <a:latin typeface="+mj-lt"/>
                <a:cs typeface="Times New Roman"/>
              </a:rPr>
              <a:t>1300</a:t>
            </a:r>
            <a:r>
              <a:rPr sz="1000" spc="-189" dirty="0" smtClean="0">
                <a:solidFill>
                  <a:srgbClr val="494653"/>
                </a:solidFill>
                <a:latin typeface="+mj-lt"/>
                <a:cs typeface="Times New Roman"/>
              </a:rPr>
              <a:t> </a:t>
            </a:r>
            <a:r>
              <a:rPr sz="1000" spc="0" dirty="0" smtClean="0">
                <a:solidFill>
                  <a:srgbClr val="5F5B69"/>
                </a:solidFill>
                <a:latin typeface="+mj-lt"/>
                <a:cs typeface="Times New Roman"/>
              </a:rPr>
              <a:t>..</a:t>
            </a:r>
            <a:r>
              <a:rPr sz="1000" spc="-189" dirty="0" smtClean="0">
                <a:solidFill>
                  <a:srgbClr val="5F5B69"/>
                </a:solidFill>
                <a:latin typeface="+mj-lt"/>
                <a:cs typeface="Times New Roman"/>
              </a:rPr>
              <a:t> </a:t>
            </a:r>
            <a:r>
              <a:rPr sz="900" spc="0" dirty="0" smtClean="0">
                <a:solidFill>
                  <a:srgbClr val="494653"/>
                </a:solidFill>
                <a:latin typeface="+mj-lt"/>
                <a:cs typeface="Arial"/>
              </a:rPr>
              <a:t>iOO</a:t>
            </a:r>
            <a:r>
              <a:rPr sz="900" spc="0" dirty="0" smtClean="0">
                <a:solidFill>
                  <a:srgbClr val="5F5B69"/>
                </a:solidFill>
                <a:latin typeface="+mj-lt"/>
                <a:cs typeface="Arial"/>
              </a:rPr>
              <a:t>"'</a:t>
            </a:r>
            <a:r>
              <a:rPr sz="900" spc="0" dirty="0" smtClean="0">
                <a:solidFill>
                  <a:srgbClr val="494653"/>
                </a:solidFill>
                <a:latin typeface="+mj-lt"/>
                <a:cs typeface="Arial"/>
              </a:rPr>
              <a:t>?</a:t>
            </a:r>
            <a:r>
              <a:rPr sz="900" spc="-204" dirty="0" smtClean="0">
                <a:solidFill>
                  <a:srgbClr val="494653"/>
                </a:solidFill>
                <a:latin typeface="+mj-lt"/>
                <a:cs typeface="Arial"/>
              </a:rPr>
              <a:t> </a:t>
            </a:r>
            <a:r>
              <a:rPr sz="1000" spc="0" dirty="0" smtClean="0">
                <a:solidFill>
                  <a:srgbClr val="5F5B69"/>
                </a:solidFill>
                <a:latin typeface="+mj-lt"/>
                <a:cs typeface="Times New Roman"/>
              </a:rPr>
              <a:t>.,</a:t>
            </a:r>
            <a:r>
              <a:rPr sz="1000" spc="0" dirty="0" smtClean="0">
                <a:solidFill>
                  <a:srgbClr val="FACC8E"/>
                </a:solidFill>
                <a:latin typeface="+mj-lt"/>
                <a:cs typeface="Times New Roman"/>
              </a:rPr>
              <a:t>·</a:t>
            </a:r>
            <a:r>
              <a:rPr sz="1000" spc="0" dirty="0" smtClean="0">
                <a:solidFill>
                  <a:srgbClr val="494653"/>
                </a:solidFill>
                <a:latin typeface="+mj-lt"/>
                <a:cs typeface="Times New Roman"/>
              </a:rPr>
              <a:t>10</a:t>
            </a:r>
            <a:endParaRPr sz="1000" dirty="0">
              <a:latin typeface="+mj-lt"/>
              <a:cs typeface="Times New Roman"/>
            </a:endParaRPr>
          </a:p>
        </p:txBody>
      </p:sp>
      <p:sp>
        <p:nvSpPr>
          <p:cNvPr id="15" name="object 6"/>
          <p:cNvSpPr txBox="1"/>
          <p:nvPr/>
        </p:nvSpPr>
        <p:spPr>
          <a:xfrm>
            <a:off x="954553" y="4908323"/>
            <a:ext cx="2492714" cy="180339"/>
          </a:xfrm>
          <a:prstGeom prst="rect">
            <a:avLst/>
          </a:prstGeom>
        </p:spPr>
        <p:style>
          <a:lnRef idx="2">
            <a:schemeClr val="accent2"/>
          </a:lnRef>
          <a:fillRef idx="1">
            <a:schemeClr val="lt1"/>
          </a:fillRef>
          <a:effectRef idx="0">
            <a:schemeClr val="accent2"/>
          </a:effectRef>
          <a:fontRef idx="minor">
            <a:schemeClr val="dk1"/>
          </a:fontRef>
        </p:style>
        <p:txBody>
          <a:bodyPr wrap="square" lIns="0" tIns="0" rIns="0" bIns="0" rtlCol="0">
            <a:noAutofit/>
          </a:bodyPr>
          <a:lstStyle/>
          <a:p>
            <a:pPr marL="12700">
              <a:lnSpc>
                <a:spcPts val="1345"/>
              </a:lnSpc>
              <a:spcBef>
                <a:spcPts val="67"/>
              </a:spcBef>
            </a:pPr>
            <a:r>
              <a:rPr sz="1050" spc="0" dirty="0" smtClean="0">
                <a:solidFill>
                  <a:srgbClr val="494653"/>
                </a:solidFill>
                <a:latin typeface="+mj-lt"/>
                <a:cs typeface="Times New Roman"/>
              </a:rPr>
              <a:t>bt</a:t>
            </a:r>
            <a:r>
              <a:rPr sz="1050" spc="0" dirty="0" smtClean="0">
                <a:solidFill>
                  <a:srgbClr val="393041"/>
                </a:solidFill>
                <a:latin typeface="+mj-lt"/>
                <a:cs typeface="Times New Roman"/>
              </a:rPr>
              <a:t>e</a:t>
            </a:r>
            <a:r>
              <a:rPr sz="1050" spc="-174" dirty="0" smtClean="0">
                <a:solidFill>
                  <a:srgbClr val="393041"/>
                </a:solidFill>
                <a:latin typeface="+mj-lt"/>
                <a:cs typeface="Times New Roman"/>
              </a:rPr>
              <a:t> </a:t>
            </a:r>
            <a:r>
              <a:rPr sz="1050" spc="0" dirty="0" smtClean="0">
                <a:solidFill>
                  <a:srgbClr val="494653"/>
                </a:solidFill>
                <a:latin typeface="+mj-lt"/>
                <a:cs typeface="Times New Roman"/>
              </a:rPr>
              <a:t>q</a:t>
            </a:r>
            <a:r>
              <a:rPr sz="1050" spc="198" dirty="0" smtClean="0">
                <a:solidFill>
                  <a:srgbClr val="494653"/>
                </a:solidFill>
                <a:latin typeface="+mj-lt"/>
                <a:cs typeface="Times New Roman"/>
              </a:rPr>
              <a:t> </a:t>
            </a:r>
            <a:r>
              <a:rPr sz="1200" spc="0" dirty="0" smtClean="0">
                <a:solidFill>
                  <a:srgbClr val="5F5B69"/>
                </a:solidFill>
                <a:latin typeface="+mj-lt"/>
                <a:cs typeface="Arial"/>
              </a:rPr>
              <a:t>&lt;</a:t>
            </a:r>
            <a:r>
              <a:rPr sz="1200" spc="-25" dirty="0" smtClean="0">
                <a:solidFill>
                  <a:srgbClr val="5F5B69"/>
                </a:solidFill>
                <a:latin typeface="+mj-lt"/>
                <a:cs typeface="Arial"/>
              </a:rPr>
              <a:t> </a:t>
            </a:r>
            <a:r>
              <a:rPr sz="1050" spc="0" dirty="0" smtClean="0">
                <a:solidFill>
                  <a:srgbClr val="494653"/>
                </a:solidFill>
                <a:latin typeface="+mj-lt"/>
                <a:cs typeface="Times New Roman"/>
              </a:rPr>
              <a:t>expo</a:t>
            </a:r>
            <a:r>
              <a:rPr sz="1050" spc="-155" dirty="0" smtClean="0">
                <a:solidFill>
                  <a:srgbClr val="494653"/>
                </a:solidFill>
                <a:latin typeface="+mj-lt"/>
                <a:cs typeface="Times New Roman"/>
              </a:rPr>
              <a:t> </a:t>
            </a:r>
            <a:r>
              <a:rPr sz="1050" spc="0" dirty="0" smtClean="0">
                <a:solidFill>
                  <a:srgbClr val="494653"/>
                </a:solidFill>
                <a:latin typeface="+mj-lt"/>
                <a:cs typeface="Times New Roman"/>
              </a:rPr>
              <a:t>rtl</a:t>
            </a:r>
            <a:r>
              <a:rPr sz="1050" spc="-119" dirty="0" smtClean="0">
                <a:solidFill>
                  <a:srgbClr val="494653"/>
                </a:solidFill>
                <a:latin typeface="+mj-lt"/>
                <a:cs typeface="Times New Roman"/>
              </a:rPr>
              <a:t> </a:t>
            </a:r>
            <a:r>
              <a:rPr sz="1050" spc="0" dirty="0" smtClean="0">
                <a:solidFill>
                  <a:srgbClr val="5F5B69"/>
                </a:solidFill>
                <a:latin typeface="+mj-lt"/>
                <a:cs typeface="Times New Roman"/>
              </a:rPr>
              <a:t>..</a:t>
            </a:r>
            <a:r>
              <a:rPr sz="1050" spc="46" dirty="0" smtClean="0">
                <a:solidFill>
                  <a:srgbClr val="5F5B69"/>
                </a:solidFill>
                <a:latin typeface="+mj-lt"/>
                <a:cs typeface="Times New Roman"/>
              </a:rPr>
              <a:t> </a:t>
            </a:r>
            <a:r>
              <a:rPr sz="1050" spc="0" dirty="0" smtClean="0">
                <a:solidFill>
                  <a:srgbClr val="494653"/>
                </a:solidFill>
                <a:latin typeface="+mj-lt"/>
                <a:cs typeface="Times New Roman"/>
              </a:rPr>
              <a:t>b</a:t>
            </a:r>
            <a:r>
              <a:rPr sz="1050" spc="0" dirty="0" smtClean="0">
                <a:solidFill>
                  <a:srgbClr val="393041"/>
                </a:solidFill>
                <a:latin typeface="+mj-lt"/>
                <a:cs typeface="Times New Roman"/>
              </a:rPr>
              <a:t>t</a:t>
            </a:r>
            <a:r>
              <a:rPr sz="1050" spc="0" dirty="0" smtClean="0">
                <a:solidFill>
                  <a:srgbClr val="494653"/>
                </a:solidFill>
                <a:latin typeface="+mj-lt"/>
                <a:cs typeface="Times New Roman"/>
              </a:rPr>
              <a:t>q</a:t>
            </a:r>
            <a:r>
              <a:rPr sz="1050" spc="0" dirty="0" smtClean="0">
                <a:solidFill>
                  <a:srgbClr val="5F5B69"/>
                </a:solidFill>
                <a:latin typeface="+mj-lt"/>
                <a:cs typeface="Times New Roman"/>
              </a:rPr>
              <a:t>&gt;</a:t>
            </a:r>
            <a:r>
              <a:rPr sz="1050" spc="0" dirty="0" smtClean="0">
                <a:solidFill>
                  <a:srgbClr val="494653"/>
                </a:solidFill>
                <a:latin typeface="+mj-lt"/>
                <a:cs typeface="Times New Roman"/>
              </a:rPr>
              <a:t>empfi</a:t>
            </a:r>
            <a:r>
              <a:rPr sz="1050" spc="0" dirty="0" smtClean="0">
                <a:solidFill>
                  <a:srgbClr val="734940"/>
                </a:solidFill>
                <a:latin typeface="+mj-lt"/>
                <a:cs typeface="Times New Roman"/>
              </a:rPr>
              <a:t>l</a:t>
            </a:r>
            <a:r>
              <a:rPr sz="1050" spc="0" dirty="0" smtClean="0">
                <a:solidFill>
                  <a:srgbClr val="91CFF1"/>
                </a:solidFill>
                <a:latin typeface="+mj-lt"/>
                <a:cs typeface="Times New Roman"/>
              </a:rPr>
              <a:t>l</a:t>
            </a:r>
            <a:r>
              <a:rPr sz="1050" spc="0" dirty="0" smtClean="0">
                <a:solidFill>
                  <a:srgbClr val="494653"/>
                </a:solidFill>
                <a:latin typeface="+mj-lt"/>
                <a:cs typeface="Times New Roman"/>
              </a:rPr>
              <a:t>e</a:t>
            </a:r>
            <a:r>
              <a:rPr sz="1050" spc="0" dirty="0" smtClean="0">
                <a:solidFill>
                  <a:srgbClr val="393041"/>
                </a:solidFill>
                <a:latin typeface="+mj-lt"/>
                <a:cs typeface="Times New Roman"/>
              </a:rPr>
              <a:t>_</a:t>
            </a:r>
            <a:r>
              <a:rPr sz="1050" spc="0" dirty="0" smtClean="0">
                <a:solidFill>
                  <a:srgbClr val="494653"/>
                </a:solidFill>
                <a:latin typeface="+mj-lt"/>
                <a:cs typeface="Times New Roman"/>
              </a:rPr>
              <a:t>lO</a:t>
            </a:r>
            <a:r>
              <a:rPr sz="1050" spc="-119" dirty="0" smtClean="0">
                <a:solidFill>
                  <a:srgbClr val="494653"/>
                </a:solidFill>
                <a:latin typeface="+mj-lt"/>
                <a:cs typeface="Times New Roman"/>
              </a:rPr>
              <a:t> </a:t>
            </a:r>
            <a:r>
              <a:rPr sz="1050" spc="0" dirty="0" smtClean="0">
                <a:solidFill>
                  <a:srgbClr val="393041"/>
                </a:solidFill>
                <a:latin typeface="+mj-lt"/>
                <a:cs typeface="Times New Roman"/>
              </a:rPr>
              <a:t>.</a:t>
            </a:r>
            <a:r>
              <a:rPr sz="1050" spc="0" dirty="0" smtClean="0">
                <a:solidFill>
                  <a:srgbClr val="91CFF1"/>
                </a:solidFill>
                <a:latin typeface="+mj-lt"/>
                <a:cs typeface="Times New Roman"/>
              </a:rPr>
              <a:t>.</a:t>
            </a:r>
            <a:r>
              <a:rPr sz="1050" spc="0" dirty="0" smtClean="0">
                <a:solidFill>
                  <a:srgbClr val="494653"/>
                </a:solidFill>
                <a:latin typeface="+mj-lt"/>
                <a:cs typeface="Times New Roman"/>
              </a:rPr>
              <a:t>itx</a:t>
            </a:r>
            <a:r>
              <a:rPr sz="1050" spc="0" dirty="0" smtClean="0">
                <a:solidFill>
                  <a:srgbClr val="393041"/>
                </a:solidFill>
                <a:latin typeface="+mj-lt"/>
                <a:cs typeface="Times New Roman"/>
              </a:rPr>
              <a:t>t</a:t>
            </a:r>
            <a:endParaRPr sz="1050" dirty="0">
              <a:latin typeface="+mj-lt"/>
              <a:cs typeface="Times New Roman"/>
            </a:endParaRPr>
          </a:p>
        </p:txBody>
      </p:sp>
      <p:sp>
        <p:nvSpPr>
          <p:cNvPr id="16" name="object 5"/>
          <p:cNvSpPr txBox="1"/>
          <p:nvPr/>
        </p:nvSpPr>
        <p:spPr>
          <a:xfrm>
            <a:off x="4889061" y="4907064"/>
            <a:ext cx="1752144" cy="179936"/>
          </a:xfrm>
          <a:prstGeom prst="rect">
            <a:avLst/>
          </a:prstGeom>
        </p:spPr>
        <p:style>
          <a:lnRef idx="2">
            <a:schemeClr val="accent1"/>
          </a:lnRef>
          <a:fillRef idx="1">
            <a:schemeClr val="lt1"/>
          </a:fillRef>
          <a:effectRef idx="0">
            <a:schemeClr val="accent1"/>
          </a:effectRef>
          <a:fontRef idx="minor">
            <a:schemeClr val="dk1"/>
          </a:fontRef>
        </p:style>
        <p:txBody>
          <a:bodyPr wrap="square" lIns="0" tIns="0" rIns="0" bIns="0" rtlCol="0">
            <a:noAutofit/>
          </a:bodyPr>
          <a:lstStyle/>
          <a:p>
            <a:pPr marL="12700">
              <a:lnSpc>
                <a:spcPts val="1340"/>
              </a:lnSpc>
              <a:spcBef>
                <a:spcPts val="67"/>
              </a:spcBef>
            </a:pPr>
            <a:r>
              <a:rPr sz="1200" spc="0" dirty="0" smtClean="0">
                <a:solidFill>
                  <a:srgbClr val="494653"/>
                </a:solidFill>
                <a:latin typeface="+mj-lt"/>
                <a:cs typeface="Times New Roman"/>
              </a:rPr>
              <a:t>O</a:t>
            </a:r>
            <a:r>
              <a:rPr sz="1200" spc="-33" dirty="0" smtClean="0">
                <a:solidFill>
                  <a:srgbClr val="494653"/>
                </a:solidFill>
                <a:latin typeface="+mj-lt"/>
                <a:cs typeface="Times New Roman"/>
              </a:rPr>
              <a:t> </a:t>
            </a:r>
            <a:r>
              <a:rPr sz="1200" spc="0" dirty="0" smtClean="0">
                <a:solidFill>
                  <a:srgbClr val="494653"/>
                </a:solidFill>
                <a:latin typeface="+mj-lt"/>
                <a:cs typeface="Arial"/>
              </a:rPr>
              <a:t>u</a:t>
            </a:r>
            <a:r>
              <a:rPr sz="1200" spc="0" dirty="0" smtClean="0">
                <a:solidFill>
                  <a:srgbClr val="393041"/>
                </a:solidFill>
                <a:latin typeface="+mj-lt"/>
                <a:cs typeface="Arial"/>
              </a:rPr>
              <a:t>t</a:t>
            </a:r>
            <a:r>
              <a:rPr sz="1200" spc="0" dirty="0" smtClean="0">
                <a:solidFill>
                  <a:srgbClr val="494653"/>
                </a:solidFill>
                <a:latin typeface="+mj-lt"/>
                <a:cs typeface="Arial"/>
              </a:rPr>
              <a:t>p</a:t>
            </a:r>
            <a:r>
              <a:rPr sz="1200" spc="0" dirty="0" smtClean="0">
                <a:solidFill>
                  <a:srgbClr val="E5B16E"/>
                </a:solidFill>
                <a:latin typeface="+mj-lt"/>
                <a:cs typeface="Arial"/>
              </a:rPr>
              <a:t>1</a:t>
            </a:r>
            <a:r>
              <a:rPr sz="1200" spc="0" dirty="0" smtClean="0">
                <a:solidFill>
                  <a:srgbClr val="494653"/>
                </a:solidFill>
                <a:latin typeface="+mj-lt"/>
                <a:cs typeface="Arial"/>
              </a:rPr>
              <a:t>u</a:t>
            </a:r>
            <a:r>
              <a:rPr sz="1200" spc="0" dirty="0" smtClean="0">
                <a:solidFill>
                  <a:srgbClr val="393041"/>
                </a:solidFill>
                <a:latin typeface="+mj-lt"/>
                <a:cs typeface="Arial"/>
              </a:rPr>
              <a:t>t:</a:t>
            </a:r>
            <a:r>
              <a:rPr sz="1200" spc="-169" dirty="0" smtClean="0">
                <a:solidFill>
                  <a:srgbClr val="393041"/>
                </a:solidFill>
                <a:latin typeface="+mj-lt"/>
                <a:cs typeface="Arial"/>
              </a:rPr>
              <a:t> </a:t>
            </a:r>
            <a:r>
              <a:rPr sz="1050" spc="0" dirty="0" smtClean="0">
                <a:solidFill>
                  <a:srgbClr val="393041"/>
                </a:solidFill>
                <a:latin typeface="+mj-lt"/>
                <a:cs typeface="Times New Roman"/>
              </a:rPr>
              <a:t>e</a:t>
            </a:r>
            <a:r>
              <a:rPr sz="1050" spc="-44" dirty="0" smtClean="0">
                <a:solidFill>
                  <a:srgbClr val="393041"/>
                </a:solidFill>
                <a:latin typeface="+mj-lt"/>
                <a:cs typeface="Times New Roman"/>
              </a:rPr>
              <a:t> </a:t>
            </a:r>
            <a:r>
              <a:rPr sz="1050" spc="0" dirty="0" smtClean="0">
                <a:solidFill>
                  <a:srgbClr val="5F5B69"/>
                </a:solidFill>
                <a:latin typeface="+mj-lt"/>
                <a:cs typeface="Times New Roman"/>
              </a:rPr>
              <a:t>m</a:t>
            </a:r>
            <a:r>
              <a:rPr sz="1050" spc="0" dirty="0" smtClean="0">
                <a:solidFill>
                  <a:srgbClr val="494653"/>
                </a:solidFill>
                <a:latin typeface="+mj-lt"/>
                <a:cs typeface="Times New Roman"/>
              </a:rPr>
              <a:t>p</a:t>
            </a:r>
            <a:r>
              <a:rPr sz="1050" spc="0" dirty="0" smtClean="0">
                <a:solidFill>
                  <a:srgbClr val="5F5B69"/>
                </a:solidFill>
                <a:latin typeface="+mj-lt"/>
                <a:cs typeface="Times New Roman"/>
              </a:rPr>
              <a:t>fi</a:t>
            </a:r>
            <a:r>
              <a:rPr sz="1050" spc="-119" dirty="0" smtClean="0">
                <a:solidFill>
                  <a:srgbClr val="5F5B69"/>
                </a:solidFill>
                <a:latin typeface="+mj-lt"/>
                <a:cs typeface="Times New Roman"/>
              </a:rPr>
              <a:t> </a:t>
            </a:r>
            <a:r>
              <a:rPr sz="1050" spc="0" dirty="0" smtClean="0">
                <a:solidFill>
                  <a:srgbClr val="375A74"/>
                </a:solidFill>
                <a:latin typeface="+mj-lt"/>
                <a:cs typeface="Arial"/>
              </a:rPr>
              <a:t>I</a:t>
            </a:r>
            <a:r>
              <a:rPr sz="1050" spc="-129" dirty="0" smtClean="0">
                <a:solidFill>
                  <a:srgbClr val="375A74"/>
                </a:solidFill>
                <a:latin typeface="+mj-lt"/>
                <a:cs typeface="Arial"/>
              </a:rPr>
              <a:t> </a:t>
            </a:r>
            <a:r>
              <a:rPr sz="1050" spc="0" dirty="0" smtClean="0">
                <a:solidFill>
                  <a:srgbClr val="494653"/>
                </a:solidFill>
                <a:latin typeface="+mj-lt"/>
                <a:cs typeface="Times New Roman"/>
              </a:rPr>
              <a:t>e</a:t>
            </a:r>
            <a:r>
              <a:rPr sz="1050" spc="0" dirty="0" smtClean="0">
                <a:solidFill>
                  <a:srgbClr val="393041"/>
                </a:solidFill>
                <a:latin typeface="+mj-lt"/>
                <a:cs typeface="Times New Roman"/>
              </a:rPr>
              <a:t>_</a:t>
            </a:r>
            <a:r>
              <a:rPr sz="1050" spc="0" dirty="0" smtClean="0">
                <a:solidFill>
                  <a:srgbClr val="FACC8E"/>
                </a:solidFill>
                <a:latin typeface="+mj-lt"/>
                <a:cs typeface="Times New Roman"/>
              </a:rPr>
              <a:t>·</a:t>
            </a:r>
            <a:r>
              <a:rPr sz="1050" spc="0" dirty="0" smtClean="0">
                <a:solidFill>
                  <a:srgbClr val="494653"/>
                </a:solidFill>
                <a:latin typeface="+mj-lt"/>
                <a:cs typeface="Times New Roman"/>
              </a:rPr>
              <a:t>10</a:t>
            </a:r>
            <a:r>
              <a:rPr sz="1050" spc="-189" dirty="0" smtClean="0">
                <a:solidFill>
                  <a:srgbClr val="494653"/>
                </a:solidFill>
                <a:latin typeface="+mj-lt"/>
                <a:cs typeface="Times New Roman"/>
              </a:rPr>
              <a:t> </a:t>
            </a:r>
            <a:r>
              <a:rPr sz="1050" spc="0" dirty="0" smtClean="0">
                <a:solidFill>
                  <a:srgbClr val="5F5B69"/>
                </a:solidFill>
                <a:latin typeface="+mj-lt"/>
                <a:cs typeface="Times New Roman"/>
              </a:rPr>
              <a:t>..</a:t>
            </a:r>
            <a:r>
              <a:rPr sz="1050" spc="-189" dirty="0" smtClean="0">
                <a:solidFill>
                  <a:srgbClr val="5F5B69"/>
                </a:solidFill>
                <a:latin typeface="+mj-lt"/>
                <a:cs typeface="Times New Roman"/>
              </a:rPr>
              <a:t> </a:t>
            </a:r>
            <a:r>
              <a:rPr sz="900" spc="0" dirty="0" smtClean="0">
                <a:solidFill>
                  <a:srgbClr val="494653"/>
                </a:solidFill>
                <a:latin typeface="+mj-lt"/>
                <a:cs typeface="Arial"/>
              </a:rPr>
              <a:t>tx:t</a:t>
            </a:r>
            <a:endParaRPr sz="900" dirty="0">
              <a:latin typeface="+mj-lt"/>
              <a:cs typeface="Arial"/>
            </a:endParaRPr>
          </a:p>
        </p:txBody>
      </p:sp>
    </p:spTree>
    <p:extLst>
      <p:ext uri="{BB962C8B-B14F-4D97-AF65-F5344CB8AC3E}">
        <p14:creationId xmlns:p14="http://schemas.microsoft.com/office/powerpoint/2010/main" val="18505627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object 26"/>
          <p:cNvSpPr/>
          <p:nvPr/>
        </p:nvSpPr>
        <p:spPr>
          <a:xfrm>
            <a:off x="0" y="3"/>
            <a:ext cx="0" cy="6362699"/>
          </a:xfrm>
          <a:custGeom>
            <a:avLst/>
            <a:gdLst/>
            <a:ahLst/>
            <a:cxnLst/>
            <a:rect l="l" t="t" r="r" b="b"/>
            <a:pathLst>
              <a:path h="6362699">
                <a:moveTo>
                  <a:pt x="0" y="6362699"/>
                </a:moveTo>
                <a:lnTo>
                  <a:pt x="0" y="0"/>
                </a:lnTo>
                <a:lnTo>
                  <a:pt x="0" y="6362699"/>
                </a:lnTo>
                <a:close/>
              </a:path>
            </a:pathLst>
          </a:custGeom>
          <a:solidFill>
            <a:srgbClr val="F1F1F1"/>
          </a:solidFill>
        </p:spPr>
        <p:txBody>
          <a:bodyPr wrap="square" lIns="0" tIns="0" rIns="0" bIns="0" rtlCol="0">
            <a:noAutofit/>
          </a:bodyPr>
          <a:lstStyle/>
          <a:p>
            <a:endParaRPr/>
          </a:p>
        </p:txBody>
      </p:sp>
      <p:sp>
        <p:nvSpPr>
          <p:cNvPr id="27" name="object 27"/>
          <p:cNvSpPr/>
          <p:nvPr/>
        </p:nvSpPr>
        <p:spPr>
          <a:xfrm>
            <a:off x="5" y="0"/>
            <a:ext cx="9905999" cy="1128776"/>
          </a:xfrm>
          <a:custGeom>
            <a:avLst/>
            <a:gdLst/>
            <a:ahLst/>
            <a:cxnLst/>
            <a:rect l="l" t="t" r="r" b="b"/>
            <a:pathLst>
              <a:path w="9905999" h="1128776">
                <a:moveTo>
                  <a:pt x="492137" y="1105914"/>
                </a:moveTo>
                <a:lnTo>
                  <a:pt x="507125" y="1083119"/>
                </a:lnTo>
                <a:lnTo>
                  <a:pt x="521491" y="1060491"/>
                </a:lnTo>
                <a:lnTo>
                  <a:pt x="535515" y="1038132"/>
                </a:lnTo>
                <a:lnTo>
                  <a:pt x="549474" y="1016144"/>
                </a:lnTo>
                <a:lnTo>
                  <a:pt x="578314" y="973690"/>
                </a:lnTo>
                <a:lnTo>
                  <a:pt x="610240" y="933941"/>
                </a:lnTo>
                <a:lnTo>
                  <a:pt x="647482" y="897713"/>
                </a:lnTo>
                <a:lnTo>
                  <a:pt x="692267" y="865821"/>
                </a:lnTo>
                <a:lnTo>
                  <a:pt x="746824" y="839079"/>
                </a:lnTo>
                <a:lnTo>
                  <a:pt x="813383" y="818301"/>
                </a:lnTo>
                <a:lnTo>
                  <a:pt x="851860" y="810403"/>
                </a:lnTo>
                <a:lnTo>
                  <a:pt x="894172" y="804302"/>
                </a:lnTo>
                <a:lnTo>
                  <a:pt x="940600" y="800100"/>
                </a:lnTo>
                <a:lnTo>
                  <a:pt x="9467849" y="800100"/>
                </a:lnTo>
                <a:lnTo>
                  <a:pt x="9502265" y="799084"/>
                </a:lnTo>
                <a:lnTo>
                  <a:pt x="9566869" y="789889"/>
                </a:lnTo>
                <a:lnTo>
                  <a:pt x="9625947" y="772072"/>
                </a:lnTo>
                <a:lnTo>
                  <a:pt x="9679627" y="746750"/>
                </a:lnTo>
                <a:lnTo>
                  <a:pt x="9728041" y="715038"/>
                </a:lnTo>
                <a:lnTo>
                  <a:pt x="9771318" y="678051"/>
                </a:lnTo>
                <a:lnTo>
                  <a:pt x="9809590" y="636906"/>
                </a:lnTo>
                <a:lnTo>
                  <a:pt x="9842986" y="592716"/>
                </a:lnTo>
                <a:lnTo>
                  <a:pt x="9871636" y="546599"/>
                </a:lnTo>
                <a:lnTo>
                  <a:pt x="9895672" y="499670"/>
                </a:lnTo>
                <a:lnTo>
                  <a:pt x="9905999" y="476250"/>
                </a:lnTo>
                <a:lnTo>
                  <a:pt x="9905999" y="0"/>
                </a:lnTo>
                <a:lnTo>
                  <a:pt x="0" y="0"/>
                </a:lnTo>
                <a:lnTo>
                  <a:pt x="0" y="801878"/>
                </a:lnTo>
                <a:lnTo>
                  <a:pt x="44018" y="809048"/>
                </a:lnTo>
                <a:lnTo>
                  <a:pt x="84978" y="817151"/>
                </a:lnTo>
                <a:lnTo>
                  <a:pt x="123033" y="826194"/>
                </a:lnTo>
                <a:lnTo>
                  <a:pt x="158341" y="836180"/>
                </a:lnTo>
                <a:lnTo>
                  <a:pt x="191055" y="847115"/>
                </a:lnTo>
                <a:lnTo>
                  <a:pt x="221332" y="859006"/>
                </a:lnTo>
                <a:lnTo>
                  <a:pt x="249326" y="871857"/>
                </a:lnTo>
                <a:lnTo>
                  <a:pt x="275193" y="885673"/>
                </a:lnTo>
                <a:lnTo>
                  <a:pt x="299089" y="900461"/>
                </a:lnTo>
                <a:lnTo>
                  <a:pt x="321168" y="916225"/>
                </a:lnTo>
                <a:lnTo>
                  <a:pt x="341587" y="932971"/>
                </a:lnTo>
                <a:lnTo>
                  <a:pt x="360500" y="950705"/>
                </a:lnTo>
                <a:lnTo>
                  <a:pt x="378063" y="969432"/>
                </a:lnTo>
                <a:lnTo>
                  <a:pt x="394431" y="989157"/>
                </a:lnTo>
                <a:lnTo>
                  <a:pt x="409760" y="1009886"/>
                </a:lnTo>
                <a:lnTo>
                  <a:pt x="424204" y="1031624"/>
                </a:lnTo>
                <a:lnTo>
                  <a:pt x="437920" y="1054376"/>
                </a:lnTo>
                <a:lnTo>
                  <a:pt x="451063" y="1078149"/>
                </a:lnTo>
                <a:lnTo>
                  <a:pt x="463787" y="1102947"/>
                </a:lnTo>
                <a:lnTo>
                  <a:pt x="476249" y="1128776"/>
                </a:lnTo>
                <a:lnTo>
                  <a:pt x="492137" y="1105914"/>
                </a:lnTo>
                <a:close/>
              </a:path>
            </a:pathLst>
          </a:custGeom>
          <a:solidFill>
            <a:srgbClr val="FFFFFF"/>
          </a:solidFill>
        </p:spPr>
        <p:txBody>
          <a:bodyPr wrap="square" lIns="0" tIns="0" rIns="0" bIns="0" rtlCol="0">
            <a:noAutofit/>
          </a:bodyPr>
          <a:lstStyle/>
          <a:p>
            <a:endParaRPr/>
          </a:p>
        </p:txBody>
      </p:sp>
      <p:sp>
        <p:nvSpPr>
          <p:cNvPr id="32" name="object 32"/>
          <p:cNvSpPr/>
          <p:nvPr/>
        </p:nvSpPr>
        <p:spPr>
          <a:xfrm>
            <a:off x="5" y="0"/>
            <a:ext cx="9905999" cy="1128776"/>
          </a:xfrm>
          <a:custGeom>
            <a:avLst/>
            <a:gdLst/>
            <a:ahLst/>
            <a:cxnLst/>
            <a:rect l="l" t="t" r="r" b="b"/>
            <a:pathLst>
              <a:path w="9905999" h="1128776">
                <a:moveTo>
                  <a:pt x="492137" y="1105914"/>
                </a:moveTo>
                <a:lnTo>
                  <a:pt x="507125" y="1083119"/>
                </a:lnTo>
                <a:lnTo>
                  <a:pt x="521491" y="1060491"/>
                </a:lnTo>
                <a:lnTo>
                  <a:pt x="535515" y="1038132"/>
                </a:lnTo>
                <a:lnTo>
                  <a:pt x="549474" y="1016144"/>
                </a:lnTo>
                <a:lnTo>
                  <a:pt x="578314" y="973690"/>
                </a:lnTo>
                <a:lnTo>
                  <a:pt x="610240" y="933941"/>
                </a:lnTo>
                <a:lnTo>
                  <a:pt x="647482" y="897713"/>
                </a:lnTo>
                <a:lnTo>
                  <a:pt x="692267" y="865821"/>
                </a:lnTo>
                <a:lnTo>
                  <a:pt x="746824" y="839079"/>
                </a:lnTo>
                <a:lnTo>
                  <a:pt x="813383" y="818301"/>
                </a:lnTo>
                <a:lnTo>
                  <a:pt x="851860" y="810403"/>
                </a:lnTo>
                <a:lnTo>
                  <a:pt x="894172" y="804302"/>
                </a:lnTo>
                <a:lnTo>
                  <a:pt x="940600" y="800100"/>
                </a:lnTo>
                <a:lnTo>
                  <a:pt x="9467849" y="800100"/>
                </a:lnTo>
                <a:lnTo>
                  <a:pt x="9502265" y="799084"/>
                </a:lnTo>
                <a:lnTo>
                  <a:pt x="9566869" y="789889"/>
                </a:lnTo>
                <a:lnTo>
                  <a:pt x="9625947" y="772072"/>
                </a:lnTo>
                <a:lnTo>
                  <a:pt x="9679627" y="746750"/>
                </a:lnTo>
                <a:lnTo>
                  <a:pt x="9728041" y="715038"/>
                </a:lnTo>
                <a:lnTo>
                  <a:pt x="9771318" y="678051"/>
                </a:lnTo>
                <a:lnTo>
                  <a:pt x="9809590" y="636906"/>
                </a:lnTo>
                <a:lnTo>
                  <a:pt x="9842986" y="592716"/>
                </a:lnTo>
                <a:lnTo>
                  <a:pt x="9871636" y="546599"/>
                </a:lnTo>
                <a:lnTo>
                  <a:pt x="9895672" y="499670"/>
                </a:lnTo>
                <a:lnTo>
                  <a:pt x="9905999" y="476250"/>
                </a:lnTo>
                <a:lnTo>
                  <a:pt x="9905999" y="0"/>
                </a:lnTo>
                <a:lnTo>
                  <a:pt x="0" y="0"/>
                </a:lnTo>
                <a:lnTo>
                  <a:pt x="0" y="801878"/>
                </a:lnTo>
                <a:lnTo>
                  <a:pt x="44018" y="809048"/>
                </a:lnTo>
                <a:lnTo>
                  <a:pt x="84978" y="817151"/>
                </a:lnTo>
                <a:lnTo>
                  <a:pt x="123033" y="826194"/>
                </a:lnTo>
                <a:lnTo>
                  <a:pt x="158341" y="836180"/>
                </a:lnTo>
                <a:lnTo>
                  <a:pt x="191055" y="847115"/>
                </a:lnTo>
                <a:lnTo>
                  <a:pt x="221332" y="859006"/>
                </a:lnTo>
                <a:lnTo>
                  <a:pt x="249326" y="871857"/>
                </a:lnTo>
                <a:lnTo>
                  <a:pt x="275193" y="885673"/>
                </a:lnTo>
                <a:lnTo>
                  <a:pt x="299089" y="900461"/>
                </a:lnTo>
                <a:lnTo>
                  <a:pt x="321168" y="916225"/>
                </a:lnTo>
                <a:lnTo>
                  <a:pt x="341587" y="932971"/>
                </a:lnTo>
                <a:lnTo>
                  <a:pt x="360500" y="950705"/>
                </a:lnTo>
                <a:lnTo>
                  <a:pt x="378063" y="969432"/>
                </a:lnTo>
                <a:lnTo>
                  <a:pt x="394431" y="989157"/>
                </a:lnTo>
                <a:lnTo>
                  <a:pt x="409760" y="1009886"/>
                </a:lnTo>
                <a:lnTo>
                  <a:pt x="424204" y="1031624"/>
                </a:lnTo>
                <a:lnTo>
                  <a:pt x="437920" y="1054376"/>
                </a:lnTo>
                <a:lnTo>
                  <a:pt x="451063" y="1078149"/>
                </a:lnTo>
                <a:lnTo>
                  <a:pt x="463787" y="1102947"/>
                </a:lnTo>
                <a:lnTo>
                  <a:pt x="476249" y="1128776"/>
                </a:lnTo>
                <a:lnTo>
                  <a:pt x="492137" y="1105914"/>
                </a:lnTo>
                <a:close/>
              </a:path>
            </a:pathLst>
          </a:custGeom>
          <a:solidFill>
            <a:srgbClr val="FFFFFF"/>
          </a:solidFill>
        </p:spPr>
        <p:txBody>
          <a:bodyPr wrap="square" lIns="0" tIns="0" rIns="0" bIns="0" rtlCol="0">
            <a:noAutofit/>
          </a:bodyPr>
          <a:lstStyle/>
          <a:p>
            <a:endParaRPr/>
          </a:p>
        </p:txBody>
      </p:sp>
      <p:sp>
        <p:nvSpPr>
          <p:cNvPr id="38" name="Title 37"/>
          <p:cNvSpPr>
            <a:spLocks noGrp="1"/>
          </p:cNvSpPr>
          <p:nvPr>
            <p:ph type="title"/>
          </p:nvPr>
        </p:nvSpPr>
        <p:spPr/>
        <p:txBody>
          <a:bodyPr/>
          <a:lstStyle/>
          <a:p>
            <a:r>
              <a:rPr lang="en-US" dirty="0"/>
              <a:t>Using BTEQ to </a:t>
            </a:r>
            <a:r>
              <a:rPr lang="en-US" dirty="0" smtClean="0"/>
              <a:t>Export Data </a:t>
            </a:r>
            <a:endParaRPr lang="en-US" dirty="0"/>
          </a:p>
        </p:txBody>
      </p:sp>
      <p:sp>
        <p:nvSpPr>
          <p:cNvPr id="39" name="Content Placeholder 38"/>
          <p:cNvSpPr>
            <a:spLocks noGrp="1"/>
          </p:cNvSpPr>
          <p:nvPr>
            <p:ph idx="1"/>
          </p:nvPr>
        </p:nvSpPr>
        <p:spPr>
          <a:xfrm>
            <a:off x="323394" y="1371601"/>
            <a:ext cx="9582608" cy="4643751"/>
          </a:xfrm>
        </p:spPr>
        <p:txBody>
          <a:bodyPr/>
          <a:lstStyle/>
          <a:p>
            <a:endParaRPr lang="en-US" dirty="0" smtClean="0"/>
          </a:p>
          <a:p>
            <a:endParaRPr lang="en-US" dirty="0"/>
          </a:p>
          <a:p>
            <a:endParaRPr lang="en-US" dirty="0" smtClean="0"/>
          </a:p>
          <a:p>
            <a:endParaRPr lang="en-US" dirty="0"/>
          </a:p>
          <a:p>
            <a:r>
              <a:rPr lang="en-US" dirty="0"/>
              <a:t>Record Mode (also called DATA mode): This is set by. EXPORT DATA. This w111II  bring data  back. as a flat file.  There are no  headers  or white space between  the data  contained  in  each  column and the data  </a:t>
            </a:r>
            <a:r>
              <a:rPr lang="en-US" dirty="0" err="1"/>
              <a:t>ls</a:t>
            </a:r>
            <a:r>
              <a:rPr lang="en-US" dirty="0"/>
              <a:t> written to the file </a:t>
            </a:r>
            <a:r>
              <a:rPr lang="en-US" dirty="0" smtClean="0"/>
              <a:t>in native </a:t>
            </a:r>
            <a:r>
              <a:rPr lang="en-US" dirty="0"/>
              <a:t>format,  not understood  using  text </a:t>
            </a:r>
            <a:r>
              <a:rPr lang="en-US" dirty="0" smtClean="0"/>
              <a:t>editor</a:t>
            </a:r>
            <a:r>
              <a:rPr lang="en-US" dirty="0"/>
              <a:t>.</a:t>
            </a:r>
            <a:endParaRPr lang="en-US" dirty="0" smtClean="0"/>
          </a:p>
          <a:p>
            <a:endParaRPr lang="en-US" dirty="0"/>
          </a:p>
          <a:p>
            <a:r>
              <a:rPr lang="en-US" dirty="0"/>
              <a:t>Field Mode (</a:t>
            </a:r>
            <a:r>
              <a:rPr lang="en-US" dirty="0" err="1"/>
              <a:t>ialso</a:t>
            </a:r>
            <a:r>
              <a:rPr lang="en-US" dirty="0"/>
              <a:t> called REPORT mode):  This is set </a:t>
            </a:r>
            <a:r>
              <a:rPr lang="en-US" dirty="0" err="1"/>
              <a:t>lby</a:t>
            </a:r>
            <a:r>
              <a:rPr lang="en-US" dirty="0"/>
              <a:t> .EXPORT REPORT This  is the default mode for BTEQ and brings the data  back as if it was a standard SQL SELECT statement,  output of this BTEQ export would  return the column  headers for the fields, and  better understood </a:t>
            </a:r>
            <a:r>
              <a:rPr lang="en-US" dirty="0" smtClean="0"/>
              <a:t>m </a:t>
            </a:r>
            <a:r>
              <a:rPr lang="en-US" dirty="0"/>
              <a:t>text editor.</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40" name="object 21"/>
          <p:cNvSpPr/>
          <p:nvPr/>
        </p:nvSpPr>
        <p:spPr>
          <a:xfrm>
            <a:off x="594410" y="1331980"/>
            <a:ext cx="3813341" cy="1335023"/>
          </a:xfrm>
          <a:prstGeom prst="rect">
            <a:avLst/>
          </a:prstGeom>
          <a:blipFill>
            <a:blip r:embed="rId3" cstate="print"/>
            <a:stretch>
              <a:fillRect/>
            </a:stretch>
          </a:blipFill>
        </p:spPr>
        <p:txBody>
          <a:bodyPr wrap="square" lIns="0" tIns="0" rIns="0" bIns="0" rtlCol="0">
            <a:noAutofit/>
          </a:bodyPr>
          <a:lstStyle/>
          <a:p>
            <a:endParaRPr/>
          </a:p>
        </p:txBody>
      </p:sp>
      <p:sp>
        <p:nvSpPr>
          <p:cNvPr id="42" name="object 19"/>
          <p:cNvSpPr/>
          <p:nvPr/>
        </p:nvSpPr>
        <p:spPr>
          <a:xfrm>
            <a:off x="722430" y="1496572"/>
            <a:ext cx="3859064" cy="1069847"/>
          </a:xfrm>
          <a:prstGeom prst="rect">
            <a:avLst/>
          </a:prstGeom>
          <a:blipFill>
            <a:blip r:embed="rId4" cstate="print"/>
            <a:stretch>
              <a:fillRect/>
            </a:stretch>
          </a:blipFill>
        </p:spPr>
        <p:txBody>
          <a:bodyPr wrap="square" lIns="0" tIns="0" rIns="0" bIns="0" rtlCol="0">
            <a:noAutofit/>
          </a:bodyPr>
          <a:lstStyle/>
          <a:p>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bject 18"/>
          <p:cNvSpPr/>
          <p:nvPr/>
        </p:nvSpPr>
        <p:spPr>
          <a:xfrm>
            <a:off x="0" y="0"/>
            <a:ext cx="9906000" cy="1128776"/>
          </a:xfrm>
          <a:custGeom>
            <a:avLst/>
            <a:gdLst/>
            <a:ahLst/>
            <a:cxnLst/>
            <a:rect l="l" t="t" r="r" b="b"/>
            <a:pathLst>
              <a:path w="9906000" h="1128776">
                <a:moveTo>
                  <a:pt x="0" y="0"/>
                </a:moveTo>
                <a:lnTo>
                  <a:pt x="0" y="801877"/>
                </a:lnTo>
                <a:lnTo>
                  <a:pt x="44018" y="809048"/>
                </a:lnTo>
                <a:lnTo>
                  <a:pt x="84978" y="817151"/>
                </a:lnTo>
                <a:lnTo>
                  <a:pt x="123033" y="826194"/>
                </a:lnTo>
                <a:lnTo>
                  <a:pt x="158341" y="836180"/>
                </a:lnTo>
                <a:lnTo>
                  <a:pt x="191055" y="847115"/>
                </a:lnTo>
                <a:lnTo>
                  <a:pt x="221332" y="859006"/>
                </a:lnTo>
                <a:lnTo>
                  <a:pt x="249326" y="871857"/>
                </a:lnTo>
                <a:lnTo>
                  <a:pt x="275193" y="885673"/>
                </a:lnTo>
                <a:lnTo>
                  <a:pt x="299089" y="900461"/>
                </a:lnTo>
                <a:lnTo>
                  <a:pt x="321168" y="916225"/>
                </a:lnTo>
                <a:lnTo>
                  <a:pt x="341587" y="932971"/>
                </a:lnTo>
                <a:lnTo>
                  <a:pt x="360500" y="950705"/>
                </a:lnTo>
                <a:lnTo>
                  <a:pt x="378063" y="969432"/>
                </a:lnTo>
                <a:lnTo>
                  <a:pt x="394431" y="989157"/>
                </a:lnTo>
                <a:lnTo>
                  <a:pt x="409760" y="1009886"/>
                </a:lnTo>
                <a:lnTo>
                  <a:pt x="424204" y="1031624"/>
                </a:lnTo>
                <a:lnTo>
                  <a:pt x="437920" y="1054376"/>
                </a:lnTo>
                <a:lnTo>
                  <a:pt x="451063" y="1078149"/>
                </a:lnTo>
                <a:lnTo>
                  <a:pt x="463787" y="1102947"/>
                </a:lnTo>
                <a:lnTo>
                  <a:pt x="476250" y="1128776"/>
                </a:lnTo>
                <a:lnTo>
                  <a:pt x="492137" y="1105914"/>
                </a:lnTo>
                <a:lnTo>
                  <a:pt x="507125" y="1083119"/>
                </a:lnTo>
                <a:lnTo>
                  <a:pt x="521491" y="1060491"/>
                </a:lnTo>
                <a:lnTo>
                  <a:pt x="535515" y="1038132"/>
                </a:lnTo>
                <a:lnTo>
                  <a:pt x="549474" y="1016144"/>
                </a:lnTo>
                <a:lnTo>
                  <a:pt x="578314" y="973690"/>
                </a:lnTo>
                <a:lnTo>
                  <a:pt x="610240" y="933941"/>
                </a:lnTo>
                <a:lnTo>
                  <a:pt x="647482" y="897713"/>
                </a:lnTo>
                <a:lnTo>
                  <a:pt x="692267" y="865821"/>
                </a:lnTo>
                <a:lnTo>
                  <a:pt x="746824" y="839079"/>
                </a:lnTo>
                <a:lnTo>
                  <a:pt x="813383" y="818301"/>
                </a:lnTo>
                <a:lnTo>
                  <a:pt x="851860" y="810403"/>
                </a:lnTo>
                <a:lnTo>
                  <a:pt x="894172" y="804302"/>
                </a:lnTo>
                <a:lnTo>
                  <a:pt x="940600" y="800100"/>
                </a:lnTo>
                <a:lnTo>
                  <a:pt x="9467850" y="800100"/>
                </a:lnTo>
                <a:lnTo>
                  <a:pt x="9502265" y="799084"/>
                </a:lnTo>
                <a:lnTo>
                  <a:pt x="9535266" y="795633"/>
                </a:lnTo>
                <a:lnTo>
                  <a:pt x="9566869" y="789889"/>
                </a:lnTo>
                <a:lnTo>
                  <a:pt x="9597091" y="781988"/>
                </a:lnTo>
                <a:lnTo>
                  <a:pt x="9625947" y="772072"/>
                </a:lnTo>
                <a:lnTo>
                  <a:pt x="9653453" y="760280"/>
                </a:lnTo>
                <a:lnTo>
                  <a:pt x="9679627" y="746750"/>
                </a:lnTo>
                <a:lnTo>
                  <a:pt x="9704484" y="731623"/>
                </a:lnTo>
                <a:lnTo>
                  <a:pt x="9728041" y="715038"/>
                </a:lnTo>
                <a:lnTo>
                  <a:pt x="9750313" y="697134"/>
                </a:lnTo>
                <a:lnTo>
                  <a:pt x="9771318" y="678051"/>
                </a:lnTo>
                <a:lnTo>
                  <a:pt x="9791072" y="657929"/>
                </a:lnTo>
                <a:lnTo>
                  <a:pt x="9809590" y="636906"/>
                </a:lnTo>
                <a:lnTo>
                  <a:pt x="9826889" y="615122"/>
                </a:lnTo>
                <a:lnTo>
                  <a:pt x="9842986" y="592716"/>
                </a:lnTo>
                <a:lnTo>
                  <a:pt x="9857896" y="569829"/>
                </a:lnTo>
                <a:lnTo>
                  <a:pt x="9871636" y="546599"/>
                </a:lnTo>
                <a:lnTo>
                  <a:pt x="9895672" y="499670"/>
                </a:lnTo>
                <a:lnTo>
                  <a:pt x="9906000" y="476250"/>
                </a:lnTo>
                <a:lnTo>
                  <a:pt x="9906000" y="0"/>
                </a:lnTo>
                <a:lnTo>
                  <a:pt x="0" y="0"/>
                </a:lnTo>
                <a:close/>
              </a:path>
            </a:pathLst>
          </a:custGeom>
          <a:solidFill>
            <a:srgbClr val="FFFFFF"/>
          </a:solidFill>
        </p:spPr>
        <p:txBody>
          <a:bodyPr wrap="square" lIns="0" tIns="0" rIns="0" bIns="0" rtlCol="0">
            <a:noAutofit/>
          </a:bodyPr>
          <a:lstStyle/>
          <a:p>
            <a:endParaRPr/>
          </a:p>
        </p:txBody>
      </p:sp>
      <p:sp>
        <p:nvSpPr>
          <p:cNvPr id="26" name="object 26"/>
          <p:cNvSpPr/>
          <p:nvPr/>
        </p:nvSpPr>
        <p:spPr>
          <a:xfrm>
            <a:off x="0" y="0"/>
            <a:ext cx="9906000" cy="1128776"/>
          </a:xfrm>
          <a:custGeom>
            <a:avLst/>
            <a:gdLst/>
            <a:ahLst/>
            <a:cxnLst/>
            <a:rect l="l" t="t" r="r" b="b"/>
            <a:pathLst>
              <a:path w="9906000" h="1128776">
                <a:moveTo>
                  <a:pt x="0" y="0"/>
                </a:moveTo>
                <a:lnTo>
                  <a:pt x="0" y="801877"/>
                </a:lnTo>
                <a:lnTo>
                  <a:pt x="44018" y="809048"/>
                </a:lnTo>
                <a:lnTo>
                  <a:pt x="84978" y="817151"/>
                </a:lnTo>
                <a:lnTo>
                  <a:pt x="123033" y="826194"/>
                </a:lnTo>
                <a:lnTo>
                  <a:pt x="158341" y="836180"/>
                </a:lnTo>
                <a:lnTo>
                  <a:pt x="191055" y="847115"/>
                </a:lnTo>
                <a:lnTo>
                  <a:pt x="221332" y="859006"/>
                </a:lnTo>
                <a:lnTo>
                  <a:pt x="249326" y="871857"/>
                </a:lnTo>
                <a:lnTo>
                  <a:pt x="275193" y="885673"/>
                </a:lnTo>
                <a:lnTo>
                  <a:pt x="299089" y="900461"/>
                </a:lnTo>
                <a:lnTo>
                  <a:pt x="321168" y="916225"/>
                </a:lnTo>
                <a:lnTo>
                  <a:pt x="341587" y="932971"/>
                </a:lnTo>
                <a:lnTo>
                  <a:pt x="360500" y="950705"/>
                </a:lnTo>
                <a:lnTo>
                  <a:pt x="378063" y="969432"/>
                </a:lnTo>
                <a:lnTo>
                  <a:pt x="394431" y="989157"/>
                </a:lnTo>
                <a:lnTo>
                  <a:pt x="409760" y="1009886"/>
                </a:lnTo>
                <a:lnTo>
                  <a:pt x="424204" y="1031624"/>
                </a:lnTo>
                <a:lnTo>
                  <a:pt x="437920" y="1054376"/>
                </a:lnTo>
                <a:lnTo>
                  <a:pt x="451063" y="1078149"/>
                </a:lnTo>
                <a:lnTo>
                  <a:pt x="463787" y="1102947"/>
                </a:lnTo>
                <a:lnTo>
                  <a:pt x="476250" y="1128776"/>
                </a:lnTo>
                <a:lnTo>
                  <a:pt x="492137" y="1105914"/>
                </a:lnTo>
                <a:lnTo>
                  <a:pt x="507125" y="1083119"/>
                </a:lnTo>
                <a:lnTo>
                  <a:pt x="521491" y="1060491"/>
                </a:lnTo>
                <a:lnTo>
                  <a:pt x="535515" y="1038132"/>
                </a:lnTo>
                <a:lnTo>
                  <a:pt x="549474" y="1016144"/>
                </a:lnTo>
                <a:lnTo>
                  <a:pt x="578314" y="973690"/>
                </a:lnTo>
                <a:lnTo>
                  <a:pt x="610240" y="933941"/>
                </a:lnTo>
                <a:lnTo>
                  <a:pt x="647482" y="897713"/>
                </a:lnTo>
                <a:lnTo>
                  <a:pt x="692267" y="865821"/>
                </a:lnTo>
                <a:lnTo>
                  <a:pt x="746824" y="839079"/>
                </a:lnTo>
                <a:lnTo>
                  <a:pt x="813383" y="818301"/>
                </a:lnTo>
                <a:lnTo>
                  <a:pt x="851860" y="810403"/>
                </a:lnTo>
                <a:lnTo>
                  <a:pt x="894172" y="804302"/>
                </a:lnTo>
                <a:lnTo>
                  <a:pt x="940600" y="800100"/>
                </a:lnTo>
                <a:lnTo>
                  <a:pt x="9467850" y="800100"/>
                </a:lnTo>
                <a:lnTo>
                  <a:pt x="9502265" y="799084"/>
                </a:lnTo>
                <a:lnTo>
                  <a:pt x="9535266" y="795633"/>
                </a:lnTo>
                <a:lnTo>
                  <a:pt x="9566869" y="789889"/>
                </a:lnTo>
                <a:lnTo>
                  <a:pt x="9597091" y="781988"/>
                </a:lnTo>
                <a:lnTo>
                  <a:pt x="9625947" y="772072"/>
                </a:lnTo>
                <a:lnTo>
                  <a:pt x="9653453" y="760280"/>
                </a:lnTo>
                <a:lnTo>
                  <a:pt x="9679627" y="746750"/>
                </a:lnTo>
                <a:lnTo>
                  <a:pt x="9704484" y="731623"/>
                </a:lnTo>
                <a:lnTo>
                  <a:pt x="9728041" y="715038"/>
                </a:lnTo>
                <a:lnTo>
                  <a:pt x="9750313" y="697134"/>
                </a:lnTo>
                <a:lnTo>
                  <a:pt x="9771318" y="678051"/>
                </a:lnTo>
                <a:lnTo>
                  <a:pt x="9791072" y="657929"/>
                </a:lnTo>
                <a:lnTo>
                  <a:pt x="9809590" y="636906"/>
                </a:lnTo>
                <a:lnTo>
                  <a:pt x="9826889" y="615122"/>
                </a:lnTo>
                <a:lnTo>
                  <a:pt x="9842986" y="592716"/>
                </a:lnTo>
                <a:lnTo>
                  <a:pt x="9857896" y="569829"/>
                </a:lnTo>
                <a:lnTo>
                  <a:pt x="9871636" y="546599"/>
                </a:lnTo>
                <a:lnTo>
                  <a:pt x="9895672" y="499670"/>
                </a:lnTo>
                <a:lnTo>
                  <a:pt x="9906000" y="476250"/>
                </a:lnTo>
                <a:lnTo>
                  <a:pt x="9906000" y="0"/>
                </a:lnTo>
                <a:lnTo>
                  <a:pt x="0" y="0"/>
                </a:lnTo>
                <a:close/>
              </a:path>
            </a:pathLst>
          </a:custGeom>
          <a:solidFill>
            <a:srgbClr val="FFFFFF"/>
          </a:solidFill>
        </p:spPr>
        <p:txBody>
          <a:bodyPr wrap="square" lIns="0" tIns="0" rIns="0" bIns="0" rtlCol="0">
            <a:noAutofit/>
          </a:bodyPr>
          <a:lstStyle/>
          <a:p>
            <a:endParaRPr/>
          </a:p>
        </p:txBody>
      </p:sp>
      <p:sp>
        <p:nvSpPr>
          <p:cNvPr id="32" name="Title 31"/>
          <p:cNvSpPr>
            <a:spLocks noGrp="1"/>
          </p:cNvSpPr>
          <p:nvPr>
            <p:ph type="title"/>
          </p:nvPr>
        </p:nvSpPr>
        <p:spPr/>
        <p:txBody>
          <a:bodyPr/>
          <a:lstStyle/>
          <a:p>
            <a:r>
              <a:rPr lang="en-US" dirty="0"/>
              <a:t>Using BTEQ to Export </a:t>
            </a:r>
            <a:r>
              <a:rPr lang="en-US" dirty="0" smtClean="0"/>
              <a:t>Data</a:t>
            </a:r>
            <a:endParaRPr lang="en-US" dirty="0"/>
          </a:p>
        </p:txBody>
      </p:sp>
      <p:sp>
        <p:nvSpPr>
          <p:cNvPr id="33" name="Content Placeholder 32"/>
          <p:cNvSpPr>
            <a:spLocks noGrp="1"/>
          </p:cNvSpPr>
          <p:nvPr>
            <p:ph idx="1"/>
          </p:nvPr>
        </p:nvSpPr>
        <p:spPr/>
        <p:txBody>
          <a:bodyPr/>
          <a:lstStyle/>
          <a:p>
            <a:r>
              <a:rPr lang="en-US" dirty="0"/>
              <a:t>Indicator Mode:</a:t>
            </a:r>
          </a:p>
          <a:p>
            <a:pPr lvl="1"/>
            <a:r>
              <a:rPr lang="en-US" dirty="0"/>
              <a:t>This is set by .EXPORT INDICDATA. This mode writes the data in data mode, but also provides host operating systems with the means of recognizing missing or unknown data (NULL) fields. This is important if the data is to be loaded into another Relational Database System (RDBMS).</a:t>
            </a:r>
          </a:p>
          <a:p>
            <a:r>
              <a:rPr lang="en-US" dirty="0"/>
              <a:t>DIF Mode:</a:t>
            </a:r>
          </a:p>
          <a:p>
            <a:pPr lvl="1"/>
            <a:r>
              <a:rPr lang="en-US" dirty="0"/>
              <a:t>Known as Data Interchange Format, which allows users to export data from Teradata to be directly utilized for spreadsheet applications like Excel, FoxPro and Lotus</a:t>
            </a:r>
            <a:r>
              <a:rPr lang="en-US" dirty="0" smtClean="0"/>
              <a:t>.</a:t>
            </a:r>
          </a:p>
          <a:p>
            <a:pPr lvl="1"/>
            <a:endParaRPr lang="en-US" dirty="0" smtClean="0"/>
          </a:p>
          <a:p>
            <a:pPr lvl="1"/>
            <a:r>
              <a:rPr lang="en-US" dirty="0" smtClean="0"/>
              <a:t>In </a:t>
            </a:r>
            <a:r>
              <a:rPr lang="en-US" dirty="0"/>
              <a:t>Mainframe export the data into the file by define command</a:t>
            </a:r>
          </a:p>
          <a:p>
            <a:pPr lvl="1"/>
            <a:r>
              <a:rPr lang="en-US" dirty="0"/>
              <a:t>.EXPORT DATA DDNAME = data definition state name (JCL</a:t>
            </a:r>
            <a:r>
              <a:rPr lang="en-US" dirty="0" smtClean="0"/>
              <a:t>)</a:t>
            </a:r>
          </a:p>
          <a:p>
            <a:pPr lvl="1"/>
            <a:endParaRPr lang="en-US" dirty="0"/>
          </a:p>
          <a:p>
            <a:pPr lvl="1"/>
            <a:r>
              <a:rPr lang="en-US" dirty="0"/>
              <a:t>In LAN export the data into the file by define command like :</a:t>
            </a:r>
          </a:p>
          <a:p>
            <a:pPr lvl="1"/>
            <a:r>
              <a:rPr lang="en-US" dirty="0"/>
              <a:t>.EXPORT DATA FILE = actual file name</a:t>
            </a:r>
          </a:p>
          <a:p>
            <a:pPr lvl="1"/>
            <a:endParaRPr lang="en-US" dirty="0" smtClean="0"/>
          </a:p>
          <a:p>
            <a:pPr lvl="1"/>
            <a:endParaRPr lang="en-US" dirty="0" smtClean="0"/>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27"/>
          <p:cNvSpPr>
            <a:spLocks noGrp="1"/>
          </p:cNvSpPr>
          <p:nvPr>
            <p:ph type="title"/>
          </p:nvPr>
        </p:nvSpPr>
        <p:spPr/>
        <p:txBody>
          <a:bodyPr/>
          <a:lstStyle/>
          <a:p>
            <a:r>
              <a:rPr lang="en-US" dirty="0" smtClean="0"/>
              <a:t>Module Object</a:t>
            </a:r>
            <a:endParaRPr lang="en-US" dirty="0"/>
          </a:p>
        </p:txBody>
      </p:sp>
      <p:sp>
        <p:nvSpPr>
          <p:cNvPr id="29" name="Content Placeholder 28"/>
          <p:cNvSpPr>
            <a:spLocks noGrp="1"/>
          </p:cNvSpPr>
          <p:nvPr>
            <p:ph idx="1"/>
          </p:nvPr>
        </p:nvSpPr>
        <p:spPr/>
        <p:txBody>
          <a:bodyPr/>
          <a:lstStyle/>
          <a:p>
            <a:r>
              <a:rPr lang="en-US" dirty="0" smtClean="0"/>
              <a:t>Introduction </a:t>
            </a:r>
            <a:r>
              <a:rPr lang="en-US" dirty="0"/>
              <a:t>about Teradata</a:t>
            </a:r>
          </a:p>
          <a:p>
            <a:r>
              <a:rPr lang="en-US" dirty="0" smtClean="0"/>
              <a:t>Introduction </a:t>
            </a:r>
            <a:r>
              <a:rPr lang="en-US" dirty="0"/>
              <a:t>to BTEQ.</a:t>
            </a:r>
          </a:p>
          <a:p>
            <a:r>
              <a:rPr lang="en-US" dirty="0" smtClean="0"/>
              <a:t>Use </a:t>
            </a:r>
            <a:r>
              <a:rPr lang="en-US" dirty="0"/>
              <a:t>of BTEQ</a:t>
            </a:r>
          </a:p>
          <a:p>
            <a:r>
              <a:rPr lang="en-US" dirty="0" smtClean="0"/>
              <a:t>Transaction </a:t>
            </a:r>
            <a:r>
              <a:rPr lang="en-US" dirty="0"/>
              <a:t>Mode in BTEQ</a:t>
            </a:r>
          </a:p>
          <a:p>
            <a:r>
              <a:rPr lang="en-US" dirty="0" smtClean="0"/>
              <a:t>Conditional </a:t>
            </a:r>
            <a:r>
              <a:rPr lang="en-US" dirty="0"/>
              <a:t>Logic in BTEQ</a:t>
            </a:r>
          </a:p>
          <a:p>
            <a:r>
              <a:rPr lang="en-US" dirty="0" smtClean="0"/>
              <a:t>BTEQ </a:t>
            </a:r>
            <a:r>
              <a:rPr lang="en-US" dirty="0"/>
              <a:t>Return Codes</a:t>
            </a:r>
          </a:p>
          <a:p>
            <a:r>
              <a:rPr lang="en-US" dirty="0" smtClean="0"/>
              <a:t>Using </a:t>
            </a:r>
            <a:r>
              <a:rPr lang="en-US" dirty="0"/>
              <a:t>BTEQ to Export Data</a:t>
            </a:r>
          </a:p>
          <a:p>
            <a:r>
              <a:rPr lang="en-US" dirty="0" smtClean="0"/>
              <a:t>Using </a:t>
            </a:r>
            <a:r>
              <a:rPr lang="en-US" dirty="0"/>
              <a:t>BTEQ to Import Data</a:t>
            </a:r>
          </a:p>
          <a:p>
            <a:r>
              <a:rPr lang="en-US" dirty="0" smtClean="0"/>
              <a:t>BTEQ </a:t>
            </a:r>
            <a:r>
              <a:rPr lang="en-US" dirty="0"/>
              <a:t>Commands</a:t>
            </a:r>
          </a:p>
          <a:p>
            <a:endParaRPr lang="en-US" dirty="0"/>
          </a:p>
          <a:p>
            <a:endParaRPr lang="en-US" dirty="0"/>
          </a:p>
        </p:txBody>
      </p:sp>
      <p:sp>
        <p:nvSpPr>
          <p:cNvPr id="10" name="object 10"/>
          <p:cNvSpPr/>
          <p:nvPr/>
        </p:nvSpPr>
        <p:spPr>
          <a:xfrm>
            <a:off x="45725" y="605029"/>
            <a:ext cx="106679" cy="106679"/>
          </a:xfrm>
          <a:prstGeom prst="rect">
            <a:avLst/>
          </a:prstGeom>
          <a:blipFill>
            <a:blip r:embed="rId3" cstate="print"/>
            <a:stretch>
              <a:fillRect/>
            </a:stretch>
          </a:blipFill>
        </p:spPr>
        <p:txBody>
          <a:bodyPr wrap="square" lIns="0" tIns="0" rIns="0" bIns="0" rtlCol="0">
            <a:noAutofit/>
          </a:bodyPr>
          <a:lstStyle/>
          <a:p>
            <a:endParaRPr/>
          </a:p>
        </p:txBody>
      </p:sp>
      <p:sp>
        <p:nvSpPr>
          <p:cNvPr id="15" name="object 15"/>
          <p:cNvSpPr/>
          <p:nvPr/>
        </p:nvSpPr>
        <p:spPr>
          <a:xfrm>
            <a:off x="45725" y="605029"/>
            <a:ext cx="106679" cy="106679"/>
          </a:xfrm>
          <a:prstGeom prst="rect">
            <a:avLst/>
          </a:prstGeom>
          <a:blipFill>
            <a:blip r:embed="rId3" cstate="print"/>
            <a:stretch>
              <a:fillRect/>
            </a:stretch>
          </a:blipFill>
        </p:spPr>
        <p:txBody>
          <a:bodyPr wrap="square" lIns="0" tIns="0" rIns="0" bIns="0" rtlCol="0">
            <a:noAutofit/>
          </a:bodyPr>
          <a:lstStyle/>
          <a:p>
            <a:endParaRPr/>
          </a:p>
        </p:txBody>
      </p:sp>
      <p:sp>
        <p:nvSpPr>
          <p:cNvPr id="17" name="object 17"/>
          <p:cNvSpPr/>
          <p:nvPr/>
        </p:nvSpPr>
        <p:spPr>
          <a:xfrm>
            <a:off x="0" y="6362700"/>
            <a:ext cx="9906000" cy="0"/>
          </a:xfrm>
          <a:custGeom>
            <a:avLst/>
            <a:gdLst/>
            <a:ahLst/>
            <a:cxnLst/>
            <a:rect l="l" t="t" r="r" b="b"/>
            <a:pathLst>
              <a:path w="9906000">
                <a:moveTo>
                  <a:pt x="9906000" y="0"/>
                </a:moveTo>
                <a:lnTo>
                  <a:pt x="0" y="0"/>
                </a:lnTo>
              </a:path>
            </a:pathLst>
          </a:custGeom>
          <a:ln w="9525">
            <a:solidFill>
              <a:srgbClr val="0097C6"/>
            </a:solidFill>
          </a:ln>
        </p:spPr>
        <p:txBody>
          <a:bodyPr wrap="square" lIns="0" tIns="0" rIns="0" bIns="0" rtlCol="0">
            <a:noAutofit/>
          </a:bodyPr>
          <a:lstStyle/>
          <a:p>
            <a:endParaRPr/>
          </a:p>
        </p:txBody>
      </p:sp>
      <p:sp>
        <p:nvSpPr>
          <p:cNvPr id="18" name="object 18"/>
          <p:cNvSpPr/>
          <p:nvPr/>
        </p:nvSpPr>
        <p:spPr>
          <a:xfrm>
            <a:off x="0" y="6362700"/>
            <a:ext cx="9906000" cy="0"/>
          </a:xfrm>
          <a:custGeom>
            <a:avLst/>
            <a:gdLst/>
            <a:ahLst/>
            <a:cxnLst/>
            <a:rect l="l" t="t" r="r" b="b"/>
            <a:pathLst>
              <a:path w="9906000">
                <a:moveTo>
                  <a:pt x="9906000" y="0"/>
                </a:moveTo>
                <a:lnTo>
                  <a:pt x="0" y="0"/>
                </a:lnTo>
              </a:path>
            </a:pathLst>
          </a:custGeom>
          <a:ln w="9525">
            <a:solidFill>
              <a:srgbClr val="0097C6"/>
            </a:solidFill>
          </a:ln>
        </p:spPr>
        <p:txBody>
          <a:bodyPr wrap="square" lIns="0" tIns="0" rIns="0" bIns="0" rtlCol="0">
            <a:noAutofit/>
          </a:bodyPr>
          <a:lstStyle/>
          <a:p>
            <a:endParaRPr/>
          </a:p>
        </p:txBody>
      </p:sp>
      <p:sp>
        <p:nvSpPr>
          <p:cNvPr id="22" name="object 22"/>
          <p:cNvSpPr/>
          <p:nvPr/>
        </p:nvSpPr>
        <p:spPr>
          <a:xfrm>
            <a:off x="0" y="6362700"/>
            <a:ext cx="9906000" cy="0"/>
          </a:xfrm>
          <a:custGeom>
            <a:avLst/>
            <a:gdLst/>
            <a:ahLst/>
            <a:cxnLst/>
            <a:rect l="l" t="t" r="r" b="b"/>
            <a:pathLst>
              <a:path w="9906000">
                <a:moveTo>
                  <a:pt x="9906000" y="0"/>
                </a:moveTo>
                <a:lnTo>
                  <a:pt x="0" y="0"/>
                </a:lnTo>
              </a:path>
            </a:pathLst>
          </a:custGeom>
          <a:ln w="9525">
            <a:solidFill>
              <a:srgbClr val="0097C6"/>
            </a:solidFill>
          </a:ln>
        </p:spPr>
        <p:txBody>
          <a:bodyPr wrap="square" lIns="0" tIns="0" rIns="0" bIns="0" rtlCol="0">
            <a:noAutofit/>
          </a:bodyPr>
          <a:lstStyle/>
          <a:p>
            <a:endParaRPr/>
          </a:p>
        </p:txBody>
      </p:sp>
      <p:sp>
        <p:nvSpPr>
          <p:cNvPr id="24" name="object 24"/>
          <p:cNvSpPr/>
          <p:nvPr/>
        </p:nvSpPr>
        <p:spPr>
          <a:xfrm>
            <a:off x="45725" y="605029"/>
            <a:ext cx="106679" cy="106679"/>
          </a:xfrm>
          <a:prstGeom prst="rect">
            <a:avLst/>
          </a:prstGeom>
          <a:blipFill>
            <a:blip r:embed="rId3" cstate="print"/>
            <a:stretch>
              <a:fillRect/>
            </a:stretch>
          </a:blipFill>
        </p:spPr>
        <p:txBody>
          <a:bodyPr wrap="square" lIns="0" tIns="0" rIns="0" bIns="0" rtlCol="0">
            <a:noAutofit/>
          </a:bodyPr>
          <a:lstStyle/>
          <a:p>
            <a:endParaRPr/>
          </a:p>
        </p:txBody>
      </p:sp>
      <p:sp>
        <p:nvSpPr>
          <p:cNvPr id="3" name="object 3"/>
          <p:cNvSpPr txBox="1"/>
          <p:nvPr/>
        </p:nvSpPr>
        <p:spPr>
          <a:xfrm>
            <a:off x="8404352" y="6484419"/>
            <a:ext cx="988342" cy="113792"/>
          </a:xfrm>
          <a:prstGeom prst="rect">
            <a:avLst/>
          </a:prstGeom>
        </p:spPr>
        <p:txBody>
          <a:bodyPr wrap="square" lIns="0" tIns="0" rIns="0" bIns="0" rtlCol="0">
            <a:noAutofit/>
          </a:bodyPr>
          <a:lstStyle/>
          <a:p>
            <a:pPr marL="12700">
              <a:lnSpc>
                <a:spcPct val="95825"/>
              </a:lnSpc>
              <a:spcBef>
                <a:spcPts val="5"/>
              </a:spcBef>
            </a:pPr>
            <a:r>
              <a:rPr sz="700" spc="4" dirty="0" smtClean="0">
                <a:solidFill>
                  <a:srgbClr val="474747"/>
                </a:solidFill>
                <a:latin typeface="Arial"/>
                <a:cs typeface="Arial"/>
              </a:rPr>
              <a:t>P</a:t>
            </a:r>
            <a:r>
              <a:rPr sz="700" spc="-4" dirty="0" smtClean="0">
                <a:solidFill>
                  <a:srgbClr val="474747"/>
                </a:solidFill>
                <a:latin typeface="Arial"/>
                <a:cs typeface="Arial"/>
              </a:rPr>
              <a:t>re</a:t>
            </a:r>
            <a:r>
              <a:rPr sz="700" spc="0" dirty="0" smtClean="0">
                <a:solidFill>
                  <a:srgbClr val="474747"/>
                </a:solidFill>
                <a:latin typeface="Arial"/>
                <a:cs typeface="Arial"/>
              </a:rPr>
              <a:t>s</a:t>
            </a:r>
            <a:r>
              <a:rPr sz="700" spc="-4" dirty="0" smtClean="0">
                <a:solidFill>
                  <a:srgbClr val="474747"/>
                </a:solidFill>
                <a:latin typeface="Arial"/>
                <a:cs typeface="Arial"/>
              </a:rPr>
              <a:t>en</a:t>
            </a:r>
            <a:r>
              <a:rPr sz="700" spc="0" dirty="0" smtClean="0">
                <a:solidFill>
                  <a:srgbClr val="474747"/>
                </a:solidFill>
                <a:latin typeface="Arial"/>
                <a:cs typeface="Arial"/>
              </a:rPr>
              <a:t>t</a:t>
            </a:r>
            <a:r>
              <a:rPr sz="700" spc="-4" dirty="0" smtClean="0">
                <a:solidFill>
                  <a:srgbClr val="474747"/>
                </a:solidFill>
                <a:latin typeface="Arial"/>
                <a:cs typeface="Arial"/>
              </a:rPr>
              <a:t>a</a:t>
            </a:r>
            <a:r>
              <a:rPr sz="700" spc="0" dirty="0" smtClean="0">
                <a:solidFill>
                  <a:srgbClr val="474747"/>
                </a:solidFill>
                <a:latin typeface="Arial"/>
                <a:cs typeface="Arial"/>
              </a:rPr>
              <a:t>ti</a:t>
            </a:r>
            <a:r>
              <a:rPr sz="700" spc="-4" dirty="0" smtClean="0">
                <a:solidFill>
                  <a:srgbClr val="474747"/>
                </a:solidFill>
                <a:latin typeface="Arial"/>
                <a:cs typeface="Arial"/>
              </a:rPr>
              <a:t>o</a:t>
            </a:r>
            <a:r>
              <a:rPr sz="700" spc="0" dirty="0" smtClean="0">
                <a:solidFill>
                  <a:srgbClr val="474747"/>
                </a:solidFill>
                <a:latin typeface="Arial"/>
                <a:cs typeface="Arial"/>
              </a:rPr>
              <a:t>n</a:t>
            </a:r>
            <a:r>
              <a:rPr sz="700" spc="-9" dirty="0" smtClean="0">
                <a:solidFill>
                  <a:srgbClr val="474747"/>
                </a:solidFill>
                <a:latin typeface="Arial"/>
                <a:cs typeface="Arial"/>
              </a:rPr>
              <a:t> </a:t>
            </a:r>
            <a:r>
              <a:rPr sz="700" spc="4" dirty="0" smtClean="0">
                <a:solidFill>
                  <a:srgbClr val="474747"/>
                </a:solidFill>
                <a:latin typeface="Arial"/>
                <a:cs typeface="Arial"/>
              </a:rPr>
              <a:t>T</a:t>
            </a:r>
            <a:r>
              <a:rPr sz="700" spc="0" dirty="0" smtClean="0">
                <a:solidFill>
                  <a:srgbClr val="474747"/>
                </a:solidFill>
                <a:latin typeface="Arial"/>
                <a:cs typeface="Arial"/>
              </a:rPr>
              <a:t>itle</a:t>
            </a:r>
            <a:r>
              <a:rPr sz="700" spc="-18" dirty="0" smtClean="0">
                <a:solidFill>
                  <a:srgbClr val="474747"/>
                </a:solidFill>
                <a:latin typeface="Arial"/>
                <a:cs typeface="Arial"/>
              </a:rPr>
              <a:t> </a:t>
            </a:r>
            <a:r>
              <a:rPr sz="700" spc="0" dirty="0" smtClean="0">
                <a:solidFill>
                  <a:srgbClr val="474747"/>
                </a:solidFill>
                <a:latin typeface="Arial"/>
                <a:cs typeface="Arial"/>
              </a:rPr>
              <a:t>|</a:t>
            </a:r>
            <a:r>
              <a:rPr sz="700" spc="8" dirty="0" smtClean="0">
                <a:solidFill>
                  <a:srgbClr val="474747"/>
                </a:solidFill>
                <a:latin typeface="Arial"/>
                <a:cs typeface="Arial"/>
              </a:rPr>
              <a:t> </a:t>
            </a:r>
            <a:r>
              <a:rPr sz="700" spc="0" dirty="0" smtClean="0">
                <a:solidFill>
                  <a:srgbClr val="474747"/>
                </a:solidFill>
                <a:latin typeface="Arial"/>
                <a:cs typeface="Arial"/>
              </a:rPr>
              <a:t>Da</a:t>
            </a:r>
            <a:r>
              <a:rPr sz="700" spc="-4" dirty="0" smtClean="0">
                <a:solidFill>
                  <a:srgbClr val="474747"/>
                </a:solidFill>
                <a:latin typeface="Arial"/>
                <a:cs typeface="Arial"/>
              </a:rPr>
              <a:t>t</a:t>
            </a:r>
            <a:r>
              <a:rPr sz="700" spc="0" dirty="0" smtClean="0">
                <a:solidFill>
                  <a:srgbClr val="474747"/>
                </a:solidFill>
                <a:latin typeface="Arial"/>
                <a:cs typeface="Arial"/>
              </a:rPr>
              <a:t>e</a:t>
            </a:r>
            <a:endParaRPr sz="700">
              <a:latin typeface="Arial"/>
              <a:cs typeface="Arial"/>
            </a:endParaRPr>
          </a:p>
        </p:txBody>
      </p:sp>
      <p:sp>
        <p:nvSpPr>
          <p:cNvPr id="2" name="object 2"/>
          <p:cNvSpPr txBox="1"/>
          <p:nvPr/>
        </p:nvSpPr>
        <p:spPr>
          <a:xfrm>
            <a:off x="7389623" y="6666080"/>
            <a:ext cx="2284935" cy="116535"/>
          </a:xfrm>
          <a:prstGeom prst="rect">
            <a:avLst/>
          </a:prstGeom>
        </p:spPr>
        <p:txBody>
          <a:bodyPr wrap="square" lIns="0" tIns="0" rIns="0" bIns="0" rtlCol="0">
            <a:noAutofit/>
          </a:bodyPr>
          <a:lstStyle/>
          <a:p>
            <a:pPr marL="12700">
              <a:lnSpc>
                <a:spcPct val="95825"/>
              </a:lnSpc>
              <a:spcBef>
                <a:spcPts val="25"/>
              </a:spcBef>
            </a:pPr>
            <a:r>
              <a:rPr sz="700" spc="0" dirty="0" smtClean="0">
                <a:solidFill>
                  <a:srgbClr val="909090"/>
                </a:solidFill>
                <a:latin typeface="Arial"/>
                <a:cs typeface="Arial"/>
              </a:rPr>
              <a:t>Co</a:t>
            </a:r>
            <a:r>
              <a:rPr sz="700" spc="-4" dirty="0" smtClean="0">
                <a:solidFill>
                  <a:srgbClr val="909090"/>
                </a:solidFill>
                <a:latin typeface="Arial"/>
                <a:cs typeface="Arial"/>
              </a:rPr>
              <a:t>p</a:t>
            </a:r>
            <a:r>
              <a:rPr sz="700" spc="-25" dirty="0" smtClean="0">
                <a:solidFill>
                  <a:srgbClr val="909090"/>
                </a:solidFill>
                <a:latin typeface="Arial"/>
                <a:cs typeface="Arial"/>
              </a:rPr>
              <a:t>y</a:t>
            </a:r>
            <a:r>
              <a:rPr sz="700" spc="-4" dirty="0" smtClean="0">
                <a:solidFill>
                  <a:srgbClr val="909090"/>
                </a:solidFill>
                <a:latin typeface="Arial"/>
                <a:cs typeface="Arial"/>
              </a:rPr>
              <a:t>r</a:t>
            </a:r>
            <a:r>
              <a:rPr sz="700" spc="0" dirty="0" smtClean="0">
                <a:solidFill>
                  <a:srgbClr val="909090"/>
                </a:solidFill>
                <a:latin typeface="Arial"/>
                <a:cs typeface="Arial"/>
              </a:rPr>
              <a:t>ig</a:t>
            </a:r>
            <a:r>
              <a:rPr sz="700" spc="-4" dirty="0" smtClean="0">
                <a:solidFill>
                  <a:srgbClr val="909090"/>
                </a:solidFill>
                <a:latin typeface="Arial"/>
                <a:cs typeface="Arial"/>
              </a:rPr>
              <a:t>h</a:t>
            </a:r>
            <a:r>
              <a:rPr sz="700" spc="0" dirty="0" smtClean="0">
                <a:solidFill>
                  <a:srgbClr val="909090"/>
                </a:solidFill>
                <a:latin typeface="Arial"/>
                <a:cs typeface="Arial"/>
              </a:rPr>
              <a:t>t</a:t>
            </a:r>
            <a:r>
              <a:rPr sz="700" spc="14" dirty="0" smtClean="0">
                <a:solidFill>
                  <a:srgbClr val="909090"/>
                </a:solidFill>
                <a:latin typeface="Arial"/>
                <a:cs typeface="Arial"/>
              </a:rPr>
              <a:t> </a:t>
            </a:r>
            <a:r>
              <a:rPr sz="700" spc="0" dirty="0" smtClean="0">
                <a:solidFill>
                  <a:srgbClr val="909090"/>
                </a:solidFill>
                <a:latin typeface="Arial"/>
                <a:cs typeface="Arial"/>
              </a:rPr>
              <a:t>©</a:t>
            </a:r>
            <a:r>
              <a:rPr sz="700" spc="-5" dirty="0" smtClean="0">
                <a:solidFill>
                  <a:srgbClr val="909090"/>
                </a:solidFill>
                <a:latin typeface="Arial"/>
                <a:cs typeface="Arial"/>
              </a:rPr>
              <a:t> </a:t>
            </a:r>
            <a:r>
              <a:rPr sz="700" spc="0" dirty="0" smtClean="0">
                <a:solidFill>
                  <a:srgbClr val="909090"/>
                </a:solidFill>
                <a:latin typeface="Arial"/>
                <a:cs typeface="Arial"/>
              </a:rPr>
              <a:t>Ca</a:t>
            </a:r>
            <a:r>
              <a:rPr sz="700" spc="-4" dirty="0" smtClean="0">
                <a:solidFill>
                  <a:srgbClr val="909090"/>
                </a:solidFill>
                <a:latin typeface="Arial"/>
                <a:cs typeface="Arial"/>
              </a:rPr>
              <a:t>pge</a:t>
            </a:r>
            <a:r>
              <a:rPr sz="700" spc="9" dirty="0" smtClean="0">
                <a:solidFill>
                  <a:srgbClr val="909090"/>
                </a:solidFill>
                <a:latin typeface="Arial"/>
                <a:cs typeface="Arial"/>
              </a:rPr>
              <a:t>m</a:t>
            </a:r>
            <a:r>
              <a:rPr sz="700" spc="0" dirty="0" smtClean="0">
                <a:solidFill>
                  <a:srgbClr val="909090"/>
                </a:solidFill>
                <a:latin typeface="Arial"/>
                <a:cs typeface="Arial"/>
              </a:rPr>
              <a:t>ini</a:t>
            </a:r>
            <a:r>
              <a:rPr sz="700" spc="-23" dirty="0" smtClean="0">
                <a:solidFill>
                  <a:srgbClr val="909090"/>
                </a:solidFill>
                <a:latin typeface="Arial"/>
                <a:cs typeface="Arial"/>
              </a:rPr>
              <a:t> </a:t>
            </a:r>
            <a:r>
              <a:rPr sz="700" spc="-4" dirty="0" smtClean="0">
                <a:solidFill>
                  <a:srgbClr val="909090"/>
                </a:solidFill>
                <a:latin typeface="Arial"/>
                <a:cs typeface="Arial"/>
              </a:rPr>
              <a:t>2015</a:t>
            </a:r>
            <a:r>
              <a:rPr sz="700" spc="0" dirty="0" smtClean="0">
                <a:solidFill>
                  <a:srgbClr val="909090"/>
                </a:solidFill>
                <a:latin typeface="Arial"/>
                <a:cs typeface="Arial"/>
              </a:rPr>
              <a:t>.</a:t>
            </a:r>
            <a:r>
              <a:rPr sz="700" spc="2" dirty="0" smtClean="0">
                <a:solidFill>
                  <a:srgbClr val="909090"/>
                </a:solidFill>
                <a:latin typeface="Arial"/>
                <a:cs typeface="Arial"/>
              </a:rPr>
              <a:t> </a:t>
            </a:r>
            <a:r>
              <a:rPr sz="700" spc="4" dirty="0" smtClean="0">
                <a:solidFill>
                  <a:srgbClr val="909090"/>
                </a:solidFill>
                <a:latin typeface="Arial"/>
                <a:cs typeface="Arial"/>
              </a:rPr>
              <a:t>A</a:t>
            </a:r>
            <a:r>
              <a:rPr sz="700" spc="0" dirty="0" smtClean="0">
                <a:solidFill>
                  <a:srgbClr val="909090"/>
                </a:solidFill>
                <a:latin typeface="Arial"/>
                <a:cs typeface="Arial"/>
              </a:rPr>
              <a:t>ll</a:t>
            </a:r>
            <a:r>
              <a:rPr sz="700" spc="-17" dirty="0" smtClean="0">
                <a:solidFill>
                  <a:srgbClr val="909090"/>
                </a:solidFill>
                <a:latin typeface="Arial"/>
                <a:cs typeface="Arial"/>
              </a:rPr>
              <a:t> </a:t>
            </a:r>
            <a:r>
              <a:rPr sz="700" spc="0" dirty="0" smtClean="0">
                <a:solidFill>
                  <a:srgbClr val="909090"/>
                </a:solidFill>
                <a:latin typeface="Arial"/>
                <a:cs typeface="Arial"/>
              </a:rPr>
              <a:t>Ri</a:t>
            </a:r>
            <a:r>
              <a:rPr sz="700" spc="-4" dirty="0" smtClean="0">
                <a:solidFill>
                  <a:srgbClr val="909090"/>
                </a:solidFill>
                <a:latin typeface="Arial"/>
                <a:cs typeface="Arial"/>
              </a:rPr>
              <a:t>gh</a:t>
            </a:r>
            <a:r>
              <a:rPr sz="700" spc="0" dirty="0" smtClean="0">
                <a:solidFill>
                  <a:srgbClr val="909090"/>
                </a:solidFill>
                <a:latin typeface="Arial"/>
                <a:cs typeface="Arial"/>
              </a:rPr>
              <a:t>ts Res</a:t>
            </a:r>
            <a:r>
              <a:rPr sz="700" spc="-4" dirty="0" smtClean="0">
                <a:solidFill>
                  <a:srgbClr val="909090"/>
                </a:solidFill>
                <a:latin typeface="Arial"/>
                <a:cs typeface="Arial"/>
              </a:rPr>
              <a:t>er</a:t>
            </a:r>
            <a:r>
              <a:rPr sz="700" spc="0" dirty="0" smtClean="0">
                <a:solidFill>
                  <a:srgbClr val="909090"/>
                </a:solidFill>
                <a:latin typeface="Arial"/>
                <a:cs typeface="Arial"/>
              </a:rPr>
              <a:t>v</a:t>
            </a:r>
            <a:r>
              <a:rPr sz="700" spc="-4" dirty="0" smtClean="0">
                <a:solidFill>
                  <a:srgbClr val="909090"/>
                </a:solidFill>
                <a:latin typeface="Arial"/>
                <a:cs typeface="Arial"/>
              </a:rPr>
              <a:t>e</a:t>
            </a:r>
            <a:r>
              <a:rPr sz="700" spc="0" dirty="0" smtClean="0">
                <a:solidFill>
                  <a:srgbClr val="909090"/>
                </a:solidFill>
                <a:latin typeface="Arial"/>
                <a:cs typeface="Arial"/>
              </a:rPr>
              <a:t>d        </a:t>
            </a:r>
            <a:r>
              <a:rPr sz="700" spc="54" dirty="0" smtClean="0">
                <a:solidFill>
                  <a:srgbClr val="909090"/>
                </a:solidFill>
                <a:latin typeface="Arial"/>
                <a:cs typeface="Arial"/>
              </a:rPr>
              <a:t> </a:t>
            </a:r>
            <a:r>
              <a:rPr sz="700" spc="0" dirty="0" smtClean="0">
                <a:solidFill>
                  <a:srgbClr val="909090"/>
                </a:solidFill>
                <a:latin typeface="Arial"/>
                <a:cs typeface="Arial"/>
              </a:rPr>
              <a:t>2</a:t>
            </a:r>
            <a:endParaRPr sz="70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object 38"/>
          <p:cNvSpPr/>
          <p:nvPr/>
        </p:nvSpPr>
        <p:spPr>
          <a:xfrm>
            <a:off x="5" y="3"/>
            <a:ext cx="9905999" cy="1128775"/>
          </a:xfrm>
          <a:custGeom>
            <a:avLst/>
            <a:gdLst/>
            <a:ahLst/>
            <a:cxnLst/>
            <a:rect l="l" t="t" r="r" b="b"/>
            <a:pathLst>
              <a:path w="9905999" h="1128775">
                <a:moveTo>
                  <a:pt x="492137" y="1105914"/>
                </a:moveTo>
                <a:lnTo>
                  <a:pt x="507125" y="1083119"/>
                </a:lnTo>
                <a:lnTo>
                  <a:pt x="521491" y="1060491"/>
                </a:lnTo>
                <a:lnTo>
                  <a:pt x="535515" y="1038132"/>
                </a:lnTo>
                <a:lnTo>
                  <a:pt x="549474" y="1016144"/>
                </a:lnTo>
                <a:lnTo>
                  <a:pt x="578314" y="973690"/>
                </a:lnTo>
                <a:lnTo>
                  <a:pt x="610240" y="933941"/>
                </a:lnTo>
                <a:lnTo>
                  <a:pt x="647482" y="897713"/>
                </a:lnTo>
                <a:lnTo>
                  <a:pt x="692267" y="865821"/>
                </a:lnTo>
                <a:lnTo>
                  <a:pt x="746824" y="839079"/>
                </a:lnTo>
                <a:lnTo>
                  <a:pt x="813383" y="818301"/>
                </a:lnTo>
                <a:lnTo>
                  <a:pt x="851860" y="810403"/>
                </a:lnTo>
                <a:lnTo>
                  <a:pt x="894172" y="804302"/>
                </a:lnTo>
                <a:lnTo>
                  <a:pt x="940600" y="800099"/>
                </a:lnTo>
                <a:lnTo>
                  <a:pt x="9467849" y="800099"/>
                </a:lnTo>
                <a:lnTo>
                  <a:pt x="9502265" y="799084"/>
                </a:lnTo>
                <a:lnTo>
                  <a:pt x="9566869" y="789889"/>
                </a:lnTo>
                <a:lnTo>
                  <a:pt x="9625947" y="772072"/>
                </a:lnTo>
                <a:lnTo>
                  <a:pt x="9679627" y="746750"/>
                </a:lnTo>
                <a:lnTo>
                  <a:pt x="9728041" y="715038"/>
                </a:lnTo>
                <a:lnTo>
                  <a:pt x="9771318" y="678051"/>
                </a:lnTo>
                <a:lnTo>
                  <a:pt x="9809590" y="636906"/>
                </a:lnTo>
                <a:lnTo>
                  <a:pt x="9842986" y="592716"/>
                </a:lnTo>
                <a:lnTo>
                  <a:pt x="9871636" y="546599"/>
                </a:lnTo>
                <a:lnTo>
                  <a:pt x="9895672" y="499670"/>
                </a:lnTo>
                <a:lnTo>
                  <a:pt x="9905999" y="476250"/>
                </a:lnTo>
                <a:lnTo>
                  <a:pt x="9905999" y="0"/>
                </a:lnTo>
                <a:lnTo>
                  <a:pt x="0" y="0"/>
                </a:lnTo>
                <a:lnTo>
                  <a:pt x="0" y="801877"/>
                </a:lnTo>
                <a:lnTo>
                  <a:pt x="44018" y="809048"/>
                </a:lnTo>
                <a:lnTo>
                  <a:pt x="84978" y="817151"/>
                </a:lnTo>
                <a:lnTo>
                  <a:pt x="123033" y="826194"/>
                </a:lnTo>
                <a:lnTo>
                  <a:pt x="158341" y="836180"/>
                </a:lnTo>
                <a:lnTo>
                  <a:pt x="191055" y="847115"/>
                </a:lnTo>
                <a:lnTo>
                  <a:pt x="221332" y="859006"/>
                </a:lnTo>
                <a:lnTo>
                  <a:pt x="249326" y="871857"/>
                </a:lnTo>
                <a:lnTo>
                  <a:pt x="275193" y="885673"/>
                </a:lnTo>
                <a:lnTo>
                  <a:pt x="299089" y="900461"/>
                </a:lnTo>
                <a:lnTo>
                  <a:pt x="321168" y="916225"/>
                </a:lnTo>
                <a:lnTo>
                  <a:pt x="341587" y="932971"/>
                </a:lnTo>
                <a:lnTo>
                  <a:pt x="360500" y="950705"/>
                </a:lnTo>
                <a:lnTo>
                  <a:pt x="378063" y="969432"/>
                </a:lnTo>
                <a:lnTo>
                  <a:pt x="394431" y="989157"/>
                </a:lnTo>
                <a:lnTo>
                  <a:pt x="409760" y="1009886"/>
                </a:lnTo>
                <a:lnTo>
                  <a:pt x="424204" y="1031624"/>
                </a:lnTo>
                <a:lnTo>
                  <a:pt x="437920" y="1054376"/>
                </a:lnTo>
                <a:lnTo>
                  <a:pt x="451063" y="1078149"/>
                </a:lnTo>
                <a:lnTo>
                  <a:pt x="463787" y="1102947"/>
                </a:lnTo>
                <a:lnTo>
                  <a:pt x="476249" y="1128775"/>
                </a:lnTo>
                <a:lnTo>
                  <a:pt x="492137" y="1105914"/>
                </a:lnTo>
                <a:close/>
              </a:path>
            </a:pathLst>
          </a:custGeom>
          <a:solidFill>
            <a:srgbClr val="FFFFFF"/>
          </a:solidFill>
        </p:spPr>
        <p:txBody>
          <a:bodyPr wrap="square" lIns="0" tIns="0" rIns="0" bIns="0" rtlCol="0">
            <a:noAutofit/>
          </a:bodyPr>
          <a:lstStyle/>
          <a:p>
            <a:endParaRPr/>
          </a:p>
        </p:txBody>
      </p:sp>
      <p:sp>
        <p:nvSpPr>
          <p:cNvPr id="48" name="Title 47"/>
          <p:cNvSpPr>
            <a:spLocks noGrp="1"/>
          </p:cNvSpPr>
          <p:nvPr>
            <p:ph type="title"/>
          </p:nvPr>
        </p:nvSpPr>
        <p:spPr/>
        <p:txBody>
          <a:bodyPr/>
          <a:lstStyle/>
          <a:p>
            <a:r>
              <a:rPr lang="en-US" dirty="0"/>
              <a:t>Using BTEQ to Import </a:t>
            </a:r>
            <a:r>
              <a:rPr lang="en-US" dirty="0" smtClean="0"/>
              <a:t>Data</a:t>
            </a:r>
            <a:endParaRPr lang="en-US" dirty="0"/>
          </a:p>
        </p:txBody>
      </p:sp>
      <p:sp>
        <p:nvSpPr>
          <p:cNvPr id="49" name="Content Placeholder 48"/>
          <p:cNvSpPr>
            <a:spLocks noGrp="1"/>
          </p:cNvSpPr>
          <p:nvPr>
            <p:ph idx="1"/>
          </p:nvPr>
        </p:nvSpPr>
        <p:spPr/>
        <p:txBody>
          <a:bodyPr/>
          <a:lstStyle/>
          <a:p>
            <a:r>
              <a:rPr lang="en-US" dirty="0"/>
              <a:t>BTEQ can  also read  a file from the hard disk and  incorporate the data  into </a:t>
            </a:r>
            <a:r>
              <a:rPr lang="en-US" dirty="0" err="1"/>
              <a:t>SQl</a:t>
            </a:r>
            <a:r>
              <a:rPr lang="en-US" dirty="0"/>
              <a:t> to modify the contents of one 01r </a:t>
            </a:r>
            <a:r>
              <a:rPr lang="en-US" dirty="0" err="1"/>
              <a:t>moire</a:t>
            </a:r>
            <a:r>
              <a:rPr lang="en-US" dirty="0"/>
              <a:t> tables.  In  order to do this processing, the  name and record description of the file must be known ahead of time. These </a:t>
            </a:r>
            <a:r>
              <a:rPr lang="en-US" dirty="0" err="1"/>
              <a:t>wrn</a:t>
            </a:r>
            <a:r>
              <a:rPr lang="en-US" dirty="0"/>
              <a:t> be defined within the script file</a:t>
            </a:r>
            <a:r>
              <a:rPr lang="en-US" dirty="0" smtClean="0"/>
              <a:t>.</a:t>
            </a:r>
          </a:p>
          <a:p>
            <a:endParaRPr lang="en-US" dirty="0"/>
          </a:p>
          <a:p>
            <a:r>
              <a:rPr lang="en-US" dirty="0" err="1"/>
              <a:t>f'onmat</a:t>
            </a:r>
            <a:r>
              <a:rPr lang="en-US" dirty="0"/>
              <a:t> of the   MPORT command</a:t>
            </a:r>
            <a:r>
              <a:rPr lang="en-US" dirty="0" smtClean="0"/>
              <a:t>:</a:t>
            </a:r>
          </a:p>
          <a:p>
            <a:pPr marL="0" indent="0">
              <a:buNone/>
            </a:pPr>
            <a:r>
              <a:rPr lang="en-US" dirty="0"/>
              <a:t>.IMPORT </a:t>
            </a:r>
            <a:r>
              <a:rPr lang="en-US" dirty="0" smtClean="0"/>
              <a:t>{FILE DNA.ME}=&lt; </a:t>
            </a:r>
            <a:r>
              <a:rPr lang="en-US" dirty="0" err="1" smtClean="0"/>
              <a:t>fHename</a:t>
            </a:r>
            <a:r>
              <a:rPr lang="en-US" dirty="0"/>
              <a:t>&gt;[. </a:t>
            </a:r>
            <a:r>
              <a:rPr lang="en-US" dirty="0" smtClean="0"/>
              <a:t>SIKIP=n]     </a:t>
            </a:r>
            <a:endParaRPr lang="en-US" dirty="0"/>
          </a:p>
          <a:p>
            <a:pPr marL="0" indent="0">
              <a:buNone/>
            </a:pPr>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BTEQ to Import Data</a:t>
            </a:r>
          </a:p>
        </p:txBody>
      </p:sp>
      <p:sp>
        <p:nvSpPr>
          <p:cNvPr id="4" name="object 32"/>
          <p:cNvSpPr/>
          <p:nvPr/>
        </p:nvSpPr>
        <p:spPr>
          <a:xfrm>
            <a:off x="838205" y="1371600"/>
            <a:ext cx="8416799" cy="4495800"/>
          </a:xfrm>
          <a:prstGeom prst="rect">
            <a:avLst/>
          </a:prstGeom>
          <a:blipFill>
            <a:blip r:embed="rId3" cstate="print"/>
            <a:stretch>
              <a:fillRect/>
            </a:stretch>
          </a:blipFill>
        </p:spPr>
        <p:txBody>
          <a:bodyPr wrap="square" lIns="0" tIns="0" rIns="0" bIns="0" rtlCol="0">
            <a:noAutofit/>
          </a:bodyPr>
          <a:lstStyle/>
          <a:p>
            <a:endParaRPr/>
          </a:p>
        </p:txBody>
      </p:sp>
    </p:spTree>
    <p:extLst>
      <p:ext uri="{BB962C8B-B14F-4D97-AF65-F5344CB8AC3E}">
        <p14:creationId xmlns:p14="http://schemas.microsoft.com/office/powerpoint/2010/main" val="36528897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object 38"/>
          <p:cNvSpPr/>
          <p:nvPr/>
        </p:nvSpPr>
        <p:spPr>
          <a:xfrm>
            <a:off x="0" y="0"/>
            <a:ext cx="9906000" cy="1128776"/>
          </a:xfrm>
          <a:custGeom>
            <a:avLst/>
            <a:gdLst/>
            <a:ahLst/>
            <a:cxnLst/>
            <a:rect l="l" t="t" r="r" b="b"/>
            <a:pathLst>
              <a:path w="9906000" h="1128776">
                <a:moveTo>
                  <a:pt x="492137" y="1105914"/>
                </a:moveTo>
                <a:lnTo>
                  <a:pt x="507125" y="1083119"/>
                </a:lnTo>
                <a:lnTo>
                  <a:pt x="521491" y="1060491"/>
                </a:lnTo>
                <a:lnTo>
                  <a:pt x="535515" y="1038132"/>
                </a:lnTo>
                <a:lnTo>
                  <a:pt x="549474" y="1016144"/>
                </a:lnTo>
                <a:lnTo>
                  <a:pt x="578314" y="973690"/>
                </a:lnTo>
                <a:lnTo>
                  <a:pt x="610240" y="933941"/>
                </a:lnTo>
                <a:lnTo>
                  <a:pt x="647482" y="897713"/>
                </a:lnTo>
                <a:lnTo>
                  <a:pt x="692267" y="865821"/>
                </a:lnTo>
                <a:lnTo>
                  <a:pt x="746824" y="839079"/>
                </a:lnTo>
                <a:lnTo>
                  <a:pt x="813383" y="818301"/>
                </a:lnTo>
                <a:lnTo>
                  <a:pt x="851860" y="810403"/>
                </a:lnTo>
                <a:lnTo>
                  <a:pt x="894172" y="804302"/>
                </a:lnTo>
                <a:lnTo>
                  <a:pt x="940600" y="800100"/>
                </a:lnTo>
                <a:lnTo>
                  <a:pt x="9467850" y="800100"/>
                </a:lnTo>
                <a:lnTo>
                  <a:pt x="9502265" y="799084"/>
                </a:lnTo>
                <a:lnTo>
                  <a:pt x="9566870" y="789889"/>
                </a:lnTo>
                <a:lnTo>
                  <a:pt x="9625947" y="772072"/>
                </a:lnTo>
                <a:lnTo>
                  <a:pt x="9679627" y="746750"/>
                </a:lnTo>
                <a:lnTo>
                  <a:pt x="9728041" y="715038"/>
                </a:lnTo>
                <a:lnTo>
                  <a:pt x="9771318" y="678051"/>
                </a:lnTo>
                <a:lnTo>
                  <a:pt x="9809590" y="636906"/>
                </a:lnTo>
                <a:lnTo>
                  <a:pt x="9842986" y="592716"/>
                </a:lnTo>
                <a:lnTo>
                  <a:pt x="9871636" y="546599"/>
                </a:lnTo>
                <a:lnTo>
                  <a:pt x="9895672" y="499670"/>
                </a:lnTo>
                <a:lnTo>
                  <a:pt x="9905999" y="476250"/>
                </a:lnTo>
                <a:lnTo>
                  <a:pt x="9905999" y="0"/>
                </a:lnTo>
                <a:lnTo>
                  <a:pt x="0" y="0"/>
                </a:lnTo>
                <a:lnTo>
                  <a:pt x="0" y="801878"/>
                </a:lnTo>
                <a:lnTo>
                  <a:pt x="44018" y="809048"/>
                </a:lnTo>
                <a:lnTo>
                  <a:pt x="84978" y="817151"/>
                </a:lnTo>
                <a:lnTo>
                  <a:pt x="123033" y="826194"/>
                </a:lnTo>
                <a:lnTo>
                  <a:pt x="158341" y="836180"/>
                </a:lnTo>
                <a:lnTo>
                  <a:pt x="191055" y="847115"/>
                </a:lnTo>
                <a:lnTo>
                  <a:pt x="221332" y="859006"/>
                </a:lnTo>
                <a:lnTo>
                  <a:pt x="249326" y="871857"/>
                </a:lnTo>
                <a:lnTo>
                  <a:pt x="275193" y="885673"/>
                </a:lnTo>
                <a:lnTo>
                  <a:pt x="299089" y="900461"/>
                </a:lnTo>
                <a:lnTo>
                  <a:pt x="321168" y="916225"/>
                </a:lnTo>
                <a:lnTo>
                  <a:pt x="341587" y="932971"/>
                </a:lnTo>
                <a:lnTo>
                  <a:pt x="360500" y="950705"/>
                </a:lnTo>
                <a:lnTo>
                  <a:pt x="378063" y="969432"/>
                </a:lnTo>
                <a:lnTo>
                  <a:pt x="394431" y="989157"/>
                </a:lnTo>
                <a:lnTo>
                  <a:pt x="409760" y="1009886"/>
                </a:lnTo>
                <a:lnTo>
                  <a:pt x="424204" y="1031624"/>
                </a:lnTo>
                <a:lnTo>
                  <a:pt x="437920" y="1054376"/>
                </a:lnTo>
                <a:lnTo>
                  <a:pt x="451063" y="1078149"/>
                </a:lnTo>
                <a:lnTo>
                  <a:pt x="463787" y="1102947"/>
                </a:lnTo>
                <a:lnTo>
                  <a:pt x="476250" y="1128776"/>
                </a:lnTo>
                <a:lnTo>
                  <a:pt x="492137" y="1105914"/>
                </a:lnTo>
                <a:close/>
              </a:path>
            </a:pathLst>
          </a:custGeom>
          <a:solidFill>
            <a:srgbClr val="FFFFFF"/>
          </a:solidFill>
        </p:spPr>
        <p:txBody>
          <a:bodyPr wrap="square" lIns="0" tIns="0" rIns="0" bIns="0" rtlCol="0">
            <a:noAutofit/>
          </a:bodyPr>
          <a:lstStyle/>
          <a:p>
            <a:endParaRPr/>
          </a:p>
        </p:txBody>
      </p:sp>
      <p:sp>
        <p:nvSpPr>
          <p:cNvPr id="44" name="object 44"/>
          <p:cNvSpPr/>
          <p:nvPr/>
        </p:nvSpPr>
        <p:spPr>
          <a:xfrm>
            <a:off x="0" y="0"/>
            <a:ext cx="9906000" cy="1128776"/>
          </a:xfrm>
          <a:custGeom>
            <a:avLst/>
            <a:gdLst/>
            <a:ahLst/>
            <a:cxnLst/>
            <a:rect l="l" t="t" r="r" b="b"/>
            <a:pathLst>
              <a:path w="9906000" h="1128776">
                <a:moveTo>
                  <a:pt x="492137" y="1105914"/>
                </a:moveTo>
                <a:lnTo>
                  <a:pt x="507125" y="1083119"/>
                </a:lnTo>
                <a:lnTo>
                  <a:pt x="521491" y="1060491"/>
                </a:lnTo>
                <a:lnTo>
                  <a:pt x="535515" y="1038132"/>
                </a:lnTo>
                <a:lnTo>
                  <a:pt x="549474" y="1016144"/>
                </a:lnTo>
                <a:lnTo>
                  <a:pt x="578314" y="973690"/>
                </a:lnTo>
                <a:lnTo>
                  <a:pt x="610240" y="933941"/>
                </a:lnTo>
                <a:lnTo>
                  <a:pt x="647482" y="897713"/>
                </a:lnTo>
                <a:lnTo>
                  <a:pt x="692267" y="865821"/>
                </a:lnTo>
                <a:lnTo>
                  <a:pt x="746824" y="839079"/>
                </a:lnTo>
                <a:lnTo>
                  <a:pt x="813383" y="818301"/>
                </a:lnTo>
                <a:lnTo>
                  <a:pt x="851860" y="810403"/>
                </a:lnTo>
                <a:lnTo>
                  <a:pt x="894172" y="804302"/>
                </a:lnTo>
                <a:lnTo>
                  <a:pt x="940600" y="800100"/>
                </a:lnTo>
                <a:lnTo>
                  <a:pt x="9467850" y="800100"/>
                </a:lnTo>
                <a:lnTo>
                  <a:pt x="9502265" y="799084"/>
                </a:lnTo>
                <a:lnTo>
                  <a:pt x="9566870" y="789889"/>
                </a:lnTo>
                <a:lnTo>
                  <a:pt x="9625947" y="772072"/>
                </a:lnTo>
                <a:lnTo>
                  <a:pt x="9679627" y="746750"/>
                </a:lnTo>
                <a:lnTo>
                  <a:pt x="9728041" y="715038"/>
                </a:lnTo>
                <a:lnTo>
                  <a:pt x="9771318" y="678051"/>
                </a:lnTo>
                <a:lnTo>
                  <a:pt x="9809590" y="636906"/>
                </a:lnTo>
                <a:lnTo>
                  <a:pt x="9842986" y="592716"/>
                </a:lnTo>
                <a:lnTo>
                  <a:pt x="9871636" y="546599"/>
                </a:lnTo>
                <a:lnTo>
                  <a:pt x="9895672" y="499670"/>
                </a:lnTo>
                <a:lnTo>
                  <a:pt x="9905999" y="476250"/>
                </a:lnTo>
                <a:lnTo>
                  <a:pt x="9905999" y="0"/>
                </a:lnTo>
                <a:lnTo>
                  <a:pt x="0" y="0"/>
                </a:lnTo>
                <a:lnTo>
                  <a:pt x="0" y="801878"/>
                </a:lnTo>
                <a:lnTo>
                  <a:pt x="44018" y="809048"/>
                </a:lnTo>
                <a:lnTo>
                  <a:pt x="84978" y="817151"/>
                </a:lnTo>
                <a:lnTo>
                  <a:pt x="123033" y="826194"/>
                </a:lnTo>
                <a:lnTo>
                  <a:pt x="158341" y="836180"/>
                </a:lnTo>
                <a:lnTo>
                  <a:pt x="191055" y="847115"/>
                </a:lnTo>
                <a:lnTo>
                  <a:pt x="221332" y="859006"/>
                </a:lnTo>
                <a:lnTo>
                  <a:pt x="249326" y="871857"/>
                </a:lnTo>
                <a:lnTo>
                  <a:pt x="275193" y="885673"/>
                </a:lnTo>
                <a:lnTo>
                  <a:pt x="299089" y="900461"/>
                </a:lnTo>
                <a:lnTo>
                  <a:pt x="321168" y="916225"/>
                </a:lnTo>
                <a:lnTo>
                  <a:pt x="341587" y="932971"/>
                </a:lnTo>
                <a:lnTo>
                  <a:pt x="360500" y="950705"/>
                </a:lnTo>
                <a:lnTo>
                  <a:pt x="378063" y="969432"/>
                </a:lnTo>
                <a:lnTo>
                  <a:pt x="394431" y="989157"/>
                </a:lnTo>
                <a:lnTo>
                  <a:pt x="409760" y="1009886"/>
                </a:lnTo>
                <a:lnTo>
                  <a:pt x="424204" y="1031624"/>
                </a:lnTo>
                <a:lnTo>
                  <a:pt x="437920" y="1054376"/>
                </a:lnTo>
                <a:lnTo>
                  <a:pt x="451063" y="1078149"/>
                </a:lnTo>
                <a:lnTo>
                  <a:pt x="463787" y="1102947"/>
                </a:lnTo>
                <a:lnTo>
                  <a:pt x="476250" y="1128776"/>
                </a:lnTo>
                <a:lnTo>
                  <a:pt x="492137" y="1105914"/>
                </a:lnTo>
                <a:close/>
              </a:path>
            </a:pathLst>
          </a:custGeom>
          <a:solidFill>
            <a:srgbClr val="FFFFFF"/>
          </a:solidFill>
        </p:spPr>
        <p:txBody>
          <a:bodyPr wrap="square" lIns="0" tIns="0" rIns="0" bIns="0" rtlCol="0">
            <a:noAutofit/>
          </a:bodyPr>
          <a:lstStyle/>
          <a:p>
            <a:endParaRPr/>
          </a:p>
        </p:txBody>
      </p:sp>
      <p:sp>
        <p:nvSpPr>
          <p:cNvPr id="48" name="Title 47"/>
          <p:cNvSpPr>
            <a:spLocks noGrp="1"/>
          </p:cNvSpPr>
          <p:nvPr>
            <p:ph type="title"/>
          </p:nvPr>
        </p:nvSpPr>
        <p:spPr/>
        <p:txBody>
          <a:bodyPr/>
          <a:lstStyle/>
          <a:p>
            <a:r>
              <a:rPr lang="en-US" dirty="0"/>
              <a:t>Using BTEQ to Import </a:t>
            </a:r>
            <a:r>
              <a:rPr lang="en-US" dirty="0" smtClean="0"/>
              <a:t>Data</a:t>
            </a:r>
            <a:endParaRPr lang="en-US" dirty="0"/>
          </a:p>
        </p:txBody>
      </p:sp>
      <p:sp>
        <p:nvSpPr>
          <p:cNvPr id="49" name="Content Placeholder 48"/>
          <p:cNvSpPr>
            <a:spLocks noGrp="1"/>
          </p:cNvSpPr>
          <p:nvPr>
            <p:ph idx="1"/>
          </p:nvPr>
        </p:nvSpPr>
        <p:spPr/>
        <p:txBody>
          <a:bodyPr/>
          <a:lstStyle/>
          <a:p>
            <a:r>
              <a:rPr lang="en-US" dirty="0"/>
              <a:t>BTEQ can  also read  a fi le from the  ha </a:t>
            </a:r>
            <a:r>
              <a:rPr lang="en-US" dirty="0" err="1"/>
              <a:t>rd</a:t>
            </a:r>
            <a:r>
              <a:rPr lang="en-US" dirty="0"/>
              <a:t> d </a:t>
            </a:r>
            <a:r>
              <a:rPr lang="en-US" dirty="0" err="1"/>
              <a:t>isk</a:t>
            </a:r>
            <a:r>
              <a:rPr lang="en-US" dirty="0"/>
              <a:t> and  incorporate the data  </a:t>
            </a:r>
            <a:r>
              <a:rPr lang="en-US" dirty="0" err="1"/>
              <a:t>mto</a:t>
            </a:r>
            <a:r>
              <a:rPr lang="en-US" dirty="0"/>
              <a:t> </a:t>
            </a:r>
            <a:r>
              <a:rPr lang="en-US" dirty="0" smtClean="0"/>
              <a:t>SQ .to </a:t>
            </a:r>
            <a:r>
              <a:rPr lang="en-US" dirty="0"/>
              <a:t>modify the contents of one</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Content Placeholder 53"/>
          <p:cNvSpPr>
            <a:spLocks noGrp="1"/>
          </p:cNvSpPr>
          <p:nvPr>
            <p:ph idx="1"/>
          </p:nvPr>
        </p:nvSpPr>
        <p:spPr/>
        <p:txBody>
          <a:bodyPr/>
          <a:lstStyle/>
          <a:p>
            <a:r>
              <a:rPr lang="en-US" dirty="0"/>
              <a:t>BTEQ can  also read  a fi le from the  ha </a:t>
            </a:r>
            <a:r>
              <a:rPr lang="en-US" dirty="0" err="1"/>
              <a:t>rd</a:t>
            </a:r>
            <a:r>
              <a:rPr lang="en-US" dirty="0"/>
              <a:t> d </a:t>
            </a:r>
            <a:r>
              <a:rPr lang="en-US" dirty="0" err="1"/>
              <a:t>isk</a:t>
            </a:r>
            <a:r>
              <a:rPr lang="en-US" dirty="0"/>
              <a:t> and  incorporate the data  </a:t>
            </a:r>
            <a:r>
              <a:rPr lang="en-US" dirty="0" err="1"/>
              <a:t>mto</a:t>
            </a:r>
            <a:r>
              <a:rPr lang="en-US" dirty="0"/>
              <a:t> SQ.to modify the contents of one or more tables,  In order to do this  processing</a:t>
            </a:r>
            <a:r>
              <a:rPr lang="en-US" dirty="0" smtClean="0"/>
              <a:t>, the </a:t>
            </a:r>
            <a:r>
              <a:rPr lang="en-US" dirty="0"/>
              <a:t>name and record description of the file must be known ahead of tune, These will  be </a:t>
            </a:r>
            <a:r>
              <a:rPr lang="en-US" dirty="0" smtClean="0"/>
              <a:t>defined within </a:t>
            </a:r>
            <a:r>
              <a:rPr lang="en-US" dirty="0"/>
              <a:t>the script </a:t>
            </a:r>
            <a:r>
              <a:rPr lang="en-US" dirty="0" smtClean="0"/>
              <a:t>file</a:t>
            </a:r>
            <a:r>
              <a:rPr lang="en-US" dirty="0"/>
              <a:t>.</a:t>
            </a:r>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55" name="object 25"/>
          <p:cNvSpPr/>
          <p:nvPr/>
        </p:nvSpPr>
        <p:spPr>
          <a:xfrm>
            <a:off x="1920387" y="5650995"/>
            <a:ext cx="676708" cy="146303"/>
          </a:xfrm>
          <a:prstGeom prst="rect">
            <a:avLst/>
          </a:prstGeom>
          <a:blipFill>
            <a:blip r:embed="rId3" cstate="print"/>
            <a:stretch>
              <a:fillRect/>
            </a:stretch>
          </a:blipFill>
        </p:spPr>
        <p:txBody>
          <a:bodyPr wrap="square" lIns="0" tIns="0" rIns="0" bIns="0" rtlCol="0">
            <a:noAutofit/>
          </a:bodyPr>
          <a:lstStyle/>
          <a:p>
            <a:endParaRPr/>
          </a:p>
        </p:txBody>
      </p:sp>
      <p:sp>
        <p:nvSpPr>
          <p:cNvPr id="56" name="object 26"/>
          <p:cNvSpPr/>
          <p:nvPr/>
        </p:nvSpPr>
        <p:spPr>
          <a:xfrm>
            <a:off x="839026" y="5536695"/>
            <a:ext cx="3589296" cy="171449"/>
          </a:xfrm>
          <a:prstGeom prst="rect">
            <a:avLst/>
          </a:prstGeom>
          <a:blipFill>
            <a:blip r:embed="rId4" cstate="print"/>
            <a:stretch>
              <a:fillRect/>
            </a:stretch>
          </a:blipFill>
        </p:spPr>
        <p:txBody>
          <a:bodyPr wrap="square" lIns="0" tIns="0" rIns="0" bIns="0" rtlCol="0">
            <a:noAutofit/>
          </a:bodyPr>
          <a:lstStyle/>
          <a:p>
            <a:endParaRPr/>
          </a:p>
        </p:txBody>
      </p:sp>
      <p:sp>
        <p:nvSpPr>
          <p:cNvPr id="57" name="object 27"/>
          <p:cNvSpPr/>
          <p:nvPr/>
        </p:nvSpPr>
        <p:spPr>
          <a:xfrm>
            <a:off x="1410571" y="5216655"/>
            <a:ext cx="404652" cy="272033"/>
          </a:xfrm>
          <a:prstGeom prst="rect">
            <a:avLst/>
          </a:prstGeom>
          <a:blipFill>
            <a:blip r:embed="rId5" cstate="print"/>
            <a:stretch>
              <a:fillRect/>
            </a:stretch>
          </a:blipFill>
        </p:spPr>
        <p:txBody>
          <a:bodyPr wrap="square" lIns="0" tIns="0" rIns="0" bIns="0" rtlCol="0">
            <a:noAutofit/>
          </a:bodyPr>
          <a:lstStyle/>
          <a:p>
            <a:endParaRPr/>
          </a:p>
        </p:txBody>
      </p:sp>
      <p:sp>
        <p:nvSpPr>
          <p:cNvPr id="58" name="object 28"/>
          <p:cNvSpPr/>
          <p:nvPr/>
        </p:nvSpPr>
        <p:spPr>
          <a:xfrm>
            <a:off x="791017" y="5214369"/>
            <a:ext cx="141742" cy="73151"/>
          </a:xfrm>
          <a:prstGeom prst="rect">
            <a:avLst/>
          </a:prstGeom>
          <a:blipFill>
            <a:blip r:embed="rId6" cstate="print"/>
            <a:stretch>
              <a:fillRect/>
            </a:stretch>
          </a:blipFill>
        </p:spPr>
        <p:txBody>
          <a:bodyPr wrap="square" lIns="0" tIns="0" rIns="0" bIns="0" rtlCol="0">
            <a:noAutofit/>
          </a:bodyPr>
          <a:lstStyle/>
          <a:p>
            <a:endParaRPr/>
          </a:p>
        </p:txBody>
      </p:sp>
      <p:sp>
        <p:nvSpPr>
          <p:cNvPr id="59" name="object 29"/>
          <p:cNvSpPr/>
          <p:nvPr/>
        </p:nvSpPr>
        <p:spPr>
          <a:xfrm>
            <a:off x="505243" y="4585719"/>
            <a:ext cx="2494218" cy="164591"/>
          </a:xfrm>
          <a:prstGeom prst="rect">
            <a:avLst/>
          </a:prstGeom>
          <a:blipFill>
            <a:blip r:embed="rId7" cstate="print"/>
            <a:stretch>
              <a:fillRect/>
            </a:stretch>
          </a:blipFill>
        </p:spPr>
        <p:txBody>
          <a:bodyPr wrap="square" lIns="0" tIns="0" rIns="0" bIns="0" rtlCol="0">
            <a:noAutofit/>
          </a:bodyPr>
          <a:lstStyle/>
          <a:p>
            <a:endParaRPr/>
          </a:p>
        </p:txBody>
      </p:sp>
      <p:sp>
        <p:nvSpPr>
          <p:cNvPr id="60" name="object 30"/>
          <p:cNvSpPr/>
          <p:nvPr/>
        </p:nvSpPr>
        <p:spPr>
          <a:xfrm>
            <a:off x="695001" y="3355851"/>
            <a:ext cx="420655" cy="73151"/>
          </a:xfrm>
          <a:prstGeom prst="rect">
            <a:avLst/>
          </a:prstGeom>
          <a:blipFill>
            <a:blip r:embed="rId8" cstate="print"/>
            <a:stretch>
              <a:fillRect/>
            </a:stretch>
          </a:blipFill>
        </p:spPr>
        <p:txBody>
          <a:bodyPr wrap="square" lIns="0" tIns="0" rIns="0" bIns="0" rtlCol="0">
            <a:noAutofit/>
          </a:bodyPr>
          <a:lstStyle/>
          <a:p>
            <a:endParaRPr/>
          </a:p>
        </p:txBody>
      </p:sp>
      <p:sp>
        <p:nvSpPr>
          <p:cNvPr id="61" name="object 31"/>
          <p:cNvSpPr/>
          <p:nvPr/>
        </p:nvSpPr>
        <p:spPr>
          <a:xfrm>
            <a:off x="649274" y="3264408"/>
            <a:ext cx="3968800" cy="1024128"/>
          </a:xfrm>
          <a:prstGeom prst="rect">
            <a:avLst/>
          </a:prstGeom>
          <a:blipFill>
            <a:blip r:embed="rId9" cstate="print"/>
            <a:stretch>
              <a:fillRect/>
            </a:stretch>
          </a:blipFill>
        </p:spPr>
        <p:txBody>
          <a:bodyPr wrap="square" lIns="0" tIns="0" rIns="0" bIns="0" rtlCol="0">
            <a:noAutofit/>
          </a:bodyPr>
          <a:lstStyle/>
          <a:p>
            <a:endParaRPr/>
          </a:p>
        </p:txBody>
      </p:sp>
      <p:sp>
        <p:nvSpPr>
          <p:cNvPr id="62" name="object 32"/>
          <p:cNvSpPr/>
          <p:nvPr/>
        </p:nvSpPr>
        <p:spPr>
          <a:xfrm>
            <a:off x="505248" y="2905509"/>
            <a:ext cx="2542227" cy="162305"/>
          </a:xfrm>
          <a:prstGeom prst="rect">
            <a:avLst/>
          </a:prstGeom>
          <a:blipFill>
            <a:blip r:embed="rId10" cstate="print"/>
            <a:stretch>
              <a:fillRect/>
            </a:stretch>
          </a:blipFill>
        </p:spPr>
        <p:txBody>
          <a:bodyPr wrap="square" lIns="0" tIns="0" rIns="0" bIns="0" rtlCol="0">
            <a:noAutofit/>
          </a:bodyPr>
          <a:lstStyle/>
          <a:p>
            <a:endParaRPr/>
          </a:p>
        </p:txBody>
      </p:sp>
      <p:sp>
        <p:nvSpPr>
          <p:cNvPr id="63" name="object 13"/>
          <p:cNvSpPr txBox="1"/>
          <p:nvPr/>
        </p:nvSpPr>
        <p:spPr>
          <a:xfrm>
            <a:off x="5486400" y="3264411"/>
            <a:ext cx="4152688" cy="400625"/>
          </a:xfrm>
          <a:prstGeom prst="rect">
            <a:avLst/>
          </a:prstGeom>
        </p:spPr>
        <p:txBody>
          <a:bodyPr wrap="square" lIns="0" tIns="0" rIns="0" bIns="0" rtlCol="0">
            <a:noAutofit/>
          </a:bodyPr>
          <a:lstStyle/>
          <a:p>
            <a:pPr marL="12700" marR="32575">
              <a:lnSpc>
                <a:spcPts val="1300"/>
              </a:lnSpc>
              <a:spcBef>
                <a:spcPts val="65"/>
              </a:spcBef>
            </a:pPr>
            <a:r>
              <a:rPr sz="1150" dirty="0" smtClean="0">
                <a:solidFill>
                  <a:srgbClr val="4B4653"/>
                </a:solidFill>
                <a:latin typeface="Arial"/>
                <a:cs typeface="Arial"/>
              </a:rPr>
              <a:t>f</a:t>
            </a:r>
            <a:r>
              <a:rPr sz="1150" dirty="0" smtClean="0">
                <a:solidFill>
                  <a:srgbClr val="CCC1A6"/>
                </a:solidFill>
                <a:latin typeface="Arial"/>
                <a:cs typeface="Arial"/>
              </a:rPr>
              <a:t>l</a:t>
            </a:r>
            <a:r>
              <a:rPr sz="1150" dirty="0" smtClean="0">
                <a:solidFill>
                  <a:srgbClr val="5D5A6A"/>
                </a:solidFill>
                <a:latin typeface="Arial"/>
                <a:cs typeface="Arial"/>
              </a:rPr>
              <a:t>ormat</a:t>
            </a:r>
            <a:r>
              <a:rPr sz="1150" spc="59" dirty="0" smtClean="0">
                <a:solidFill>
                  <a:srgbClr val="5D5A6A"/>
                </a:solidFill>
                <a:latin typeface="Arial"/>
                <a:cs typeface="Arial"/>
              </a:rPr>
              <a:t> </a:t>
            </a:r>
            <a:r>
              <a:rPr sz="1150" spc="0" dirty="0" smtClean="0">
                <a:solidFill>
                  <a:srgbClr val="4B4653"/>
                </a:solidFill>
                <a:latin typeface="Arial"/>
                <a:cs typeface="Arial"/>
              </a:rPr>
              <a:t>of</a:t>
            </a:r>
            <a:r>
              <a:rPr sz="1150" spc="59" dirty="0" smtClean="0">
                <a:solidFill>
                  <a:srgbClr val="4B4653"/>
                </a:solidFill>
                <a:latin typeface="Arial"/>
                <a:cs typeface="Arial"/>
              </a:rPr>
              <a:t> </a:t>
            </a:r>
            <a:r>
              <a:rPr sz="1150" spc="0" dirty="0" smtClean="0">
                <a:solidFill>
                  <a:srgbClr val="4B4653"/>
                </a:solidFill>
                <a:latin typeface="Arial"/>
                <a:cs typeface="Arial"/>
              </a:rPr>
              <a:t>t</a:t>
            </a:r>
            <a:r>
              <a:rPr sz="1150" spc="0" dirty="0" smtClean="0">
                <a:solidFill>
                  <a:srgbClr val="5D5A6A"/>
                </a:solidFill>
                <a:latin typeface="Arial"/>
                <a:cs typeface="Arial"/>
              </a:rPr>
              <a:t>he </a:t>
            </a:r>
            <a:r>
              <a:rPr sz="1150" spc="113" dirty="0" smtClean="0">
                <a:solidFill>
                  <a:srgbClr val="5D5A6A"/>
                </a:solidFill>
                <a:latin typeface="Arial"/>
                <a:cs typeface="Arial"/>
              </a:rPr>
              <a:t> </a:t>
            </a:r>
            <a:r>
              <a:rPr sz="1150" spc="0" dirty="0" smtClean="0">
                <a:solidFill>
                  <a:srgbClr val="5D5A6A"/>
                </a:solidFill>
                <a:latin typeface="Arial"/>
                <a:cs typeface="Arial"/>
              </a:rPr>
              <a:t>MP'OR</a:t>
            </a:r>
            <a:r>
              <a:rPr sz="1150" spc="0" dirty="0" smtClean="0">
                <a:solidFill>
                  <a:srgbClr val="4B4653"/>
                </a:solidFill>
                <a:latin typeface="Arial"/>
                <a:cs typeface="Arial"/>
              </a:rPr>
              <a:t>T</a:t>
            </a:r>
            <a:r>
              <a:rPr sz="1150" spc="292" dirty="0" smtClean="0">
                <a:solidFill>
                  <a:srgbClr val="4B4653"/>
                </a:solidFill>
                <a:latin typeface="Arial"/>
                <a:cs typeface="Arial"/>
              </a:rPr>
              <a:t> </a:t>
            </a:r>
            <a:r>
              <a:rPr sz="1150" spc="0" dirty="0" smtClean="0">
                <a:solidFill>
                  <a:srgbClr val="5D5A6A"/>
                </a:solidFill>
                <a:latin typeface="Arial"/>
                <a:cs typeface="Arial"/>
              </a:rPr>
              <a:t>c</a:t>
            </a:r>
            <a:r>
              <a:rPr sz="1150" spc="0" dirty="0" smtClean="0">
                <a:solidFill>
                  <a:srgbClr val="4B4653"/>
                </a:solidFill>
                <a:latin typeface="Arial"/>
                <a:cs typeface="Arial"/>
              </a:rPr>
              <a:t>o</a:t>
            </a:r>
            <a:r>
              <a:rPr sz="1150" spc="0" dirty="0" smtClean="0">
                <a:solidFill>
                  <a:srgbClr val="5D5A6A"/>
                </a:solidFill>
                <a:latin typeface="Arial"/>
                <a:cs typeface="Arial"/>
              </a:rPr>
              <a:t>mmand:</a:t>
            </a:r>
            <a:endParaRPr sz="1150" dirty="0">
              <a:latin typeface="Arial"/>
              <a:cs typeface="Arial"/>
            </a:endParaRPr>
          </a:p>
          <a:p>
            <a:pPr marL="184163">
              <a:lnSpc>
                <a:spcPts val="1789"/>
              </a:lnSpc>
              <a:spcBef>
                <a:spcPts val="24"/>
              </a:spcBef>
            </a:pPr>
            <a:r>
              <a:rPr sz="1150" dirty="0" smtClean="0">
                <a:solidFill>
                  <a:srgbClr val="4B4653"/>
                </a:solidFill>
                <a:latin typeface="Arial"/>
                <a:cs typeface="Arial"/>
              </a:rPr>
              <a:t>.</a:t>
            </a:r>
            <a:r>
              <a:rPr sz="1150" dirty="0" smtClean="0">
                <a:solidFill>
                  <a:srgbClr val="5D5A6A"/>
                </a:solidFill>
                <a:latin typeface="Arial"/>
                <a:cs typeface="Arial"/>
              </a:rPr>
              <a:t>I</a:t>
            </a:r>
            <a:r>
              <a:rPr sz="1150" dirty="0" smtClean="0">
                <a:solidFill>
                  <a:srgbClr val="4B4653"/>
                </a:solidFill>
                <a:latin typeface="Arial"/>
                <a:cs typeface="Arial"/>
              </a:rPr>
              <a:t>MPOR</a:t>
            </a:r>
            <a:r>
              <a:rPr sz="1150" dirty="0" smtClean="0">
                <a:solidFill>
                  <a:srgbClr val="302B3A"/>
                </a:solidFill>
                <a:latin typeface="Arial"/>
                <a:cs typeface="Arial"/>
              </a:rPr>
              <a:t>T</a:t>
            </a:r>
            <a:r>
              <a:rPr sz="1150" spc="59" dirty="0" smtClean="0">
                <a:solidFill>
                  <a:srgbClr val="302B3A"/>
                </a:solidFill>
                <a:latin typeface="Arial"/>
                <a:cs typeface="Arial"/>
              </a:rPr>
              <a:t> </a:t>
            </a:r>
            <a:r>
              <a:rPr sz="1150" spc="0" dirty="0" smtClean="0">
                <a:solidFill>
                  <a:srgbClr val="4B4653"/>
                </a:solidFill>
                <a:latin typeface="Arial"/>
                <a:cs typeface="Arial"/>
              </a:rPr>
              <a:t>{</a:t>
            </a:r>
            <a:r>
              <a:rPr sz="1150" spc="268" dirty="0" smtClean="0">
                <a:solidFill>
                  <a:srgbClr val="4B4653"/>
                </a:solidFill>
                <a:latin typeface="Arial"/>
                <a:cs typeface="Arial"/>
              </a:rPr>
              <a:t> </a:t>
            </a:r>
            <a:r>
              <a:rPr sz="1150" spc="0" dirty="0" smtClean="0">
                <a:solidFill>
                  <a:srgbClr val="302B3A"/>
                </a:solidFill>
                <a:latin typeface="Arial"/>
                <a:cs typeface="Arial"/>
              </a:rPr>
              <a:t>F</a:t>
            </a:r>
            <a:r>
              <a:rPr sz="1150" spc="0" dirty="0" smtClean="0">
                <a:solidFill>
                  <a:srgbClr val="4B4653"/>
                </a:solidFill>
                <a:latin typeface="Arial"/>
                <a:cs typeface="Arial"/>
              </a:rPr>
              <a:t>ILE </a:t>
            </a:r>
            <a:r>
              <a:rPr sz="1150" spc="44" dirty="0" smtClean="0">
                <a:solidFill>
                  <a:srgbClr val="4B4653"/>
                </a:solidFill>
                <a:latin typeface="Arial"/>
                <a:cs typeface="Arial"/>
              </a:rPr>
              <a:t> </a:t>
            </a:r>
            <a:r>
              <a:rPr sz="1700" spc="0" dirty="0" smtClean="0">
                <a:solidFill>
                  <a:srgbClr val="5D5A6A"/>
                </a:solidFill>
                <a:latin typeface="Arial"/>
                <a:cs typeface="Arial"/>
              </a:rPr>
              <a:t>I  </a:t>
            </a:r>
            <a:r>
              <a:rPr sz="1700" spc="35" dirty="0" smtClean="0">
                <a:solidFill>
                  <a:srgbClr val="5D5A6A"/>
                </a:solidFill>
                <a:latin typeface="Arial"/>
                <a:cs typeface="Arial"/>
              </a:rPr>
              <a:t> </a:t>
            </a:r>
            <a:r>
              <a:rPr sz="1150" spc="0" dirty="0" smtClean="0">
                <a:solidFill>
                  <a:srgbClr val="4B4653"/>
                </a:solidFill>
                <a:latin typeface="Arial"/>
                <a:cs typeface="Arial"/>
              </a:rPr>
              <a:t>D  </a:t>
            </a:r>
            <a:r>
              <a:rPr sz="1150" spc="81" dirty="0" smtClean="0">
                <a:solidFill>
                  <a:srgbClr val="4B4653"/>
                </a:solidFill>
                <a:latin typeface="Arial"/>
                <a:cs typeface="Arial"/>
              </a:rPr>
              <a:t> </a:t>
            </a:r>
            <a:r>
              <a:rPr sz="1150" spc="0" dirty="0" smtClean="0">
                <a:solidFill>
                  <a:srgbClr val="4B4653"/>
                </a:solidFill>
                <a:latin typeface="Arial"/>
                <a:cs typeface="Arial"/>
              </a:rPr>
              <a:t>A</a:t>
            </a:r>
            <a:r>
              <a:rPr sz="1150" spc="0" dirty="0" smtClean="0">
                <a:solidFill>
                  <a:srgbClr val="7CC0EB"/>
                </a:solidFill>
                <a:latin typeface="Arial"/>
                <a:cs typeface="Arial"/>
              </a:rPr>
              <a:t>.</a:t>
            </a:r>
            <a:r>
              <a:rPr sz="1150" spc="0" dirty="0" smtClean="0">
                <a:solidFill>
                  <a:srgbClr val="4B4653"/>
                </a:solidFill>
                <a:latin typeface="Arial"/>
                <a:cs typeface="Arial"/>
              </a:rPr>
              <a:t>ME</a:t>
            </a:r>
            <a:r>
              <a:rPr sz="1150" spc="-4" dirty="0" smtClean="0">
                <a:solidFill>
                  <a:srgbClr val="4B4653"/>
                </a:solidFill>
                <a:latin typeface="Arial"/>
                <a:cs typeface="Arial"/>
              </a:rPr>
              <a:t>}</a:t>
            </a:r>
            <a:r>
              <a:rPr sz="1150" spc="0" dirty="0" smtClean="0">
                <a:solidFill>
                  <a:srgbClr val="302B3A"/>
                </a:solidFill>
                <a:latin typeface="Arial"/>
                <a:cs typeface="Arial"/>
              </a:rPr>
              <a:t>=</a:t>
            </a:r>
            <a:r>
              <a:rPr sz="1150" spc="59" dirty="0" smtClean="0">
                <a:solidFill>
                  <a:srgbClr val="302B3A"/>
                </a:solidFill>
                <a:latin typeface="Arial"/>
                <a:cs typeface="Arial"/>
              </a:rPr>
              <a:t> </a:t>
            </a:r>
            <a:r>
              <a:rPr sz="1150" spc="0" dirty="0" smtClean="0">
                <a:solidFill>
                  <a:srgbClr val="5D5A6A"/>
                </a:solidFill>
                <a:latin typeface="Arial"/>
                <a:cs typeface="Arial"/>
              </a:rPr>
              <a:t>&lt;</a:t>
            </a:r>
            <a:r>
              <a:rPr sz="1150" spc="0" dirty="0" smtClean="0">
                <a:solidFill>
                  <a:srgbClr val="4B4653"/>
                </a:solidFill>
                <a:latin typeface="Arial"/>
                <a:cs typeface="Arial"/>
              </a:rPr>
              <a:t>fi</a:t>
            </a:r>
            <a:r>
              <a:rPr sz="1150" spc="0" dirty="0" smtClean="0">
                <a:solidFill>
                  <a:srgbClr val="302B3A"/>
                </a:solidFill>
                <a:latin typeface="Arial"/>
                <a:cs typeface="Arial"/>
              </a:rPr>
              <a:t>l</a:t>
            </a:r>
            <a:r>
              <a:rPr sz="1150" spc="0" dirty="0" smtClean="0">
                <a:solidFill>
                  <a:srgbClr val="4B4653"/>
                </a:solidFill>
                <a:latin typeface="Arial"/>
                <a:cs typeface="Arial"/>
              </a:rPr>
              <a:t>ename&gt;(</a:t>
            </a:r>
            <a:r>
              <a:rPr sz="1150" spc="0" dirty="0" smtClean="0">
                <a:solidFill>
                  <a:srgbClr val="5D5A6A"/>
                </a:solidFill>
                <a:latin typeface="Arial"/>
                <a:cs typeface="Arial"/>
              </a:rPr>
              <a:t>,</a:t>
            </a:r>
            <a:r>
              <a:rPr sz="1150" spc="0" dirty="0" smtClean="0">
                <a:solidFill>
                  <a:srgbClr val="4B4653"/>
                </a:solidFill>
                <a:latin typeface="Arial"/>
                <a:cs typeface="Arial"/>
              </a:rPr>
              <a:t>S</a:t>
            </a:r>
            <a:r>
              <a:rPr sz="1150" spc="0" dirty="0" smtClean="0">
                <a:solidFill>
                  <a:srgbClr val="E5B270"/>
                </a:solidFill>
                <a:latin typeface="Arial"/>
                <a:cs typeface="Arial"/>
              </a:rPr>
              <a:t>I</a:t>
            </a:r>
            <a:r>
              <a:rPr sz="1150" spc="0" dirty="0" smtClean="0">
                <a:solidFill>
                  <a:srgbClr val="4B4653"/>
                </a:solidFill>
                <a:latin typeface="Arial"/>
                <a:cs typeface="Arial"/>
              </a:rPr>
              <a:t>K</a:t>
            </a:r>
            <a:r>
              <a:rPr sz="1150" spc="0" dirty="0" smtClean="0">
                <a:solidFill>
                  <a:srgbClr val="5D5A6A"/>
                </a:solidFill>
                <a:latin typeface="Arial"/>
                <a:cs typeface="Arial"/>
              </a:rPr>
              <a:t>I</a:t>
            </a:r>
            <a:r>
              <a:rPr sz="1150" spc="0" dirty="0" smtClean="0">
                <a:solidFill>
                  <a:srgbClr val="4B4653"/>
                </a:solidFill>
                <a:latin typeface="Arial"/>
                <a:cs typeface="Arial"/>
              </a:rPr>
              <a:t>P</a:t>
            </a:r>
            <a:r>
              <a:rPr sz="1150" spc="0" dirty="0" smtClean="0">
                <a:solidFill>
                  <a:srgbClr val="302B3A"/>
                </a:solidFill>
                <a:latin typeface="Arial"/>
                <a:cs typeface="Arial"/>
              </a:rPr>
              <a:t>=</a:t>
            </a:r>
            <a:r>
              <a:rPr sz="1150" spc="0" dirty="0" smtClean="0">
                <a:solidFill>
                  <a:srgbClr val="5D5A6A"/>
                </a:solidFill>
                <a:latin typeface="Arial"/>
                <a:cs typeface="Arial"/>
              </a:rPr>
              <a:t>n</a:t>
            </a:r>
            <a:r>
              <a:rPr sz="1150" spc="0" dirty="0" smtClean="0">
                <a:solidFill>
                  <a:srgbClr val="302B3A"/>
                </a:solidFill>
                <a:latin typeface="Arial"/>
                <a:cs typeface="Arial"/>
              </a:rPr>
              <a:t>]</a:t>
            </a:r>
            <a:endParaRPr sz="1150" dirty="0">
              <a:latin typeface="Arial"/>
              <a:cs typeface="Arial"/>
            </a:endParaRPr>
          </a:p>
        </p:txBody>
      </p:sp>
      <p:sp>
        <p:nvSpPr>
          <p:cNvPr id="64" name="object 12"/>
          <p:cNvSpPr txBox="1"/>
          <p:nvPr/>
        </p:nvSpPr>
        <p:spPr>
          <a:xfrm>
            <a:off x="497119" y="2872696"/>
            <a:ext cx="2584534" cy="198119"/>
          </a:xfrm>
          <a:prstGeom prst="rect">
            <a:avLst/>
          </a:prstGeom>
        </p:spPr>
        <p:txBody>
          <a:bodyPr wrap="square" lIns="0" tIns="0" rIns="0" bIns="0" rtlCol="0">
            <a:noAutofit/>
          </a:bodyPr>
          <a:lstStyle/>
          <a:p>
            <a:pPr marL="12700">
              <a:lnSpc>
                <a:spcPts val="1485"/>
              </a:lnSpc>
              <a:spcBef>
                <a:spcPts val="74"/>
              </a:spcBef>
            </a:pPr>
            <a:r>
              <a:rPr sz="1150" dirty="0" smtClean="0">
                <a:solidFill>
                  <a:srgbClr val="4B4653"/>
                </a:solidFill>
                <a:latin typeface="Arial"/>
                <a:cs typeface="Arial"/>
              </a:rPr>
              <a:t>For</a:t>
            </a:r>
            <a:r>
              <a:rPr sz="1150" spc="129" dirty="0" smtClean="0">
                <a:solidFill>
                  <a:srgbClr val="4B4653"/>
                </a:solidFill>
                <a:latin typeface="Arial"/>
                <a:cs typeface="Arial"/>
              </a:rPr>
              <a:t> </a:t>
            </a:r>
            <a:r>
              <a:rPr sz="1150" spc="0" dirty="0" smtClean="0">
                <a:solidFill>
                  <a:srgbClr val="4B4653"/>
                </a:solidFill>
                <a:latin typeface="Arial"/>
                <a:cs typeface="Arial"/>
              </a:rPr>
              <a:t>Network-At</a:t>
            </a:r>
            <a:r>
              <a:rPr sz="1150" spc="-4" dirty="0" smtClean="0">
                <a:solidFill>
                  <a:srgbClr val="4B4653"/>
                </a:solidFill>
                <a:latin typeface="Arial"/>
                <a:cs typeface="Arial"/>
              </a:rPr>
              <a:t>t</a:t>
            </a:r>
            <a:r>
              <a:rPr sz="1150" spc="0" dirty="0" smtClean="0">
                <a:solidFill>
                  <a:srgbClr val="4B4653"/>
                </a:solidFill>
                <a:latin typeface="Arial"/>
                <a:cs typeface="Arial"/>
              </a:rPr>
              <a:t>ac  </a:t>
            </a:r>
            <a:r>
              <a:rPr sz="1150" spc="-54" dirty="0" smtClean="0">
                <a:solidFill>
                  <a:srgbClr val="4B4653"/>
                </a:solidFill>
                <a:latin typeface="Arial"/>
                <a:cs typeface="Arial"/>
              </a:rPr>
              <a:t> </a:t>
            </a:r>
            <a:r>
              <a:rPr sz="1150" spc="0" dirty="0" smtClean="0">
                <a:solidFill>
                  <a:srgbClr val="4B4653"/>
                </a:solidFill>
                <a:latin typeface="Arial"/>
                <a:cs typeface="Arial"/>
              </a:rPr>
              <a:t>ed</a:t>
            </a:r>
            <a:r>
              <a:rPr sz="1150" spc="15" dirty="0" smtClean="0">
                <a:solidFill>
                  <a:srgbClr val="4B4653"/>
                </a:solidFill>
                <a:latin typeface="Arial"/>
                <a:cs typeface="Arial"/>
              </a:rPr>
              <a:t> </a:t>
            </a:r>
            <a:r>
              <a:rPr sz="1350" spc="0" dirty="0" smtClean="0">
                <a:solidFill>
                  <a:srgbClr val="4B4653"/>
                </a:solidFill>
                <a:latin typeface="Times New Roman"/>
                <a:cs typeface="Times New Roman"/>
              </a:rPr>
              <a:t>Systems</a:t>
            </a:r>
            <a:r>
              <a:rPr sz="1350" spc="0" dirty="0" smtClean="0">
                <a:solidFill>
                  <a:srgbClr val="90CCF1"/>
                </a:solidFill>
                <a:latin typeface="Times New Roman"/>
                <a:cs typeface="Times New Roman"/>
              </a:rPr>
              <a:t>.</a:t>
            </a:r>
            <a:r>
              <a:rPr sz="1350" spc="0" dirty="0" smtClean="0">
                <a:solidFill>
                  <a:srgbClr val="4B4653"/>
                </a:solidFill>
                <a:latin typeface="Times New Roman"/>
                <a:cs typeface="Times New Roman"/>
              </a:rPr>
              <a:t>:</a:t>
            </a:r>
            <a:endParaRPr sz="1350" dirty="0">
              <a:latin typeface="Times New Roman"/>
              <a:cs typeface="Times New Roman"/>
            </a:endParaRPr>
          </a:p>
        </p:txBody>
      </p:sp>
      <p:sp>
        <p:nvSpPr>
          <p:cNvPr id="65" name="object 11"/>
          <p:cNvSpPr txBox="1"/>
          <p:nvPr/>
        </p:nvSpPr>
        <p:spPr>
          <a:xfrm>
            <a:off x="497117" y="4572740"/>
            <a:ext cx="2533096" cy="175260"/>
          </a:xfrm>
          <a:prstGeom prst="rect">
            <a:avLst/>
          </a:prstGeom>
        </p:spPr>
        <p:txBody>
          <a:bodyPr wrap="square" lIns="0" tIns="0" rIns="0" bIns="0" rtlCol="0">
            <a:noAutofit/>
          </a:bodyPr>
          <a:lstStyle/>
          <a:p>
            <a:pPr marL="12700">
              <a:lnSpc>
                <a:spcPts val="1300"/>
              </a:lnSpc>
              <a:spcBef>
                <a:spcPts val="65"/>
              </a:spcBef>
            </a:pPr>
            <a:r>
              <a:rPr sz="1150" dirty="0" smtClean="0">
                <a:solidFill>
                  <a:srgbClr val="4B4653"/>
                </a:solidFill>
                <a:latin typeface="Arial"/>
                <a:cs typeface="Arial"/>
              </a:rPr>
              <a:t>For</a:t>
            </a:r>
            <a:r>
              <a:rPr sz="1150" spc="59" dirty="0" smtClean="0">
                <a:solidFill>
                  <a:srgbClr val="4B4653"/>
                </a:solidFill>
                <a:latin typeface="Arial"/>
                <a:cs typeface="Arial"/>
              </a:rPr>
              <a:t> </a:t>
            </a:r>
            <a:r>
              <a:rPr sz="1150" spc="0" dirty="0" smtClean="0">
                <a:solidFill>
                  <a:srgbClr val="4B4653"/>
                </a:solidFill>
                <a:latin typeface="Arial"/>
                <a:cs typeface="Arial"/>
              </a:rPr>
              <a:t>Channe</a:t>
            </a:r>
            <a:r>
              <a:rPr sz="1150" spc="0" dirty="0" smtClean="0">
                <a:solidFill>
                  <a:srgbClr val="5D5A6A"/>
                </a:solidFill>
                <a:latin typeface="Arial"/>
                <a:cs typeface="Arial"/>
              </a:rPr>
              <a:t>l</a:t>
            </a:r>
            <a:r>
              <a:rPr sz="1150" spc="0" dirty="0" smtClean="0">
                <a:solidFill>
                  <a:srgbClr val="302B3A"/>
                </a:solidFill>
                <a:latin typeface="Arial"/>
                <a:cs typeface="Arial"/>
              </a:rPr>
              <a:t>-</a:t>
            </a:r>
            <a:r>
              <a:rPr sz="1150" spc="0" dirty="0" smtClean="0">
                <a:solidFill>
                  <a:srgbClr val="4B4653"/>
                </a:solidFill>
                <a:latin typeface="Arial"/>
                <a:cs typeface="Arial"/>
              </a:rPr>
              <a:t>Atta</a:t>
            </a:r>
            <a:r>
              <a:rPr sz="1150" spc="0" dirty="0" smtClean="0">
                <a:solidFill>
                  <a:srgbClr val="5D5A6A"/>
                </a:solidFill>
                <a:latin typeface="Arial"/>
                <a:cs typeface="Arial"/>
              </a:rPr>
              <a:t>c</a:t>
            </a:r>
            <a:r>
              <a:rPr sz="1150" spc="0" dirty="0" smtClean="0">
                <a:solidFill>
                  <a:srgbClr val="4B4653"/>
                </a:solidFill>
                <a:latin typeface="Arial"/>
                <a:cs typeface="Arial"/>
              </a:rPr>
              <a:t>hed</a:t>
            </a:r>
            <a:r>
              <a:rPr sz="1150" spc="59" dirty="0" smtClean="0">
                <a:solidFill>
                  <a:srgbClr val="4B4653"/>
                </a:solidFill>
                <a:latin typeface="Arial"/>
                <a:cs typeface="Arial"/>
              </a:rPr>
              <a:t> </a:t>
            </a:r>
            <a:r>
              <a:rPr sz="1150" spc="0" dirty="0" smtClean="0">
                <a:solidFill>
                  <a:srgbClr val="4B4653"/>
                </a:solidFill>
                <a:latin typeface="Arial"/>
                <a:cs typeface="Arial"/>
              </a:rPr>
              <a:t>.Sys</a:t>
            </a:r>
            <a:r>
              <a:rPr sz="1150" spc="0" dirty="0" smtClean="0">
                <a:solidFill>
                  <a:srgbClr val="90CCF1"/>
                </a:solidFill>
                <a:latin typeface="Arial"/>
                <a:cs typeface="Arial"/>
              </a:rPr>
              <a:t>.</a:t>
            </a:r>
            <a:r>
              <a:rPr sz="1150" spc="0" dirty="0" smtClean="0">
                <a:solidFill>
                  <a:srgbClr val="4B4653"/>
                </a:solidFill>
                <a:latin typeface="Arial"/>
                <a:cs typeface="Arial"/>
              </a:rPr>
              <a:t>terns</a:t>
            </a:r>
            <a:r>
              <a:rPr sz="1150" spc="0" dirty="0" smtClean="0">
                <a:solidFill>
                  <a:srgbClr val="5D5A6A"/>
                </a:solidFill>
                <a:latin typeface="Arial"/>
                <a:cs typeface="Arial"/>
              </a:rPr>
              <a:t>:</a:t>
            </a:r>
            <a:endParaRPr sz="1150" dirty="0">
              <a:latin typeface="Arial"/>
              <a:cs typeface="Arial"/>
            </a:endParaRPr>
          </a:p>
        </p:txBody>
      </p:sp>
      <p:sp>
        <p:nvSpPr>
          <p:cNvPr id="66" name="object 10"/>
          <p:cNvSpPr txBox="1"/>
          <p:nvPr/>
        </p:nvSpPr>
        <p:spPr>
          <a:xfrm>
            <a:off x="782889" y="5200039"/>
            <a:ext cx="157998" cy="109220"/>
          </a:xfrm>
          <a:prstGeom prst="rect">
            <a:avLst/>
          </a:prstGeom>
        </p:spPr>
        <p:txBody>
          <a:bodyPr wrap="square" lIns="0" tIns="0" rIns="0" bIns="0" rtlCol="0">
            <a:noAutofit/>
          </a:bodyPr>
          <a:lstStyle/>
          <a:p>
            <a:pPr marL="12700">
              <a:lnSpc>
                <a:spcPct val="95825"/>
              </a:lnSpc>
              <a:spcBef>
                <a:spcPts val="25"/>
              </a:spcBef>
            </a:pPr>
            <a:r>
              <a:rPr sz="650" dirty="0" smtClean="0">
                <a:solidFill>
                  <a:srgbClr val="9D6D8A"/>
                </a:solidFill>
                <a:latin typeface="Arial"/>
                <a:cs typeface="Arial"/>
              </a:rPr>
              <a:t>.</a:t>
            </a:r>
            <a:r>
              <a:rPr sz="650" dirty="0" smtClean="0">
                <a:solidFill>
                  <a:srgbClr val="406D91"/>
                </a:solidFill>
                <a:latin typeface="Arial"/>
                <a:cs typeface="Arial"/>
              </a:rPr>
              <a:t>I</a:t>
            </a:r>
            <a:r>
              <a:rPr sz="650" dirty="0" smtClean="0">
                <a:solidFill>
                  <a:srgbClr val="5D5A6A"/>
                </a:solidFill>
                <a:latin typeface="Arial"/>
                <a:cs typeface="Arial"/>
              </a:rPr>
              <a:t>M</a:t>
            </a:r>
            <a:endParaRPr sz="650">
              <a:latin typeface="Arial"/>
              <a:cs typeface="Arial"/>
            </a:endParaRPr>
          </a:p>
        </p:txBody>
      </p:sp>
      <p:sp>
        <p:nvSpPr>
          <p:cNvPr id="67" name="object 9"/>
          <p:cNvSpPr txBox="1"/>
          <p:nvPr/>
        </p:nvSpPr>
        <p:spPr>
          <a:xfrm>
            <a:off x="1724796" y="5204040"/>
            <a:ext cx="112220" cy="115569"/>
          </a:xfrm>
          <a:prstGeom prst="rect">
            <a:avLst/>
          </a:prstGeom>
        </p:spPr>
        <p:txBody>
          <a:bodyPr wrap="square" lIns="0" tIns="0" rIns="0" bIns="0" rtlCol="0">
            <a:noAutofit/>
          </a:bodyPr>
          <a:lstStyle/>
          <a:p>
            <a:pPr marL="12700">
              <a:lnSpc>
                <a:spcPct val="95825"/>
              </a:lnSpc>
              <a:spcBef>
                <a:spcPts val="15"/>
              </a:spcBef>
            </a:pPr>
            <a:r>
              <a:rPr sz="700" spc="0" dirty="0" smtClean="0">
                <a:solidFill>
                  <a:srgbClr val="827969"/>
                </a:solidFill>
                <a:latin typeface="Arial"/>
                <a:cs typeface="Arial"/>
              </a:rPr>
              <a:t>TI</a:t>
            </a:r>
            <a:endParaRPr sz="700">
              <a:latin typeface="Arial"/>
              <a:cs typeface="Arial"/>
            </a:endParaRPr>
          </a:p>
        </p:txBody>
      </p:sp>
      <p:sp>
        <p:nvSpPr>
          <p:cNvPr id="68" name="object 8"/>
          <p:cNvSpPr txBox="1"/>
          <p:nvPr/>
        </p:nvSpPr>
        <p:spPr>
          <a:xfrm>
            <a:off x="2316913" y="5240221"/>
            <a:ext cx="321522" cy="276860"/>
          </a:xfrm>
          <a:prstGeom prst="rect">
            <a:avLst/>
          </a:prstGeom>
        </p:spPr>
        <p:txBody>
          <a:bodyPr wrap="square" lIns="0" tIns="0" rIns="0" bIns="0" rtlCol="0">
            <a:noAutofit/>
          </a:bodyPr>
          <a:lstStyle/>
          <a:p>
            <a:pPr marL="12700">
              <a:lnSpc>
                <a:spcPts val="2120"/>
              </a:lnSpc>
              <a:spcBef>
                <a:spcPts val="106"/>
              </a:spcBef>
            </a:pPr>
            <a:r>
              <a:rPr sz="1950" dirty="0" smtClean="0">
                <a:solidFill>
                  <a:srgbClr val="787812"/>
                </a:solidFill>
                <a:latin typeface="Arial"/>
                <a:cs typeface="Arial"/>
              </a:rPr>
              <a:t>I</a:t>
            </a:r>
            <a:r>
              <a:rPr sz="1950" dirty="0" smtClean="0">
                <a:solidFill>
                  <a:srgbClr val="363620"/>
                </a:solidFill>
                <a:latin typeface="Arial"/>
                <a:cs typeface="Arial"/>
              </a:rPr>
              <a:t>L</a:t>
            </a:r>
            <a:endParaRPr sz="1950">
              <a:latin typeface="Arial"/>
              <a:cs typeface="Arial"/>
            </a:endParaRPr>
          </a:p>
        </p:txBody>
      </p:sp>
      <p:sp>
        <p:nvSpPr>
          <p:cNvPr id="69" name="object 7"/>
          <p:cNvSpPr txBox="1"/>
          <p:nvPr/>
        </p:nvSpPr>
        <p:spPr>
          <a:xfrm>
            <a:off x="1402441" y="5307221"/>
            <a:ext cx="48288" cy="208280"/>
          </a:xfrm>
          <a:prstGeom prst="rect">
            <a:avLst/>
          </a:prstGeom>
        </p:spPr>
        <p:txBody>
          <a:bodyPr wrap="square" lIns="0" tIns="0" rIns="0" bIns="0" rtlCol="0">
            <a:noAutofit/>
          </a:bodyPr>
          <a:lstStyle/>
          <a:p>
            <a:pPr algn="ctr">
              <a:lnSpc>
                <a:spcPts val="1575"/>
              </a:lnSpc>
              <a:spcBef>
                <a:spcPts val="78"/>
              </a:spcBef>
            </a:pPr>
            <a:r>
              <a:rPr sz="1450" spc="0" dirty="0" smtClean="0">
                <a:solidFill>
                  <a:srgbClr val="040602"/>
                </a:solidFill>
                <a:latin typeface="Arial"/>
                <a:cs typeface="Arial"/>
              </a:rPr>
              <a:t>I</a:t>
            </a:r>
            <a:endParaRPr sz="1450">
              <a:latin typeface="Arial"/>
              <a:cs typeface="Arial"/>
            </a:endParaRPr>
          </a:p>
        </p:txBody>
      </p:sp>
      <p:sp>
        <p:nvSpPr>
          <p:cNvPr id="70" name="object 6"/>
          <p:cNvSpPr txBox="1"/>
          <p:nvPr/>
        </p:nvSpPr>
        <p:spPr>
          <a:xfrm>
            <a:off x="1596771" y="5392636"/>
            <a:ext cx="39157" cy="102870"/>
          </a:xfrm>
          <a:prstGeom prst="rect">
            <a:avLst/>
          </a:prstGeom>
        </p:spPr>
        <p:txBody>
          <a:bodyPr wrap="square" lIns="0" tIns="0" rIns="0" bIns="0" rtlCol="0">
            <a:noAutofit/>
          </a:bodyPr>
          <a:lstStyle/>
          <a:p>
            <a:pPr marL="12700">
              <a:lnSpc>
                <a:spcPct val="95825"/>
              </a:lnSpc>
              <a:spcBef>
                <a:spcPts val="30"/>
              </a:spcBef>
            </a:pPr>
            <a:r>
              <a:rPr sz="600" spc="0" dirty="0" smtClean="0">
                <a:solidFill>
                  <a:srgbClr val="5683B2"/>
                </a:solidFill>
                <a:latin typeface="Arial"/>
                <a:cs typeface="Arial"/>
              </a:rPr>
              <a:t>I</a:t>
            </a:r>
            <a:endParaRPr sz="600">
              <a:latin typeface="Arial"/>
              <a:cs typeface="Arial"/>
            </a:endParaRPr>
          </a:p>
        </p:txBody>
      </p:sp>
      <p:sp>
        <p:nvSpPr>
          <p:cNvPr id="71" name="object 5"/>
          <p:cNvSpPr txBox="1"/>
          <p:nvPr/>
        </p:nvSpPr>
        <p:spPr>
          <a:xfrm>
            <a:off x="830898" y="5475584"/>
            <a:ext cx="3633590" cy="212090"/>
          </a:xfrm>
          <a:prstGeom prst="rect">
            <a:avLst/>
          </a:prstGeom>
        </p:spPr>
        <p:txBody>
          <a:bodyPr wrap="square" lIns="0" tIns="0" rIns="0" bIns="0" rtlCol="0">
            <a:noAutofit/>
          </a:bodyPr>
          <a:lstStyle/>
          <a:p>
            <a:pPr marL="12700">
              <a:lnSpc>
                <a:spcPts val="1600"/>
              </a:lnSpc>
              <a:spcBef>
                <a:spcPts val="80"/>
              </a:spcBef>
            </a:pPr>
            <a:r>
              <a:rPr sz="950" dirty="0" smtClean="0">
                <a:solidFill>
                  <a:srgbClr val="5D5A6A"/>
                </a:solidFill>
                <a:latin typeface="Arial"/>
                <a:cs typeface="Arial"/>
              </a:rPr>
              <a:t>A</a:t>
            </a:r>
            <a:r>
              <a:rPr sz="950" dirty="0" smtClean="0">
                <a:solidFill>
                  <a:srgbClr val="A6D3F0"/>
                </a:solidFill>
                <a:latin typeface="Arial"/>
                <a:cs typeface="Arial"/>
              </a:rPr>
              <a:t>.</a:t>
            </a:r>
            <a:r>
              <a:rPr sz="950" spc="44" dirty="0" smtClean="0">
                <a:solidFill>
                  <a:srgbClr val="A6D3F0"/>
                </a:solidFill>
                <a:latin typeface="Arial"/>
                <a:cs typeface="Arial"/>
              </a:rPr>
              <a:t> </a:t>
            </a:r>
            <a:r>
              <a:rPr sz="900" spc="0" dirty="0" smtClean="0">
                <a:solidFill>
                  <a:srgbClr val="787812"/>
                </a:solidFill>
                <a:latin typeface="Times New Roman"/>
                <a:cs typeface="Times New Roman"/>
              </a:rPr>
              <a:t>)'--</a:t>
            </a:r>
            <a:r>
              <a:rPr sz="900" spc="0" dirty="0" smtClean="0">
                <a:solidFill>
                  <a:srgbClr val="454500"/>
                </a:solidFill>
                <a:latin typeface="Times New Roman"/>
                <a:cs typeface="Times New Roman"/>
              </a:rPr>
              <a:t>-----.----------.----------</a:t>
            </a:r>
            <a:r>
              <a:rPr sz="900" spc="0" dirty="0" smtClean="0">
                <a:solidFill>
                  <a:srgbClr val="19190B"/>
                </a:solidFill>
                <a:latin typeface="Times New Roman"/>
                <a:cs typeface="Times New Roman"/>
              </a:rPr>
              <a:t>--1..</a:t>
            </a:r>
            <a:r>
              <a:rPr sz="900" spc="54" dirty="0" smtClean="0">
                <a:solidFill>
                  <a:srgbClr val="19190B"/>
                </a:solidFill>
                <a:latin typeface="Times New Roman"/>
                <a:cs typeface="Times New Roman"/>
              </a:rPr>
              <a:t>.</a:t>
            </a:r>
            <a:r>
              <a:rPr sz="1450" spc="0" dirty="0" smtClean="0">
                <a:solidFill>
                  <a:srgbClr val="19190B"/>
                </a:solidFill>
                <a:latin typeface="Arial"/>
                <a:cs typeface="Arial"/>
              </a:rPr>
              <a:t>I</a:t>
            </a:r>
            <a:endParaRPr sz="1450">
              <a:latin typeface="Arial"/>
              <a:cs typeface="Arial"/>
            </a:endParaRPr>
          </a:p>
        </p:txBody>
      </p:sp>
    </p:spTree>
    <p:extLst>
      <p:ext uri="{BB962C8B-B14F-4D97-AF65-F5344CB8AC3E}">
        <p14:creationId xmlns:p14="http://schemas.microsoft.com/office/powerpoint/2010/main" val="11614925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p:nvPr/>
        </p:nvSpPr>
        <p:spPr>
          <a:xfrm>
            <a:off x="0" y="0"/>
            <a:ext cx="9906000" cy="1128776"/>
          </a:xfrm>
          <a:custGeom>
            <a:avLst/>
            <a:gdLst/>
            <a:ahLst/>
            <a:cxnLst/>
            <a:rect l="l" t="t" r="r" b="b"/>
            <a:pathLst>
              <a:path w="9906000" h="1128776">
                <a:moveTo>
                  <a:pt x="0" y="0"/>
                </a:moveTo>
                <a:lnTo>
                  <a:pt x="0" y="801877"/>
                </a:lnTo>
                <a:lnTo>
                  <a:pt x="44018" y="809048"/>
                </a:lnTo>
                <a:lnTo>
                  <a:pt x="84978" y="817151"/>
                </a:lnTo>
                <a:lnTo>
                  <a:pt x="123033" y="826194"/>
                </a:lnTo>
                <a:lnTo>
                  <a:pt x="158341" y="836180"/>
                </a:lnTo>
                <a:lnTo>
                  <a:pt x="191055" y="847115"/>
                </a:lnTo>
                <a:lnTo>
                  <a:pt x="221332" y="859006"/>
                </a:lnTo>
                <a:lnTo>
                  <a:pt x="249326" y="871857"/>
                </a:lnTo>
                <a:lnTo>
                  <a:pt x="275193" y="885673"/>
                </a:lnTo>
                <a:lnTo>
                  <a:pt x="299089" y="900461"/>
                </a:lnTo>
                <a:lnTo>
                  <a:pt x="321168" y="916225"/>
                </a:lnTo>
                <a:lnTo>
                  <a:pt x="341587" y="932971"/>
                </a:lnTo>
                <a:lnTo>
                  <a:pt x="360500" y="950705"/>
                </a:lnTo>
                <a:lnTo>
                  <a:pt x="378063" y="969432"/>
                </a:lnTo>
                <a:lnTo>
                  <a:pt x="394431" y="989157"/>
                </a:lnTo>
                <a:lnTo>
                  <a:pt x="409760" y="1009886"/>
                </a:lnTo>
                <a:lnTo>
                  <a:pt x="424204" y="1031624"/>
                </a:lnTo>
                <a:lnTo>
                  <a:pt x="437920" y="1054376"/>
                </a:lnTo>
                <a:lnTo>
                  <a:pt x="451063" y="1078149"/>
                </a:lnTo>
                <a:lnTo>
                  <a:pt x="463787" y="1102947"/>
                </a:lnTo>
                <a:lnTo>
                  <a:pt x="476250" y="1128776"/>
                </a:lnTo>
                <a:lnTo>
                  <a:pt x="492137" y="1105914"/>
                </a:lnTo>
                <a:lnTo>
                  <a:pt x="507125" y="1083119"/>
                </a:lnTo>
                <a:lnTo>
                  <a:pt x="521491" y="1060491"/>
                </a:lnTo>
                <a:lnTo>
                  <a:pt x="535515" y="1038132"/>
                </a:lnTo>
                <a:lnTo>
                  <a:pt x="549474" y="1016144"/>
                </a:lnTo>
                <a:lnTo>
                  <a:pt x="578314" y="973690"/>
                </a:lnTo>
                <a:lnTo>
                  <a:pt x="610240" y="933941"/>
                </a:lnTo>
                <a:lnTo>
                  <a:pt x="647482" y="897713"/>
                </a:lnTo>
                <a:lnTo>
                  <a:pt x="692267" y="865821"/>
                </a:lnTo>
                <a:lnTo>
                  <a:pt x="746824" y="839079"/>
                </a:lnTo>
                <a:lnTo>
                  <a:pt x="813383" y="818301"/>
                </a:lnTo>
                <a:lnTo>
                  <a:pt x="851860" y="810403"/>
                </a:lnTo>
                <a:lnTo>
                  <a:pt x="894172" y="804302"/>
                </a:lnTo>
                <a:lnTo>
                  <a:pt x="940600" y="800100"/>
                </a:lnTo>
                <a:lnTo>
                  <a:pt x="9467850" y="800100"/>
                </a:lnTo>
                <a:lnTo>
                  <a:pt x="9502265" y="799084"/>
                </a:lnTo>
                <a:lnTo>
                  <a:pt x="9535266" y="795633"/>
                </a:lnTo>
                <a:lnTo>
                  <a:pt x="9566869" y="789889"/>
                </a:lnTo>
                <a:lnTo>
                  <a:pt x="9597091" y="781988"/>
                </a:lnTo>
                <a:lnTo>
                  <a:pt x="9625947" y="772072"/>
                </a:lnTo>
                <a:lnTo>
                  <a:pt x="9653453" y="760280"/>
                </a:lnTo>
                <a:lnTo>
                  <a:pt x="9679627" y="746750"/>
                </a:lnTo>
                <a:lnTo>
                  <a:pt x="9704484" y="731623"/>
                </a:lnTo>
                <a:lnTo>
                  <a:pt x="9728041" y="715038"/>
                </a:lnTo>
                <a:lnTo>
                  <a:pt x="9750313" y="697134"/>
                </a:lnTo>
                <a:lnTo>
                  <a:pt x="9771318" y="678051"/>
                </a:lnTo>
                <a:lnTo>
                  <a:pt x="9791072" y="657929"/>
                </a:lnTo>
                <a:lnTo>
                  <a:pt x="9809590" y="636906"/>
                </a:lnTo>
                <a:lnTo>
                  <a:pt x="9826889" y="615122"/>
                </a:lnTo>
                <a:lnTo>
                  <a:pt x="9842986" y="592716"/>
                </a:lnTo>
                <a:lnTo>
                  <a:pt x="9857896" y="569829"/>
                </a:lnTo>
                <a:lnTo>
                  <a:pt x="9871636" y="546599"/>
                </a:lnTo>
                <a:lnTo>
                  <a:pt x="9895672" y="499670"/>
                </a:lnTo>
                <a:lnTo>
                  <a:pt x="9906000" y="476250"/>
                </a:lnTo>
                <a:lnTo>
                  <a:pt x="9906000" y="0"/>
                </a:lnTo>
                <a:lnTo>
                  <a:pt x="0" y="0"/>
                </a:lnTo>
                <a:close/>
              </a:path>
            </a:pathLst>
          </a:custGeom>
          <a:solidFill>
            <a:srgbClr val="FFFFFF"/>
          </a:solidFill>
        </p:spPr>
        <p:txBody>
          <a:bodyPr wrap="square" lIns="0" tIns="0" rIns="0" bIns="0" rtlCol="0">
            <a:noAutofit/>
          </a:bodyPr>
          <a:lstStyle/>
          <a:p>
            <a:endParaRPr/>
          </a:p>
        </p:txBody>
      </p:sp>
      <p:sp>
        <p:nvSpPr>
          <p:cNvPr id="27" name="object 27"/>
          <p:cNvSpPr/>
          <p:nvPr/>
        </p:nvSpPr>
        <p:spPr>
          <a:xfrm>
            <a:off x="0" y="0"/>
            <a:ext cx="9906000" cy="1128776"/>
          </a:xfrm>
          <a:custGeom>
            <a:avLst/>
            <a:gdLst/>
            <a:ahLst/>
            <a:cxnLst/>
            <a:rect l="l" t="t" r="r" b="b"/>
            <a:pathLst>
              <a:path w="9906000" h="1128776">
                <a:moveTo>
                  <a:pt x="0" y="0"/>
                </a:moveTo>
                <a:lnTo>
                  <a:pt x="0" y="801877"/>
                </a:lnTo>
                <a:lnTo>
                  <a:pt x="44018" y="809048"/>
                </a:lnTo>
                <a:lnTo>
                  <a:pt x="84978" y="817151"/>
                </a:lnTo>
                <a:lnTo>
                  <a:pt x="123033" y="826194"/>
                </a:lnTo>
                <a:lnTo>
                  <a:pt x="158341" y="836180"/>
                </a:lnTo>
                <a:lnTo>
                  <a:pt x="191055" y="847115"/>
                </a:lnTo>
                <a:lnTo>
                  <a:pt x="221332" y="859006"/>
                </a:lnTo>
                <a:lnTo>
                  <a:pt x="249326" y="871857"/>
                </a:lnTo>
                <a:lnTo>
                  <a:pt x="275193" y="885673"/>
                </a:lnTo>
                <a:lnTo>
                  <a:pt x="299089" y="900461"/>
                </a:lnTo>
                <a:lnTo>
                  <a:pt x="321168" y="916225"/>
                </a:lnTo>
                <a:lnTo>
                  <a:pt x="341587" y="932971"/>
                </a:lnTo>
                <a:lnTo>
                  <a:pt x="360500" y="950705"/>
                </a:lnTo>
                <a:lnTo>
                  <a:pt x="378063" y="969432"/>
                </a:lnTo>
                <a:lnTo>
                  <a:pt x="394431" y="989157"/>
                </a:lnTo>
                <a:lnTo>
                  <a:pt x="409760" y="1009886"/>
                </a:lnTo>
                <a:lnTo>
                  <a:pt x="424204" y="1031624"/>
                </a:lnTo>
                <a:lnTo>
                  <a:pt x="437920" y="1054376"/>
                </a:lnTo>
                <a:lnTo>
                  <a:pt x="451063" y="1078149"/>
                </a:lnTo>
                <a:lnTo>
                  <a:pt x="463787" y="1102947"/>
                </a:lnTo>
                <a:lnTo>
                  <a:pt x="476250" y="1128776"/>
                </a:lnTo>
                <a:lnTo>
                  <a:pt x="492137" y="1105914"/>
                </a:lnTo>
                <a:lnTo>
                  <a:pt x="507125" y="1083119"/>
                </a:lnTo>
                <a:lnTo>
                  <a:pt x="521491" y="1060491"/>
                </a:lnTo>
                <a:lnTo>
                  <a:pt x="535515" y="1038132"/>
                </a:lnTo>
                <a:lnTo>
                  <a:pt x="549474" y="1016144"/>
                </a:lnTo>
                <a:lnTo>
                  <a:pt x="578314" y="973690"/>
                </a:lnTo>
                <a:lnTo>
                  <a:pt x="610240" y="933941"/>
                </a:lnTo>
                <a:lnTo>
                  <a:pt x="647482" y="897713"/>
                </a:lnTo>
                <a:lnTo>
                  <a:pt x="692267" y="865821"/>
                </a:lnTo>
                <a:lnTo>
                  <a:pt x="746824" y="839079"/>
                </a:lnTo>
                <a:lnTo>
                  <a:pt x="813383" y="818301"/>
                </a:lnTo>
                <a:lnTo>
                  <a:pt x="851860" y="810403"/>
                </a:lnTo>
                <a:lnTo>
                  <a:pt x="894172" y="804302"/>
                </a:lnTo>
                <a:lnTo>
                  <a:pt x="940600" y="800100"/>
                </a:lnTo>
                <a:lnTo>
                  <a:pt x="9467850" y="800100"/>
                </a:lnTo>
                <a:lnTo>
                  <a:pt x="9502265" y="799084"/>
                </a:lnTo>
                <a:lnTo>
                  <a:pt x="9535266" y="795633"/>
                </a:lnTo>
                <a:lnTo>
                  <a:pt x="9566869" y="789889"/>
                </a:lnTo>
                <a:lnTo>
                  <a:pt x="9597091" y="781988"/>
                </a:lnTo>
                <a:lnTo>
                  <a:pt x="9625947" y="772072"/>
                </a:lnTo>
                <a:lnTo>
                  <a:pt x="9653453" y="760280"/>
                </a:lnTo>
                <a:lnTo>
                  <a:pt x="9679627" y="746750"/>
                </a:lnTo>
                <a:lnTo>
                  <a:pt x="9704484" y="731623"/>
                </a:lnTo>
                <a:lnTo>
                  <a:pt x="9728041" y="715038"/>
                </a:lnTo>
                <a:lnTo>
                  <a:pt x="9750313" y="697134"/>
                </a:lnTo>
                <a:lnTo>
                  <a:pt x="9771318" y="678051"/>
                </a:lnTo>
                <a:lnTo>
                  <a:pt x="9791072" y="657929"/>
                </a:lnTo>
                <a:lnTo>
                  <a:pt x="9809590" y="636906"/>
                </a:lnTo>
                <a:lnTo>
                  <a:pt x="9826889" y="615122"/>
                </a:lnTo>
                <a:lnTo>
                  <a:pt x="9842986" y="592716"/>
                </a:lnTo>
                <a:lnTo>
                  <a:pt x="9857896" y="569829"/>
                </a:lnTo>
                <a:lnTo>
                  <a:pt x="9871636" y="546599"/>
                </a:lnTo>
                <a:lnTo>
                  <a:pt x="9895672" y="499670"/>
                </a:lnTo>
                <a:lnTo>
                  <a:pt x="9906000" y="476250"/>
                </a:lnTo>
                <a:lnTo>
                  <a:pt x="9906000" y="0"/>
                </a:lnTo>
                <a:lnTo>
                  <a:pt x="0" y="0"/>
                </a:lnTo>
                <a:close/>
              </a:path>
            </a:pathLst>
          </a:custGeom>
          <a:solidFill>
            <a:srgbClr val="FFFFFF"/>
          </a:solidFill>
        </p:spPr>
        <p:txBody>
          <a:bodyPr wrap="square" lIns="0" tIns="0" rIns="0" bIns="0" rtlCol="0">
            <a:noAutofit/>
          </a:bodyPr>
          <a:lstStyle/>
          <a:p>
            <a:endParaRPr/>
          </a:p>
        </p:txBody>
      </p:sp>
      <p:sp>
        <p:nvSpPr>
          <p:cNvPr id="26" name="Title 25"/>
          <p:cNvSpPr>
            <a:spLocks noGrp="1"/>
          </p:cNvSpPr>
          <p:nvPr>
            <p:ph type="title"/>
          </p:nvPr>
        </p:nvSpPr>
        <p:spPr/>
        <p:txBody>
          <a:bodyPr/>
          <a:lstStyle/>
          <a:p>
            <a:r>
              <a:rPr lang="en-US" dirty="0"/>
              <a:t>Using BTEQ to Import </a:t>
            </a:r>
            <a:r>
              <a:rPr lang="en-US" dirty="0" smtClean="0"/>
              <a:t>Data</a:t>
            </a:r>
            <a:endParaRPr lang="en-US" dirty="0"/>
          </a:p>
        </p:txBody>
      </p:sp>
      <p:sp>
        <p:nvSpPr>
          <p:cNvPr id="33" name="Content Placeholder 32"/>
          <p:cNvSpPr>
            <a:spLocks noGrp="1"/>
          </p:cNvSpPr>
          <p:nvPr>
            <p:ph idx="1"/>
          </p:nvPr>
        </p:nvSpPr>
        <p:spPr/>
        <p:txBody>
          <a:bodyPr/>
          <a:lstStyle/>
          <a:p>
            <a:r>
              <a:rPr lang="en-US" dirty="0"/>
              <a:t>Data 	</a:t>
            </a:r>
            <a:r>
              <a:rPr lang="en-US" dirty="0" smtClean="0"/>
              <a:t>	:- </a:t>
            </a:r>
            <a:r>
              <a:rPr lang="en-US" dirty="0"/>
              <a:t>Imports data from the server to Teradata with a USING </a:t>
            </a:r>
            <a:r>
              <a:rPr lang="en-US" dirty="0" smtClean="0"/>
              <a:t>			    clause.</a:t>
            </a:r>
          </a:p>
          <a:p>
            <a:endParaRPr lang="en-US" dirty="0" smtClean="0"/>
          </a:p>
          <a:p>
            <a:r>
              <a:rPr lang="en-US" dirty="0"/>
              <a:t>INDICDATA	:- Import records contain NULL bits</a:t>
            </a:r>
            <a:r>
              <a:rPr lang="en-US" dirty="0" smtClean="0"/>
              <a:t>.</a:t>
            </a:r>
          </a:p>
          <a:p>
            <a:endParaRPr lang="en-US" dirty="0" smtClean="0"/>
          </a:p>
          <a:p>
            <a:r>
              <a:rPr lang="en-US" dirty="0"/>
              <a:t>REPORT	:- Imports Teradata “</a:t>
            </a:r>
            <a:r>
              <a:rPr lang="en-US" dirty="0" err="1"/>
              <a:t>report”data</a:t>
            </a:r>
            <a:r>
              <a:rPr lang="en-US" dirty="0"/>
              <a:t>. Data expected in BTEQ </a:t>
            </a:r>
            <a:r>
              <a:rPr lang="en-US" dirty="0" smtClean="0"/>
              <a:t>			   EXPORTREPORT </a:t>
            </a:r>
            <a:r>
              <a:rPr lang="en-US" dirty="0"/>
              <a:t>format</a:t>
            </a:r>
            <a:r>
              <a:rPr lang="en-US" dirty="0" smtClean="0"/>
              <a:t>.</a:t>
            </a:r>
          </a:p>
          <a:p>
            <a:endParaRPr lang="en-US" dirty="0" smtClean="0"/>
          </a:p>
          <a:p>
            <a:r>
              <a:rPr lang="en-US" dirty="0"/>
              <a:t>VARTEXT	:- Record format as variable length character fields. Default </a:t>
            </a:r>
            <a:r>
              <a:rPr lang="en-US" dirty="0" smtClean="0"/>
              <a:t>		   delimiter </a:t>
            </a:r>
            <a:r>
              <a:rPr lang="en-US" dirty="0"/>
              <a:t>is | or specify with field delimiter within single </a:t>
            </a:r>
            <a:r>
              <a:rPr lang="en-US" dirty="0" smtClean="0"/>
              <a:t>			    quotes</a:t>
            </a:r>
            <a:r>
              <a:rPr lang="en-US" dirty="0"/>
              <a:t>.</a:t>
            </a:r>
          </a:p>
          <a:p>
            <a:endParaRPr lang="en-US" dirty="0" smtClean="0"/>
          </a:p>
          <a:p>
            <a:endParaRPr lang="en-US" dirty="0" smtClean="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smtClean="0"/>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20"/>
          <p:cNvSpPr/>
          <p:nvPr/>
        </p:nvSpPr>
        <p:spPr>
          <a:xfrm>
            <a:off x="0" y="3"/>
            <a:ext cx="0" cy="6362699"/>
          </a:xfrm>
          <a:custGeom>
            <a:avLst/>
            <a:gdLst/>
            <a:ahLst/>
            <a:cxnLst/>
            <a:rect l="l" t="t" r="r" b="b"/>
            <a:pathLst>
              <a:path h="6362699">
                <a:moveTo>
                  <a:pt x="0" y="6362699"/>
                </a:moveTo>
                <a:lnTo>
                  <a:pt x="0" y="0"/>
                </a:lnTo>
                <a:lnTo>
                  <a:pt x="0" y="6362699"/>
                </a:lnTo>
                <a:close/>
              </a:path>
            </a:pathLst>
          </a:custGeom>
          <a:solidFill>
            <a:srgbClr val="F1F1F1"/>
          </a:solidFill>
        </p:spPr>
        <p:txBody>
          <a:bodyPr wrap="square" lIns="0" tIns="0" rIns="0" bIns="0" rtlCol="0">
            <a:noAutofit/>
          </a:bodyPr>
          <a:lstStyle/>
          <a:p>
            <a:endParaRPr sz="2000"/>
          </a:p>
        </p:txBody>
      </p:sp>
      <p:sp>
        <p:nvSpPr>
          <p:cNvPr id="21" name="object 21"/>
          <p:cNvSpPr/>
          <p:nvPr/>
        </p:nvSpPr>
        <p:spPr>
          <a:xfrm>
            <a:off x="0" y="3"/>
            <a:ext cx="9906000" cy="1128775"/>
          </a:xfrm>
          <a:custGeom>
            <a:avLst/>
            <a:gdLst/>
            <a:ahLst/>
            <a:cxnLst/>
            <a:rect l="l" t="t" r="r" b="b"/>
            <a:pathLst>
              <a:path w="9906000" h="1128775">
                <a:moveTo>
                  <a:pt x="492137" y="1105914"/>
                </a:moveTo>
                <a:lnTo>
                  <a:pt x="507125" y="1083119"/>
                </a:lnTo>
                <a:lnTo>
                  <a:pt x="521491" y="1060491"/>
                </a:lnTo>
                <a:lnTo>
                  <a:pt x="535515" y="1038132"/>
                </a:lnTo>
                <a:lnTo>
                  <a:pt x="549474" y="1016144"/>
                </a:lnTo>
                <a:lnTo>
                  <a:pt x="578314" y="973690"/>
                </a:lnTo>
                <a:lnTo>
                  <a:pt x="610240" y="933941"/>
                </a:lnTo>
                <a:lnTo>
                  <a:pt x="647482" y="897713"/>
                </a:lnTo>
                <a:lnTo>
                  <a:pt x="692267" y="865821"/>
                </a:lnTo>
                <a:lnTo>
                  <a:pt x="746824" y="839079"/>
                </a:lnTo>
                <a:lnTo>
                  <a:pt x="813383" y="818301"/>
                </a:lnTo>
                <a:lnTo>
                  <a:pt x="851860" y="810403"/>
                </a:lnTo>
                <a:lnTo>
                  <a:pt x="894172" y="804302"/>
                </a:lnTo>
                <a:lnTo>
                  <a:pt x="940600" y="800099"/>
                </a:lnTo>
                <a:lnTo>
                  <a:pt x="9467850" y="800099"/>
                </a:lnTo>
                <a:lnTo>
                  <a:pt x="9502265" y="799084"/>
                </a:lnTo>
                <a:lnTo>
                  <a:pt x="9566869" y="789889"/>
                </a:lnTo>
                <a:lnTo>
                  <a:pt x="9625947" y="772072"/>
                </a:lnTo>
                <a:lnTo>
                  <a:pt x="9679627" y="746750"/>
                </a:lnTo>
                <a:lnTo>
                  <a:pt x="9728041" y="715038"/>
                </a:lnTo>
                <a:lnTo>
                  <a:pt x="9771318" y="678051"/>
                </a:lnTo>
                <a:lnTo>
                  <a:pt x="9809590" y="636906"/>
                </a:lnTo>
                <a:lnTo>
                  <a:pt x="9842986" y="592716"/>
                </a:lnTo>
                <a:lnTo>
                  <a:pt x="9871636" y="546599"/>
                </a:lnTo>
                <a:lnTo>
                  <a:pt x="9895672" y="499670"/>
                </a:lnTo>
                <a:lnTo>
                  <a:pt x="9906000" y="476250"/>
                </a:lnTo>
                <a:lnTo>
                  <a:pt x="9906000" y="0"/>
                </a:lnTo>
                <a:lnTo>
                  <a:pt x="0" y="0"/>
                </a:lnTo>
                <a:lnTo>
                  <a:pt x="0" y="801877"/>
                </a:lnTo>
                <a:lnTo>
                  <a:pt x="44018" y="809048"/>
                </a:lnTo>
                <a:lnTo>
                  <a:pt x="84978" y="817151"/>
                </a:lnTo>
                <a:lnTo>
                  <a:pt x="123033" y="826194"/>
                </a:lnTo>
                <a:lnTo>
                  <a:pt x="158341" y="836180"/>
                </a:lnTo>
                <a:lnTo>
                  <a:pt x="191055" y="847115"/>
                </a:lnTo>
                <a:lnTo>
                  <a:pt x="221332" y="859006"/>
                </a:lnTo>
                <a:lnTo>
                  <a:pt x="249326" y="871857"/>
                </a:lnTo>
                <a:lnTo>
                  <a:pt x="275193" y="885673"/>
                </a:lnTo>
                <a:lnTo>
                  <a:pt x="299089" y="900461"/>
                </a:lnTo>
                <a:lnTo>
                  <a:pt x="321168" y="916225"/>
                </a:lnTo>
                <a:lnTo>
                  <a:pt x="341587" y="932971"/>
                </a:lnTo>
                <a:lnTo>
                  <a:pt x="360500" y="950705"/>
                </a:lnTo>
                <a:lnTo>
                  <a:pt x="378063" y="969432"/>
                </a:lnTo>
                <a:lnTo>
                  <a:pt x="394431" y="989157"/>
                </a:lnTo>
                <a:lnTo>
                  <a:pt x="409760" y="1009886"/>
                </a:lnTo>
                <a:lnTo>
                  <a:pt x="424204" y="1031624"/>
                </a:lnTo>
                <a:lnTo>
                  <a:pt x="437920" y="1054376"/>
                </a:lnTo>
                <a:lnTo>
                  <a:pt x="451063" y="1078149"/>
                </a:lnTo>
                <a:lnTo>
                  <a:pt x="463787" y="1102947"/>
                </a:lnTo>
                <a:lnTo>
                  <a:pt x="476250" y="1128775"/>
                </a:lnTo>
                <a:lnTo>
                  <a:pt x="492137" y="1105914"/>
                </a:lnTo>
                <a:close/>
              </a:path>
            </a:pathLst>
          </a:custGeom>
          <a:solidFill>
            <a:srgbClr val="FFFFFF"/>
          </a:solidFill>
        </p:spPr>
        <p:txBody>
          <a:bodyPr wrap="square" lIns="0" tIns="0" rIns="0" bIns="0" rtlCol="0">
            <a:noAutofit/>
          </a:bodyPr>
          <a:lstStyle/>
          <a:p>
            <a:endParaRPr sz="2000"/>
          </a:p>
        </p:txBody>
      </p:sp>
      <p:sp>
        <p:nvSpPr>
          <p:cNvPr id="26" name="object 26"/>
          <p:cNvSpPr/>
          <p:nvPr/>
        </p:nvSpPr>
        <p:spPr>
          <a:xfrm>
            <a:off x="0" y="3"/>
            <a:ext cx="9906000" cy="1128775"/>
          </a:xfrm>
          <a:custGeom>
            <a:avLst/>
            <a:gdLst/>
            <a:ahLst/>
            <a:cxnLst/>
            <a:rect l="l" t="t" r="r" b="b"/>
            <a:pathLst>
              <a:path w="9906000" h="1128775">
                <a:moveTo>
                  <a:pt x="492137" y="1105914"/>
                </a:moveTo>
                <a:lnTo>
                  <a:pt x="507125" y="1083119"/>
                </a:lnTo>
                <a:lnTo>
                  <a:pt x="521491" y="1060491"/>
                </a:lnTo>
                <a:lnTo>
                  <a:pt x="535515" y="1038132"/>
                </a:lnTo>
                <a:lnTo>
                  <a:pt x="549474" y="1016144"/>
                </a:lnTo>
                <a:lnTo>
                  <a:pt x="578314" y="973690"/>
                </a:lnTo>
                <a:lnTo>
                  <a:pt x="610240" y="933941"/>
                </a:lnTo>
                <a:lnTo>
                  <a:pt x="647482" y="897713"/>
                </a:lnTo>
                <a:lnTo>
                  <a:pt x="692267" y="865821"/>
                </a:lnTo>
                <a:lnTo>
                  <a:pt x="746824" y="839079"/>
                </a:lnTo>
                <a:lnTo>
                  <a:pt x="813383" y="818301"/>
                </a:lnTo>
                <a:lnTo>
                  <a:pt x="851860" y="810403"/>
                </a:lnTo>
                <a:lnTo>
                  <a:pt x="894172" y="804302"/>
                </a:lnTo>
                <a:lnTo>
                  <a:pt x="940600" y="800099"/>
                </a:lnTo>
                <a:lnTo>
                  <a:pt x="9467850" y="800099"/>
                </a:lnTo>
                <a:lnTo>
                  <a:pt x="9502265" y="799084"/>
                </a:lnTo>
                <a:lnTo>
                  <a:pt x="9566869" y="789889"/>
                </a:lnTo>
                <a:lnTo>
                  <a:pt x="9625947" y="772072"/>
                </a:lnTo>
                <a:lnTo>
                  <a:pt x="9679627" y="746750"/>
                </a:lnTo>
                <a:lnTo>
                  <a:pt x="9728041" y="715038"/>
                </a:lnTo>
                <a:lnTo>
                  <a:pt x="9771318" y="678051"/>
                </a:lnTo>
                <a:lnTo>
                  <a:pt x="9809590" y="636906"/>
                </a:lnTo>
                <a:lnTo>
                  <a:pt x="9842986" y="592716"/>
                </a:lnTo>
                <a:lnTo>
                  <a:pt x="9871636" y="546599"/>
                </a:lnTo>
                <a:lnTo>
                  <a:pt x="9895672" y="499670"/>
                </a:lnTo>
                <a:lnTo>
                  <a:pt x="9906000" y="476250"/>
                </a:lnTo>
                <a:lnTo>
                  <a:pt x="9906000" y="0"/>
                </a:lnTo>
                <a:lnTo>
                  <a:pt x="0" y="0"/>
                </a:lnTo>
                <a:lnTo>
                  <a:pt x="0" y="801877"/>
                </a:lnTo>
                <a:lnTo>
                  <a:pt x="44018" y="809048"/>
                </a:lnTo>
                <a:lnTo>
                  <a:pt x="84978" y="817151"/>
                </a:lnTo>
                <a:lnTo>
                  <a:pt x="123033" y="826194"/>
                </a:lnTo>
                <a:lnTo>
                  <a:pt x="158341" y="836180"/>
                </a:lnTo>
                <a:lnTo>
                  <a:pt x="191055" y="847115"/>
                </a:lnTo>
                <a:lnTo>
                  <a:pt x="221332" y="859006"/>
                </a:lnTo>
                <a:lnTo>
                  <a:pt x="249326" y="871857"/>
                </a:lnTo>
                <a:lnTo>
                  <a:pt x="275193" y="885673"/>
                </a:lnTo>
                <a:lnTo>
                  <a:pt x="299089" y="900461"/>
                </a:lnTo>
                <a:lnTo>
                  <a:pt x="321168" y="916225"/>
                </a:lnTo>
                <a:lnTo>
                  <a:pt x="341587" y="932971"/>
                </a:lnTo>
                <a:lnTo>
                  <a:pt x="360500" y="950705"/>
                </a:lnTo>
                <a:lnTo>
                  <a:pt x="378063" y="969432"/>
                </a:lnTo>
                <a:lnTo>
                  <a:pt x="394431" y="989157"/>
                </a:lnTo>
                <a:lnTo>
                  <a:pt x="409760" y="1009886"/>
                </a:lnTo>
                <a:lnTo>
                  <a:pt x="424204" y="1031624"/>
                </a:lnTo>
                <a:lnTo>
                  <a:pt x="437920" y="1054376"/>
                </a:lnTo>
                <a:lnTo>
                  <a:pt x="451063" y="1078149"/>
                </a:lnTo>
                <a:lnTo>
                  <a:pt x="463787" y="1102947"/>
                </a:lnTo>
                <a:lnTo>
                  <a:pt x="476250" y="1128775"/>
                </a:lnTo>
                <a:lnTo>
                  <a:pt x="492137" y="1105914"/>
                </a:lnTo>
                <a:close/>
              </a:path>
            </a:pathLst>
          </a:custGeom>
          <a:solidFill>
            <a:srgbClr val="FFFFFF"/>
          </a:solidFill>
        </p:spPr>
        <p:txBody>
          <a:bodyPr wrap="square" lIns="0" tIns="0" rIns="0" bIns="0" rtlCol="0">
            <a:noAutofit/>
          </a:bodyPr>
          <a:lstStyle/>
          <a:p>
            <a:endParaRPr sz="2000"/>
          </a:p>
        </p:txBody>
      </p:sp>
      <p:sp>
        <p:nvSpPr>
          <p:cNvPr id="25" name="Title 24"/>
          <p:cNvSpPr>
            <a:spLocks noGrp="1"/>
          </p:cNvSpPr>
          <p:nvPr>
            <p:ph type="title"/>
          </p:nvPr>
        </p:nvSpPr>
        <p:spPr/>
        <p:txBody>
          <a:bodyPr>
            <a:normAutofit/>
          </a:bodyPr>
          <a:lstStyle/>
          <a:p>
            <a:r>
              <a:rPr lang="en-US" dirty="0"/>
              <a:t>BTEQ </a:t>
            </a:r>
            <a:r>
              <a:rPr lang="en-US" dirty="0" smtClean="0"/>
              <a:t>Commands</a:t>
            </a:r>
            <a:endParaRPr lang="en-US" dirty="0"/>
          </a:p>
        </p:txBody>
      </p:sp>
      <p:sp>
        <p:nvSpPr>
          <p:cNvPr id="32" name="object 12"/>
          <p:cNvSpPr/>
          <p:nvPr/>
        </p:nvSpPr>
        <p:spPr>
          <a:xfrm>
            <a:off x="1015066" y="4661157"/>
            <a:ext cx="4266003" cy="409193"/>
          </a:xfrm>
          <a:prstGeom prst="rect">
            <a:avLst/>
          </a:prstGeom>
          <a:blipFill>
            <a:blip r:embed="rId3" cstate="print"/>
            <a:stretch>
              <a:fillRect/>
            </a:stretch>
          </a:blipFill>
        </p:spPr>
        <p:txBody>
          <a:bodyPr wrap="square" lIns="0" tIns="0" rIns="0" bIns="0" rtlCol="0">
            <a:noAutofit/>
          </a:bodyPr>
          <a:lstStyle/>
          <a:p>
            <a:endParaRPr sz="2000">
              <a:latin typeface="+mj-lt"/>
            </a:endParaRPr>
          </a:p>
        </p:txBody>
      </p:sp>
      <p:sp>
        <p:nvSpPr>
          <p:cNvPr id="33" name="object 13"/>
          <p:cNvSpPr/>
          <p:nvPr/>
        </p:nvSpPr>
        <p:spPr>
          <a:xfrm>
            <a:off x="1015062" y="3769617"/>
            <a:ext cx="7676978" cy="628649"/>
          </a:xfrm>
          <a:prstGeom prst="rect">
            <a:avLst/>
          </a:prstGeom>
          <a:blipFill>
            <a:blip r:embed="rId4" cstate="print"/>
            <a:stretch>
              <a:fillRect/>
            </a:stretch>
          </a:blipFill>
        </p:spPr>
        <p:txBody>
          <a:bodyPr wrap="square" lIns="0" tIns="0" rIns="0" bIns="0" rtlCol="0">
            <a:noAutofit/>
          </a:bodyPr>
          <a:lstStyle/>
          <a:p>
            <a:endParaRPr sz="2000">
              <a:latin typeface="+mj-lt"/>
            </a:endParaRPr>
          </a:p>
        </p:txBody>
      </p:sp>
      <p:sp>
        <p:nvSpPr>
          <p:cNvPr id="34" name="object 14"/>
          <p:cNvSpPr/>
          <p:nvPr/>
        </p:nvSpPr>
        <p:spPr>
          <a:xfrm>
            <a:off x="1015063" y="3097533"/>
            <a:ext cx="7123723" cy="409193"/>
          </a:xfrm>
          <a:prstGeom prst="rect">
            <a:avLst/>
          </a:prstGeom>
          <a:blipFill>
            <a:blip r:embed="rId5" cstate="print"/>
            <a:stretch>
              <a:fillRect/>
            </a:stretch>
          </a:blipFill>
        </p:spPr>
        <p:txBody>
          <a:bodyPr wrap="square" lIns="0" tIns="0" rIns="0" bIns="0" rtlCol="0">
            <a:noAutofit/>
          </a:bodyPr>
          <a:lstStyle/>
          <a:p>
            <a:endParaRPr sz="2000">
              <a:latin typeface="+mj-lt"/>
            </a:endParaRPr>
          </a:p>
        </p:txBody>
      </p:sp>
      <p:sp>
        <p:nvSpPr>
          <p:cNvPr id="36" name="object 16"/>
          <p:cNvSpPr/>
          <p:nvPr/>
        </p:nvSpPr>
        <p:spPr>
          <a:xfrm>
            <a:off x="491531" y="1769364"/>
            <a:ext cx="8781201" cy="384047"/>
          </a:xfrm>
          <a:prstGeom prst="rect">
            <a:avLst/>
          </a:prstGeom>
          <a:blipFill>
            <a:blip r:embed="rId6" cstate="print"/>
            <a:stretch>
              <a:fillRect/>
            </a:stretch>
          </a:blipFill>
        </p:spPr>
        <p:txBody>
          <a:bodyPr wrap="square" lIns="0" tIns="0" rIns="0" bIns="0" rtlCol="0">
            <a:noAutofit/>
          </a:bodyPr>
          <a:lstStyle/>
          <a:p>
            <a:endParaRPr sz="2000">
              <a:latin typeface="+mj-lt"/>
            </a:endParaRPr>
          </a:p>
        </p:txBody>
      </p:sp>
      <p:sp>
        <p:nvSpPr>
          <p:cNvPr id="37" name="object 9"/>
          <p:cNvSpPr txBox="1"/>
          <p:nvPr/>
        </p:nvSpPr>
        <p:spPr>
          <a:xfrm>
            <a:off x="483401" y="1524000"/>
            <a:ext cx="8823194" cy="415483"/>
          </a:xfrm>
          <a:prstGeom prst="rect">
            <a:avLst/>
          </a:prstGeom>
        </p:spPr>
        <p:txBody>
          <a:bodyPr wrap="square" lIns="0" tIns="0" rIns="0" bIns="0" rtlCol="0">
            <a:noAutofit/>
          </a:bodyPr>
          <a:lstStyle/>
          <a:p>
            <a:pPr marL="12700">
              <a:lnSpc>
                <a:spcPts val="1480"/>
              </a:lnSpc>
              <a:spcBef>
                <a:spcPts val="74"/>
              </a:spcBef>
            </a:pPr>
            <a:r>
              <a:rPr sz="2000" spc="0" dirty="0" smtClean="0">
                <a:solidFill>
                  <a:srgbClr val="4B4856"/>
                </a:solidFill>
                <a:latin typeface="+mj-lt"/>
                <a:cs typeface="Arial"/>
              </a:rPr>
              <a:t>T</a:t>
            </a:r>
            <a:r>
              <a:rPr sz="2000" spc="0" dirty="0" smtClean="0">
                <a:solidFill>
                  <a:srgbClr val="615A69"/>
                </a:solidFill>
                <a:latin typeface="+mj-lt"/>
                <a:cs typeface="Arial"/>
              </a:rPr>
              <a:t>he</a:t>
            </a:r>
            <a:r>
              <a:rPr sz="2000" spc="263" dirty="0" smtClean="0">
                <a:solidFill>
                  <a:srgbClr val="615A69"/>
                </a:solidFill>
                <a:latin typeface="+mj-lt"/>
                <a:cs typeface="Arial"/>
              </a:rPr>
              <a:t> </a:t>
            </a:r>
            <a:r>
              <a:rPr sz="2000" spc="0" dirty="0" smtClean="0">
                <a:solidFill>
                  <a:srgbClr val="615A69"/>
                </a:solidFill>
                <a:latin typeface="+mj-lt"/>
                <a:cs typeface="Arial"/>
              </a:rPr>
              <a:t>B</a:t>
            </a:r>
            <a:r>
              <a:rPr sz="2000" spc="0" dirty="0" smtClean="0">
                <a:solidFill>
                  <a:srgbClr val="4B4856"/>
                </a:solidFill>
                <a:latin typeface="+mj-lt"/>
                <a:cs typeface="Arial"/>
              </a:rPr>
              <a:t>T</a:t>
            </a:r>
            <a:r>
              <a:rPr sz="2000" spc="0" dirty="0" smtClean="0">
                <a:solidFill>
                  <a:srgbClr val="334C63"/>
                </a:solidFill>
                <a:latin typeface="+mj-lt"/>
                <a:cs typeface="Arial"/>
              </a:rPr>
              <a:t>E</a:t>
            </a:r>
            <a:r>
              <a:rPr sz="2000" spc="0" dirty="0" smtClean="0">
                <a:solidFill>
                  <a:srgbClr val="615A69"/>
                </a:solidFill>
                <a:latin typeface="+mj-lt"/>
                <a:cs typeface="Arial"/>
              </a:rPr>
              <a:t>Q</a:t>
            </a:r>
            <a:r>
              <a:rPr sz="2000" spc="69" dirty="0" smtClean="0">
                <a:solidFill>
                  <a:srgbClr val="615A69"/>
                </a:solidFill>
                <a:latin typeface="+mj-lt"/>
                <a:cs typeface="Arial"/>
              </a:rPr>
              <a:t> </a:t>
            </a:r>
            <a:r>
              <a:rPr sz="2000" spc="0" dirty="0" smtClean="0">
                <a:solidFill>
                  <a:srgbClr val="615A69"/>
                </a:solidFill>
                <a:latin typeface="+mj-lt"/>
                <a:cs typeface="Arial"/>
              </a:rPr>
              <a:t>co</a:t>
            </a:r>
            <a:r>
              <a:rPr sz="2000" spc="0" dirty="0" smtClean="0">
                <a:solidFill>
                  <a:srgbClr val="4C5B79"/>
                </a:solidFill>
                <a:latin typeface="+mj-lt"/>
                <a:cs typeface="Arial"/>
              </a:rPr>
              <a:t>m</a:t>
            </a:r>
            <a:r>
              <a:rPr sz="2000" spc="0" dirty="0" smtClean="0">
                <a:solidFill>
                  <a:srgbClr val="615A69"/>
                </a:solidFill>
                <a:latin typeface="+mj-lt"/>
                <a:cs typeface="Arial"/>
              </a:rPr>
              <a:t>mands</a:t>
            </a:r>
            <a:r>
              <a:rPr sz="2000" spc="104" dirty="0" smtClean="0">
                <a:solidFill>
                  <a:srgbClr val="615A69"/>
                </a:solidFill>
                <a:latin typeface="+mj-lt"/>
                <a:cs typeface="Arial"/>
              </a:rPr>
              <a:t> </a:t>
            </a:r>
            <a:r>
              <a:rPr sz="2000" spc="0" dirty="0" smtClean="0">
                <a:solidFill>
                  <a:srgbClr val="4B4856"/>
                </a:solidFill>
                <a:latin typeface="+mj-lt"/>
                <a:cs typeface="Arial"/>
              </a:rPr>
              <a:t>i</a:t>
            </a:r>
            <a:r>
              <a:rPr sz="2000" spc="0" dirty="0" smtClean="0">
                <a:solidFill>
                  <a:srgbClr val="91CFF3"/>
                </a:solidFill>
                <a:latin typeface="+mj-lt"/>
                <a:cs typeface="Arial"/>
              </a:rPr>
              <a:t>1</a:t>
            </a:r>
            <a:r>
              <a:rPr sz="2000" spc="0" dirty="0" smtClean="0">
                <a:solidFill>
                  <a:srgbClr val="615A69"/>
                </a:solidFill>
                <a:latin typeface="+mj-lt"/>
                <a:cs typeface="Arial"/>
              </a:rPr>
              <a:t>n</a:t>
            </a:r>
            <a:r>
              <a:rPr sz="2000" spc="104" dirty="0" smtClean="0">
                <a:solidFill>
                  <a:srgbClr val="615A69"/>
                </a:solidFill>
                <a:latin typeface="+mj-lt"/>
                <a:cs typeface="Arial"/>
              </a:rPr>
              <a:t> </a:t>
            </a:r>
            <a:r>
              <a:rPr sz="2000" spc="0" dirty="0" smtClean="0">
                <a:solidFill>
                  <a:srgbClr val="614046"/>
                </a:solidFill>
                <a:latin typeface="+mj-lt"/>
                <a:cs typeface="Arial"/>
              </a:rPr>
              <a:t>T</a:t>
            </a:r>
            <a:r>
              <a:rPr sz="2000" spc="0" dirty="0" smtClean="0">
                <a:solidFill>
                  <a:srgbClr val="615A69"/>
                </a:solidFill>
                <a:latin typeface="+mj-lt"/>
                <a:cs typeface="Arial"/>
              </a:rPr>
              <a:t>e</a:t>
            </a:r>
            <a:r>
              <a:rPr sz="2000" spc="0" dirty="0" smtClean="0">
                <a:solidFill>
                  <a:srgbClr val="4C5B79"/>
                </a:solidFill>
                <a:latin typeface="+mj-lt"/>
                <a:cs typeface="Arial"/>
              </a:rPr>
              <a:t>ra</a:t>
            </a:r>
            <a:r>
              <a:rPr sz="2000" spc="0" dirty="0" smtClean="0">
                <a:solidFill>
                  <a:srgbClr val="615A69"/>
                </a:solidFill>
                <a:latin typeface="+mj-lt"/>
                <a:cs typeface="Arial"/>
              </a:rPr>
              <a:t>d</a:t>
            </a:r>
            <a:r>
              <a:rPr sz="2000" spc="0" dirty="0" smtClean="0">
                <a:solidFill>
                  <a:srgbClr val="4B4856"/>
                </a:solidFill>
                <a:latin typeface="+mj-lt"/>
                <a:cs typeface="Arial"/>
              </a:rPr>
              <a:t>a</a:t>
            </a:r>
            <a:r>
              <a:rPr sz="2000" spc="0" dirty="0" smtClean="0">
                <a:solidFill>
                  <a:srgbClr val="615A69"/>
                </a:solidFill>
                <a:latin typeface="+mj-lt"/>
                <a:cs typeface="Arial"/>
              </a:rPr>
              <a:t>ta </a:t>
            </a:r>
            <a:r>
              <a:rPr sz="2000" spc="-169" dirty="0" smtClean="0">
                <a:solidFill>
                  <a:srgbClr val="615A69"/>
                </a:solidFill>
                <a:latin typeface="+mj-lt"/>
                <a:cs typeface="Arial"/>
              </a:rPr>
              <a:t> </a:t>
            </a:r>
            <a:r>
              <a:rPr sz="2000" spc="0" dirty="0" smtClean="0">
                <a:solidFill>
                  <a:srgbClr val="615A69"/>
                </a:solidFill>
                <a:latin typeface="+mj-lt"/>
                <a:cs typeface="Arial"/>
              </a:rPr>
              <a:t>a</a:t>
            </a:r>
            <a:r>
              <a:rPr sz="2000" spc="0" dirty="0" smtClean="0">
                <a:solidFill>
                  <a:srgbClr val="4B4856"/>
                </a:solidFill>
                <a:latin typeface="+mj-lt"/>
                <a:cs typeface="Arial"/>
              </a:rPr>
              <a:t>r</a:t>
            </a:r>
            <a:r>
              <a:rPr sz="2000" spc="0" dirty="0" smtClean="0">
                <a:solidFill>
                  <a:srgbClr val="615A69"/>
                </a:solidFill>
                <a:latin typeface="+mj-lt"/>
                <a:cs typeface="Arial"/>
              </a:rPr>
              <a:t>e</a:t>
            </a:r>
            <a:r>
              <a:rPr sz="2000" spc="104" dirty="0" smtClean="0">
                <a:solidFill>
                  <a:srgbClr val="615A69"/>
                </a:solidFill>
                <a:latin typeface="+mj-lt"/>
                <a:cs typeface="Arial"/>
              </a:rPr>
              <a:t> </a:t>
            </a:r>
            <a:r>
              <a:rPr sz="2000" spc="0" dirty="0" smtClean="0">
                <a:solidFill>
                  <a:srgbClr val="615A69"/>
                </a:solidFill>
                <a:latin typeface="+mj-lt"/>
                <a:cs typeface="Arial"/>
              </a:rPr>
              <a:t>des</a:t>
            </a:r>
            <a:r>
              <a:rPr sz="2000" spc="0" dirty="0" smtClean="0">
                <a:solidFill>
                  <a:srgbClr val="4C5B79"/>
                </a:solidFill>
                <a:latin typeface="+mj-lt"/>
                <a:cs typeface="Arial"/>
              </a:rPr>
              <a:t>i</a:t>
            </a:r>
            <a:r>
              <a:rPr sz="2000" spc="0" dirty="0" smtClean="0">
                <a:solidFill>
                  <a:srgbClr val="615A69"/>
                </a:solidFill>
                <a:latin typeface="+mj-lt"/>
                <a:cs typeface="Arial"/>
              </a:rPr>
              <a:t>gned </a:t>
            </a:r>
            <a:r>
              <a:rPr sz="2000" spc="201" dirty="0" smtClean="0">
                <a:solidFill>
                  <a:srgbClr val="615A69"/>
                </a:solidFill>
                <a:latin typeface="+mj-lt"/>
                <a:cs typeface="Arial"/>
              </a:rPr>
              <a:t> </a:t>
            </a:r>
            <a:r>
              <a:rPr sz="2000" spc="0" dirty="0" smtClean="0">
                <a:solidFill>
                  <a:srgbClr val="615A69"/>
                </a:solidFill>
                <a:latin typeface="+mj-lt"/>
                <a:cs typeface="Arial"/>
              </a:rPr>
              <a:t>for</a:t>
            </a:r>
            <a:r>
              <a:rPr sz="2000" spc="-32" dirty="0" smtClean="0">
                <a:solidFill>
                  <a:srgbClr val="615A69"/>
                </a:solidFill>
                <a:latin typeface="+mj-lt"/>
                <a:cs typeface="Arial"/>
              </a:rPr>
              <a:t> </a:t>
            </a:r>
            <a:r>
              <a:rPr sz="2000" spc="0" dirty="0" smtClean="0">
                <a:solidFill>
                  <a:srgbClr val="615A69"/>
                </a:solidFill>
                <a:latin typeface="+mj-lt"/>
                <a:cs typeface="Arial"/>
              </a:rPr>
              <a:t>flex</a:t>
            </a:r>
            <a:r>
              <a:rPr sz="2000" spc="0" dirty="0" smtClean="0">
                <a:solidFill>
                  <a:srgbClr val="4C5B79"/>
                </a:solidFill>
                <a:latin typeface="+mj-lt"/>
                <a:cs typeface="Arial"/>
              </a:rPr>
              <a:t>i</a:t>
            </a:r>
            <a:r>
              <a:rPr sz="2000" spc="0" dirty="0" smtClean="0">
                <a:solidFill>
                  <a:srgbClr val="615A69"/>
                </a:solidFill>
                <a:latin typeface="+mj-lt"/>
                <a:cs typeface="Arial"/>
              </a:rPr>
              <a:t>bll</a:t>
            </a:r>
            <a:r>
              <a:rPr sz="2000" spc="0" dirty="0" smtClean="0">
                <a:solidFill>
                  <a:srgbClr val="4C5B79"/>
                </a:solidFill>
                <a:latin typeface="+mj-lt"/>
                <a:cs typeface="Arial"/>
              </a:rPr>
              <a:t>l</a:t>
            </a:r>
            <a:r>
              <a:rPr sz="2000" spc="0" dirty="0" smtClean="0">
                <a:solidFill>
                  <a:srgbClr val="615A69"/>
                </a:solidFill>
                <a:latin typeface="+mj-lt"/>
                <a:cs typeface="Arial"/>
              </a:rPr>
              <a:t>tv</a:t>
            </a:r>
            <a:r>
              <a:rPr sz="2000" spc="150" dirty="0" smtClean="0">
                <a:solidFill>
                  <a:srgbClr val="615A69"/>
                </a:solidFill>
                <a:latin typeface="+mj-lt"/>
                <a:cs typeface="Arial"/>
              </a:rPr>
              <a:t> </a:t>
            </a:r>
            <a:r>
              <a:rPr sz="2000" spc="0" dirty="0" smtClean="0">
                <a:solidFill>
                  <a:srgbClr val="4B4856"/>
                </a:solidFill>
                <a:latin typeface="+mj-lt"/>
                <a:cs typeface="Arial"/>
              </a:rPr>
              <a:t>T</a:t>
            </a:r>
            <a:r>
              <a:rPr sz="2000" spc="0" dirty="0" smtClean="0">
                <a:solidFill>
                  <a:srgbClr val="615A69"/>
                </a:solidFill>
                <a:latin typeface="+mj-lt"/>
                <a:cs typeface="Arial"/>
              </a:rPr>
              <a:t>hes</a:t>
            </a:r>
            <a:r>
              <a:rPr sz="2000" spc="0" dirty="0" smtClean="0">
                <a:solidFill>
                  <a:srgbClr val="4B4856"/>
                </a:solidFill>
                <a:latin typeface="+mj-lt"/>
                <a:cs typeface="Arial"/>
              </a:rPr>
              <a:t>e</a:t>
            </a:r>
            <a:r>
              <a:rPr sz="2000" spc="290" dirty="0" smtClean="0">
                <a:solidFill>
                  <a:srgbClr val="4B4856"/>
                </a:solidFill>
                <a:latin typeface="+mj-lt"/>
                <a:cs typeface="Arial"/>
              </a:rPr>
              <a:t> </a:t>
            </a:r>
            <a:r>
              <a:rPr sz="2000" spc="0" dirty="0" smtClean="0">
                <a:solidFill>
                  <a:srgbClr val="615A69"/>
                </a:solidFill>
                <a:latin typeface="+mj-lt"/>
                <a:cs typeface="Arial"/>
              </a:rPr>
              <a:t>commands</a:t>
            </a:r>
            <a:r>
              <a:rPr sz="2000" spc="104" dirty="0" smtClean="0">
                <a:solidFill>
                  <a:srgbClr val="615A69"/>
                </a:solidFill>
                <a:latin typeface="+mj-lt"/>
                <a:cs typeface="Arial"/>
              </a:rPr>
              <a:t> </a:t>
            </a:r>
            <a:r>
              <a:rPr sz="2000" spc="0" dirty="0" smtClean="0">
                <a:solidFill>
                  <a:srgbClr val="615A69"/>
                </a:solidFill>
                <a:latin typeface="+mj-lt"/>
                <a:cs typeface="Arial"/>
              </a:rPr>
              <a:t>are </a:t>
            </a:r>
            <a:r>
              <a:rPr sz="2000" spc="-169" dirty="0" smtClean="0">
                <a:solidFill>
                  <a:srgbClr val="615A69"/>
                </a:solidFill>
                <a:latin typeface="+mj-lt"/>
                <a:cs typeface="Arial"/>
              </a:rPr>
              <a:t> </a:t>
            </a:r>
            <a:r>
              <a:rPr sz="2000" spc="0" dirty="0" smtClean="0">
                <a:solidFill>
                  <a:srgbClr val="615A69"/>
                </a:solidFill>
                <a:latin typeface="+mj-lt"/>
                <a:cs typeface="Arial"/>
              </a:rPr>
              <a:t>not</a:t>
            </a:r>
            <a:r>
              <a:rPr sz="2000" spc="100" dirty="0" smtClean="0">
                <a:solidFill>
                  <a:srgbClr val="615A69"/>
                </a:solidFill>
                <a:latin typeface="+mj-lt"/>
                <a:cs typeface="Arial"/>
              </a:rPr>
              <a:t> </a:t>
            </a:r>
            <a:r>
              <a:rPr sz="2000" spc="0" dirty="0" smtClean="0">
                <a:solidFill>
                  <a:srgbClr val="615A69"/>
                </a:solidFill>
                <a:latin typeface="+mj-lt"/>
                <a:cs typeface="Arial"/>
              </a:rPr>
              <a:t>used</a:t>
            </a:r>
            <a:r>
              <a:rPr sz="2000" spc="225" dirty="0" smtClean="0">
                <a:solidFill>
                  <a:srgbClr val="615A69"/>
                </a:solidFill>
                <a:latin typeface="+mj-lt"/>
                <a:cs typeface="Arial"/>
              </a:rPr>
              <a:t> </a:t>
            </a:r>
            <a:r>
              <a:rPr sz="2000" spc="0" dirty="0" smtClean="0">
                <a:solidFill>
                  <a:srgbClr val="615A69"/>
                </a:solidFill>
                <a:latin typeface="+mj-lt"/>
                <a:cs typeface="Arial"/>
              </a:rPr>
              <a:t>di</a:t>
            </a:r>
            <a:r>
              <a:rPr sz="2000" spc="0" dirty="0" smtClean="0">
                <a:solidFill>
                  <a:srgbClr val="4B4856"/>
                </a:solidFill>
                <a:latin typeface="+mj-lt"/>
                <a:cs typeface="Arial"/>
              </a:rPr>
              <a:t>r</a:t>
            </a:r>
            <a:r>
              <a:rPr sz="2000" spc="0" dirty="0" smtClean="0">
                <a:solidFill>
                  <a:srgbClr val="615A69"/>
                </a:solidFill>
                <a:latin typeface="+mj-lt"/>
                <a:cs typeface="Arial"/>
              </a:rPr>
              <a:t>ecUy</a:t>
            </a:r>
            <a:r>
              <a:rPr sz="2000" spc="104" dirty="0" smtClean="0">
                <a:solidFill>
                  <a:srgbClr val="615A69"/>
                </a:solidFill>
                <a:latin typeface="+mj-lt"/>
                <a:cs typeface="Arial"/>
              </a:rPr>
              <a:t> </a:t>
            </a:r>
            <a:r>
              <a:rPr sz="2000" spc="0" dirty="0" smtClean="0">
                <a:solidFill>
                  <a:srgbClr val="615A69"/>
                </a:solidFill>
                <a:latin typeface="+mj-lt"/>
                <a:cs typeface="Arial"/>
              </a:rPr>
              <a:t>on</a:t>
            </a:r>
            <a:r>
              <a:rPr sz="2000" spc="146" dirty="0" smtClean="0">
                <a:solidFill>
                  <a:srgbClr val="615A69"/>
                </a:solidFill>
                <a:latin typeface="+mj-lt"/>
                <a:cs typeface="Arial"/>
              </a:rPr>
              <a:t> </a:t>
            </a:r>
            <a:r>
              <a:rPr sz="2000" spc="0" dirty="0" smtClean="0">
                <a:solidFill>
                  <a:srgbClr val="615A69"/>
                </a:solidFill>
                <a:latin typeface="+mj-lt"/>
                <a:cs typeface="Arial"/>
              </a:rPr>
              <a:t>th</a:t>
            </a:r>
            <a:r>
              <a:rPr sz="2000" spc="0" dirty="0" smtClean="0">
                <a:solidFill>
                  <a:srgbClr val="4B4856"/>
                </a:solidFill>
                <a:latin typeface="+mj-lt"/>
                <a:cs typeface="Arial"/>
              </a:rPr>
              <a:t>e</a:t>
            </a:r>
            <a:r>
              <a:rPr sz="2000" spc="104" dirty="0" smtClean="0">
                <a:solidFill>
                  <a:srgbClr val="4B4856"/>
                </a:solidFill>
                <a:latin typeface="+mj-lt"/>
                <a:cs typeface="Arial"/>
              </a:rPr>
              <a:t> </a:t>
            </a:r>
            <a:r>
              <a:rPr sz="2000" spc="0" dirty="0" smtClean="0">
                <a:solidFill>
                  <a:srgbClr val="615A69"/>
                </a:solidFill>
                <a:latin typeface="+mj-lt"/>
                <a:cs typeface="Arial"/>
              </a:rPr>
              <a:t>dat</a:t>
            </a:r>
            <a:r>
              <a:rPr sz="2000" spc="0" dirty="0" smtClean="0">
                <a:solidFill>
                  <a:srgbClr val="4B4856"/>
                </a:solidFill>
                <a:latin typeface="+mj-lt"/>
                <a:cs typeface="Arial"/>
              </a:rPr>
              <a:t>a</a:t>
            </a:r>
            <a:endParaRPr sz="2000" dirty="0">
              <a:latin typeface="+mj-lt"/>
              <a:cs typeface="Arial"/>
            </a:endParaRPr>
          </a:p>
          <a:p>
            <a:pPr marL="21844" marR="25717">
              <a:lnSpc>
                <a:spcPct val="95825"/>
              </a:lnSpc>
              <a:spcBef>
                <a:spcPts val="86"/>
              </a:spcBef>
            </a:pPr>
            <a:r>
              <a:rPr sz="2000" dirty="0" smtClean="0">
                <a:solidFill>
                  <a:srgbClr val="615A69"/>
                </a:solidFill>
                <a:latin typeface="+mj-lt"/>
                <a:cs typeface="Arial"/>
              </a:rPr>
              <a:t>inside</a:t>
            </a:r>
            <a:r>
              <a:rPr sz="2000" spc="104" dirty="0" smtClean="0">
                <a:solidFill>
                  <a:srgbClr val="615A69"/>
                </a:solidFill>
                <a:latin typeface="+mj-lt"/>
                <a:cs typeface="Arial"/>
              </a:rPr>
              <a:t> </a:t>
            </a:r>
            <a:r>
              <a:rPr sz="2000" spc="0" dirty="0" smtClean="0">
                <a:solidFill>
                  <a:srgbClr val="615A69"/>
                </a:solidFill>
                <a:latin typeface="+mj-lt"/>
                <a:cs typeface="Arial"/>
              </a:rPr>
              <a:t>th</a:t>
            </a:r>
            <a:r>
              <a:rPr sz="2000" spc="0" dirty="0" smtClean="0">
                <a:solidFill>
                  <a:srgbClr val="4B4856"/>
                </a:solidFill>
                <a:latin typeface="+mj-lt"/>
                <a:cs typeface="Arial"/>
              </a:rPr>
              <a:t>e</a:t>
            </a:r>
            <a:r>
              <a:rPr sz="2000" spc="-4" dirty="0" smtClean="0">
                <a:solidFill>
                  <a:srgbClr val="4B4856"/>
                </a:solidFill>
                <a:latin typeface="+mj-lt"/>
                <a:cs typeface="Arial"/>
              </a:rPr>
              <a:t> </a:t>
            </a:r>
            <a:r>
              <a:rPr sz="2000" spc="0" dirty="0" smtClean="0">
                <a:solidFill>
                  <a:srgbClr val="615A69"/>
                </a:solidFill>
                <a:latin typeface="+mj-lt"/>
                <a:cs typeface="Arial"/>
              </a:rPr>
              <a:t>t</a:t>
            </a:r>
            <a:r>
              <a:rPr sz="2000" spc="0" dirty="0" smtClean="0">
                <a:solidFill>
                  <a:srgbClr val="4B4856"/>
                </a:solidFill>
                <a:latin typeface="+mj-lt"/>
                <a:cs typeface="Arial"/>
              </a:rPr>
              <a:t>a</a:t>
            </a:r>
            <a:r>
              <a:rPr sz="2000" spc="0" dirty="0" smtClean="0">
                <a:solidFill>
                  <a:srgbClr val="615A69"/>
                </a:solidFill>
                <a:latin typeface="+mj-lt"/>
                <a:cs typeface="Arial"/>
              </a:rPr>
              <a:t>b</a:t>
            </a:r>
            <a:r>
              <a:rPr sz="2000" spc="0" dirty="0" smtClean="0">
                <a:solidFill>
                  <a:srgbClr val="4C5B79"/>
                </a:solidFill>
                <a:latin typeface="+mj-lt"/>
                <a:cs typeface="Arial"/>
              </a:rPr>
              <a:t>l</a:t>
            </a:r>
            <a:r>
              <a:rPr sz="2000" spc="0" dirty="0" smtClean="0">
                <a:solidFill>
                  <a:srgbClr val="4B4856"/>
                </a:solidFill>
                <a:latin typeface="+mj-lt"/>
                <a:cs typeface="Arial"/>
              </a:rPr>
              <a:t>e</a:t>
            </a:r>
            <a:r>
              <a:rPr sz="2000" spc="0" dirty="0" smtClean="0">
                <a:solidFill>
                  <a:srgbClr val="615A69"/>
                </a:solidFill>
                <a:latin typeface="+mj-lt"/>
                <a:cs typeface="Arial"/>
              </a:rPr>
              <a:t>s</a:t>
            </a:r>
            <a:r>
              <a:rPr sz="2000" spc="0" dirty="0" smtClean="0">
                <a:solidFill>
                  <a:srgbClr val="4B4856"/>
                </a:solidFill>
                <a:latin typeface="+mj-lt"/>
                <a:cs typeface="Arial"/>
              </a:rPr>
              <a:t>. </a:t>
            </a:r>
            <a:r>
              <a:rPr sz="2000" spc="-100" dirty="0" smtClean="0">
                <a:solidFill>
                  <a:srgbClr val="4B4856"/>
                </a:solidFill>
                <a:latin typeface="+mj-lt"/>
                <a:cs typeface="Arial"/>
              </a:rPr>
              <a:t> </a:t>
            </a:r>
            <a:r>
              <a:rPr sz="2000" spc="0" dirty="0" smtClean="0">
                <a:solidFill>
                  <a:srgbClr val="4C5B79"/>
                </a:solidFill>
                <a:latin typeface="+mj-lt"/>
                <a:cs typeface="Arial"/>
              </a:rPr>
              <a:t>H</a:t>
            </a:r>
            <a:r>
              <a:rPr sz="2000" spc="0" dirty="0" smtClean="0">
                <a:solidFill>
                  <a:srgbClr val="615A69"/>
                </a:solidFill>
                <a:latin typeface="+mj-lt"/>
                <a:cs typeface="Arial"/>
              </a:rPr>
              <a:t>owever,</a:t>
            </a:r>
            <a:r>
              <a:rPr sz="2000" spc="104" dirty="0" smtClean="0">
                <a:solidFill>
                  <a:srgbClr val="615A69"/>
                </a:solidFill>
                <a:latin typeface="+mj-lt"/>
                <a:cs typeface="Arial"/>
              </a:rPr>
              <a:t> </a:t>
            </a:r>
            <a:r>
              <a:rPr sz="2000" spc="0" dirty="0" smtClean="0">
                <a:solidFill>
                  <a:srgbClr val="4B4856"/>
                </a:solidFill>
                <a:latin typeface="+mj-lt"/>
                <a:cs typeface="Arial"/>
              </a:rPr>
              <a:t>t</a:t>
            </a:r>
            <a:r>
              <a:rPr sz="2000" spc="0" dirty="0" smtClean="0">
                <a:solidFill>
                  <a:srgbClr val="615A69"/>
                </a:solidFill>
                <a:latin typeface="+mj-lt"/>
                <a:cs typeface="Arial"/>
              </a:rPr>
              <a:t>hese</a:t>
            </a:r>
            <a:r>
              <a:rPr sz="2000" spc="170" dirty="0" smtClean="0">
                <a:solidFill>
                  <a:srgbClr val="615A69"/>
                </a:solidFill>
                <a:latin typeface="+mj-lt"/>
                <a:cs typeface="Arial"/>
              </a:rPr>
              <a:t> </a:t>
            </a:r>
            <a:r>
              <a:rPr sz="2000" spc="0" dirty="0" smtClean="0">
                <a:solidFill>
                  <a:srgbClr val="615A69"/>
                </a:solidFill>
                <a:latin typeface="+mj-lt"/>
                <a:cs typeface="Arial"/>
              </a:rPr>
              <a:t>60</a:t>
            </a:r>
            <a:r>
              <a:rPr sz="2000" spc="146" dirty="0" smtClean="0">
                <a:solidFill>
                  <a:srgbClr val="615A69"/>
                </a:solidFill>
                <a:latin typeface="+mj-lt"/>
                <a:cs typeface="Arial"/>
              </a:rPr>
              <a:t> </a:t>
            </a:r>
            <a:r>
              <a:rPr sz="2000" spc="0" dirty="0" smtClean="0">
                <a:solidFill>
                  <a:srgbClr val="615A69"/>
                </a:solidFill>
                <a:latin typeface="+mj-lt"/>
                <a:cs typeface="Times New Roman"/>
              </a:rPr>
              <a:t>di</a:t>
            </a:r>
            <a:r>
              <a:rPr sz="2000" spc="0" dirty="0" smtClean="0">
                <a:solidFill>
                  <a:srgbClr val="4B4856"/>
                </a:solidFill>
                <a:latin typeface="+mj-lt"/>
                <a:cs typeface="Times New Roman"/>
              </a:rPr>
              <a:t>tf</a:t>
            </a:r>
            <a:r>
              <a:rPr sz="2000" spc="-4" dirty="0" smtClean="0">
                <a:solidFill>
                  <a:srgbClr val="4B4856"/>
                </a:solidFill>
                <a:latin typeface="+mj-lt"/>
                <a:cs typeface="Times New Roman"/>
              </a:rPr>
              <a:t>e</a:t>
            </a:r>
            <a:r>
              <a:rPr sz="2000" spc="0" dirty="0" smtClean="0">
                <a:solidFill>
                  <a:srgbClr val="615A69"/>
                </a:solidFill>
                <a:latin typeface="+mj-lt"/>
                <a:cs typeface="Times New Roman"/>
              </a:rPr>
              <a:t>rent </a:t>
            </a:r>
            <a:r>
              <a:rPr sz="2000" spc="-134" dirty="0" smtClean="0">
                <a:solidFill>
                  <a:srgbClr val="615A69"/>
                </a:solidFill>
                <a:latin typeface="+mj-lt"/>
                <a:cs typeface="Times New Roman"/>
              </a:rPr>
              <a:t> </a:t>
            </a:r>
            <a:r>
              <a:rPr sz="2000" spc="0" dirty="0" smtClean="0">
                <a:solidFill>
                  <a:srgbClr val="4B4856"/>
                </a:solidFill>
                <a:latin typeface="+mj-lt"/>
                <a:cs typeface="Arial"/>
              </a:rPr>
              <a:t>HTE</a:t>
            </a:r>
            <a:r>
              <a:rPr sz="2000" spc="0" dirty="0" smtClean="0">
                <a:solidFill>
                  <a:srgbClr val="615A69"/>
                </a:solidFill>
                <a:latin typeface="+mj-lt"/>
                <a:cs typeface="Arial"/>
              </a:rPr>
              <a:t>Q</a:t>
            </a:r>
            <a:r>
              <a:rPr sz="2000" spc="29" dirty="0" smtClean="0">
                <a:solidFill>
                  <a:srgbClr val="615A69"/>
                </a:solidFill>
                <a:latin typeface="+mj-lt"/>
                <a:cs typeface="Arial"/>
              </a:rPr>
              <a:t> </a:t>
            </a:r>
            <a:r>
              <a:rPr sz="2000" spc="0" dirty="0" smtClean="0">
                <a:solidFill>
                  <a:srgbClr val="615A69"/>
                </a:solidFill>
                <a:latin typeface="+mj-lt"/>
                <a:cs typeface="Arial"/>
              </a:rPr>
              <a:t>comm</a:t>
            </a:r>
            <a:r>
              <a:rPr sz="2000" spc="0" dirty="0" smtClean="0">
                <a:solidFill>
                  <a:srgbClr val="4B4856"/>
                </a:solidFill>
                <a:latin typeface="+mj-lt"/>
                <a:cs typeface="Arial"/>
              </a:rPr>
              <a:t>a</a:t>
            </a:r>
            <a:r>
              <a:rPr sz="2000" spc="0" dirty="0" smtClean="0">
                <a:solidFill>
                  <a:srgbClr val="615A69"/>
                </a:solidFill>
                <a:latin typeface="+mj-lt"/>
                <a:cs typeface="Arial"/>
              </a:rPr>
              <a:t>nds</a:t>
            </a:r>
            <a:r>
              <a:rPr sz="2000" spc="29" dirty="0" smtClean="0">
                <a:solidFill>
                  <a:srgbClr val="615A69"/>
                </a:solidFill>
                <a:latin typeface="+mj-lt"/>
                <a:cs typeface="Arial"/>
              </a:rPr>
              <a:t> </a:t>
            </a:r>
            <a:r>
              <a:rPr sz="2000" spc="0" dirty="0" smtClean="0">
                <a:solidFill>
                  <a:srgbClr val="615A69"/>
                </a:solidFill>
                <a:latin typeface="+mj-lt"/>
                <a:cs typeface="Arial"/>
              </a:rPr>
              <a:t>are</a:t>
            </a:r>
            <a:r>
              <a:rPr sz="2000" spc="104" dirty="0" smtClean="0">
                <a:solidFill>
                  <a:srgbClr val="615A69"/>
                </a:solidFill>
                <a:latin typeface="+mj-lt"/>
                <a:cs typeface="Arial"/>
              </a:rPr>
              <a:t> </a:t>
            </a:r>
            <a:r>
              <a:rPr sz="2000" spc="0" dirty="0" smtClean="0">
                <a:solidFill>
                  <a:srgbClr val="615A69"/>
                </a:solidFill>
                <a:latin typeface="+mj-lt"/>
                <a:cs typeface="Times New Roman"/>
              </a:rPr>
              <a:t>uti</a:t>
            </a:r>
            <a:r>
              <a:rPr sz="2000" spc="0" dirty="0" smtClean="0">
                <a:solidFill>
                  <a:srgbClr val="4C5B79"/>
                </a:solidFill>
                <a:latin typeface="+mj-lt"/>
                <a:cs typeface="Times New Roman"/>
              </a:rPr>
              <a:t>l</a:t>
            </a:r>
            <a:r>
              <a:rPr sz="2000" spc="0" dirty="0" smtClean="0">
                <a:solidFill>
                  <a:srgbClr val="615A69"/>
                </a:solidFill>
                <a:latin typeface="+mj-lt"/>
                <a:cs typeface="Times New Roman"/>
              </a:rPr>
              <a:t>ized </a:t>
            </a:r>
            <a:r>
              <a:rPr sz="2000" spc="217" dirty="0" smtClean="0">
                <a:solidFill>
                  <a:srgbClr val="615A69"/>
                </a:solidFill>
                <a:latin typeface="+mj-lt"/>
                <a:cs typeface="Times New Roman"/>
              </a:rPr>
              <a:t> </a:t>
            </a:r>
            <a:r>
              <a:rPr sz="2000" spc="0" dirty="0" smtClean="0">
                <a:solidFill>
                  <a:srgbClr val="4C5B79"/>
                </a:solidFill>
                <a:latin typeface="+mj-lt"/>
                <a:cs typeface="Arial"/>
              </a:rPr>
              <a:t>i</a:t>
            </a:r>
            <a:r>
              <a:rPr sz="2000" spc="0" dirty="0" smtClean="0">
                <a:solidFill>
                  <a:srgbClr val="615A69"/>
                </a:solidFill>
                <a:latin typeface="+mj-lt"/>
                <a:cs typeface="Arial"/>
              </a:rPr>
              <a:t>n</a:t>
            </a:r>
            <a:r>
              <a:rPr sz="2000" spc="104" dirty="0" smtClean="0">
                <a:solidFill>
                  <a:srgbClr val="615A69"/>
                </a:solidFill>
                <a:latin typeface="+mj-lt"/>
                <a:cs typeface="Arial"/>
              </a:rPr>
              <a:t> </a:t>
            </a:r>
            <a:r>
              <a:rPr sz="2000" spc="0" dirty="0" smtClean="0">
                <a:solidFill>
                  <a:srgbClr val="615A69"/>
                </a:solidFill>
                <a:latin typeface="+mj-lt"/>
                <a:cs typeface="Arial"/>
              </a:rPr>
              <a:t>fou</a:t>
            </a:r>
            <a:r>
              <a:rPr sz="2000" spc="0" dirty="0" smtClean="0">
                <a:solidFill>
                  <a:srgbClr val="4B4856"/>
                </a:solidFill>
                <a:latin typeface="+mj-lt"/>
                <a:cs typeface="Arial"/>
              </a:rPr>
              <a:t>r</a:t>
            </a:r>
            <a:r>
              <a:rPr sz="2000" spc="-18" dirty="0" smtClean="0">
                <a:solidFill>
                  <a:srgbClr val="4B4856"/>
                </a:solidFill>
                <a:latin typeface="+mj-lt"/>
                <a:cs typeface="Arial"/>
              </a:rPr>
              <a:t> </a:t>
            </a:r>
            <a:r>
              <a:rPr sz="2000" spc="0" dirty="0" smtClean="0">
                <a:solidFill>
                  <a:srgbClr val="615A69"/>
                </a:solidFill>
                <a:latin typeface="+mj-lt"/>
                <a:cs typeface="Arial"/>
              </a:rPr>
              <a:t>a</a:t>
            </a:r>
            <a:r>
              <a:rPr sz="2000" spc="0" dirty="0" smtClean="0">
                <a:solidFill>
                  <a:srgbClr val="4C5B79"/>
                </a:solidFill>
                <a:latin typeface="+mj-lt"/>
                <a:cs typeface="Arial"/>
              </a:rPr>
              <a:t>r</a:t>
            </a:r>
            <a:r>
              <a:rPr sz="2000" spc="0" dirty="0" smtClean="0">
                <a:solidFill>
                  <a:srgbClr val="615A69"/>
                </a:solidFill>
                <a:latin typeface="+mj-lt"/>
                <a:cs typeface="Arial"/>
              </a:rPr>
              <a:t>eas</a:t>
            </a:r>
            <a:r>
              <a:rPr sz="2000" spc="0" dirty="0" smtClean="0">
                <a:solidFill>
                  <a:srgbClr val="4B4856"/>
                </a:solidFill>
                <a:latin typeface="+mj-lt"/>
                <a:cs typeface="Arial"/>
              </a:rPr>
              <a:t>.</a:t>
            </a:r>
            <a:endParaRPr sz="2000" dirty="0">
              <a:latin typeface="+mj-lt"/>
              <a:cs typeface="Arial"/>
            </a:endParaRPr>
          </a:p>
        </p:txBody>
      </p:sp>
      <p:sp>
        <p:nvSpPr>
          <p:cNvPr id="38" name="object 8"/>
          <p:cNvSpPr txBox="1"/>
          <p:nvPr/>
        </p:nvSpPr>
        <p:spPr>
          <a:xfrm>
            <a:off x="1006934" y="2628264"/>
            <a:ext cx="5696938" cy="417830"/>
          </a:xfrm>
          <a:prstGeom prst="rect">
            <a:avLst/>
          </a:prstGeom>
        </p:spPr>
        <p:txBody>
          <a:bodyPr wrap="square" lIns="0" tIns="0" rIns="0" bIns="0" rtlCol="0">
            <a:noAutofit/>
          </a:bodyPr>
          <a:lstStyle/>
          <a:p>
            <a:pPr marL="12700" marR="24574">
              <a:lnSpc>
                <a:spcPts val="1410"/>
              </a:lnSpc>
              <a:spcBef>
                <a:spcPts val="70"/>
              </a:spcBef>
            </a:pPr>
            <a:r>
              <a:rPr sz="2000" dirty="0" smtClean="0">
                <a:solidFill>
                  <a:srgbClr val="615A69"/>
                </a:solidFill>
                <a:latin typeface="+mj-lt"/>
                <a:cs typeface="Arial"/>
              </a:rPr>
              <a:t>)io'"</a:t>
            </a:r>
            <a:r>
              <a:rPr sz="2000" dirty="0" smtClean="0">
                <a:solidFill>
                  <a:srgbClr val="4B4856"/>
                </a:solidFill>
                <a:latin typeface="+mj-lt"/>
                <a:cs typeface="Arial"/>
              </a:rPr>
              <a:t>Session</a:t>
            </a:r>
            <a:r>
              <a:rPr sz="2000" spc="84" dirty="0" smtClean="0">
                <a:solidFill>
                  <a:srgbClr val="4B4856"/>
                </a:solidFill>
                <a:latin typeface="+mj-lt"/>
                <a:cs typeface="Arial"/>
              </a:rPr>
              <a:t> </a:t>
            </a:r>
            <a:r>
              <a:rPr sz="2000" spc="0" dirty="0" smtClean="0">
                <a:solidFill>
                  <a:srgbClr val="4B4856"/>
                </a:solidFill>
                <a:latin typeface="+mj-lt"/>
                <a:cs typeface="Arial"/>
              </a:rPr>
              <a:t>Contro</a:t>
            </a:r>
            <a:r>
              <a:rPr sz="2000" spc="0" dirty="0" smtClean="0">
                <a:solidFill>
                  <a:srgbClr val="615A69"/>
                </a:solidFill>
                <a:latin typeface="+mj-lt"/>
                <a:cs typeface="Arial"/>
              </a:rPr>
              <a:t>l</a:t>
            </a:r>
            <a:r>
              <a:rPr sz="2000" spc="104" dirty="0" smtClean="0">
                <a:solidFill>
                  <a:srgbClr val="615A69"/>
                </a:solidFill>
                <a:latin typeface="+mj-lt"/>
                <a:cs typeface="Arial"/>
              </a:rPr>
              <a:t> </a:t>
            </a:r>
            <a:r>
              <a:rPr sz="2000" spc="0" dirty="0" smtClean="0">
                <a:solidFill>
                  <a:srgbClr val="4B4856"/>
                </a:solidFill>
                <a:latin typeface="+mj-lt"/>
                <a:cs typeface="Arial"/>
              </a:rPr>
              <a:t>Commands</a:t>
            </a:r>
            <a:r>
              <a:rPr sz="2000" spc="0" dirty="0" smtClean="0">
                <a:solidFill>
                  <a:srgbClr val="615A69"/>
                </a:solidFill>
                <a:latin typeface="+mj-lt"/>
                <a:cs typeface="Arial"/>
              </a:rPr>
              <a:t>:</a:t>
            </a:r>
            <a:endParaRPr sz="2000" dirty="0">
              <a:latin typeface="+mj-lt"/>
              <a:cs typeface="Arial"/>
            </a:endParaRPr>
          </a:p>
          <a:p>
            <a:pPr marL="545378">
              <a:lnSpc>
                <a:spcPct val="95825"/>
              </a:lnSpc>
              <a:spcBef>
                <a:spcPts val="289"/>
              </a:spcBef>
            </a:pPr>
            <a:r>
              <a:rPr sz="2000" spc="0" dirty="0" smtClean="0">
                <a:solidFill>
                  <a:srgbClr val="615A69"/>
                </a:solidFill>
                <a:latin typeface="+mj-lt"/>
                <a:cs typeface="Arial"/>
              </a:rPr>
              <a:t>b</a:t>
            </a:r>
            <a:r>
              <a:rPr sz="2000" spc="0" dirty="0" smtClean="0">
                <a:solidFill>
                  <a:srgbClr val="4B4856"/>
                </a:solidFill>
                <a:latin typeface="+mj-lt"/>
                <a:cs typeface="Arial"/>
              </a:rPr>
              <a:t>e</a:t>
            </a:r>
            <a:r>
              <a:rPr sz="2000" spc="0" dirty="0" smtClean="0">
                <a:solidFill>
                  <a:srgbClr val="615A69"/>
                </a:solidFill>
                <a:latin typeface="+mj-lt"/>
                <a:cs typeface="Arial"/>
              </a:rPr>
              <a:t>gin</a:t>
            </a:r>
            <a:r>
              <a:rPr sz="2000" spc="326" dirty="0" smtClean="0">
                <a:solidFill>
                  <a:srgbClr val="615A69"/>
                </a:solidFill>
                <a:latin typeface="+mj-lt"/>
                <a:cs typeface="Arial"/>
              </a:rPr>
              <a:t> </a:t>
            </a:r>
            <a:r>
              <a:rPr sz="2000" spc="0" dirty="0" smtClean="0">
                <a:solidFill>
                  <a:srgbClr val="615A69"/>
                </a:solidFill>
                <a:latin typeface="+mj-lt"/>
                <a:cs typeface="Arial"/>
              </a:rPr>
              <a:t>and</a:t>
            </a:r>
            <a:r>
              <a:rPr sz="2000" spc="264" dirty="0" smtClean="0">
                <a:solidFill>
                  <a:srgbClr val="615A69"/>
                </a:solidFill>
                <a:latin typeface="+mj-lt"/>
                <a:cs typeface="Arial"/>
              </a:rPr>
              <a:t> </a:t>
            </a:r>
            <a:r>
              <a:rPr sz="2000" spc="0" dirty="0" smtClean="0">
                <a:solidFill>
                  <a:srgbClr val="615A69"/>
                </a:solidFill>
                <a:latin typeface="+mj-lt"/>
                <a:cs typeface="Arial"/>
              </a:rPr>
              <a:t>end</a:t>
            </a:r>
            <a:r>
              <a:rPr sz="2000" spc="344" dirty="0" smtClean="0">
                <a:solidFill>
                  <a:srgbClr val="615A69"/>
                </a:solidFill>
                <a:latin typeface="+mj-lt"/>
                <a:cs typeface="Arial"/>
              </a:rPr>
              <a:t> </a:t>
            </a:r>
            <a:r>
              <a:rPr sz="2000" spc="0" dirty="0" smtClean="0">
                <a:solidFill>
                  <a:srgbClr val="615A69"/>
                </a:solidFill>
                <a:latin typeface="+mj-lt"/>
                <a:cs typeface="Arial"/>
              </a:rPr>
              <a:t>B</a:t>
            </a:r>
            <a:r>
              <a:rPr sz="2000" spc="0" dirty="0" smtClean="0">
                <a:solidFill>
                  <a:srgbClr val="4B4856"/>
                </a:solidFill>
                <a:latin typeface="+mj-lt"/>
                <a:cs typeface="Arial"/>
              </a:rPr>
              <a:t>TE</a:t>
            </a:r>
            <a:r>
              <a:rPr sz="2000" spc="0" dirty="0" smtClean="0">
                <a:solidFill>
                  <a:srgbClr val="615A69"/>
                </a:solidFill>
                <a:latin typeface="+mj-lt"/>
                <a:cs typeface="Arial"/>
              </a:rPr>
              <a:t>Q</a:t>
            </a:r>
            <a:r>
              <a:rPr sz="2000" spc="-14" dirty="0" smtClean="0">
                <a:solidFill>
                  <a:srgbClr val="615A69"/>
                </a:solidFill>
                <a:latin typeface="+mj-lt"/>
                <a:cs typeface="Arial"/>
              </a:rPr>
              <a:t> </a:t>
            </a:r>
            <a:r>
              <a:rPr sz="2000" spc="0" dirty="0" smtClean="0">
                <a:solidFill>
                  <a:srgbClr val="615A69"/>
                </a:solidFill>
                <a:latin typeface="+mj-lt"/>
                <a:cs typeface="Arial"/>
              </a:rPr>
              <a:t>sessions,</a:t>
            </a:r>
            <a:r>
              <a:rPr sz="2000" spc="344" dirty="0" smtClean="0">
                <a:solidFill>
                  <a:srgbClr val="615A69"/>
                </a:solidFill>
                <a:latin typeface="+mj-lt"/>
                <a:cs typeface="Arial"/>
              </a:rPr>
              <a:t> </a:t>
            </a:r>
            <a:r>
              <a:rPr sz="2000" spc="0" dirty="0" smtClean="0">
                <a:solidFill>
                  <a:srgbClr val="615A69"/>
                </a:solidFill>
                <a:latin typeface="+mj-lt"/>
                <a:cs typeface="Arial"/>
              </a:rPr>
              <a:t>and</a:t>
            </a:r>
            <a:r>
              <a:rPr sz="2000" spc="259" dirty="0" smtClean="0">
                <a:solidFill>
                  <a:srgbClr val="615A69"/>
                </a:solidFill>
                <a:latin typeface="+mj-lt"/>
                <a:cs typeface="Arial"/>
              </a:rPr>
              <a:t> </a:t>
            </a:r>
            <a:r>
              <a:rPr sz="2000" spc="0" dirty="0" smtClean="0">
                <a:solidFill>
                  <a:srgbClr val="615A69"/>
                </a:solidFill>
                <a:latin typeface="+mj-lt"/>
                <a:cs typeface="Arial"/>
              </a:rPr>
              <a:t>control</a:t>
            </a:r>
            <a:r>
              <a:rPr sz="2000" spc="104" dirty="0" smtClean="0">
                <a:solidFill>
                  <a:srgbClr val="615A69"/>
                </a:solidFill>
                <a:latin typeface="+mj-lt"/>
                <a:cs typeface="Arial"/>
              </a:rPr>
              <a:t> </a:t>
            </a:r>
            <a:r>
              <a:rPr sz="2000" spc="0" dirty="0" smtClean="0">
                <a:solidFill>
                  <a:srgbClr val="615A69"/>
                </a:solidFill>
                <a:latin typeface="+mj-lt"/>
                <a:cs typeface="Arial"/>
              </a:rPr>
              <a:t>sess</a:t>
            </a:r>
            <a:r>
              <a:rPr sz="2000" spc="0" dirty="0" smtClean="0">
                <a:solidFill>
                  <a:srgbClr val="4C5B79"/>
                </a:solidFill>
                <a:latin typeface="+mj-lt"/>
                <a:cs typeface="Arial"/>
              </a:rPr>
              <a:t>i</a:t>
            </a:r>
            <a:r>
              <a:rPr sz="2000" spc="0" dirty="0" smtClean="0">
                <a:solidFill>
                  <a:srgbClr val="615A69"/>
                </a:solidFill>
                <a:latin typeface="+mj-lt"/>
                <a:cs typeface="Arial"/>
              </a:rPr>
              <a:t>on</a:t>
            </a:r>
            <a:r>
              <a:rPr sz="2000" spc="104" dirty="0" smtClean="0">
                <a:solidFill>
                  <a:srgbClr val="615A69"/>
                </a:solidFill>
                <a:latin typeface="+mj-lt"/>
                <a:cs typeface="Arial"/>
              </a:rPr>
              <a:t> </a:t>
            </a:r>
            <a:r>
              <a:rPr sz="2000" spc="0" dirty="0" smtClean="0">
                <a:solidFill>
                  <a:srgbClr val="615A69"/>
                </a:solidFill>
                <a:latin typeface="+mj-lt"/>
                <a:cs typeface="Arial"/>
              </a:rPr>
              <a:t>ch</a:t>
            </a:r>
            <a:r>
              <a:rPr sz="2000" spc="0" dirty="0" smtClean="0">
                <a:solidFill>
                  <a:srgbClr val="4B4856"/>
                </a:solidFill>
                <a:latin typeface="+mj-lt"/>
                <a:cs typeface="Arial"/>
              </a:rPr>
              <a:t>a</a:t>
            </a:r>
            <a:r>
              <a:rPr sz="2000" spc="0" dirty="0" smtClean="0">
                <a:solidFill>
                  <a:srgbClr val="615A69"/>
                </a:solidFill>
                <a:latin typeface="+mj-lt"/>
                <a:cs typeface="Arial"/>
              </a:rPr>
              <a:t>rac</a:t>
            </a:r>
            <a:r>
              <a:rPr sz="2000" spc="0" dirty="0" smtClean="0">
                <a:solidFill>
                  <a:srgbClr val="4B4856"/>
                </a:solidFill>
                <a:latin typeface="+mj-lt"/>
                <a:cs typeface="Arial"/>
              </a:rPr>
              <a:t>t</a:t>
            </a:r>
            <a:r>
              <a:rPr sz="2000" spc="0" dirty="0" smtClean="0">
                <a:solidFill>
                  <a:srgbClr val="615A69"/>
                </a:solidFill>
                <a:latin typeface="+mj-lt"/>
                <a:cs typeface="Arial"/>
              </a:rPr>
              <a:t>erist</a:t>
            </a:r>
            <a:r>
              <a:rPr sz="2000" spc="0" dirty="0" smtClean="0">
                <a:solidFill>
                  <a:srgbClr val="4C5B79"/>
                </a:solidFill>
                <a:latin typeface="+mj-lt"/>
                <a:cs typeface="Arial"/>
              </a:rPr>
              <a:t>i</a:t>
            </a:r>
            <a:r>
              <a:rPr sz="2000" spc="0" dirty="0" smtClean="0">
                <a:solidFill>
                  <a:srgbClr val="615A69"/>
                </a:solidFill>
                <a:latin typeface="+mj-lt"/>
                <a:cs typeface="Arial"/>
              </a:rPr>
              <a:t>cs.</a:t>
            </a:r>
            <a:endParaRPr sz="2000" dirty="0">
              <a:latin typeface="+mj-lt"/>
              <a:cs typeface="Arial"/>
            </a:endParaRPr>
          </a:p>
        </p:txBody>
      </p:sp>
      <p:sp>
        <p:nvSpPr>
          <p:cNvPr id="39" name="object 7"/>
          <p:cNvSpPr txBox="1"/>
          <p:nvPr/>
        </p:nvSpPr>
        <p:spPr>
          <a:xfrm>
            <a:off x="1006934" y="3505583"/>
            <a:ext cx="7167528" cy="420351"/>
          </a:xfrm>
          <a:prstGeom prst="rect">
            <a:avLst/>
          </a:prstGeom>
        </p:spPr>
        <p:txBody>
          <a:bodyPr wrap="square" lIns="0" tIns="0" rIns="0" bIns="0" rtlCol="0">
            <a:noAutofit/>
          </a:bodyPr>
          <a:lstStyle/>
          <a:p>
            <a:pPr marL="12700" marR="27431">
              <a:lnSpc>
                <a:spcPts val="1460"/>
              </a:lnSpc>
              <a:spcBef>
                <a:spcPts val="73"/>
              </a:spcBef>
            </a:pPr>
            <a:r>
              <a:rPr sz="2000" dirty="0" smtClean="0">
                <a:solidFill>
                  <a:srgbClr val="615A69"/>
                </a:solidFill>
                <a:latin typeface="+mj-lt"/>
                <a:cs typeface="Segoe UI"/>
              </a:rPr>
              <a:t>�</a:t>
            </a:r>
            <a:r>
              <a:rPr sz="2000" dirty="0" smtClean="0">
                <a:solidFill>
                  <a:srgbClr val="4B4856"/>
                </a:solidFill>
                <a:latin typeface="+mj-lt"/>
                <a:cs typeface="Arial"/>
              </a:rPr>
              <a:t>F</a:t>
            </a:r>
            <a:r>
              <a:rPr sz="2000" dirty="0" smtClean="0">
                <a:solidFill>
                  <a:srgbClr val="615A69"/>
                </a:solidFill>
                <a:latin typeface="+mj-lt"/>
                <a:cs typeface="Arial"/>
              </a:rPr>
              <a:t>i</a:t>
            </a:r>
            <a:r>
              <a:rPr sz="2000" dirty="0" smtClean="0">
                <a:solidFill>
                  <a:srgbClr val="2C284B"/>
                </a:solidFill>
                <a:latin typeface="+mj-lt"/>
                <a:cs typeface="Arial"/>
              </a:rPr>
              <a:t>l</a:t>
            </a:r>
            <a:r>
              <a:rPr sz="2000" dirty="0" smtClean="0">
                <a:solidFill>
                  <a:srgbClr val="4B4856"/>
                </a:solidFill>
                <a:latin typeface="+mj-lt"/>
                <a:cs typeface="Arial"/>
              </a:rPr>
              <a:t>e</a:t>
            </a:r>
            <a:r>
              <a:rPr sz="2000" spc="104" dirty="0" smtClean="0">
                <a:solidFill>
                  <a:srgbClr val="4B4856"/>
                </a:solidFill>
                <a:latin typeface="+mj-lt"/>
                <a:cs typeface="Arial"/>
              </a:rPr>
              <a:t> </a:t>
            </a:r>
            <a:r>
              <a:rPr sz="2000" spc="0" dirty="0" smtClean="0">
                <a:solidFill>
                  <a:srgbClr val="4B4856"/>
                </a:solidFill>
                <a:latin typeface="+mj-lt"/>
                <a:cs typeface="Arial"/>
              </a:rPr>
              <a:t>Contro</a:t>
            </a:r>
            <a:r>
              <a:rPr sz="2000" spc="0" dirty="0" smtClean="0">
                <a:solidFill>
                  <a:srgbClr val="2C284B"/>
                </a:solidFill>
                <a:latin typeface="+mj-lt"/>
                <a:cs typeface="Arial"/>
              </a:rPr>
              <a:t>l</a:t>
            </a:r>
            <a:r>
              <a:rPr sz="2000" spc="104" dirty="0" smtClean="0">
                <a:solidFill>
                  <a:srgbClr val="2C284B"/>
                </a:solidFill>
                <a:latin typeface="+mj-lt"/>
                <a:cs typeface="Arial"/>
              </a:rPr>
              <a:t> </a:t>
            </a:r>
            <a:r>
              <a:rPr sz="2000" spc="0" dirty="0" smtClean="0">
                <a:solidFill>
                  <a:srgbClr val="4B4856"/>
                </a:solidFill>
                <a:latin typeface="+mj-lt"/>
                <a:cs typeface="Arial"/>
              </a:rPr>
              <a:t>Commands:</a:t>
            </a:r>
            <a:endParaRPr sz="2000" dirty="0">
              <a:latin typeface="+mj-lt"/>
              <a:cs typeface="Arial"/>
            </a:endParaRPr>
          </a:p>
          <a:p>
            <a:pPr marL="488224">
              <a:lnSpc>
                <a:spcPct val="95825"/>
              </a:lnSpc>
              <a:spcBef>
                <a:spcPts val="87"/>
              </a:spcBef>
            </a:pPr>
            <a:r>
              <a:rPr sz="2000" dirty="0" smtClean="0">
                <a:solidFill>
                  <a:srgbClr val="615A69"/>
                </a:solidFill>
                <a:latin typeface="+mj-lt"/>
                <a:cs typeface="Arial"/>
              </a:rPr>
              <a:t>Sped</a:t>
            </a:r>
            <a:r>
              <a:rPr sz="2000" dirty="0" smtClean="0">
                <a:solidFill>
                  <a:srgbClr val="4B4856"/>
                </a:solidFill>
                <a:latin typeface="+mj-lt"/>
                <a:cs typeface="Arial"/>
              </a:rPr>
              <a:t>f</a:t>
            </a:r>
            <a:r>
              <a:rPr sz="2000" dirty="0" smtClean="0">
                <a:solidFill>
                  <a:srgbClr val="615A69"/>
                </a:solidFill>
                <a:latin typeface="+mj-lt"/>
                <a:cs typeface="Arial"/>
              </a:rPr>
              <a:t>y</a:t>
            </a:r>
            <a:r>
              <a:rPr sz="2000" spc="29" dirty="0" smtClean="0">
                <a:solidFill>
                  <a:srgbClr val="615A69"/>
                </a:solidFill>
                <a:latin typeface="+mj-lt"/>
                <a:cs typeface="Arial"/>
              </a:rPr>
              <a:t> </a:t>
            </a:r>
            <a:r>
              <a:rPr sz="2000" spc="0" dirty="0" smtClean="0">
                <a:solidFill>
                  <a:srgbClr val="615A69"/>
                </a:solidFill>
                <a:latin typeface="+mj-lt"/>
                <a:cs typeface="Arial"/>
              </a:rPr>
              <a:t>inpu</a:t>
            </a:r>
            <a:r>
              <a:rPr sz="2000" spc="0" dirty="0" smtClean="0">
                <a:solidFill>
                  <a:srgbClr val="4B4856"/>
                </a:solidFill>
                <a:latin typeface="+mj-lt"/>
                <a:cs typeface="Arial"/>
              </a:rPr>
              <a:t>t</a:t>
            </a:r>
            <a:r>
              <a:rPr sz="2000" spc="100" dirty="0" smtClean="0">
                <a:solidFill>
                  <a:srgbClr val="4B4856"/>
                </a:solidFill>
                <a:latin typeface="+mj-lt"/>
                <a:cs typeface="Arial"/>
              </a:rPr>
              <a:t> </a:t>
            </a:r>
            <a:r>
              <a:rPr sz="2000" spc="0" dirty="0" smtClean="0">
                <a:solidFill>
                  <a:srgbClr val="615A69"/>
                </a:solidFill>
                <a:latin typeface="+mj-lt"/>
                <a:cs typeface="Arial"/>
              </a:rPr>
              <a:t>and</a:t>
            </a:r>
            <a:r>
              <a:rPr sz="2000" spc="264" dirty="0" smtClean="0">
                <a:solidFill>
                  <a:srgbClr val="615A69"/>
                </a:solidFill>
                <a:latin typeface="+mj-lt"/>
                <a:cs typeface="Arial"/>
              </a:rPr>
              <a:t> </a:t>
            </a:r>
            <a:r>
              <a:rPr sz="2000" spc="0" dirty="0" smtClean="0">
                <a:solidFill>
                  <a:srgbClr val="615A69"/>
                </a:solidFill>
                <a:latin typeface="+mj-lt"/>
                <a:cs typeface="Arial"/>
              </a:rPr>
              <a:t>output</a:t>
            </a:r>
            <a:r>
              <a:rPr sz="2000" spc="29" dirty="0" smtClean="0">
                <a:solidFill>
                  <a:srgbClr val="615A69"/>
                </a:solidFill>
                <a:latin typeface="+mj-lt"/>
                <a:cs typeface="Arial"/>
              </a:rPr>
              <a:t> </a:t>
            </a:r>
            <a:r>
              <a:rPr sz="2000" spc="0" dirty="0" smtClean="0">
                <a:solidFill>
                  <a:srgbClr val="615A69"/>
                </a:solidFill>
                <a:latin typeface="+mj-lt"/>
                <a:cs typeface="Times New Roman"/>
              </a:rPr>
              <a:t>f</a:t>
            </a:r>
            <a:r>
              <a:rPr sz="2000" spc="0" dirty="0" smtClean="0">
                <a:solidFill>
                  <a:srgbClr val="4B4856"/>
                </a:solidFill>
                <a:latin typeface="+mj-lt"/>
                <a:cs typeface="Times New Roman"/>
              </a:rPr>
              <a:t>o</a:t>
            </a:r>
            <a:r>
              <a:rPr sz="2000" spc="0" dirty="0" smtClean="0">
                <a:solidFill>
                  <a:srgbClr val="615A69"/>
                </a:solidFill>
                <a:latin typeface="+mj-lt"/>
                <a:cs typeface="Times New Roman"/>
              </a:rPr>
              <a:t>rmats</a:t>
            </a:r>
            <a:r>
              <a:rPr sz="2000" spc="29" dirty="0" smtClean="0">
                <a:solidFill>
                  <a:srgbClr val="615A69"/>
                </a:solidFill>
                <a:latin typeface="+mj-lt"/>
                <a:cs typeface="Times New Roman"/>
              </a:rPr>
              <a:t> </a:t>
            </a:r>
            <a:r>
              <a:rPr sz="2000" spc="0" dirty="0" smtClean="0">
                <a:solidFill>
                  <a:srgbClr val="615A69"/>
                </a:solidFill>
                <a:latin typeface="+mj-lt"/>
                <a:cs typeface="Arial"/>
              </a:rPr>
              <a:t>and</a:t>
            </a:r>
            <a:r>
              <a:rPr sz="2000" spc="336" dirty="0" smtClean="0">
                <a:solidFill>
                  <a:srgbClr val="615A69"/>
                </a:solidFill>
                <a:latin typeface="+mj-lt"/>
                <a:cs typeface="Arial"/>
              </a:rPr>
              <a:t> </a:t>
            </a:r>
            <a:r>
              <a:rPr sz="2000" spc="0" dirty="0" smtClean="0">
                <a:solidFill>
                  <a:srgbClr val="4C5B79"/>
                </a:solidFill>
                <a:latin typeface="+mj-lt"/>
                <a:cs typeface="Arial"/>
              </a:rPr>
              <a:t>i</a:t>
            </a:r>
            <a:r>
              <a:rPr sz="2000" spc="0" dirty="0" smtClean="0">
                <a:solidFill>
                  <a:srgbClr val="615A69"/>
                </a:solidFill>
                <a:latin typeface="+mj-lt"/>
                <a:cs typeface="Arial"/>
              </a:rPr>
              <a:t>den</a:t>
            </a:r>
            <a:r>
              <a:rPr sz="2000" spc="0" dirty="0" smtClean="0">
                <a:solidFill>
                  <a:srgbClr val="4B4856"/>
                </a:solidFill>
                <a:latin typeface="+mj-lt"/>
                <a:cs typeface="Arial"/>
              </a:rPr>
              <a:t>t</a:t>
            </a:r>
            <a:r>
              <a:rPr sz="2000" spc="0" dirty="0" smtClean="0">
                <a:solidFill>
                  <a:srgbClr val="4C5B79"/>
                </a:solidFill>
                <a:latin typeface="+mj-lt"/>
                <a:cs typeface="Arial"/>
              </a:rPr>
              <a:t>i</a:t>
            </a:r>
            <a:r>
              <a:rPr sz="2000" spc="0" dirty="0" smtClean="0">
                <a:solidFill>
                  <a:srgbClr val="615A69"/>
                </a:solidFill>
                <a:latin typeface="+mj-lt"/>
                <a:cs typeface="Arial"/>
              </a:rPr>
              <a:t>fy</a:t>
            </a:r>
            <a:r>
              <a:rPr sz="2000" spc="100" dirty="0" smtClean="0">
                <a:solidFill>
                  <a:srgbClr val="615A69"/>
                </a:solidFill>
                <a:latin typeface="+mj-lt"/>
                <a:cs typeface="Arial"/>
              </a:rPr>
              <a:t> </a:t>
            </a:r>
            <a:r>
              <a:rPr sz="2000" spc="0" dirty="0" smtClean="0">
                <a:solidFill>
                  <a:srgbClr val="615A69"/>
                </a:solidFill>
                <a:latin typeface="+mj-lt"/>
                <a:cs typeface="Arial"/>
              </a:rPr>
              <a:t>inform</a:t>
            </a:r>
            <a:r>
              <a:rPr sz="2000" spc="0" dirty="0" smtClean="0">
                <a:solidFill>
                  <a:srgbClr val="4B4856"/>
                </a:solidFill>
                <a:latin typeface="+mj-lt"/>
                <a:cs typeface="Arial"/>
              </a:rPr>
              <a:t>a</a:t>
            </a:r>
            <a:r>
              <a:rPr sz="2000" spc="0" dirty="0" smtClean="0">
                <a:solidFill>
                  <a:srgbClr val="615A69"/>
                </a:solidFill>
                <a:latin typeface="+mj-lt"/>
                <a:cs typeface="Arial"/>
              </a:rPr>
              <a:t>tion </a:t>
            </a:r>
            <a:r>
              <a:rPr sz="2000" spc="-169" dirty="0" smtClean="0">
                <a:solidFill>
                  <a:srgbClr val="615A69"/>
                </a:solidFill>
                <a:latin typeface="+mj-lt"/>
                <a:cs typeface="Arial"/>
              </a:rPr>
              <a:t> </a:t>
            </a:r>
            <a:r>
              <a:rPr sz="2000" spc="0" dirty="0" smtClean="0">
                <a:solidFill>
                  <a:srgbClr val="615A69"/>
                </a:solidFill>
                <a:latin typeface="+mj-lt"/>
                <a:cs typeface="Arial"/>
              </a:rPr>
              <a:t>sourc</a:t>
            </a:r>
            <a:r>
              <a:rPr sz="2000" spc="0" dirty="0" smtClean="0">
                <a:solidFill>
                  <a:srgbClr val="4B4856"/>
                </a:solidFill>
                <a:latin typeface="+mj-lt"/>
                <a:cs typeface="Arial"/>
              </a:rPr>
              <a:t>e</a:t>
            </a:r>
            <a:r>
              <a:rPr sz="2000" spc="0" dirty="0" smtClean="0">
                <a:solidFill>
                  <a:srgbClr val="615A69"/>
                </a:solidFill>
                <a:latin typeface="+mj-lt"/>
                <a:cs typeface="Arial"/>
              </a:rPr>
              <a:t>s</a:t>
            </a:r>
            <a:r>
              <a:rPr sz="2000" spc="104" dirty="0" smtClean="0">
                <a:solidFill>
                  <a:srgbClr val="615A69"/>
                </a:solidFill>
                <a:latin typeface="+mj-lt"/>
                <a:cs typeface="Arial"/>
              </a:rPr>
              <a:t> </a:t>
            </a:r>
            <a:r>
              <a:rPr sz="2000" spc="0" dirty="0" smtClean="0">
                <a:solidFill>
                  <a:srgbClr val="4B4856"/>
                </a:solidFill>
                <a:latin typeface="+mj-lt"/>
                <a:cs typeface="Arial"/>
              </a:rPr>
              <a:t>a</a:t>
            </a:r>
            <a:r>
              <a:rPr sz="2000" spc="0" dirty="0" smtClean="0">
                <a:solidFill>
                  <a:srgbClr val="615A69"/>
                </a:solidFill>
                <a:latin typeface="+mj-lt"/>
                <a:cs typeface="Arial"/>
              </a:rPr>
              <a:t>nd </a:t>
            </a:r>
            <a:r>
              <a:rPr sz="2000" spc="-154" dirty="0" smtClean="0">
                <a:solidFill>
                  <a:srgbClr val="615A69"/>
                </a:solidFill>
                <a:latin typeface="+mj-lt"/>
                <a:cs typeface="Arial"/>
              </a:rPr>
              <a:t> </a:t>
            </a:r>
            <a:r>
              <a:rPr sz="2000" spc="0" dirty="0" smtClean="0">
                <a:solidFill>
                  <a:srgbClr val="615A69"/>
                </a:solidFill>
                <a:latin typeface="+mj-lt"/>
                <a:cs typeface="Arial"/>
              </a:rPr>
              <a:t>des</a:t>
            </a:r>
            <a:r>
              <a:rPr sz="2000" spc="0" dirty="0" smtClean="0">
                <a:solidFill>
                  <a:srgbClr val="4B4856"/>
                </a:solidFill>
                <a:latin typeface="+mj-lt"/>
                <a:cs typeface="Arial"/>
              </a:rPr>
              <a:t>t</a:t>
            </a:r>
            <a:r>
              <a:rPr sz="2000" spc="0" dirty="0" smtClean="0">
                <a:solidFill>
                  <a:srgbClr val="615A69"/>
                </a:solidFill>
                <a:latin typeface="+mj-lt"/>
                <a:cs typeface="Arial"/>
              </a:rPr>
              <a:t>ina</a:t>
            </a:r>
            <a:r>
              <a:rPr sz="2000" spc="0" dirty="0" smtClean="0">
                <a:solidFill>
                  <a:srgbClr val="4B4856"/>
                </a:solidFill>
                <a:latin typeface="+mj-lt"/>
                <a:cs typeface="Arial"/>
              </a:rPr>
              <a:t>t</a:t>
            </a:r>
            <a:r>
              <a:rPr sz="2000" spc="0" dirty="0" smtClean="0">
                <a:solidFill>
                  <a:srgbClr val="615A69"/>
                </a:solidFill>
                <a:latin typeface="+mj-lt"/>
                <a:cs typeface="Arial"/>
              </a:rPr>
              <a:t>ions</a:t>
            </a:r>
            <a:r>
              <a:rPr sz="2000" spc="0" dirty="0" smtClean="0">
                <a:solidFill>
                  <a:srgbClr val="4C5B79"/>
                </a:solidFill>
                <a:latin typeface="+mj-lt"/>
                <a:cs typeface="Arial"/>
              </a:rPr>
              <a:t>,</a:t>
            </a:r>
            <a:endParaRPr sz="2000" dirty="0">
              <a:latin typeface="+mj-lt"/>
              <a:cs typeface="Arial"/>
            </a:endParaRPr>
          </a:p>
        </p:txBody>
      </p:sp>
      <p:sp>
        <p:nvSpPr>
          <p:cNvPr id="40" name="object 6"/>
          <p:cNvSpPr txBox="1"/>
          <p:nvPr/>
        </p:nvSpPr>
        <p:spPr>
          <a:xfrm>
            <a:off x="979716" y="4398266"/>
            <a:ext cx="7712324" cy="639645"/>
          </a:xfrm>
          <a:prstGeom prst="rect">
            <a:avLst/>
          </a:prstGeom>
        </p:spPr>
        <p:txBody>
          <a:bodyPr wrap="square" lIns="0" tIns="0" rIns="0" bIns="0" rtlCol="0">
            <a:noAutofit/>
          </a:bodyPr>
          <a:lstStyle/>
          <a:p>
            <a:pPr marL="12700" marR="19063">
              <a:lnSpc>
                <a:spcPts val="1420"/>
              </a:lnSpc>
              <a:spcBef>
                <a:spcPts val="71"/>
              </a:spcBef>
            </a:pPr>
            <a:r>
              <a:rPr sz="2000" dirty="0" smtClean="0">
                <a:solidFill>
                  <a:srgbClr val="615A69"/>
                </a:solidFill>
                <a:latin typeface="+mj-lt"/>
                <a:cs typeface="Arial"/>
              </a:rPr>
              <a:t>)io'"</a:t>
            </a:r>
            <a:r>
              <a:rPr sz="2000" dirty="0" smtClean="0">
                <a:solidFill>
                  <a:srgbClr val="4B4856"/>
                </a:solidFill>
                <a:latin typeface="+mj-lt"/>
                <a:cs typeface="Arial"/>
              </a:rPr>
              <a:t>Sequence</a:t>
            </a:r>
            <a:r>
              <a:rPr sz="2000" spc="19" dirty="0" smtClean="0">
                <a:solidFill>
                  <a:srgbClr val="4B4856"/>
                </a:solidFill>
                <a:latin typeface="+mj-lt"/>
                <a:cs typeface="Arial"/>
              </a:rPr>
              <a:t> </a:t>
            </a:r>
            <a:r>
              <a:rPr sz="2000" spc="0" dirty="0" smtClean="0">
                <a:solidFill>
                  <a:srgbClr val="4B4856"/>
                </a:solidFill>
                <a:latin typeface="+mj-lt"/>
                <a:cs typeface="Arial"/>
              </a:rPr>
              <a:t>Contro</a:t>
            </a:r>
            <a:r>
              <a:rPr sz="2000" spc="0" dirty="0" smtClean="0">
                <a:solidFill>
                  <a:srgbClr val="2C284B"/>
                </a:solidFill>
                <a:latin typeface="+mj-lt"/>
                <a:cs typeface="Arial"/>
              </a:rPr>
              <a:t>l</a:t>
            </a:r>
            <a:r>
              <a:rPr sz="2000" spc="89" dirty="0" smtClean="0">
                <a:solidFill>
                  <a:srgbClr val="2C284B"/>
                </a:solidFill>
                <a:latin typeface="+mj-lt"/>
                <a:cs typeface="Arial"/>
              </a:rPr>
              <a:t> </a:t>
            </a:r>
            <a:r>
              <a:rPr sz="2000" spc="0" dirty="0" smtClean="0">
                <a:solidFill>
                  <a:srgbClr val="4B4856"/>
                </a:solidFill>
                <a:latin typeface="+mj-lt"/>
                <a:cs typeface="Arial"/>
              </a:rPr>
              <a:t>Commands</a:t>
            </a:r>
            <a:r>
              <a:rPr sz="2000" spc="0" dirty="0" smtClean="0">
                <a:solidFill>
                  <a:srgbClr val="615A69"/>
                </a:solidFill>
                <a:latin typeface="+mj-lt"/>
                <a:cs typeface="Arial"/>
              </a:rPr>
              <a:t>:</a:t>
            </a:r>
            <a:endParaRPr sz="2000" dirty="0">
              <a:latin typeface="+mj-lt"/>
              <a:cs typeface="Arial"/>
            </a:endParaRPr>
          </a:p>
          <a:p>
            <a:pPr marL="575099" indent="-38864">
              <a:lnSpc>
                <a:spcPts val="1667"/>
              </a:lnSpc>
              <a:spcBef>
                <a:spcPts val="234"/>
              </a:spcBef>
            </a:pPr>
            <a:r>
              <a:rPr sz="2000" dirty="0" smtClean="0">
                <a:solidFill>
                  <a:srgbClr val="615A69"/>
                </a:solidFill>
                <a:latin typeface="+mj-lt"/>
                <a:cs typeface="Arial"/>
              </a:rPr>
              <a:t>control</a:t>
            </a:r>
            <a:r>
              <a:rPr sz="2000" spc="104" dirty="0" smtClean="0">
                <a:solidFill>
                  <a:srgbClr val="615A69"/>
                </a:solidFill>
                <a:latin typeface="+mj-lt"/>
                <a:cs typeface="Arial"/>
              </a:rPr>
              <a:t> </a:t>
            </a:r>
            <a:r>
              <a:rPr sz="2000" spc="0" dirty="0" smtClean="0">
                <a:solidFill>
                  <a:srgbClr val="615A69"/>
                </a:solidFill>
                <a:latin typeface="+mj-lt"/>
                <a:cs typeface="Arial"/>
              </a:rPr>
              <a:t>th</a:t>
            </a:r>
            <a:r>
              <a:rPr sz="2000" spc="0" dirty="0" smtClean="0">
                <a:solidFill>
                  <a:srgbClr val="4B4856"/>
                </a:solidFill>
                <a:latin typeface="+mj-lt"/>
                <a:cs typeface="Arial"/>
              </a:rPr>
              <a:t>e</a:t>
            </a:r>
            <a:r>
              <a:rPr sz="2000" spc="223" dirty="0" smtClean="0">
                <a:solidFill>
                  <a:srgbClr val="4B4856"/>
                </a:solidFill>
                <a:latin typeface="+mj-lt"/>
                <a:cs typeface="Arial"/>
              </a:rPr>
              <a:t> </a:t>
            </a:r>
            <a:r>
              <a:rPr sz="2000" spc="0" dirty="0" smtClean="0">
                <a:solidFill>
                  <a:srgbClr val="615A69"/>
                </a:solidFill>
                <a:latin typeface="+mj-lt"/>
                <a:cs typeface="Arial"/>
              </a:rPr>
              <a:t>sequenc</a:t>
            </a:r>
            <a:r>
              <a:rPr sz="2000" spc="0" dirty="0" smtClean="0">
                <a:solidFill>
                  <a:srgbClr val="4B4856"/>
                </a:solidFill>
                <a:latin typeface="+mj-lt"/>
                <a:cs typeface="Arial"/>
              </a:rPr>
              <a:t>e</a:t>
            </a:r>
            <a:r>
              <a:rPr sz="2000" spc="89" dirty="0" smtClean="0">
                <a:solidFill>
                  <a:srgbClr val="4B4856"/>
                </a:solidFill>
                <a:latin typeface="+mj-lt"/>
                <a:cs typeface="Arial"/>
              </a:rPr>
              <a:t> </a:t>
            </a:r>
            <a:r>
              <a:rPr sz="2000" spc="0" dirty="0" smtClean="0">
                <a:solidFill>
                  <a:srgbClr val="4B4856"/>
                </a:solidFill>
                <a:latin typeface="+mj-lt"/>
                <a:cs typeface="Arial"/>
              </a:rPr>
              <a:t>i</a:t>
            </a:r>
            <a:r>
              <a:rPr sz="2000" spc="0" dirty="0" smtClean="0">
                <a:solidFill>
                  <a:srgbClr val="615A69"/>
                </a:solidFill>
                <a:latin typeface="+mj-lt"/>
                <a:cs typeface="Arial"/>
              </a:rPr>
              <a:t>n</a:t>
            </a:r>
            <a:r>
              <a:rPr sz="2000" spc="159" dirty="0" smtClean="0">
                <a:solidFill>
                  <a:srgbClr val="615A69"/>
                </a:solidFill>
                <a:latin typeface="+mj-lt"/>
                <a:cs typeface="Arial"/>
              </a:rPr>
              <a:t> </a:t>
            </a:r>
            <a:r>
              <a:rPr sz="2000" spc="0" dirty="0" smtClean="0">
                <a:solidFill>
                  <a:srgbClr val="615A69"/>
                </a:solidFill>
                <a:latin typeface="+mj-lt"/>
                <a:cs typeface="Arial"/>
              </a:rPr>
              <a:t>which </a:t>
            </a:r>
            <a:r>
              <a:rPr sz="2000" spc="2" dirty="0" smtClean="0">
                <a:solidFill>
                  <a:srgbClr val="615A69"/>
                </a:solidFill>
                <a:latin typeface="+mj-lt"/>
                <a:cs typeface="Arial"/>
              </a:rPr>
              <a:t> </a:t>
            </a:r>
            <a:r>
              <a:rPr sz="2000" spc="0" dirty="0" smtClean="0">
                <a:solidFill>
                  <a:srgbClr val="615A69"/>
                </a:solidFill>
                <a:latin typeface="+mj-lt"/>
                <a:cs typeface="Arial"/>
              </a:rPr>
              <a:t>other</a:t>
            </a:r>
            <a:r>
              <a:rPr sz="2000" spc="159" dirty="0" smtClean="0">
                <a:solidFill>
                  <a:srgbClr val="615A69"/>
                </a:solidFill>
                <a:latin typeface="+mj-lt"/>
                <a:cs typeface="Arial"/>
              </a:rPr>
              <a:t> </a:t>
            </a:r>
            <a:r>
              <a:rPr sz="2000" spc="0" dirty="0" smtClean="0">
                <a:solidFill>
                  <a:srgbClr val="615A69"/>
                </a:solidFill>
                <a:latin typeface="+mj-lt"/>
                <a:cs typeface="Arial"/>
              </a:rPr>
              <a:t>B</a:t>
            </a:r>
            <a:r>
              <a:rPr sz="2000" spc="0" dirty="0" smtClean="0">
                <a:solidFill>
                  <a:srgbClr val="4B4856"/>
                </a:solidFill>
                <a:latin typeface="+mj-lt"/>
                <a:cs typeface="Arial"/>
              </a:rPr>
              <a:t>TE</a:t>
            </a:r>
            <a:r>
              <a:rPr sz="2000" spc="0" dirty="0" smtClean="0">
                <a:solidFill>
                  <a:srgbClr val="615A69"/>
                </a:solidFill>
                <a:latin typeface="+mj-lt"/>
                <a:cs typeface="Arial"/>
              </a:rPr>
              <a:t>Q</a:t>
            </a:r>
            <a:r>
              <a:rPr sz="2000" spc="-22" dirty="0" smtClean="0">
                <a:solidFill>
                  <a:srgbClr val="615A69"/>
                </a:solidFill>
                <a:latin typeface="+mj-lt"/>
                <a:cs typeface="Arial"/>
              </a:rPr>
              <a:t> </a:t>
            </a:r>
            <a:r>
              <a:rPr sz="2000" spc="0" dirty="0" smtClean="0">
                <a:solidFill>
                  <a:srgbClr val="615A69"/>
                </a:solidFill>
                <a:latin typeface="+mj-lt"/>
                <a:cs typeface="Arial"/>
              </a:rPr>
              <a:t>comm</a:t>
            </a:r>
            <a:r>
              <a:rPr sz="2000" spc="0" dirty="0" smtClean="0">
                <a:solidFill>
                  <a:srgbClr val="4B4856"/>
                </a:solidFill>
                <a:latin typeface="+mj-lt"/>
                <a:cs typeface="Arial"/>
              </a:rPr>
              <a:t>a</a:t>
            </a:r>
            <a:r>
              <a:rPr sz="2000" spc="0" dirty="0" smtClean="0">
                <a:solidFill>
                  <a:srgbClr val="615A69"/>
                </a:solidFill>
                <a:latin typeface="+mj-lt"/>
                <a:cs typeface="Arial"/>
              </a:rPr>
              <a:t>nds</a:t>
            </a:r>
            <a:r>
              <a:rPr sz="2000" spc="56" dirty="0" smtClean="0">
                <a:solidFill>
                  <a:srgbClr val="615A69"/>
                </a:solidFill>
                <a:latin typeface="+mj-lt"/>
                <a:cs typeface="Arial"/>
              </a:rPr>
              <a:t> </a:t>
            </a:r>
            <a:r>
              <a:rPr sz="2000" spc="0" dirty="0" smtClean="0">
                <a:solidFill>
                  <a:srgbClr val="615A69"/>
                </a:solidFill>
                <a:latin typeface="+mj-lt"/>
                <a:cs typeface="Arial"/>
              </a:rPr>
              <a:t>and</a:t>
            </a:r>
            <a:r>
              <a:rPr sz="2000" spc="89" dirty="0" smtClean="0">
                <a:solidFill>
                  <a:srgbClr val="615A69"/>
                </a:solidFill>
                <a:latin typeface="+mj-lt"/>
                <a:cs typeface="Arial"/>
              </a:rPr>
              <a:t> </a:t>
            </a:r>
            <a:r>
              <a:rPr sz="2000" spc="0" dirty="0" smtClean="0">
                <a:solidFill>
                  <a:srgbClr val="4B4856"/>
                </a:solidFill>
                <a:latin typeface="+mj-lt"/>
                <a:cs typeface="Arial"/>
              </a:rPr>
              <a:t>Te</a:t>
            </a:r>
            <a:r>
              <a:rPr sz="2000" spc="0" dirty="0" smtClean="0">
                <a:solidFill>
                  <a:srgbClr val="615A69"/>
                </a:solidFill>
                <a:latin typeface="+mj-lt"/>
                <a:cs typeface="Arial"/>
              </a:rPr>
              <a:t>rad</a:t>
            </a:r>
            <a:r>
              <a:rPr sz="2000" spc="0" dirty="0" smtClean="0">
                <a:solidFill>
                  <a:srgbClr val="4B4856"/>
                </a:solidFill>
                <a:latin typeface="+mj-lt"/>
                <a:cs typeface="Arial"/>
              </a:rPr>
              <a:t>a</a:t>
            </a:r>
            <a:r>
              <a:rPr sz="2000" spc="0" dirty="0" smtClean="0">
                <a:solidFill>
                  <a:srgbClr val="615A69"/>
                </a:solidFill>
                <a:latin typeface="+mj-lt"/>
                <a:cs typeface="Arial"/>
              </a:rPr>
              <a:t>ta</a:t>
            </a:r>
            <a:r>
              <a:rPr sz="2000" spc="89" dirty="0" smtClean="0">
                <a:solidFill>
                  <a:srgbClr val="615A69"/>
                </a:solidFill>
                <a:latin typeface="+mj-lt"/>
                <a:cs typeface="Arial"/>
              </a:rPr>
              <a:t> </a:t>
            </a:r>
            <a:r>
              <a:rPr sz="2000" spc="0" dirty="0" smtClean="0">
                <a:solidFill>
                  <a:srgbClr val="615A69"/>
                </a:solidFill>
                <a:latin typeface="+mj-lt"/>
                <a:cs typeface="Arial"/>
              </a:rPr>
              <a:t>SQ</a:t>
            </a:r>
            <a:r>
              <a:rPr sz="2000" spc="0" dirty="0" smtClean="0">
                <a:solidFill>
                  <a:srgbClr val="334C63"/>
                </a:solidFill>
                <a:latin typeface="+mj-lt"/>
                <a:cs typeface="Arial"/>
              </a:rPr>
              <a:t>L</a:t>
            </a:r>
            <a:r>
              <a:rPr sz="2000" spc="-25" dirty="0" smtClean="0">
                <a:solidFill>
                  <a:srgbClr val="334C63"/>
                </a:solidFill>
                <a:latin typeface="+mj-lt"/>
                <a:cs typeface="Arial"/>
              </a:rPr>
              <a:t> </a:t>
            </a:r>
            <a:r>
              <a:rPr sz="2000" spc="0" dirty="0" smtClean="0">
                <a:solidFill>
                  <a:srgbClr val="615A69"/>
                </a:solidFill>
                <a:latin typeface="+mj-lt"/>
                <a:cs typeface="Arial"/>
              </a:rPr>
              <a:t>s</a:t>
            </a:r>
            <a:r>
              <a:rPr sz="2000" spc="0" dirty="0" smtClean="0">
                <a:solidFill>
                  <a:srgbClr val="4B4856"/>
                </a:solidFill>
                <a:latin typeface="+mj-lt"/>
                <a:cs typeface="Arial"/>
              </a:rPr>
              <a:t>t</a:t>
            </a:r>
            <a:r>
              <a:rPr sz="2000" spc="0" dirty="0" smtClean="0">
                <a:solidFill>
                  <a:srgbClr val="615A69"/>
                </a:solidFill>
                <a:latin typeface="+mj-lt"/>
                <a:cs typeface="Arial"/>
              </a:rPr>
              <a:t>atem</a:t>
            </a:r>
            <a:r>
              <a:rPr sz="2000" spc="0" dirty="0" smtClean="0">
                <a:solidFill>
                  <a:srgbClr val="4B4856"/>
                </a:solidFill>
                <a:latin typeface="+mj-lt"/>
                <a:cs typeface="Arial"/>
              </a:rPr>
              <a:t>e</a:t>
            </a:r>
            <a:r>
              <a:rPr sz="2000" spc="0" dirty="0" smtClean="0">
                <a:solidFill>
                  <a:srgbClr val="615A69"/>
                </a:solidFill>
                <a:latin typeface="+mj-lt"/>
                <a:cs typeface="Arial"/>
              </a:rPr>
              <a:t>nts</a:t>
            </a:r>
            <a:r>
              <a:rPr sz="2000" spc="89" dirty="0" smtClean="0">
                <a:solidFill>
                  <a:srgbClr val="615A69"/>
                </a:solidFill>
                <a:latin typeface="+mj-lt"/>
                <a:cs typeface="Arial"/>
              </a:rPr>
              <a:t> </a:t>
            </a:r>
            <a:r>
              <a:rPr sz="2000" spc="0" dirty="0" smtClean="0">
                <a:solidFill>
                  <a:srgbClr val="615A69"/>
                </a:solidFill>
                <a:latin typeface="+mj-lt"/>
                <a:cs typeface="Arial"/>
              </a:rPr>
              <a:t>w</a:t>
            </a:r>
            <a:r>
              <a:rPr sz="2000" spc="0" dirty="0" smtClean="0">
                <a:solidFill>
                  <a:srgbClr val="4C5B79"/>
                </a:solidFill>
                <a:latin typeface="+mj-lt"/>
                <a:cs typeface="Arial"/>
              </a:rPr>
              <a:t>i</a:t>
            </a:r>
            <a:r>
              <a:rPr sz="2000" spc="0" dirty="0" smtClean="0">
                <a:solidFill>
                  <a:srgbClr val="E6B16E"/>
                </a:solidFill>
                <a:latin typeface="+mj-lt"/>
                <a:cs typeface="Arial"/>
              </a:rPr>
              <a:t>l</a:t>
            </a:r>
            <a:r>
              <a:rPr sz="2000" spc="0" dirty="0" smtClean="0">
                <a:solidFill>
                  <a:srgbClr val="2C284B"/>
                </a:solidFill>
                <a:latin typeface="+mj-lt"/>
                <a:cs typeface="Arial"/>
              </a:rPr>
              <a:t>l</a:t>
            </a:r>
            <a:r>
              <a:rPr sz="2000" spc="0" dirty="0" smtClean="0">
                <a:solidFill>
                  <a:srgbClr val="91CFF3"/>
                </a:solidFill>
                <a:latin typeface="+mj-lt"/>
                <a:cs typeface="Arial"/>
              </a:rPr>
              <a:t>l</a:t>
            </a:r>
            <a:r>
              <a:rPr sz="2000" spc="0" dirty="0" smtClean="0">
                <a:solidFill>
                  <a:srgbClr val="615A69"/>
                </a:solidFill>
                <a:latin typeface="+mj-lt"/>
                <a:cs typeface="Arial"/>
              </a:rPr>
              <a:t>l</a:t>
            </a:r>
            <a:r>
              <a:rPr sz="2000" spc="179" dirty="0" smtClean="0">
                <a:solidFill>
                  <a:srgbClr val="615A69"/>
                </a:solidFill>
                <a:latin typeface="+mj-lt"/>
                <a:cs typeface="Arial"/>
              </a:rPr>
              <a:t> </a:t>
            </a:r>
            <a:r>
              <a:rPr sz="2000" spc="0" dirty="0" smtClean="0">
                <a:solidFill>
                  <a:srgbClr val="615A69"/>
                </a:solidFill>
                <a:latin typeface="+mj-lt"/>
                <a:cs typeface="Arial"/>
              </a:rPr>
              <a:t>lb</a:t>
            </a:r>
            <a:r>
              <a:rPr sz="2000" spc="0" dirty="0" smtClean="0">
                <a:solidFill>
                  <a:srgbClr val="4B4856"/>
                </a:solidFill>
                <a:latin typeface="+mj-lt"/>
                <a:cs typeface="Arial"/>
              </a:rPr>
              <a:t>e </a:t>
            </a:r>
            <a:r>
              <a:rPr sz="2000" spc="0" dirty="0" smtClean="0">
                <a:solidFill>
                  <a:srgbClr val="615A69"/>
                </a:solidFill>
                <a:latin typeface="+mj-lt"/>
                <a:cs typeface="Arial"/>
              </a:rPr>
              <a:t>ex</a:t>
            </a:r>
            <a:r>
              <a:rPr sz="2000" spc="0" dirty="0" smtClean="0">
                <a:solidFill>
                  <a:srgbClr val="4B4856"/>
                </a:solidFill>
                <a:latin typeface="+mj-lt"/>
                <a:cs typeface="Arial"/>
              </a:rPr>
              <a:t>e</a:t>
            </a:r>
            <a:r>
              <a:rPr sz="2000" spc="0" dirty="0" smtClean="0">
                <a:solidFill>
                  <a:srgbClr val="615A69"/>
                </a:solidFill>
                <a:latin typeface="+mj-lt"/>
                <a:cs typeface="Arial"/>
              </a:rPr>
              <a:t>cu</a:t>
            </a:r>
            <a:r>
              <a:rPr sz="2000" spc="0" dirty="0" smtClean="0">
                <a:solidFill>
                  <a:srgbClr val="4B4856"/>
                </a:solidFill>
                <a:latin typeface="+mj-lt"/>
                <a:cs typeface="Arial"/>
              </a:rPr>
              <a:t>t</a:t>
            </a:r>
            <a:r>
              <a:rPr sz="2000" spc="0" dirty="0" smtClean="0">
                <a:solidFill>
                  <a:srgbClr val="615A69"/>
                </a:solidFill>
                <a:latin typeface="+mj-lt"/>
                <a:cs typeface="Arial"/>
              </a:rPr>
              <a:t>ed </a:t>
            </a:r>
            <a:r>
              <a:rPr sz="2000" spc="179" dirty="0" smtClean="0">
                <a:solidFill>
                  <a:srgbClr val="615A69"/>
                </a:solidFill>
                <a:latin typeface="+mj-lt"/>
                <a:cs typeface="Arial"/>
              </a:rPr>
              <a:t> </a:t>
            </a:r>
            <a:r>
              <a:rPr sz="2000" spc="0" dirty="0" smtClean="0">
                <a:solidFill>
                  <a:srgbClr val="615A69"/>
                </a:solidFill>
                <a:latin typeface="+mj-lt"/>
                <a:cs typeface="Arial"/>
              </a:rPr>
              <a:t>within</a:t>
            </a:r>
            <a:r>
              <a:rPr sz="2000" spc="159" dirty="0" smtClean="0">
                <a:solidFill>
                  <a:srgbClr val="615A69"/>
                </a:solidFill>
                <a:latin typeface="+mj-lt"/>
                <a:cs typeface="Arial"/>
              </a:rPr>
              <a:t> </a:t>
            </a:r>
            <a:r>
              <a:rPr sz="2000" spc="0" dirty="0" smtClean="0">
                <a:solidFill>
                  <a:srgbClr val="615A69"/>
                </a:solidFill>
                <a:latin typeface="+mj-lt"/>
                <a:cs typeface="Times New Roman"/>
              </a:rPr>
              <a:t>scripts</a:t>
            </a:r>
            <a:r>
              <a:rPr sz="2000" spc="84" dirty="0" smtClean="0">
                <a:solidFill>
                  <a:srgbClr val="615A69"/>
                </a:solidFill>
                <a:latin typeface="+mj-lt"/>
                <a:cs typeface="Times New Roman"/>
              </a:rPr>
              <a:t> </a:t>
            </a:r>
            <a:r>
              <a:rPr sz="2000" spc="0" dirty="0" smtClean="0">
                <a:solidFill>
                  <a:srgbClr val="615A69"/>
                </a:solidFill>
                <a:latin typeface="+mj-lt"/>
                <a:cs typeface="Arial"/>
              </a:rPr>
              <a:t>and</a:t>
            </a:r>
            <a:r>
              <a:rPr sz="2000" spc="159" dirty="0" smtClean="0">
                <a:solidFill>
                  <a:srgbClr val="615A69"/>
                </a:solidFill>
                <a:latin typeface="+mj-lt"/>
                <a:cs typeface="Arial"/>
              </a:rPr>
              <a:t> </a:t>
            </a:r>
            <a:r>
              <a:rPr sz="2000" spc="0" dirty="0" smtClean="0">
                <a:solidFill>
                  <a:srgbClr val="615A69"/>
                </a:solidFill>
                <a:latin typeface="+mj-lt"/>
                <a:cs typeface="Arial"/>
              </a:rPr>
              <a:t>ma</a:t>
            </a:r>
            <a:r>
              <a:rPr sz="2000" spc="-200" dirty="0" smtClean="0">
                <a:solidFill>
                  <a:srgbClr val="615A69"/>
                </a:solidFill>
                <a:latin typeface="+mj-lt"/>
                <a:cs typeface="Arial"/>
              </a:rPr>
              <a:t> </a:t>
            </a:r>
            <a:r>
              <a:rPr sz="2000" spc="0" dirty="0" smtClean="0">
                <a:solidFill>
                  <a:srgbClr val="615A69"/>
                </a:solidFill>
                <a:latin typeface="+mj-lt"/>
                <a:cs typeface="Arial"/>
              </a:rPr>
              <a:t>cros.</a:t>
            </a:r>
            <a:endParaRPr sz="2000" dirty="0">
              <a:latin typeface="+mj-lt"/>
              <a:cs typeface="Arial"/>
            </a:endParaRPr>
          </a:p>
        </p:txBody>
      </p:sp>
      <p:sp>
        <p:nvSpPr>
          <p:cNvPr id="41" name="object 5"/>
          <p:cNvSpPr txBox="1"/>
          <p:nvPr/>
        </p:nvSpPr>
        <p:spPr>
          <a:xfrm>
            <a:off x="1143000" y="5798175"/>
            <a:ext cx="4308854" cy="421397"/>
          </a:xfrm>
          <a:prstGeom prst="rect">
            <a:avLst/>
          </a:prstGeom>
        </p:spPr>
        <p:txBody>
          <a:bodyPr wrap="square" lIns="0" tIns="0" rIns="0" bIns="0" rtlCol="0">
            <a:noAutofit/>
          </a:bodyPr>
          <a:lstStyle/>
          <a:p>
            <a:pPr marL="12700" marR="26479">
              <a:lnSpc>
                <a:spcPts val="1475"/>
              </a:lnSpc>
              <a:spcBef>
                <a:spcPts val="73"/>
              </a:spcBef>
            </a:pPr>
            <a:r>
              <a:rPr sz="2000" baseline="1927" dirty="0" smtClean="0">
                <a:solidFill>
                  <a:srgbClr val="615A69"/>
                </a:solidFill>
                <a:latin typeface="+mj-lt"/>
                <a:cs typeface="Segoe UI"/>
              </a:rPr>
              <a:t>�</a:t>
            </a:r>
            <a:r>
              <a:rPr sz="2000" baseline="2229" dirty="0" smtClean="0">
                <a:solidFill>
                  <a:srgbClr val="4B4856"/>
                </a:solidFill>
                <a:latin typeface="+mj-lt"/>
                <a:cs typeface="Arial"/>
              </a:rPr>
              <a:t>Fo</a:t>
            </a:r>
            <a:r>
              <a:rPr sz="2000" baseline="2229" dirty="0" smtClean="0">
                <a:solidFill>
                  <a:srgbClr val="615A69"/>
                </a:solidFill>
                <a:latin typeface="+mj-lt"/>
                <a:cs typeface="Arial"/>
              </a:rPr>
              <a:t>r</a:t>
            </a:r>
            <a:r>
              <a:rPr sz="2000" baseline="2229" dirty="0" smtClean="0">
                <a:solidFill>
                  <a:srgbClr val="4B4856"/>
                </a:solidFill>
                <a:latin typeface="+mj-lt"/>
                <a:cs typeface="Arial"/>
              </a:rPr>
              <a:t>mat</a:t>
            </a:r>
            <a:r>
              <a:rPr sz="2000" spc="14" baseline="2229" dirty="0" smtClean="0">
                <a:solidFill>
                  <a:srgbClr val="4B4856"/>
                </a:solidFill>
                <a:latin typeface="+mj-lt"/>
                <a:cs typeface="Arial"/>
              </a:rPr>
              <a:t> </a:t>
            </a:r>
            <a:r>
              <a:rPr sz="2000" spc="0" baseline="2319" dirty="0" smtClean="0">
                <a:solidFill>
                  <a:srgbClr val="4B4856"/>
                </a:solidFill>
                <a:latin typeface="+mj-lt"/>
                <a:cs typeface="Arial"/>
              </a:rPr>
              <a:t>Co</a:t>
            </a:r>
            <a:r>
              <a:rPr sz="2000" spc="0" baseline="2319" dirty="0" smtClean="0">
                <a:solidFill>
                  <a:srgbClr val="615A69"/>
                </a:solidFill>
                <a:latin typeface="+mj-lt"/>
                <a:cs typeface="Arial"/>
              </a:rPr>
              <a:t>n</a:t>
            </a:r>
            <a:r>
              <a:rPr sz="2000" spc="0" baseline="2319" dirty="0" smtClean="0">
                <a:solidFill>
                  <a:srgbClr val="4B4856"/>
                </a:solidFill>
                <a:latin typeface="+mj-lt"/>
                <a:cs typeface="Arial"/>
              </a:rPr>
              <a:t>tro</a:t>
            </a:r>
            <a:r>
              <a:rPr sz="2000" spc="0" baseline="2319" dirty="0" smtClean="0">
                <a:solidFill>
                  <a:srgbClr val="615A69"/>
                </a:solidFill>
                <a:latin typeface="+mj-lt"/>
                <a:cs typeface="Arial"/>
              </a:rPr>
              <a:t>l</a:t>
            </a:r>
            <a:r>
              <a:rPr sz="2000" spc="29" baseline="2319" dirty="0" smtClean="0">
                <a:solidFill>
                  <a:srgbClr val="615A69"/>
                </a:solidFill>
                <a:latin typeface="+mj-lt"/>
                <a:cs typeface="Arial"/>
              </a:rPr>
              <a:t> </a:t>
            </a:r>
            <a:r>
              <a:rPr sz="2000" spc="0" baseline="2229" dirty="0" smtClean="0">
                <a:solidFill>
                  <a:srgbClr val="4B4856"/>
                </a:solidFill>
                <a:latin typeface="+mj-lt"/>
                <a:cs typeface="Arial"/>
              </a:rPr>
              <a:t>Commands</a:t>
            </a:r>
            <a:r>
              <a:rPr sz="2000" spc="0" baseline="2229" dirty="0" smtClean="0">
                <a:solidFill>
                  <a:srgbClr val="615A69"/>
                </a:solidFill>
                <a:latin typeface="+mj-lt"/>
                <a:cs typeface="Arial"/>
              </a:rPr>
              <a:t>:</a:t>
            </a:r>
            <a:endParaRPr sz="2000" dirty="0">
              <a:latin typeface="+mj-lt"/>
              <a:cs typeface="Arial"/>
            </a:endParaRPr>
          </a:p>
          <a:p>
            <a:pPr marL="497369">
              <a:lnSpc>
                <a:spcPct val="95825"/>
              </a:lnSpc>
              <a:spcBef>
                <a:spcPts val="91"/>
              </a:spcBef>
            </a:pPr>
            <a:r>
              <a:rPr sz="2000" dirty="0" smtClean="0">
                <a:solidFill>
                  <a:srgbClr val="615A69"/>
                </a:solidFill>
                <a:latin typeface="+mj-lt"/>
                <a:cs typeface="Arial"/>
              </a:rPr>
              <a:t>contro</a:t>
            </a:r>
            <a:r>
              <a:rPr sz="2000" dirty="0" smtClean="0">
                <a:solidFill>
                  <a:srgbClr val="4C5B79"/>
                </a:solidFill>
                <a:latin typeface="+mj-lt"/>
                <a:cs typeface="Arial"/>
              </a:rPr>
              <a:t>l</a:t>
            </a:r>
            <a:r>
              <a:rPr sz="2000" spc="89" dirty="0" smtClean="0">
                <a:solidFill>
                  <a:srgbClr val="4C5B79"/>
                </a:solidFill>
                <a:latin typeface="+mj-lt"/>
                <a:cs typeface="Arial"/>
              </a:rPr>
              <a:t> </a:t>
            </a:r>
            <a:r>
              <a:rPr sz="2000" spc="0" dirty="0" smtClean="0">
                <a:solidFill>
                  <a:srgbClr val="4B4856"/>
                </a:solidFill>
                <a:latin typeface="+mj-lt"/>
                <a:cs typeface="Arial"/>
              </a:rPr>
              <a:t>t</a:t>
            </a:r>
            <a:r>
              <a:rPr sz="2000" spc="0" dirty="0" smtClean="0">
                <a:solidFill>
                  <a:srgbClr val="615A69"/>
                </a:solidFill>
                <a:latin typeface="+mj-lt"/>
                <a:cs typeface="Arial"/>
              </a:rPr>
              <a:t>he</a:t>
            </a:r>
            <a:r>
              <a:rPr sz="2000" spc="225" dirty="0" smtClean="0">
                <a:solidFill>
                  <a:srgbClr val="615A69"/>
                </a:solidFill>
                <a:latin typeface="+mj-lt"/>
                <a:cs typeface="Arial"/>
              </a:rPr>
              <a:t> </a:t>
            </a:r>
            <a:r>
              <a:rPr sz="2000" spc="0" dirty="0" smtClean="0">
                <a:solidFill>
                  <a:srgbClr val="615A69"/>
                </a:solidFill>
                <a:latin typeface="+mj-lt"/>
                <a:cs typeface="Times New Roman"/>
              </a:rPr>
              <a:t>form</a:t>
            </a:r>
            <a:r>
              <a:rPr sz="2000" spc="0" dirty="0" smtClean="0">
                <a:solidFill>
                  <a:srgbClr val="4B4856"/>
                </a:solidFill>
                <a:latin typeface="+mj-lt"/>
                <a:cs typeface="Times New Roman"/>
              </a:rPr>
              <a:t>a</a:t>
            </a:r>
            <a:r>
              <a:rPr sz="2000" spc="0" dirty="0" smtClean="0">
                <a:solidFill>
                  <a:srgbClr val="615A69"/>
                </a:solidFill>
                <a:latin typeface="+mj-lt"/>
                <a:cs typeface="Times New Roman"/>
              </a:rPr>
              <a:t>t</a:t>
            </a:r>
            <a:r>
              <a:rPr sz="2000" spc="9" dirty="0" smtClean="0">
                <a:solidFill>
                  <a:srgbClr val="615A69"/>
                </a:solidFill>
                <a:latin typeface="+mj-lt"/>
                <a:cs typeface="Times New Roman"/>
              </a:rPr>
              <a:t> </a:t>
            </a:r>
            <a:r>
              <a:rPr sz="2000" spc="0" dirty="0" smtClean="0">
                <a:solidFill>
                  <a:srgbClr val="615A69"/>
                </a:solidFill>
                <a:latin typeface="+mj-lt"/>
                <a:cs typeface="Arial"/>
              </a:rPr>
              <a:t>of</a:t>
            </a:r>
            <a:r>
              <a:rPr sz="2000" spc="-39" dirty="0" smtClean="0">
                <a:solidFill>
                  <a:srgbClr val="615A69"/>
                </a:solidFill>
                <a:latin typeface="+mj-lt"/>
                <a:cs typeface="Arial"/>
              </a:rPr>
              <a:t> </a:t>
            </a:r>
            <a:r>
              <a:rPr sz="2000" spc="0" dirty="0" smtClean="0">
                <a:solidFill>
                  <a:srgbClr val="615A69"/>
                </a:solidFill>
                <a:latin typeface="+mj-lt"/>
                <a:cs typeface="Arial"/>
              </a:rPr>
              <a:t>scre</a:t>
            </a:r>
            <a:r>
              <a:rPr sz="2000" spc="0" dirty="0" smtClean="0">
                <a:solidFill>
                  <a:srgbClr val="4B4856"/>
                </a:solidFill>
                <a:latin typeface="+mj-lt"/>
                <a:cs typeface="Arial"/>
              </a:rPr>
              <a:t>e</a:t>
            </a:r>
            <a:r>
              <a:rPr sz="2000" spc="0" dirty="0" smtClean="0">
                <a:solidFill>
                  <a:srgbClr val="615A69"/>
                </a:solidFill>
                <a:latin typeface="+mj-lt"/>
                <a:cs typeface="Arial"/>
              </a:rPr>
              <a:t>n</a:t>
            </a:r>
            <a:r>
              <a:rPr sz="2000" spc="89" dirty="0" smtClean="0">
                <a:solidFill>
                  <a:srgbClr val="615A69"/>
                </a:solidFill>
                <a:latin typeface="+mj-lt"/>
                <a:cs typeface="Arial"/>
              </a:rPr>
              <a:t> </a:t>
            </a:r>
            <a:r>
              <a:rPr sz="2000" spc="0" dirty="0" smtClean="0">
                <a:solidFill>
                  <a:srgbClr val="615A69"/>
                </a:solidFill>
                <a:latin typeface="+mj-lt"/>
                <a:cs typeface="Arial"/>
              </a:rPr>
              <a:t>a</a:t>
            </a:r>
            <a:r>
              <a:rPr sz="2000" spc="-60" dirty="0" smtClean="0">
                <a:solidFill>
                  <a:srgbClr val="615A69"/>
                </a:solidFill>
                <a:latin typeface="+mj-lt"/>
                <a:cs typeface="Arial"/>
              </a:rPr>
              <a:t> </a:t>
            </a:r>
            <a:r>
              <a:rPr sz="2000" spc="0" dirty="0" smtClean="0">
                <a:solidFill>
                  <a:srgbClr val="615A69"/>
                </a:solidFill>
                <a:latin typeface="+mj-lt"/>
                <a:cs typeface="Arial"/>
              </a:rPr>
              <a:t>nd</a:t>
            </a:r>
            <a:r>
              <a:rPr sz="2000" spc="167" dirty="0" smtClean="0">
                <a:solidFill>
                  <a:srgbClr val="615A69"/>
                </a:solidFill>
                <a:latin typeface="+mj-lt"/>
                <a:cs typeface="Arial"/>
              </a:rPr>
              <a:t> </a:t>
            </a:r>
            <a:r>
              <a:rPr sz="2000" spc="0" dirty="0" smtClean="0">
                <a:solidFill>
                  <a:srgbClr val="615A69"/>
                </a:solidFill>
                <a:latin typeface="+mj-lt"/>
                <a:cs typeface="Arial"/>
              </a:rPr>
              <a:t>pr</a:t>
            </a:r>
            <a:r>
              <a:rPr sz="2000" spc="0" dirty="0" smtClean="0">
                <a:solidFill>
                  <a:srgbClr val="4C5B79"/>
                </a:solidFill>
                <a:latin typeface="+mj-lt"/>
                <a:cs typeface="Arial"/>
              </a:rPr>
              <a:t>i</a:t>
            </a:r>
            <a:r>
              <a:rPr sz="2000" spc="0" dirty="0" smtClean="0">
                <a:solidFill>
                  <a:srgbClr val="615A69"/>
                </a:solidFill>
                <a:latin typeface="+mj-lt"/>
                <a:cs typeface="Arial"/>
              </a:rPr>
              <a:t>n</a:t>
            </a:r>
            <a:r>
              <a:rPr sz="2000" spc="0" dirty="0" smtClean="0">
                <a:solidFill>
                  <a:srgbClr val="4B4856"/>
                </a:solidFill>
                <a:latin typeface="+mj-lt"/>
                <a:cs typeface="Arial"/>
              </a:rPr>
              <a:t>t</a:t>
            </a:r>
            <a:r>
              <a:rPr sz="2000" spc="0" dirty="0" smtClean="0">
                <a:solidFill>
                  <a:srgbClr val="615A69"/>
                </a:solidFill>
                <a:latin typeface="+mj-lt"/>
                <a:cs typeface="Arial"/>
              </a:rPr>
              <a:t>e</a:t>
            </a:r>
            <a:r>
              <a:rPr sz="2000" spc="0" dirty="0" smtClean="0">
                <a:solidFill>
                  <a:srgbClr val="4B4856"/>
                </a:solidFill>
                <a:latin typeface="+mj-lt"/>
                <a:cs typeface="Arial"/>
              </a:rPr>
              <a:t>r</a:t>
            </a:r>
            <a:r>
              <a:rPr sz="2000" spc="89" dirty="0" smtClean="0">
                <a:solidFill>
                  <a:srgbClr val="4B4856"/>
                </a:solidFill>
                <a:latin typeface="+mj-lt"/>
                <a:cs typeface="Arial"/>
              </a:rPr>
              <a:t> </a:t>
            </a:r>
            <a:r>
              <a:rPr sz="2000" spc="0" dirty="0" smtClean="0">
                <a:solidFill>
                  <a:srgbClr val="615A69"/>
                </a:solidFill>
                <a:latin typeface="+mj-lt"/>
                <a:cs typeface="Arial"/>
              </a:rPr>
              <a:t>output</a:t>
            </a:r>
            <a:r>
              <a:rPr sz="2000" spc="0" dirty="0" smtClean="0">
                <a:solidFill>
                  <a:srgbClr val="4C5B79"/>
                </a:solidFill>
                <a:latin typeface="+mj-lt"/>
                <a:cs typeface="Arial"/>
              </a:rPr>
              <a:t>.</a:t>
            </a:r>
            <a:endParaRPr sz="2000" dirty="0">
              <a:latin typeface="+mj-lt"/>
              <a:cs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object 31"/>
          <p:cNvSpPr/>
          <p:nvPr/>
        </p:nvSpPr>
        <p:spPr>
          <a:xfrm>
            <a:off x="0" y="3"/>
            <a:ext cx="9906000" cy="1128775"/>
          </a:xfrm>
          <a:custGeom>
            <a:avLst/>
            <a:gdLst/>
            <a:ahLst/>
            <a:cxnLst/>
            <a:rect l="l" t="t" r="r" b="b"/>
            <a:pathLst>
              <a:path w="9906000" h="1128775">
                <a:moveTo>
                  <a:pt x="492137" y="1105914"/>
                </a:moveTo>
                <a:lnTo>
                  <a:pt x="507125" y="1083119"/>
                </a:lnTo>
                <a:lnTo>
                  <a:pt x="521491" y="1060491"/>
                </a:lnTo>
                <a:lnTo>
                  <a:pt x="535515" y="1038132"/>
                </a:lnTo>
                <a:lnTo>
                  <a:pt x="549474" y="1016144"/>
                </a:lnTo>
                <a:lnTo>
                  <a:pt x="578314" y="973690"/>
                </a:lnTo>
                <a:lnTo>
                  <a:pt x="610240" y="933941"/>
                </a:lnTo>
                <a:lnTo>
                  <a:pt x="647482" y="897713"/>
                </a:lnTo>
                <a:lnTo>
                  <a:pt x="692267" y="865821"/>
                </a:lnTo>
                <a:lnTo>
                  <a:pt x="746824" y="839079"/>
                </a:lnTo>
                <a:lnTo>
                  <a:pt x="813383" y="818301"/>
                </a:lnTo>
                <a:lnTo>
                  <a:pt x="851860" y="810403"/>
                </a:lnTo>
                <a:lnTo>
                  <a:pt x="894172" y="804302"/>
                </a:lnTo>
                <a:lnTo>
                  <a:pt x="940600" y="800099"/>
                </a:lnTo>
                <a:lnTo>
                  <a:pt x="9467850" y="800099"/>
                </a:lnTo>
                <a:lnTo>
                  <a:pt x="9502265" y="799084"/>
                </a:lnTo>
                <a:lnTo>
                  <a:pt x="9566870" y="789889"/>
                </a:lnTo>
                <a:lnTo>
                  <a:pt x="9625947" y="772072"/>
                </a:lnTo>
                <a:lnTo>
                  <a:pt x="9679627" y="746750"/>
                </a:lnTo>
                <a:lnTo>
                  <a:pt x="9728041" y="715038"/>
                </a:lnTo>
                <a:lnTo>
                  <a:pt x="9771318" y="678051"/>
                </a:lnTo>
                <a:lnTo>
                  <a:pt x="9809590" y="636906"/>
                </a:lnTo>
                <a:lnTo>
                  <a:pt x="9842986" y="592716"/>
                </a:lnTo>
                <a:lnTo>
                  <a:pt x="9871636" y="546599"/>
                </a:lnTo>
                <a:lnTo>
                  <a:pt x="9895672" y="499670"/>
                </a:lnTo>
                <a:lnTo>
                  <a:pt x="9905999" y="476250"/>
                </a:lnTo>
                <a:lnTo>
                  <a:pt x="9905999" y="0"/>
                </a:lnTo>
                <a:lnTo>
                  <a:pt x="0" y="0"/>
                </a:lnTo>
                <a:lnTo>
                  <a:pt x="0" y="801877"/>
                </a:lnTo>
                <a:lnTo>
                  <a:pt x="44018" y="809048"/>
                </a:lnTo>
                <a:lnTo>
                  <a:pt x="84978" y="817151"/>
                </a:lnTo>
                <a:lnTo>
                  <a:pt x="123033" y="826194"/>
                </a:lnTo>
                <a:lnTo>
                  <a:pt x="158341" y="836180"/>
                </a:lnTo>
                <a:lnTo>
                  <a:pt x="191055" y="847115"/>
                </a:lnTo>
                <a:lnTo>
                  <a:pt x="221332" y="859006"/>
                </a:lnTo>
                <a:lnTo>
                  <a:pt x="249326" y="871857"/>
                </a:lnTo>
                <a:lnTo>
                  <a:pt x="275193" y="885673"/>
                </a:lnTo>
                <a:lnTo>
                  <a:pt x="299089" y="900461"/>
                </a:lnTo>
                <a:lnTo>
                  <a:pt x="321168" y="916225"/>
                </a:lnTo>
                <a:lnTo>
                  <a:pt x="341587" y="932971"/>
                </a:lnTo>
                <a:lnTo>
                  <a:pt x="360500" y="950705"/>
                </a:lnTo>
                <a:lnTo>
                  <a:pt x="378063" y="969432"/>
                </a:lnTo>
                <a:lnTo>
                  <a:pt x="394431" y="989157"/>
                </a:lnTo>
                <a:lnTo>
                  <a:pt x="409760" y="1009886"/>
                </a:lnTo>
                <a:lnTo>
                  <a:pt x="424204" y="1031624"/>
                </a:lnTo>
                <a:lnTo>
                  <a:pt x="437920" y="1054376"/>
                </a:lnTo>
                <a:lnTo>
                  <a:pt x="451063" y="1078149"/>
                </a:lnTo>
                <a:lnTo>
                  <a:pt x="463787" y="1102947"/>
                </a:lnTo>
                <a:lnTo>
                  <a:pt x="476250" y="1128775"/>
                </a:lnTo>
                <a:lnTo>
                  <a:pt x="492137" y="1105914"/>
                </a:lnTo>
                <a:close/>
              </a:path>
            </a:pathLst>
          </a:custGeom>
          <a:solidFill>
            <a:srgbClr val="FFFFFF"/>
          </a:solidFill>
        </p:spPr>
        <p:txBody>
          <a:bodyPr wrap="square" lIns="0" tIns="0" rIns="0" bIns="0" rtlCol="0">
            <a:noAutofit/>
          </a:bodyPr>
          <a:lstStyle/>
          <a:p>
            <a:endParaRPr>
              <a:latin typeface="+mj-lt"/>
            </a:endParaRPr>
          </a:p>
        </p:txBody>
      </p:sp>
      <p:sp>
        <p:nvSpPr>
          <p:cNvPr id="37" name="object 37"/>
          <p:cNvSpPr/>
          <p:nvPr/>
        </p:nvSpPr>
        <p:spPr>
          <a:xfrm>
            <a:off x="0" y="3"/>
            <a:ext cx="9906000" cy="1128775"/>
          </a:xfrm>
          <a:custGeom>
            <a:avLst/>
            <a:gdLst/>
            <a:ahLst/>
            <a:cxnLst/>
            <a:rect l="l" t="t" r="r" b="b"/>
            <a:pathLst>
              <a:path w="9906000" h="1128775">
                <a:moveTo>
                  <a:pt x="492137" y="1105914"/>
                </a:moveTo>
                <a:lnTo>
                  <a:pt x="507125" y="1083119"/>
                </a:lnTo>
                <a:lnTo>
                  <a:pt x="521491" y="1060491"/>
                </a:lnTo>
                <a:lnTo>
                  <a:pt x="535515" y="1038132"/>
                </a:lnTo>
                <a:lnTo>
                  <a:pt x="549474" y="1016144"/>
                </a:lnTo>
                <a:lnTo>
                  <a:pt x="578314" y="973690"/>
                </a:lnTo>
                <a:lnTo>
                  <a:pt x="610240" y="933941"/>
                </a:lnTo>
                <a:lnTo>
                  <a:pt x="647482" y="897713"/>
                </a:lnTo>
                <a:lnTo>
                  <a:pt x="692267" y="865821"/>
                </a:lnTo>
                <a:lnTo>
                  <a:pt x="746824" y="839079"/>
                </a:lnTo>
                <a:lnTo>
                  <a:pt x="813383" y="818301"/>
                </a:lnTo>
                <a:lnTo>
                  <a:pt x="851860" y="810403"/>
                </a:lnTo>
                <a:lnTo>
                  <a:pt x="894172" y="804302"/>
                </a:lnTo>
                <a:lnTo>
                  <a:pt x="940600" y="800099"/>
                </a:lnTo>
                <a:lnTo>
                  <a:pt x="9467850" y="800099"/>
                </a:lnTo>
                <a:lnTo>
                  <a:pt x="9502265" y="799084"/>
                </a:lnTo>
                <a:lnTo>
                  <a:pt x="9566870" y="789889"/>
                </a:lnTo>
                <a:lnTo>
                  <a:pt x="9625947" y="772072"/>
                </a:lnTo>
                <a:lnTo>
                  <a:pt x="9679627" y="746750"/>
                </a:lnTo>
                <a:lnTo>
                  <a:pt x="9728041" y="715038"/>
                </a:lnTo>
                <a:lnTo>
                  <a:pt x="9771318" y="678051"/>
                </a:lnTo>
                <a:lnTo>
                  <a:pt x="9809590" y="636906"/>
                </a:lnTo>
                <a:lnTo>
                  <a:pt x="9842986" y="592716"/>
                </a:lnTo>
                <a:lnTo>
                  <a:pt x="9871636" y="546599"/>
                </a:lnTo>
                <a:lnTo>
                  <a:pt x="9895672" y="499670"/>
                </a:lnTo>
                <a:lnTo>
                  <a:pt x="9905999" y="476250"/>
                </a:lnTo>
                <a:lnTo>
                  <a:pt x="9905999" y="0"/>
                </a:lnTo>
                <a:lnTo>
                  <a:pt x="0" y="0"/>
                </a:lnTo>
                <a:lnTo>
                  <a:pt x="0" y="801877"/>
                </a:lnTo>
                <a:lnTo>
                  <a:pt x="44018" y="809048"/>
                </a:lnTo>
                <a:lnTo>
                  <a:pt x="84978" y="817151"/>
                </a:lnTo>
                <a:lnTo>
                  <a:pt x="123033" y="826194"/>
                </a:lnTo>
                <a:lnTo>
                  <a:pt x="158341" y="836180"/>
                </a:lnTo>
                <a:lnTo>
                  <a:pt x="191055" y="847115"/>
                </a:lnTo>
                <a:lnTo>
                  <a:pt x="221332" y="859006"/>
                </a:lnTo>
                <a:lnTo>
                  <a:pt x="249326" y="871857"/>
                </a:lnTo>
                <a:lnTo>
                  <a:pt x="275193" y="885673"/>
                </a:lnTo>
                <a:lnTo>
                  <a:pt x="299089" y="900461"/>
                </a:lnTo>
                <a:lnTo>
                  <a:pt x="321168" y="916225"/>
                </a:lnTo>
                <a:lnTo>
                  <a:pt x="341587" y="932971"/>
                </a:lnTo>
                <a:lnTo>
                  <a:pt x="360500" y="950705"/>
                </a:lnTo>
                <a:lnTo>
                  <a:pt x="378063" y="969432"/>
                </a:lnTo>
                <a:lnTo>
                  <a:pt x="394431" y="989157"/>
                </a:lnTo>
                <a:lnTo>
                  <a:pt x="409760" y="1009886"/>
                </a:lnTo>
                <a:lnTo>
                  <a:pt x="424204" y="1031624"/>
                </a:lnTo>
                <a:lnTo>
                  <a:pt x="437920" y="1054376"/>
                </a:lnTo>
                <a:lnTo>
                  <a:pt x="451063" y="1078149"/>
                </a:lnTo>
                <a:lnTo>
                  <a:pt x="463787" y="1102947"/>
                </a:lnTo>
                <a:lnTo>
                  <a:pt x="476250" y="1128775"/>
                </a:lnTo>
                <a:lnTo>
                  <a:pt x="492137" y="1105914"/>
                </a:lnTo>
                <a:close/>
              </a:path>
            </a:pathLst>
          </a:custGeom>
          <a:solidFill>
            <a:srgbClr val="FFFFFF"/>
          </a:solidFill>
        </p:spPr>
        <p:txBody>
          <a:bodyPr wrap="square" lIns="0" tIns="0" rIns="0" bIns="0" rtlCol="0">
            <a:noAutofit/>
          </a:bodyPr>
          <a:lstStyle/>
          <a:p>
            <a:endParaRPr>
              <a:latin typeface="+mj-lt"/>
            </a:endParaRPr>
          </a:p>
        </p:txBody>
      </p:sp>
      <p:sp>
        <p:nvSpPr>
          <p:cNvPr id="41" name="Title 40"/>
          <p:cNvSpPr>
            <a:spLocks noGrp="1"/>
          </p:cNvSpPr>
          <p:nvPr>
            <p:ph type="title"/>
          </p:nvPr>
        </p:nvSpPr>
        <p:spPr/>
        <p:txBody>
          <a:bodyPr/>
          <a:lstStyle/>
          <a:p>
            <a:r>
              <a:rPr lang="en-US" dirty="0">
                <a:latin typeface="+mj-lt"/>
              </a:rPr>
              <a:t>BTEQ Commands</a:t>
            </a:r>
          </a:p>
        </p:txBody>
      </p:sp>
      <p:sp>
        <p:nvSpPr>
          <p:cNvPr id="45" name="object 25"/>
          <p:cNvSpPr/>
          <p:nvPr/>
        </p:nvSpPr>
        <p:spPr>
          <a:xfrm>
            <a:off x="5724585" y="4075938"/>
            <a:ext cx="1504304" cy="102870"/>
          </a:xfrm>
          <a:prstGeom prst="rect">
            <a:avLst/>
          </a:prstGeom>
          <a:blipFill>
            <a:blip r:embed="rId3" cstate="print"/>
            <a:stretch>
              <a:fillRect/>
            </a:stretch>
          </a:blipFill>
        </p:spPr>
        <p:txBody>
          <a:bodyPr wrap="square" lIns="0" tIns="0" rIns="0" bIns="0" rtlCol="0">
            <a:noAutofit/>
          </a:bodyPr>
          <a:lstStyle/>
          <a:p>
            <a:endParaRPr>
              <a:latin typeface="+mj-lt"/>
            </a:endParaRPr>
          </a:p>
        </p:txBody>
      </p:sp>
      <p:sp>
        <p:nvSpPr>
          <p:cNvPr id="46" name="object 26"/>
          <p:cNvSpPr/>
          <p:nvPr/>
        </p:nvSpPr>
        <p:spPr>
          <a:xfrm>
            <a:off x="1298547" y="1499615"/>
            <a:ext cx="7763853" cy="4681728"/>
          </a:xfrm>
          <a:prstGeom prst="rect">
            <a:avLst/>
          </a:prstGeom>
          <a:blipFill>
            <a:blip r:embed="rId4" cstate="print"/>
            <a:stretch>
              <a:fillRect/>
            </a:stretch>
          </a:blipFill>
        </p:spPr>
        <p:txBody>
          <a:bodyPr wrap="square" lIns="0" tIns="0" rIns="0" bIns="0" rtlCol="0">
            <a:noAutofit/>
          </a:bodyPr>
          <a:lstStyle/>
          <a:p>
            <a:endParaRPr>
              <a:latin typeface="+mj-lt"/>
            </a:endParaRPr>
          </a:p>
        </p:txBody>
      </p:sp>
      <p:sp>
        <p:nvSpPr>
          <p:cNvPr id="47" name="object 19"/>
          <p:cNvSpPr txBox="1"/>
          <p:nvPr/>
        </p:nvSpPr>
        <p:spPr>
          <a:xfrm>
            <a:off x="3135365" y="1528266"/>
            <a:ext cx="265840" cy="165100"/>
          </a:xfrm>
          <a:prstGeom prst="rect">
            <a:avLst/>
          </a:prstGeom>
        </p:spPr>
        <p:txBody>
          <a:bodyPr wrap="square" lIns="0" tIns="0" rIns="0" bIns="0" rtlCol="0">
            <a:noAutofit/>
          </a:bodyPr>
          <a:lstStyle/>
          <a:p>
            <a:pPr marL="12700">
              <a:lnSpc>
                <a:spcPts val="1240"/>
              </a:lnSpc>
              <a:spcBef>
                <a:spcPts val="62"/>
              </a:spcBef>
            </a:pPr>
            <a:r>
              <a:rPr sz="1650" spc="0" baseline="5350" dirty="0" smtClean="0">
                <a:solidFill>
                  <a:srgbClr val="4D4553"/>
                </a:solidFill>
                <a:latin typeface="+mj-lt"/>
                <a:cs typeface="Courier New"/>
              </a:rPr>
              <a:t>A</a:t>
            </a:r>
            <a:r>
              <a:rPr sz="1650" spc="0" baseline="5350" dirty="0" smtClean="0">
                <a:solidFill>
                  <a:srgbClr val="735066"/>
                </a:solidFill>
                <a:latin typeface="+mj-lt"/>
                <a:cs typeface="Courier New"/>
              </a:rPr>
              <a:t>b</a:t>
            </a:r>
            <a:r>
              <a:rPr sz="1650" spc="0" baseline="5350" dirty="0" smtClean="0">
                <a:solidFill>
                  <a:srgbClr val="4D4553"/>
                </a:solidFill>
                <a:latin typeface="+mj-lt"/>
                <a:cs typeface="Courier New"/>
              </a:rPr>
              <a:t>o</a:t>
            </a:r>
            <a:endParaRPr sz="1100">
              <a:latin typeface="+mj-lt"/>
              <a:cs typeface="Courier New"/>
            </a:endParaRPr>
          </a:p>
        </p:txBody>
      </p:sp>
      <p:sp>
        <p:nvSpPr>
          <p:cNvPr id="48" name="object 18"/>
          <p:cNvSpPr txBox="1"/>
          <p:nvPr/>
        </p:nvSpPr>
        <p:spPr>
          <a:xfrm>
            <a:off x="1315568" y="1542662"/>
            <a:ext cx="451493" cy="137159"/>
          </a:xfrm>
          <a:prstGeom prst="rect">
            <a:avLst/>
          </a:prstGeom>
        </p:spPr>
        <p:txBody>
          <a:bodyPr wrap="square" lIns="0" tIns="0" rIns="0" bIns="0" rtlCol="0">
            <a:noAutofit/>
          </a:bodyPr>
          <a:lstStyle/>
          <a:p>
            <a:pPr marL="12700">
              <a:lnSpc>
                <a:spcPct val="95825"/>
              </a:lnSpc>
              <a:spcBef>
                <a:spcPts val="15"/>
              </a:spcBef>
            </a:pPr>
            <a:r>
              <a:rPr sz="850" dirty="0" smtClean="0">
                <a:solidFill>
                  <a:srgbClr val="3B374C"/>
                </a:solidFill>
                <a:latin typeface="+mj-lt"/>
                <a:cs typeface="Arial"/>
              </a:rPr>
              <a:t>A</a:t>
            </a:r>
            <a:r>
              <a:rPr sz="850" dirty="0" smtClean="0">
                <a:solidFill>
                  <a:srgbClr val="2A283D"/>
                </a:solidFill>
                <a:latin typeface="+mj-lt"/>
                <a:cs typeface="Arial"/>
              </a:rPr>
              <a:t>B</a:t>
            </a:r>
            <a:r>
              <a:rPr sz="850" dirty="0" smtClean="0">
                <a:solidFill>
                  <a:srgbClr val="3B374C"/>
                </a:solidFill>
                <a:latin typeface="+mj-lt"/>
                <a:cs typeface="Arial"/>
              </a:rPr>
              <a:t>O</a:t>
            </a:r>
            <a:r>
              <a:rPr sz="850" dirty="0" smtClean="0">
                <a:solidFill>
                  <a:srgbClr val="2A283D"/>
                </a:solidFill>
                <a:latin typeface="+mj-lt"/>
                <a:cs typeface="Arial"/>
              </a:rPr>
              <a:t>RT</a:t>
            </a:r>
            <a:endParaRPr sz="850" dirty="0">
              <a:latin typeface="+mj-lt"/>
              <a:cs typeface="Arial"/>
            </a:endParaRPr>
          </a:p>
        </p:txBody>
      </p:sp>
      <p:sp>
        <p:nvSpPr>
          <p:cNvPr id="49" name="object 17"/>
          <p:cNvSpPr txBox="1"/>
          <p:nvPr/>
        </p:nvSpPr>
        <p:spPr>
          <a:xfrm>
            <a:off x="1324715" y="1973802"/>
            <a:ext cx="612278" cy="127000"/>
          </a:xfrm>
          <a:prstGeom prst="rect">
            <a:avLst/>
          </a:prstGeom>
        </p:spPr>
        <p:txBody>
          <a:bodyPr wrap="square" lIns="0" tIns="0" rIns="0" bIns="0" rtlCol="0">
            <a:noAutofit/>
          </a:bodyPr>
          <a:lstStyle/>
          <a:p>
            <a:pPr marL="12700">
              <a:lnSpc>
                <a:spcPts val="919"/>
              </a:lnSpc>
              <a:spcBef>
                <a:spcPts val="46"/>
              </a:spcBef>
            </a:pPr>
            <a:r>
              <a:rPr sz="800" dirty="0" smtClean="0">
                <a:solidFill>
                  <a:srgbClr val="2A283D"/>
                </a:solidFill>
                <a:latin typeface="+mj-lt"/>
                <a:cs typeface="Arial"/>
              </a:rPr>
              <a:t>D</a:t>
            </a:r>
            <a:r>
              <a:rPr sz="800" dirty="0" smtClean="0">
                <a:solidFill>
                  <a:srgbClr val="2F1633"/>
                </a:solidFill>
                <a:latin typeface="+mj-lt"/>
                <a:cs typeface="Arial"/>
              </a:rPr>
              <a:t>EF</a:t>
            </a:r>
            <a:r>
              <a:rPr sz="800" dirty="0" smtClean="0">
                <a:solidFill>
                  <a:srgbClr val="3B374C"/>
                </a:solidFill>
                <a:latin typeface="+mj-lt"/>
                <a:cs typeface="Arial"/>
              </a:rPr>
              <a:t>AU</a:t>
            </a:r>
            <a:r>
              <a:rPr sz="800" dirty="0" smtClean="0">
                <a:solidFill>
                  <a:srgbClr val="2A283D"/>
                </a:solidFill>
                <a:latin typeface="+mj-lt"/>
                <a:cs typeface="Arial"/>
              </a:rPr>
              <a:t>LT</a:t>
            </a:r>
            <a:r>
              <a:rPr sz="800" dirty="0" smtClean="0">
                <a:solidFill>
                  <a:srgbClr val="4D4553"/>
                </a:solidFill>
                <a:latin typeface="+mj-lt"/>
                <a:cs typeface="Arial"/>
              </a:rPr>
              <a:t>S</a:t>
            </a:r>
            <a:endParaRPr sz="800" dirty="0">
              <a:latin typeface="+mj-lt"/>
              <a:cs typeface="Arial"/>
            </a:endParaRPr>
          </a:p>
        </p:txBody>
      </p:sp>
      <p:sp>
        <p:nvSpPr>
          <p:cNvPr id="50" name="object 16"/>
          <p:cNvSpPr txBox="1"/>
          <p:nvPr/>
        </p:nvSpPr>
        <p:spPr>
          <a:xfrm>
            <a:off x="1324715" y="2439961"/>
            <a:ext cx="286030" cy="162560"/>
          </a:xfrm>
          <a:prstGeom prst="rect">
            <a:avLst/>
          </a:prstGeom>
        </p:spPr>
        <p:txBody>
          <a:bodyPr wrap="square" lIns="0" tIns="0" rIns="0" bIns="0" rtlCol="0">
            <a:noAutofit/>
          </a:bodyPr>
          <a:lstStyle/>
          <a:p>
            <a:pPr marL="12700">
              <a:lnSpc>
                <a:spcPct val="94401"/>
              </a:lnSpc>
              <a:spcBef>
                <a:spcPts val="20"/>
              </a:spcBef>
            </a:pPr>
            <a:r>
              <a:rPr sz="1050" dirty="0" smtClean="0">
                <a:solidFill>
                  <a:srgbClr val="2A283D"/>
                </a:solidFill>
                <a:latin typeface="+mj-lt"/>
                <a:cs typeface="Courier New"/>
              </a:rPr>
              <a:t>E</a:t>
            </a:r>
            <a:r>
              <a:rPr sz="1050" dirty="0" smtClean="0">
                <a:solidFill>
                  <a:srgbClr val="4D4553"/>
                </a:solidFill>
                <a:latin typeface="+mj-lt"/>
                <a:cs typeface="Courier New"/>
              </a:rPr>
              <a:t>X</a:t>
            </a:r>
            <a:r>
              <a:rPr sz="1050" dirty="0" smtClean="0">
                <a:solidFill>
                  <a:srgbClr val="2A283D"/>
                </a:solidFill>
                <a:latin typeface="+mj-lt"/>
                <a:cs typeface="Courier New"/>
              </a:rPr>
              <a:t>J</a:t>
            </a:r>
            <a:r>
              <a:rPr sz="1050" dirty="0" smtClean="0">
                <a:solidFill>
                  <a:srgbClr val="3B374C"/>
                </a:solidFill>
                <a:latin typeface="+mj-lt"/>
                <a:cs typeface="Courier New"/>
              </a:rPr>
              <a:t>J</a:t>
            </a:r>
            <a:endParaRPr sz="1050">
              <a:latin typeface="+mj-lt"/>
              <a:cs typeface="Courier New"/>
            </a:endParaRPr>
          </a:p>
        </p:txBody>
      </p:sp>
      <p:sp>
        <p:nvSpPr>
          <p:cNvPr id="51" name="object 15"/>
          <p:cNvSpPr txBox="1"/>
          <p:nvPr/>
        </p:nvSpPr>
        <p:spPr>
          <a:xfrm>
            <a:off x="1324712" y="2782700"/>
            <a:ext cx="1022762" cy="135890"/>
          </a:xfrm>
          <a:prstGeom prst="rect">
            <a:avLst/>
          </a:prstGeom>
        </p:spPr>
        <p:txBody>
          <a:bodyPr wrap="square" lIns="0" tIns="0" rIns="0" bIns="0" rtlCol="0">
            <a:noAutofit/>
          </a:bodyPr>
          <a:lstStyle/>
          <a:p>
            <a:pPr marL="12700">
              <a:lnSpc>
                <a:spcPct val="95825"/>
              </a:lnSpc>
              <a:spcBef>
                <a:spcPts val="5"/>
              </a:spcBef>
            </a:pPr>
            <a:r>
              <a:rPr sz="850" b="1" spc="0" dirty="0" smtClean="0">
                <a:solidFill>
                  <a:srgbClr val="2A283D"/>
                </a:solidFill>
                <a:latin typeface="+mj-lt"/>
                <a:cs typeface="Arial"/>
              </a:rPr>
              <a:t>H</a:t>
            </a:r>
            <a:r>
              <a:rPr sz="850" b="1" spc="0" dirty="0" smtClean="0">
                <a:solidFill>
                  <a:srgbClr val="4D4553"/>
                </a:solidFill>
                <a:latin typeface="+mj-lt"/>
                <a:cs typeface="Arial"/>
              </a:rPr>
              <a:t>A</a:t>
            </a:r>
            <a:r>
              <a:rPr sz="850" b="1" spc="0" dirty="0" smtClean="0">
                <a:solidFill>
                  <a:srgbClr val="2A283D"/>
                </a:solidFill>
                <a:latin typeface="+mj-lt"/>
                <a:cs typeface="Arial"/>
              </a:rPr>
              <a:t>LT</a:t>
            </a:r>
            <a:r>
              <a:rPr sz="850" b="1" spc="49" dirty="0" smtClean="0">
                <a:solidFill>
                  <a:srgbClr val="2A283D"/>
                </a:solidFill>
                <a:latin typeface="+mj-lt"/>
                <a:cs typeface="Arial"/>
              </a:rPr>
              <a:t> </a:t>
            </a:r>
            <a:r>
              <a:rPr sz="800" spc="0" dirty="0" smtClean="0">
                <a:solidFill>
                  <a:srgbClr val="2A283D"/>
                </a:solidFill>
                <a:latin typeface="+mj-lt"/>
                <a:cs typeface="Arial"/>
              </a:rPr>
              <a:t>E</a:t>
            </a:r>
            <a:r>
              <a:rPr sz="800" spc="0" dirty="0" smtClean="0">
                <a:solidFill>
                  <a:srgbClr val="3B374C"/>
                </a:solidFill>
                <a:latin typeface="+mj-lt"/>
                <a:cs typeface="Arial"/>
              </a:rPr>
              <a:t>X</a:t>
            </a:r>
            <a:r>
              <a:rPr sz="800" spc="-86" dirty="0" smtClean="0">
                <a:solidFill>
                  <a:srgbClr val="3B374C"/>
                </a:solidFill>
                <a:latin typeface="+mj-lt"/>
                <a:cs typeface="Arial"/>
              </a:rPr>
              <a:t> </a:t>
            </a:r>
            <a:r>
              <a:rPr sz="800" spc="0" dirty="0" smtClean="0">
                <a:solidFill>
                  <a:srgbClr val="2A283D"/>
                </a:solidFill>
                <a:latin typeface="+mj-lt"/>
                <a:cs typeface="Arial"/>
              </a:rPr>
              <a:t>E</a:t>
            </a:r>
            <a:r>
              <a:rPr sz="800" spc="0" dirty="0" smtClean="0">
                <a:solidFill>
                  <a:srgbClr val="4D4553"/>
                </a:solidFill>
                <a:latin typeface="+mj-lt"/>
                <a:cs typeface="Arial"/>
              </a:rPr>
              <a:t>CU</a:t>
            </a:r>
            <a:r>
              <a:rPr sz="800" spc="0" dirty="0" smtClean="0">
                <a:solidFill>
                  <a:srgbClr val="2A283D"/>
                </a:solidFill>
                <a:latin typeface="+mj-lt"/>
                <a:cs typeface="Arial"/>
              </a:rPr>
              <a:t>lli</a:t>
            </a:r>
            <a:r>
              <a:rPr sz="800" spc="0" dirty="0" smtClean="0">
                <a:solidFill>
                  <a:srgbClr val="2F1633"/>
                </a:solidFill>
                <a:latin typeface="+mj-lt"/>
                <a:cs typeface="Arial"/>
              </a:rPr>
              <a:t>l</a:t>
            </a:r>
            <a:r>
              <a:rPr sz="800" spc="0" dirty="0" smtClean="0">
                <a:solidFill>
                  <a:srgbClr val="3B374C"/>
                </a:solidFill>
                <a:latin typeface="+mj-lt"/>
                <a:cs typeface="Arial"/>
              </a:rPr>
              <a:t>ON</a:t>
            </a:r>
            <a:endParaRPr sz="800" dirty="0">
              <a:latin typeface="+mj-lt"/>
              <a:cs typeface="Arial"/>
            </a:endParaRPr>
          </a:p>
        </p:txBody>
      </p:sp>
      <p:sp>
        <p:nvSpPr>
          <p:cNvPr id="52" name="object 14"/>
          <p:cNvSpPr txBox="1"/>
          <p:nvPr/>
        </p:nvSpPr>
        <p:spPr>
          <a:xfrm>
            <a:off x="1324713" y="3068451"/>
            <a:ext cx="490065" cy="309144"/>
          </a:xfrm>
          <a:prstGeom prst="rect">
            <a:avLst/>
          </a:prstGeom>
        </p:spPr>
        <p:txBody>
          <a:bodyPr wrap="square" lIns="0" tIns="0" rIns="0" bIns="0" rtlCol="0">
            <a:noAutofit/>
          </a:bodyPr>
          <a:lstStyle/>
          <a:p>
            <a:pPr marL="12700">
              <a:lnSpc>
                <a:spcPct val="95825"/>
              </a:lnSpc>
              <a:spcBef>
                <a:spcPts val="5"/>
              </a:spcBef>
            </a:pPr>
            <a:r>
              <a:rPr sz="850" spc="0" dirty="0" smtClean="0">
                <a:solidFill>
                  <a:srgbClr val="3B374C"/>
                </a:solidFill>
                <a:latin typeface="+mj-lt"/>
                <a:cs typeface="Arial"/>
              </a:rPr>
              <a:t>LO</a:t>
            </a:r>
            <a:r>
              <a:rPr sz="850" spc="0" dirty="0" smtClean="0">
                <a:solidFill>
                  <a:srgbClr val="4D4553"/>
                </a:solidFill>
                <a:latin typeface="+mj-lt"/>
                <a:cs typeface="Arial"/>
              </a:rPr>
              <a:t>GO</a:t>
            </a:r>
            <a:r>
              <a:rPr sz="850" spc="-69" dirty="0" smtClean="0">
                <a:solidFill>
                  <a:srgbClr val="4D4553"/>
                </a:solidFill>
                <a:latin typeface="+mj-lt"/>
                <a:cs typeface="Arial"/>
              </a:rPr>
              <a:t> </a:t>
            </a:r>
            <a:r>
              <a:rPr sz="850" b="1" spc="0" dirty="0" smtClean="0">
                <a:solidFill>
                  <a:srgbClr val="2F1633"/>
                </a:solidFill>
                <a:latin typeface="+mj-lt"/>
                <a:cs typeface="Arial"/>
              </a:rPr>
              <a:t>F</a:t>
            </a:r>
            <a:r>
              <a:rPr sz="850" b="1" spc="0" dirty="0" smtClean="0">
                <a:solidFill>
                  <a:srgbClr val="2A283D"/>
                </a:solidFill>
                <a:latin typeface="+mj-lt"/>
                <a:cs typeface="Arial"/>
              </a:rPr>
              <a:t>f</a:t>
            </a:r>
            <a:endParaRPr sz="850" dirty="0">
              <a:latin typeface="+mj-lt"/>
              <a:cs typeface="Arial"/>
            </a:endParaRPr>
          </a:p>
          <a:p>
            <a:pPr marL="12700" marR="16573">
              <a:lnSpc>
                <a:spcPct val="95825"/>
              </a:lnSpc>
              <a:spcBef>
                <a:spcPts val="390"/>
              </a:spcBef>
            </a:pPr>
            <a:r>
              <a:rPr sz="850" dirty="0" smtClean="0">
                <a:solidFill>
                  <a:srgbClr val="3B374C"/>
                </a:solidFill>
                <a:latin typeface="+mj-lt"/>
                <a:cs typeface="Arial"/>
              </a:rPr>
              <a:t>LO</a:t>
            </a:r>
            <a:r>
              <a:rPr sz="850" dirty="0" smtClean="0">
                <a:solidFill>
                  <a:srgbClr val="4D4553"/>
                </a:solidFill>
                <a:latin typeface="+mj-lt"/>
                <a:cs typeface="Arial"/>
              </a:rPr>
              <a:t>G</a:t>
            </a:r>
            <a:r>
              <a:rPr sz="850" dirty="0" smtClean="0">
                <a:solidFill>
                  <a:srgbClr val="3B374C"/>
                </a:solidFill>
                <a:latin typeface="+mj-lt"/>
                <a:cs typeface="Arial"/>
              </a:rPr>
              <a:t>ON</a:t>
            </a:r>
            <a:endParaRPr sz="850" dirty="0">
              <a:latin typeface="+mj-lt"/>
              <a:cs typeface="Arial"/>
            </a:endParaRPr>
          </a:p>
        </p:txBody>
      </p:sp>
      <p:sp>
        <p:nvSpPr>
          <p:cNvPr id="53" name="object 13"/>
          <p:cNvSpPr txBox="1"/>
          <p:nvPr/>
        </p:nvSpPr>
        <p:spPr>
          <a:xfrm>
            <a:off x="1315568" y="3574913"/>
            <a:ext cx="594224" cy="297538"/>
          </a:xfrm>
          <a:prstGeom prst="rect">
            <a:avLst/>
          </a:prstGeom>
        </p:spPr>
        <p:txBody>
          <a:bodyPr wrap="square" lIns="0" tIns="0" rIns="0" bIns="0" rtlCol="0">
            <a:noAutofit/>
          </a:bodyPr>
          <a:lstStyle/>
          <a:p>
            <a:pPr marL="12700" marR="15239">
              <a:lnSpc>
                <a:spcPct val="95825"/>
              </a:lnSpc>
              <a:spcBef>
                <a:spcPts val="15"/>
              </a:spcBef>
            </a:pPr>
            <a:r>
              <a:rPr sz="850" dirty="0" smtClean="0">
                <a:solidFill>
                  <a:srgbClr val="3B374C"/>
                </a:solidFill>
                <a:latin typeface="+mj-lt"/>
                <a:cs typeface="Arial"/>
              </a:rPr>
              <a:t>Q</a:t>
            </a:r>
            <a:r>
              <a:rPr sz="850" dirty="0" smtClean="0">
                <a:solidFill>
                  <a:srgbClr val="374B63"/>
                </a:solidFill>
                <a:latin typeface="+mj-lt"/>
                <a:cs typeface="Arial"/>
              </a:rPr>
              <a:t>U</a:t>
            </a:r>
            <a:r>
              <a:rPr sz="850" dirty="0" smtClean="0">
                <a:solidFill>
                  <a:srgbClr val="7EAFCE"/>
                </a:solidFill>
                <a:latin typeface="+mj-lt"/>
                <a:cs typeface="Arial"/>
              </a:rPr>
              <a:t>I</a:t>
            </a:r>
            <a:r>
              <a:rPr sz="850" dirty="0" smtClean="0">
                <a:solidFill>
                  <a:srgbClr val="2F1633"/>
                </a:solidFill>
                <a:latin typeface="+mj-lt"/>
                <a:cs typeface="Arial"/>
              </a:rPr>
              <a:t>T</a:t>
            </a:r>
            <a:endParaRPr sz="850" dirty="0">
              <a:latin typeface="+mj-lt"/>
              <a:cs typeface="Arial"/>
            </a:endParaRPr>
          </a:p>
          <a:p>
            <a:pPr marL="12700">
              <a:lnSpc>
                <a:spcPct val="95825"/>
              </a:lnSpc>
              <a:spcBef>
                <a:spcPts val="345"/>
              </a:spcBef>
            </a:pPr>
            <a:r>
              <a:rPr sz="800" dirty="0" smtClean="0">
                <a:solidFill>
                  <a:srgbClr val="4D4553"/>
                </a:solidFill>
                <a:latin typeface="+mj-lt"/>
                <a:cs typeface="Arial"/>
              </a:rPr>
              <a:t>S</a:t>
            </a:r>
            <a:r>
              <a:rPr sz="800" dirty="0" smtClean="0">
                <a:solidFill>
                  <a:srgbClr val="2A283D"/>
                </a:solidFill>
                <a:latin typeface="+mj-lt"/>
                <a:cs typeface="Arial"/>
              </a:rPr>
              <a:t>E</a:t>
            </a:r>
            <a:r>
              <a:rPr sz="800" dirty="0" smtClean="0">
                <a:solidFill>
                  <a:srgbClr val="4D4553"/>
                </a:solidFill>
                <a:latin typeface="+mj-lt"/>
                <a:cs typeface="Arial"/>
              </a:rPr>
              <a:t>UI</a:t>
            </a:r>
            <a:r>
              <a:rPr sz="800" dirty="0" smtClean="0">
                <a:solidFill>
                  <a:srgbClr val="2A283D"/>
                </a:solidFill>
                <a:latin typeface="+mj-lt"/>
                <a:cs typeface="Arial"/>
              </a:rPr>
              <a:t>R</a:t>
            </a:r>
            <a:r>
              <a:rPr sz="800" dirty="0" smtClean="0">
                <a:solidFill>
                  <a:srgbClr val="2F1633"/>
                </a:solidFill>
                <a:latin typeface="+mj-lt"/>
                <a:cs typeface="Arial"/>
              </a:rPr>
              <a:t>I</a:t>
            </a:r>
            <a:r>
              <a:rPr sz="800" dirty="0" smtClean="0">
                <a:solidFill>
                  <a:srgbClr val="3B374C"/>
                </a:solidFill>
                <a:latin typeface="+mj-lt"/>
                <a:cs typeface="Arial"/>
              </a:rPr>
              <a:t>T\f</a:t>
            </a:r>
            <a:endParaRPr sz="800" dirty="0">
              <a:latin typeface="+mj-lt"/>
              <a:cs typeface="Arial"/>
            </a:endParaRPr>
          </a:p>
        </p:txBody>
      </p:sp>
      <p:sp>
        <p:nvSpPr>
          <p:cNvPr id="54" name="object 12"/>
          <p:cNvSpPr txBox="1"/>
          <p:nvPr/>
        </p:nvSpPr>
        <p:spPr>
          <a:xfrm>
            <a:off x="5716460" y="4060457"/>
            <a:ext cx="453023" cy="147319"/>
          </a:xfrm>
          <a:prstGeom prst="rect">
            <a:avLst/>
          </a:prstGeom>
        </p:spPr>
        <p:txBody>
          <a:bodyPr wrap="square" lIns="0" tIns="0" rIns="0" bIns="0" rtlCol="0">
            <a:noAutofit/>
          </a:bodyPr>
          <a:lstStyle/>
          <a:p>
            <a:pPr marL="12700">
              <a:lnSpc>
                <a:spcPts val="1080"/>
              </a:lnSpc>
              <a:spcBef>
                <a:spcPts val="54"/>
              </a:spcBef>
            </a:pPr>
            <a:r>
              <a:rPr sz="950" spc="0" dirty="0" smtClean="0">
                <a:solidFill>
                  <a:srgbClr val="4D4553"/>
                </a:solidFill>
                <a:latin typeface="+mj-lt"/>
                <a:cs typeface="Arial"/>
              </a:rPr>
              <a:t>he</a:t>
            </a:r>
            <a:r>
              <a:rPr sz="950" spc="23" dirty="0" smtClean="0">
                <a:solidFill>
                  <a:srgbClr val="4D4553"/>
                </a:solidFill>
                <a:latin typeface="+mj-lt"/>
                <a:cs typeface="Arial"/>
              </a:rPr>
              <a:t> </a:t>
            </a:r>
            <a:r>
              <a:rPr sz="850" spc="0" dirty="0" smtClean="0">
                <a:solidFill>
                  <a:srgbClr val="706A77"/>
                </a:solidFill>
                <a:latin typeface="+mj-lt"/>
                <a:cs typeface="Arial"/>
              </a:rPr>
              <a:t>n</a:t>
            </a:r>
            <a:r>
              <a:rPr sz="850" spc="0" dirty="0" smtClean="0">
                <a:solidFill>
                  <a:srgbClr val="3B374C"/>
                </a:solidFill>
                <a:latin typeface="+mj-lt"/>
                <a:cs typeface="Arial"/>
              </a:rPr>
              <a:t>e</a:t>
            </a:r>
            <a:r>
              <a:rPr sz="850" spc="0" dirty="0" smtClean="0">
                <a:solidFill>
                  <a:srgbClr val="706A77"/>
                </a:solidFill>
                <a:latin typeface="+mj-lt"/>
                <a:cs typeface="Arial"/>
              </a:rPr>
              <a:t>x</a:t>
            </a:r>
            <a:r>
              <a:rPr sz="850" spc="0" dirty="0" smtClean="0">
                <a:solidFill>
                  <a:srgbClr val="5F3645"/>
                </a:solidFill>
                <a:latin typeface="+mj-lt"/>
                <a:cs typeface="Arial"/>
              </a:rPr>
              <a:t>t</a:t>
            </a:r>
            <a:endParaRPr sz="850">
              <a:latin typeface="+mj-lt"/>
              <a:cs typeface="Arial"/>
            </a:endParaRPr>
          </a:p>
        </p:txBody>
      </p:sp>
      <p:sp>
        <p:nvSpPr>
          <p:cNvPr id="55" name="object 11"/>
          <p:cNvSpPr txBox="1"/>
          <p:nvPr/>
        </p:nvSpPr>
        <p:spPr>
          <a:xfrm>
            <a:off x="6230847" y="4058078"/>
            <a:ext cx="1025028" cy="151130"/>
          </a:xfrm>
          <a:prstGeom prst="rect">
            <a:avLst/>
          </a:prstGeom>
        </p:spPr>
        <p:txBody>
          <a:bodyPr wrap="square" lIns="0" tIns="0" rIns="0" bIns="0" rtlCol="0">
            <a:noAutofit/>
          </a:bodyPr>
          <a:lstStyle/>
          <a:p>
            <a:pPr marL="12700">
              <a:lnSpc>
                <a:spcPts val="1115"/>
              </a:lnSpc>
              <a:spcBef>
                <a:spcPts val="55"/>
              </a:spcBef>
            </a:pPr>
            <a:r>
              <a:rPr sz="800" spc="0" dirty="0" smtClean="0">
                <a:solidFill>
                  <a:srgbClr val="4D4553"/>
                </a:solidFill>
                <a:latin typeface="+mj-lt"/>
                <a:cs typeface="Arial"/>
              </a:rPr>
              <a:t>OGO</a:t>
            </a:r>
            <a:r>
              <a:rPr sz="800" spc="87" dirty="0" smtClean="0">
                <a:solidFill>
                  <a:srgbClr val="4D4553"/>
                </a:solidFill>
                <a:latin typeface="+mj-lt"/>
                <a:cs typeface="Arial"/>
              </a:rPr>
              <a:t> </a:t>
            </a:r>
            <a:r>
              <a:rPr sz="800" spc="0" dirty="0" smtClean="0">
                <a:solidFill>
                  <a:srgbClr val="6A3D6E"/>
                </a:solidFill>
                <a:latin typeface="+mj-lt"/>
                <a:cs typeface="Arial"/>
              </a:rPr>
              <a:t>N</a:t>
            </a:r>
            <a:r>
              <a:rPr sz="800" spc="98" dirty="0" smtClean="0">
                <a:solidFill>
                  <a:srgbClr val="6A3D6E"/>
                </a:solidFill>
                <a:latin typeface="+mj-lt"/>
                <a:cs typeface="Arial"/>
              </a:rPr>
              <a:t> </a:t>
            </a:r>
            <a:r>
              <a:rPr sz="850" spc="0" dirty="0" smtClean="0">
                <a:solidFill>
                  <a:srgbClr val="706A77"/>
                </a:solidFill>
                <a:latin typeface="+mj-lt"/>
                <a:cs typeface="Arial"/>
              </a:rPr>
              <a:t>c</a:t>
            </a:r>
            <a:r>
              <a:rPr sz="850" spc="0" dirty="0" smtClean="0">
                <a:solidFill>
                  <a:srgbClr val="4D4553"/>
                </a:solidFill>
                <a:latin typeface="+mj-lt"/>
                <a:cs typeface="Arial"/>
              </a:rPr>
              <a:t>o</a:t>
            </a:r>
            <a:r>
              <a:rPr sz="850" spc="0" dirty="0" smtClean="0">
                <a:solidFill>
                  <a:srgbClr val="706A77"/>
                </a:solidFill>
                <a:latin typeface="+mj-lt"/>
                <a:cs typeface="Arial"/>
              </a:rPr>
              <a:t>mm   </a:t>
            </a:r>
            <a:r>
              <a:rPr sz="850" spc="104" dirty="0" smtClean="0">
                <a:solidFill>
                  <a:srgbClr val="706A77"/>
                </a:solidFill>
                <a:latin typeface="+mj-lt"/>
                <a:cs typeface="Arial"/>
              </a:rPr>
              <a:t> </a:t>
            </a:r>
            <a:r>
              <a:rPr sz="1000" spc="0" dirty="0" smtClean="0">
                <a:solidFill>
                  <a:srgbClr val="735066"/>
                </a:solidFill>
                <a:latin typeface="+mj-lt"/>
                <a:cs typeface="Times New Roman"/>
              </a:rPr>
              <a:t>d</a:t>
            </a:r>
            <a:r>
              <a:rPr sz="1000" spc="0" dirty="0" smtClean="0">
                <a:solidFill>
                  <a:srgbClr val="706A77"/>
                </a:solidFill>
                <a:latin typeface="+mj-lt"/>
                <a:cs typeface="Times New Roman"/>
              </a:rPr>
              <a:t>.</a:t>
            </a:r>
            <a:endParaRPr sz="1000">
              <a:latin typeface="+mj-lt"/>
              <a:cs typeface="Times New Roman"/>
            </a:endParaRPr>
          </a:p>
        </p:txBody>
      </p:sp>
      <p:sp>
        <p:nvSpPr>
          <p:cNvPr id="56" name="object 10"/>
          <p:cNvSpPr txBox="1"/>
          <p:nvPr/>
        </p:nvSpPr>
        <p:spPr>
          <a:xfrm>
            <a:off x="1315568" y="4072350"/>
            <a:ext cx="593915" cy="127000"/>
          </a:xfrm>
          <a:prstGeom prst="rect">
            <a:avLst/>
          </a:prstGeom>
        </p:spPr>
        <p:txBody>
          <a:bodyPr wrap="square" lIns="0" tIns="0" rIns="0" bIns="0" rtlCol="0">
            <a:noAutofit/>
          </a:bodyPr>
          <a:lstStyle/>
          <a:p>
            <a:pPr marL="12700">
              <a:lnSpc>
                <a:spcPts val="919"/>
              </a:lnSpc>
              <a:spcBef>
                <a:spcPts val="46"/>
              </a:spcBef>
            </a:pPr>
            <a:r>
              <a:rPr sz="800" dirty="0" smtClean="0">
                <a:solidFill>
                  <a:srgbClr val="4D4553"/>
                </a:solidFill>
                <a:latin typeface="+mj-lt"/>
                <a:cs typeface="Arial"/>
              </a:rPr>
              <a:t>S</a:t>
            </a:r>
            <a:r>
              <a:rPr sz="800" dirty="0" smtClean="0">
                <a:solidFill>
                  <a:srgbClr val="3B374C"/>
                </a:solidFill>
                <a:latin typeface="+mj-lt"/>
                <a:cs typeface="Arial"/>
              </a:rPr>
              <a:t>ESS</a:t>
            </a:r>
            <a:r>
              <a:rPr sz="800" dirty="0" smtClean="0">
                <a:solidFill>
                  <a:srgbClr val="2A283D"/>
                </a:solidFill>
                <a:latin typeface="+mj-lt"/>
                <a:cs typeface="Arial"/>
              </a:rPr>
              <a:t>I</a:t>
            </a:r>
            <a:r>
              <a:rPr sz="800" dirty="0" smtClean="0">
                <a:solidFill>
                  <a:srgbClr val="80C0E5"/>
                </a:solidFill>
                <a:latin typeface="+mj-lt"/>
                <a:cs typeface="Arial"/>
              </a:rPr>
              <a:t>I</a:t>
            </a:r>
            <a:r>
              <a:rPr sz="800" dirty="0" smtClean="0">
                <a:solidFill>
                  <a:srgbClr val="3B374C"/>
                </a:solidFill>
                <a:latin typeface="+mj-lt"/>
                <a:cs typeface="Arial"/>
              </a:rPr>
              <a:t>ON</a:t>
            </a:r>
            <a:r>
              <a:rPr sz="800" dirty="0" smtClean="0">
                <a:solidFill>
                  <a:srgbClr val="4D4553"/>
                </a:solidFill>
                <a:latin typeface="+mj-lt"/>
                <a:cs typeface="Arial"/>
              </a:rPr>
              <a:t>S</a:t>
            </a:r>
            <a:r>
              <a:rPr sz="800" dirty="0" smtClean="0">
                <a:solidFill>
                  <a:srgbClr val="80C0E5"/>
                </a:solidFill>
                <a:latin typeface="+mj-lt"/>
                <a:cs typeface="Arial"/>
              </a:rPr>
              <a:t>,</a:t>
            </a:r>
            <a:endParaRPr sz="800" dirty="0">
              <a:latin typeface="+mj-lt"/>
              <a:cs typeface="Arial"/>
            </a:endParaRPr>
          </a:p>
        </p:txBody>
      </p:sp>
      <p:sp>
        <p:nvSpPr>
          <p:cNvPr id="57" name="object 9"/>
          <p:cNvSpPr txBox="1"/>
          <p:nvPr/>
        </p:nvSpPr>
        <p:spPr>
          <a:xfrm>
            <a:off x="1315568" y="4347916"/>
            <a:ext cx="1090599" cy="146050"/>
          </a:xfrm>
          <a:prstGeom prst="rect">
            <a:avLst/>
          </a:prstGeom>
        </p:spPr>
        <p:txBody>
          <a:bodyPr wrap="square" lIns="0" tIns="0" rIns="0" bIns="0" rtlCol="0">
            <a:noAutofit/>
          </a:bodyPr>
          <a:lstStyle/>
          <a:p>
            <a:pPr marL="12700">
              <a:lnSpc>
                <a:spcPts val="1070"/>
              </a:lnSpc>
              <a:spcBef>
                <a:spcPts val="53"/>
              </a:spcBef>
            </a:pPr>
            <a:r>
              <a:rPr sz="800" spc="0" dirty="0" smtClean="0">
                <a:solidFill>
                  <a:srgbClr val="4D4553"/>
                </a:solidFill>
                <a:latin typeface="+mj-lt"/>
                <a:cs typeface="Arial"/>
              </a:rPr>
              <a:t>S</a:t>
            </a:r>
            <a:r>
              <a:rPr sz="800" spc="-24" dirty="0" smtClean="0">
                <a:solidFill>
                  <a:srgbClr val="4D4553"/>
                </a:solidFill>
                <a:latin typeface="+mj-lt"/>
                <a:cs typeface="Arial"/>
              </a:rPr>
              <a:t> </a:t>
            </a:r>
            <a:r>
              <a:rPr sz="800" spc="0" dirty="0" smtClean="0">
                <a:solidFill>
                  <a:srgbClr val="3B374C"/>
                </a:solidFill>
                <a:latin typeface="+mj-lt"/>
                <a:cs typeface="Arial"/>
              </a:rPr>
              <a:t>ESS</a:t>
            </a:r>
            <a:r>
              <a:rPr sz="800" spc="0" dirty="0" smtClean="0">
                <a:solidFill>
                  <a:srgbClr val="2A283D"/>
                </a:solidFill>
                <a:latin typeface="+mj-lt"/>
                <a:cs typeface="Arial"/>
              </a:rPr>
              <a:t>I</a:t>
            </a:r>
            <a:r>
              <a:rPr sz="800" spc="0" dirty="0" smtClean="0">
                <a:solidFill>
                  <a:srgbClr val="80C0E5"/>
                </a:solidFill>
                <a:latin typeface="+mj-lt"/>
                <a:cs typeface="Arial"/>
              </a:rPr>
              <a:t>I</a:t>
            </a:r>
            <a:r>
              <a:rPr sz="800" spc="0" dirty="0" smtClean="0">
                <a:solidFill>
                  <a:srgbClr val="3B374C"/>
                </a:solidFill>
                <a:latin typeface="+mj-lt"/>
                <a:cs typeface="Arial"/>
              </a:rPr>
              <a:t>ON </a:t>
            </a:r>
            <a:r>
              <a:rPr sz="800" spc="-84" dirty="0" smtClean="0">
                <a:solidFill>
                  <a:srgbClr val="3B374C"/>
                </a:solidFill>
                <a:latin typeface="+mj-lt"/>
                <a:cs typeface="Arial"/>
              </a:rPr>
              <a:t> </a:t>
            </a:r>
            <a:r>
              <a:rPr sz="950" spc="0" dirty="0" smtClean="0">
                <a:solidFill>
                  <a:srgbClr val="3B374C"/>
                </a:solidFill>
                <a:latin typeface="+mj-lt"/>
                <a:cs typeface="Times New Roman"/>
              </a:rPr>
              <a:t>C</a:t>
            </a:r>
            <a:r>
              <a:rPr sz="950" spc="0" dirty="0" smtClean="0">
                <a:solidFill>
                  <a:srgbClr val="2A283D"/>
                </a:solidFill>
                <a:latin typeface="+mj-lt"/>
                <a:cs typeface="Times New Roman"/>
              </a:rPr>
              <a:t>HAR</a:t>
            </a:r>
            <a:r>
              <a:rPr sz="950" spc="0" dirty="0" smtClean="0">
                <a:solidFill>
                  <a:srgbClr val="3B374C"/>
                </a:solidFill>
                <a:latin typeface="+mj-lt"/>
                <a:cs typeface="Times New Roman"/>
              </a:rPr>
              <a:t>S</a:t>
            </a:r>
            <a:r>
              <a:rPr sz="950" spc="0" dirty="0" smtClean="0">
                <a:solidFill>
                  <a:srgbClr val="2A283D"/>
                </a:solidFill>
                <a:latin typeface="+mj-lt"/>
                <a:cs typeface="Times New Roman"/>
              </a:rPr>
              <a:t>H</a:t>
            </a:r>
            <a:endParaRPr sz="950" dirty="0">
              <a:latin typeface="+mj-lt"/>
              <a:cs typeface="Times New Roman"/>
            </a:endParaRPr>
          </a:p>
        </p:txBody>
      </p:sp>
      <p:sp>
        <p:nvSpPr>
          <p:cNvPr id="58" name="object 8"/>
          <p:cNvSpPr txBox="1"/>
          <p:nvPr/>
        </p:nvSpPr>
        <p:spPr>
          <a:xfrm>
            <a:off x="1315568" y="4637903"/>
            <a:ext cx="1071064" cy="137160"/>
          </a:xfrm>
          <a:prstGeom prst="rect">
            <a:avLst/>
          </a:prstGeom>
        </p:spPr>
        <p:txBody>
          <a:bodyPr wrap="square" lIns="0" tIns="0" rIns="0" bIns="0" rtlCol="0">
            <a:noAutofit/>
          </a:bodyPr>
          <a:lstStyle/>
          <a:p>
            <a:pPr marL="12700">
              <a:lnSpc>
                <a:spcPct val="95825"/>
              </a:lnSpc>
              <a:spcBef>
                <a:spcPts val="15"/>
              </a:spcBef>
            </a:pPr>
            <a:r>
              <a:rPr sz="800" dirty="0" smtClean="0">
                <a:solidFill>
                  <a:srgbClr val="4D4553"/>
                </a:solidFill>
                <a:latin typeface="+mj-lt"/>
                <a:cs typeface="Arial"/>
              </a:rPr>
              <a:t>S</a:t>
            </a:r>
            <a:r>
              <a:rPr sz="800" dirty="0" smtClean="0">
                <a:solidFill>
                  <a:srgbClr val="3B374C"/>
                </a:solidFill>
                <a:latin typeface="+mj-lt"/>
                <a:cs typeface="Arial"/>
              </a:rPr>
              <a:t>ESS</a:t>
            </a:r>
            <a:r>
              <a:rPr sz="800" dirty="0" smtClean="0">
                <a:solidFill>
                  <a:srgbClr val="80C0E5"/>
                </a:solidFill>
                <a:latin typeface="+mj-lt"/>
                <a:cs typeface="Arial"/>
              </a:rPr>
              <a:t>I</a:t>
            </a:r>
            <a:r>
              <a:rPr sz="800" dirty="0" smtClean="0">
                <a:solidFill>
                  <a:srgbClr val="3B374C"/>
                </a:solidFill>
                <a:latin typeface="+mj-lt"/>
                <a:cs typeface="Arial"/>
              </a:rPr>
              <a:t>ON</a:t>
            </a:r>
            <a:r>
              <a:rPr sz="800" spc="64" dirty="0" smtClean="0">
                <a:solidFill>
                  <a:srgbClr val="3B374C"/>
                </a:solidFill>
                <a:latin typeface="+mj-lt"/>
                <a:cs typeface="Arial"/>
              </a:rPr>
              <a:t> </a:t>
            </a:r>
            <a:r>
              <a:rPr sz="850" spc="0" dirty="0" smtClean="0">
                <a:solidFill>
                  <a:srgbClr val="4D4553"/>
                </a:solidFill>
                <a:latin typeface="+mj-lt"/>
                <a:cs typeface="Arial"/>
              </a:rPr>
              <a:t>S</a:t>
            </a:r>
            <a:r>
              <a:rPr sz="850" spc="0" dirty="0" smtClean="0">
                <a:solidFill>
                  <a:srgbClr val="2A283D"/>
                </a:solidFill>
                <a:latin typeface="+mj-lt"/>
                <a:cs typeface="Arial"/>
              </a:rPr>
              <a:t>QLIIF</a:t>
            </a:r>
            <a:r>
              <a:rPr sz="850" spc="0" dirty="0" smtClean="0">
                <a:solidFill>
                  <a:srgbClr val="3B374C"/>
                </a:solidFill>
                <a:latin typeface="+mj-lt"/>
                <a:cs typeface="Arial"/>
              </a:rPr>
              <a:t>LA'6</a:t>
            </a:r>
            <a:endParaRPr sz="850" dirty="0">
              <a:latin typeface="+mj-lt"/>
              <a:cs typeface="Arial"/>
            </a:endParaRPr>
          </a:p>
        </p:txBody>
      </p:sp>
      <p:sp>
        <p:nvSpPr>
          <p:cNvPr id="59" name="object 7"/>
          <p:cNvSpPr txBox="1"/>
          <p:nvPr/>
        </p:nvSpPr>
        <p:spPr>
          <a:xfrm>
            <a:off x="1315568" y="5123910"/>
            <a:ext cx="1384930" cy="127000"/>
          </a:xfrm>
          <a:prstGeom prst="rect">
            <a:avLst/>
          </a:prstGeom>
        </p:spPr>
        <p:txBody>
          <a:bodyPr wrap="square" lIns="0" tIns="0" rIns="0" bIns="0" rtlCol="0">
            <a:noAutofit/>
          </a:bodyPr>
          <a:lstStyle/>
          <a:p>
            <a:pPr marL="12700">
              <a:lnSpc>
                <a:spcPts val="919"/>
              </a:lnSpc>
              <a:spcBef>
                <a:spcPts val="46"/>
              </a:spcBef>
            </a:pPr>
            <a:r>
              <a:rPr sz="800" spc="0" dirty="0" smtClean="0">
                <a:solidFill>
                  <a:srgbClr val="4D4553"/>
                </a:solidFill>
                <a:latin typeface="+mj-lt"/>
                <a:cs typeface="Arial"/>
              </a:rPr>
              <a:t>S</a:t>
            </a:r>
            <a:r>
              <a:rPr sz="800" spc="-24" dirty="0" smtClean="0">
                <a:solidFill>
                  <a:srgbClr val="4D4553"/>
                </a:solidFill>
                <a:latin typeface="+mj-lt"/>
                <a:cs typeface="Arial"/>
              </a:rPr>
              <a:t> </a:t>
            </a:r>
            <a:r>
              <a:rPr sz="800" spc="0" dirty="0" smtClean="0">
                <a:solidFill>
                  <a:srgbClr val="4D4553"/>
                </a:solidFill>
                <a:latin typeface="+mj-lt"/>
                <a:cs typeface="Arial"/>
              </a:rPr>
              <a:t>ESS</a:t>
            </a:r>
            <a:r>
              <a:rPr sz="800" spc="0" dirty="0" smtClean="0">
                <a:solidFill>
                  <a:srgbClr val="2F1633"/>
                </a:solidFill>
                <a:latin typeface="+mj-lt"/>
                <a:cs typeface="Arial"/>
              </a:rPr>
              <a:t>I</a:t>
            </a:r>
            <a:r>
              <a:rPr sz="800" spc="0" dirty="0" smtClean="0">
                <a:solidFill>
                  <a:srgbClr val="80C0E5"/>
                </a:solidFill>
                <a:latin typeface="+mj-lt"/>
                <a:cs typeface="Arial"/>
              </a:rPr>
              <a:t>I</a:t>
            </a:r>
            <a:r>
              <a:rPr sz="800" spc="0" dirty="0" smtClean="0">
                <a:solidFill>
                  <a:srgbClr val="3B374C"/>
                </a:solidFill>
                <a:latin typeface="+mj-lt"/>
                <a:cs typeface="Arial"/>
              </a:rPr>
              <a:t>ON</a:t>
            </a:r>
            <a:r>
              <a:rPr sz="800" spc="64" dirty="0" smtClean="0">
                <a:solidFill>
                  <a:srgbClr val="3B374C"/>
                </a:solidFill>
                <a:latin typeface="+mj-lt"/>
                <a:cs typeface="Arial"/>
              </a:rPr>
              <a:t> </a:t>
            </a:r>
            <a:r>
              <a:rPr sz="800" spc="0" dirty="0" smtClean="0">
                <a:solidFill>
                  <a:srgbClr val="2A283D"/>
                </a:solidFill>
                <a:latin typeface="+mj-lt"/>
                <a:cs typeface="Arial"/>
              </a:rPr>
              <a:t>TR</a:t>
            </a:r>
            <a:r>
              <a:rPr sz="800" spc="0" dirty="0" smtClean="0">
                <a:solidFill>
                  <a:srgbClr val="3B374C"/>
                </a:solidFill>
                <a:latin typeface="+mj-lt"/>
                <a:cs typeface="Arial"/>
              </a:rPr>
              <a:t>AN</a:t>
            </a:r>
            <a:r>
              <a:rPr sz="800" spc="0" dirty="0" smtClean="0">
                <a:solidFill>
                  <a:srgbClr val="4D4553"/>
                </a:solidFill>
                <a:latin typeface="+mj-lt"/>
                <a:cs typeface="Arial"/>
              </a:rPr>
              <a:t>SA</a:t>
            </a:r>
            <a:r>
              <a:rPr sz="800" spc="-122" dirty="0" smtClean="0">
                <a:solidFill>
                  <a:srgbClr val="4D4553"/>
                </a:solidFill>
                <a:latin typeface="+mj-lt"/>
                <a:cs typeface="Arial"/>
              </a:rPr>
              <a:t> </a:t>
            </a:r>
            <a:r>
              <a:rPr sz="800" spc="0" dirty="0" smtClean="0">
                <a:solidFill>
                  <a:srgbClr val="C4AE91"/>
                </a:solidFill>
                <a:latin typeface="+mj-lt"/>
                <a:cs typeface="Arial"/>
              </a:rPr>
              <a:t>·</a:t>
            </a:r>
            <a:r>
              <a:rPr sz="800" spc="0" dirty="0" smtClean="0">
                <a:solidFill>
                  <a:srgbClr val="80C0E5"/>
                </a:solidFill>
                <a:latin typeface="+mj-lt"/>
                <a:cs typeface="Arial"/>
              </a:rPr>
              <a:t>.</a:t>
            </a:r>
            <a:r>
              <a:rPr sz="800" spc="50" dirty="0" smtClean="0">
                <a:solidFill>
                  <a:srgbClr val="80C0E5"/>
                </a:solidFill>
                <a:latin typeface="+mj-lt"/>
                <a:cs typeface="Arial"/>
              </a:rPr>
              <a:t> </a:t>
            </a:r>
            <a:r>
              <a:rPr sz="800" spc="0" dirty="0" smtClean="0">
                <a:solidFill>
                  <a:srgbClr val="3B374C"/>
                </a:solidFill>
                <a:latin typeface="+mj-lt"/>
                <a:cs typeface="Arial"/>
              </a:rPr>
              <a:t>li</a:t>
            </a:r>
            <a:r>
              <a:rPr sz="800" spc="0" dirty="0" smtClean="0">
                <a:solidFill>
                  <a:srgbClr val="2A283D"/>
                </a:solidFill>
                <a:latin typeface="+mj-lt"/>
                <a:cs typeface="Arial"/>
              </a:rPr>
              <a:t>l</a:t>
            </a:r>
            <a:r>
              <a:rPr sz="800" spc="0" dirty="0" smtClean="0">
                <a:solidFill>
                  <a:srgbClr val="3B374C"/>
                </a:solidFill>
                <a:latin typeface="+mj-lt"/>
                <a:cs typeface="Arial"/>
              </a:rPr>
              <a:t>O</a:t>
            </a:r>
            <a:r>
              <a:rPr sz="800" spc="0" dirty="0" smtClean="0">
                <a:solidFill>
                  <a:srgbClr val="2A283D"/>
                </a:solidFill>
                <a:latin typeface="+mj-lt"/>
                <a:cs typeface="Arial"/>
              </a:rPr>
              <a:t>N</a:t>
            </a:r>
            <a:endParaRPr sz="800" dirty="0">
              <a:latin typeface="+mj-lt"/>
              <a:cs typeface="Arial"/>
            </a:endParaRPr>
          </a:p>
        </p:txBody>
      </p:sp>
      <p:sp>
        <p:nvSpPr>
          <p:cNvPr id="60" name="object 6"/>
          <p:cNvSpPr txBox="1"/>
          <p:nvPr/>
        </p:nvSpPr>
        <p:spPr>
          <a:xfrm>
            <a:off x="1315570" y="5454878"/>
            <a:ext cx="1071430" cy="139700"/>
          </a:xfrm>
          <a:prstGeom prst="rect">
            <a:avLst/>
          </a:prstGeom>
        </p:spPr>
        <p:txBody>
          <a:bodyPr wrap="square" lIns="0" tIns="0" rIns="0" bIns="0" rtlCol="0">
            <a:noAutofit/>
          </a:bodyPr>
          <a:lstStyle/>
          <a:p>
            <a:pPr marL="12700">
              <a:lnSpc>
                <a:spcPts val="1019"/>
              </a:lnSpc>
              <a:spcBef>
                <a:spcPts val="51"/>
              </a:spcBef>
            </a:pPr>
            <a:r>
              <a:rPr sz="800" dirty="0" smtClean="0">
                <a:solidFill>
                  <a:srgbClr val="4D4553"/>
                </a:solidFill>
                <a:latin typeface="+mj-lt"/>
                <a:cs typeface="Arial"/>
              </a:rPr>
              <a:t>S</a:t>
            </a:r>
            <a:r>
              <a:rPr sz="800" dirty="0" smtClean="0">
                <a:solidFill>
                  <a:srgbClr val="2A283D"/>
                </a:solidFill>
                <a:latin typeface="+mj-lt"/>
                <a:cs typeface="Arial"/>
              </a:rPr>
              <a:t>H</a:t>
            </a:r>
            <a:r>
              <a:rPr sz="800" dirty="0" smtClean="0">
                <a:solidFill>
                  <a:srgbClr val="4D4553"/>
                </a:solidFill>
                <a:latin typeface="+mj-lt"/>
                <a:cs typeface="Arial"/>
              </a:rPr>
              <a:t>O</a:t>
            </a:r>
            <a:r>
              <a:rPr sz="800" dirty="0" smtClean="0">
                <a:solidFill>
                  <a:srgbClr val="3B374C"/>
                </a:solidFill>
                <a:latin typeface="+mj-lt"/>
                <a:cs typeface="Arial"/>
              </a:rPr>
              <a:t>W</a:t>
            </a:r>
            <a:r>
              <a:rPr sz="800" spc="64" dirty="0" smtClean="0">
                <a:solidFill>
                  <a:srgbClr val="3B374C"/>
                </a:solidFill>
                <a:latin typeface="+mj-lt"/>
                <a:cs typeface="Arial"/>
              </a:rPr>
              <a:t> </a:t>
            </a:r>
            <a:r>
              <a:rPr sz="900" spc="0" dirty="0" smtClean="0">
                <a:solidFill>
                  <a:srgbClr val="4D4553"/>
                </a:solidFill>
                <a:latin typeface="+mj-lt"/>
                <a:cs typeface="Times New Roman"/>
              </a:rPr>
              <a:t>G</a:t>
            </a:r>
            <a:r>
              <a:rPr sz="900" spc="0" dirty="0" smtClean="0">
                <a:solidFill>
                  <a:srgbClr val="3B374C"/>
                </a:solidFill>
                <a:latin typeface="+mj-lt"/>
                <a:cs typeface="Times New Roman"/>
              </a:rPr>
              <a:t>ON</a:t>
            </a:r>
            <a:r>
              <a:rPr sz="900" spc="0" dirty="0" smtClean="0">
                <a:solidFill>
                  <a:srgbClr val="2A283D"/>
                </a:solidFill>
                <a:latin typeface="+mj-lt"/>
                <a:cs typeface="Times New Roman"/>
              </a:rPr>
              <a:t>liR</a:t>
            </a:r>
            <a:r>
              <a:rPr sz="900" spc="0" dirty="0" smtClean="0">
                <a:solidFill>
                  <a:srgbClr val="4D4553"/>
                </a:solidFill>
                <a:latin typeface="+mj-lt"/>
                <a:cs typeface="Times New Roman"/>
              </a:rPr>
              <a:t>O</a:t>
            </a:r>
            <a:r>
              <a:rPr sz="900" spc="0" dirty="0" smtClean="0">
                <a:solidFill>
                  <a:srgbClr val="3B374C"/>
                </a:solidFill>
                <a:latin typeface="+mj-lt"/>
                <a:cs typeface="Times New Roman"/>
              </a:rPr>
              <a:t>LS</a:t>
            </a:r>
            <a:endParaRPr sz="900">
              <a:latin typeface="+mj-lt"/>
              <a:cs typeface="Times New Roman"/>
            </a:endParaRPr>
          </a:p>
        </p:txBody>
      </p:sp>
      <p:sp>
        <p:nvSpPr>
          <p:cNvPr id="61" name="object 5"/>
          <p:cNvSpPr txBox="1"/>
          <p:nvPr/>
        </p:nvSpPr>
        <p:spPr>
          <a:xfrm>
            <a:off x="1315568" y="5750275"/>
            <a:ext cx="1021497" cy="294149"/>
          </a:xfrm>
          <a:prstGeom prst="rect">
            <a:avLst/>
          </a:prstGeom>
        </p:spPr>
        <p:txBody>
          <a:bodyPr wrap="square" lIns="0" tIns="0" rIns="0" bIns="0" rtlCol="0">
            <a:noAutofit/>
          </a:bodyPr>
          <a:lstStyle/>
          <a:p>
            <a:pPr marL="12700">
              <a:lnSpc>
                <a:spcPts val="919"/>
              </a:lnSpc>
              <a:spcBef>
                <a:spcPts val="46"/>
              </a:spcBef>
            </a:pPr>
            <a:r>
              <a:rPr sz="800" dirty="0" smtClean="0">
                <a:solidFill>
                  <a:srgbClr val="4D4553"/>
                </a:solidFill>
                <a:latin typeface="+mj-lt"/>
                <a:cs typeface="Arial"/>
              </a:rPr>
              <a:t>S</a:t>
            </a:r>
            <a:r>
              <a:rPr sz="800" dirty="0" smtClean="0">
                <a:solidFill>
                  <a:srgbClr val="2A283D"/>
                </a:solidFill>
                <a:latin typeface="+mj-lt"/>
                <a:cs typeface="Arial"/>
              </a:rPr>
              <a:t>H</a:t>
            </a:r>
            <a:r>
              <a:rPr sz="800" dirty="0" smtClean="0">
                <a:solidFill>
                  <a:srgbClr val="3B374C"/>
                </a:solidFill>
                <a:latin typeface="+mj-lt"/>
                <a:cs typeface="Arial"/>
              </a:rPr>
              <a:t>OW</a:t>
            </a:r>
            <a:r>
              <a:rPr sz="800" spc="64" dirty="0" smtClean="0">
                <a:solidFill>
                  <a:srgbClr val="3B374C"/>
                </a:solidFill>
                <a:latin typeface="+mj-lt"/>
                <a:cs typeface="Arial"/>
              </a:rPr>
              <a:t> </a:t>
            </a:r>
            <a:r>
              <a:rPr sz="800" spc="0" dirty="0" smtClean="0">
                <a:solidFill>
                  <a:srgbClr val="4D4553"/>
                </a:solidFill>
                <a:latin typeface="+mj-lt"/>
                <a:cs typeface="Arial"/>
              </a:rPr>
              <a:t>V</a:t>
            </a:r>
            <a:r>
              <a:rPr sz="800" spc="0" dirty="0" smtClean="0">
                <a:solidFill>
                  <a:srgbClr val="2A283D"/>
                </a:solidFill>
                <a:latin typeface="+mj-lt"/>
                <a:cs typeface="Arial"/>
              </a:rPr>
              <a:t>ER</a:t>
            </a:r>
            <a:r>
              <a:rPr sz="800" spc="0" dirty="0" smtClean="0">
                <a:solidFill>
                  <a:srgbClr val="4D4553"/>
                </a:solidFill>
                <a:latin typeface="+mj-lt"/>
                <a:cs typeface="Arial"/>
              </a:rPr>
              <a:t>S</a:t>
            </a:r>
            <a:r>
              <a:rPr sz="800" spc="0" dirty="0" smtClean="0">
                <a:solidFill>
                  <a:srgbClr val="2F1633"/>
                </a:solidFill>
                <a:latin typeface="+mj-lt"/>
                <a:cs typeface="Arial"/>
              </a:rPr>
              <a:t>I</a:t>
            </a:r>
            <a:r>
              <a:rPr sz="800" spc="0" dirty="0" smtClean="0">
                <a:solidFill>
                  <a:srgbClr val="3B374C"/>
                </a:solidFill>
                <a:latin typeface="+mj-lt"/>
                <a:cs typeface="Arial"/>
              </a:rPr>
              <a:t>ON</a:t>
            </a:r>
            <a:r>
              <a:rPr sz="800" spc="0" dirty="0" smtClean="0">
                <a:solidFill>
                  <a:srgbClr val="4D4553"/>
                </a:solidFill>
                <a:latin typeface="+mj-lt"/>
                <a:cs typeface="Arial"/>
              </a:rPr>
              <a:t>S</a:t>
            </a:r>
            <a:endParaRPr sz="800">
              <a:latin typeface="+mj-lt"/>
              <a:cs typeface="Arial"/>
            </a:endParaRPr>
          </a:p>
          <a:p>
            <a:pPr marL="12700" marR="15239">
              <a:lnSpc>
                <a:spcPct val="95825"/>
              </a:lnSpc>
              <a:spcBef>
                <a:spcPts val="284"/>
              </a:spcBef>
            </a:pPr>
            <a:r>
              <a:rPr sz="850" dirty="0" smtClean="0">
                <a:solidFill>
                  <a:srgbClr val="2A283D"/>
                </a:solidFill>
                <a:latin typeface="+mj-lt"/>
                <a:cs typeface="Times New Roman"/>
              </a:rPr>
              <a:t>liDP'</a:t>
            </a:r>
            <a:endParaRPr sz="850">
              <a:latin typeface="+mj-lt"/>
              <a:cs typeface="Times New Roman"/>
            </a:endParaRPr>
          </a:p>
        </p:txBody>
      </p:sp>
      <p:sp>
        <p:nvSpPr>
          <p:cNvPr id="62" name="Rectangle 61"/>
          <p:cNvSpPr/>
          <p:nvPr/>
        </p:nvSpPr>
        <p:spPr>
          <a:xfrm>
            <a:off x="1270838" y="1143003"/>
            <a:ext cx="3565528" cy="284693"/>
          </a:xfrm>
          <a:prstGeom prst="rect">
            <a:avLst/>
          </a:prstGeom>
        </p:spPr>
        <p:txBody>
          <a:bodyPr wrap="none">
            <a:spAutoFit/>
          </a:bodyPr>
          <a:lstStyle/>
          <a:p>
            <a:pPr marL="12700">
              <a:lnSpc>
                <a:spcPts val="1545"/>
              </a:lnSpc>
              <a:spcBef>
                <a:spcPts val="77"/>
              </a:spcBef>
            </a:pPr>
            <a:r>
              <a:rPr lang="en-US" b="1" dirty="0">
                <a:solidFill>
                  <a:srgbClr val="4D4553"/>
                </a:solidFill>
                <a:latin typeface="+mj-lt"/>
                <a:cs typeface="Arial"/>
              </a:rPr>
              <a:t>S</a:t>
            </a:r>
            <a:r>
              <a:rPr lang="en-US" b="1" dirty="0">
                <a:solidFill>
                  <a:srgbClr val="3B374C"/>
                </a:solidFill>
                <a:latin typeface="+mj-lt"/>
                <a:cs typeface="Arial"/>
              </a:rPr>
              <a:t>e</a:t>
            </a:r>
            <a:r>
              <a:rPr lang="en-US" b="1" dirty="0">
                <a:solidFill>
                  <a:srgbClr val="4D4553"/>
                </a:solidFill>
                <a:latin typeface="+mj-lt"/>
                <a:cs typeface="Arial"/>
              </a:rPr>
              <a:t>ssion</a:t>
            </a:r>
            <a:r>
              <a:rPr lang="en-US" b="1" spc="65" dirty="0">
                <a:solidFill>
                  <a:srgbClr val="4D4553"/>
                </a:solidFill>
                <a:latin typeface="+mj-lt"/>
                <a:cs typeface="Arial"/>
              </a:rPr>
              <a:t> </a:t>
            </a:r>
            <a:r>
              <a:rPr lang="en-US" dirty="0">
                <a:solidFill>
                  <a:srgbClr val="4D4553"/>
                </a:solidFill>
                <a:latin typeface="+mj-lt"/>
                <a:cs typeface="Arial"/>
              </a:rPr>
              <a:t>Centro  </a:t>
            </a:r>
            <a:r>
              <a:rPr lang="en-US" spc="-189" dirty="0">
                <a:solidFill>
                  <a:srgbClr val="4D4553"/>
                </a:solidFill>
                <a:latin typeface="+mj-lt"/>
                <a:cs typeface="Arial"/>
              </a:rPr>
              <a:t> </a:t>
            </a:r>
            <a:r>
              <a:rPr lang="en-US" b="1" dirty="0">
                <a:solidFill>
                  <a:srgbClr val="4D4553"/>
                </a:solidFill>
                <a:latin typeface="+mj-lt"/>
                <a:cs typeface="Arial"/>
              </a:rPr>
              <a:t>Command</a:t>
            </a:r>
            <a:endParaRPr lang="en-US" dirty="0">
              <a:latin typeface="+mj-lt"/>
              <a:cs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BTEQ Commands</a:t>
            </a:r>
          </a:p>
        </p:txBody>
      </p:sp>
      <p:sp>
        <p:nvSpPr>
          <p:cNvPr id="4" name="object 24"/>
          <p:cNvSpPr/>
          <p:nvPr/>
        </p:nvSpPr>
        <p:spPr>
          <a:xfrm>
            <a:off x="561979" y="1485900"/>
            <a:ext cx="8048625" cy="4381500"/>
          </a:xfrm>
          <a:prstGeom prst="rect">
            <a:avLst/>
          </a:prstGeom>
          <a:blipFill>
            <a:blip r:embed="rId3" cstate="print"/>
            <a:stretch>
              <a:fillRect/>
            </a:stretch>
          </a:blipFill>
        </p:spPr>
        <p:txBody>
          <a:bodyPr wrap="square" lIns="0" tIns="0" rIns="0" bIns="0" rtlCol="0">
            <a:noAutofit/>
          </a:bodyPr>
          <a:lstStyle/>
          <a:p>
            <a:endParaRPr/>
          </a:p>
        </p:txBody>
      </p:sp>
    </p:spTree>
    <p:extLst>
      <p:ext uri="{BB962C8B-B14F-4D97-AF65-F5344CB8AC3E}">
        <p14:creationId xmlns:p14="http://schemas.microsoft.com/office/powerpoint/2010/main" val="11618900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p:nvPr/>
        </p:nvSpPr>
        <p:spPr>
          <a:xfrm>
            <a:off x="0" y="0"/>
            <a:ext cx="9906000" cy="1128776"/>
          </a:xfrm>
          <a:custGeom>
            <a:avLst/>
            <a:gdLst/>
            <a:ahLst/>
            <a:cxnLst/>
            <a:rect l="l" t="t" r="r" b="b"/>
            <a:pathLst>
              <a:path w="9906000" h="1128776">
                <a:moveTo>
                  <a:pt x="0" y="0"/>
                </a:moveTo>
                <a:lnTo>
                  <a:pt x="0" y="801877"/>
                </a:lnTo>
                <a:lnTo>
                  <a:pt x="44018" y="809048"/>
                </a:lnTo>
                <a:lnTo>
                  <a:pt x="84978" y="817151"/>
                </a:lnTo>
                <a:lnTo>
                  <a:pt x="123033" y="826194"/>
                </a:lnTo>
                <a:lnTo>
                  <a:pt x="158341" y="836180"/>
                </a:lnTo>
                <a:lnTo>
                  <a:pt x="191055" y="847115"/>
                </a:lnTo>
                <a:lnTo>
                  <a:pt x="221332" y="859006"/>
                </a:lnTo>
                <a:lnTo>
                  <a:pt x="249326" y="871857"/>
                </a:lnTo>
                <a:lnTo>
                  <a:pt x="275193" y="885673"/>
                </a:lnTo>
                <a:lnTo>
                  <a:pt x="299089" y="900461"/>
                </a:lnTo>
                <a:lnTo>
                  <a:pt x="321168" y="916225"/>
                </a:lnTo>
                <a:lnTo>
                  <a:pt x="341587" y="932971"/>
                </a:lnTo>
                <a:lnTo>
                  <a:pt x="360500" y="950705"/>
                </a:lnTo>
                <a:lnTo>
                  <a:pt x="378063" y="969432"/>
                </a:lnTo>
                <a:lnTo>
                  <a:pt x="394431" y="989157"/>
                </a:lnTo>
                <a:lnTo>
                  <a:pt x="409760" y="1009886"/>
                </a:lnTo>
                <a:lnTo>
                  <a:pt x="424204" y="1031624"/>
                </a:lnTo>
                <a:lnTo>
                  <a:pt x="437920" y="1054376"/>
                </a:lnTo>
                <a:lnTo>
                  <a:pt x="451063" y="1078149"/>
                </a:lnTo>
                <a:lnTo>
                  <a:pt x="463787" y="1102947"/>
                </a:lnTo>
                <a:lnTo>
                  <a:pt x="476250" y="1128776"/>
                </a:lnTo>
                <a:lnTo>
                  <a:pt x="492137" y="1105914"/>
                </a:lnTo>
                <a:lnTo>
                  <a:pt x="507125" y="1083119"/>
                </a:lnTo>
                <a:lnTo>
                  <a:pt x="521491" y="1060491"/>
                </a:lnTo>
                <a:lnTo>
                  <a:pt x="535515" y="1038132"/>
                </a:lnTo>
                <a:lnTo>
                  <a:pt x="549474" y="1016144"/>
                </a:lnTo>
                <a:lnTo>
                  <a:pt x="578314" y="973690"/>
                </a:lnTo>
                <a:lnTo>
                  <a:pt x="610240" y="933941"/>
                </a:lnTo>
                <a:lnTo>
                  <a:pt x="647482" y="897713"/>
                </a:lnTo>
                <a:lnTo>
                  <a:pt x="692267" y="865821"/>
                </a:lnTo>
                <a:lnTo>
                  <a:pt x="746824" y="839079"/>
                </a:lnTo>
                <a:lnTo>
                  <a:pt x="813383" y="818301"/>
                </a:lnTo>
                <a:lnTo>
                  <a:pt x="851860" y="810403"/>
                </a:lnTo>
                <a:lnTo>
                  <a:pt x="894172" y="804302"/>
                </a:lnTo>
                <a:lnTo>
                  <a:pt x="940600" y="800100"/>
                </a:lnTo>
                <a:lnTo>
                  <a:pt x="9467850" y="800100"/>
                </a:lnTo>
                <a:lnTo>
                  <a:pt x="9502265" y="799084"/>
                </a:lnTo>
                <a:lnTo>
                  <a:pt x="9535266" y="795633"/>
                </a:lnTo>
                <a:lnTo>
                  <a:pt x="9566869" y="789889"/>
                </a:lnTo>
                <a:lnTo>
                  <a:pt x="9597091" y="781988"/>
                </a:lnTo>
                <a:lnTo>
                  <a:pt x="9625947" y="772072"/>
                </a:lnTo>
                <a:lnTo>
                  <a:pt x="9653453" y="760280"/>
                </a:lnTo>
                <a:lnTo>
                  <a:pt x="9679627" y="746750"/>
                </a:lnTo>
                <a:lnTo>
                  <a:pt x="9704484" y="731623"/>
                </a:lnTo>
                <a:lnTo>
                  <a:pt x="9728041" y="715038"/>
                </a:lnTo>
                <a:lnTo>
                  <a:pt x="9750313" y="697134"/>
                </a:lnTo>
                <a:lnTo>
                  <a:pt x="9771318" y="678051"/>
                </a:lnTo>
                <a:lnTo>
                  <a:pt x="9791072" y="657929"/>
                </a:lnTo>
                <a:lnTo>
                  <a:pt x="9809590" y="636906"/>
                </a:lnTo>
                <a:lnTo>
                  <a:pt x="9826889" y="615122"/>
                </a:lnTo>
                <a:lnTo>
                  <a:pt x="9842986" y="592716"/>
                </a:lnTo>
                <a:lnTo>
                  <a:pt x="9857896" y="569829"/>
                </a:lnTo>
                <a:lnTo>
                  <a:pt x="9871636" y="546599"/>
                </a:lnTo>
                <a:lnTo>
                  <a:pt x="9895672" y="499670"/>
                </a:lnTo>
                <a:lnTo>
                  <a:pt x="9906000" y="476250"/>
                </a:lnTo>
                <a:lnTo>
                  <a:pt x="9906000" y="0"/>
                </a:lnTo>
                <a:lnTo>
                  <a:pt x="0" y="0"/>
                </a:lnTo>
                <a:close/>
              </a:path>
            </a:pathLst>
          </a:custGeom>
          <a:solidFill>
            <a:srgbClr val="FFFFFF"/>
          </a:solidFill>
        </p:spPr>
        <p:txBody>
          <a:bodyPr wrap="square" lIns="0" tIns="0" rIns="0" bIns="0" rtlCol="0">
            <a:noAutofit/>
          </a:bodyPr>
          <a:lstStyle/>
          <a:p>
            <a:endParaRPr/>
          </a:p>
        </p:txBody>
      </p:sp>
      <p:sp>
        <p:nvSpPr>
          <p:cNvPr id="18" name="object 18"/>
          <p:cNvSpPr/>
          <p:nvPr/>
        </p:nvSpPr>
        <p:spPr>
          <a:xfrm>
            <a:off x="0" y="0"/>
            <a:ext cx="9906000" cy="1128776"/>
          </a:xfrm>
          <a:custGeom>
            <a:avLst/>
            <a:gdLst/>
            <a:ahLst/>
            <a:cxnLst/>
            <a:rect l="l" t="t" r="r" b="b"/>
            <a:pathLst>
              <a:path w="9906000" h="1128776">
                <a:moveTo>
                  <a:pt x="0" y="0"/>
                </a:moveTo>
                <a:lnTo>
                  <a:pt x="0" y="801877"/>
                </a:lnTo>
                <a:lnTo>
                  <a:pt x="44018" y="809048"/>
                </a:lnTo>
                <a:lnTo>
                  <a:pt x="84978" y="817151"/>
                </a:lnTo>
                <a:lnTo>
                  <a:pt x="123033" y="826194"/>
                </a:lnTo>
                <a:lnTo>
                  <a:pt x="158341" y="836180"/>
                </a:lnTo>
                <a:lnTo>
                  <a:pt x="191055" y="847115"/>
                </a:lnTo>
                <a:lnTo>
                  <a:pt x="221332" y="859006"/>
                </a:lnTo>
                <a:lnTo>
                  <a:pt x="249326" y="871857"/>
                </a:lnTo>
                <a:lnTo>
                  <a:pt x="275193" y="885673"/>
                </a:lnTo>
                <a:lnTo>
                  <a:pt x="299089" y="900461"/>
                </a:lnTo>
                <a:lnTo>
                  <a:pt x="321168" y="916225"/>
                </a:lnTo>
                <a:lnTo>
                  <a:pt x="341587" y="932971"/>
                </a:lnTo>
                <a:lnTo>
                  <a:pt x="360500" y="950705"/>
                </a:lnTo>
                <a:lnTo>
                  <a:pt x="378063" y="969432"/>
                </a:lnTo>
                <a:lnTo>
                  <a:pt x="394431" y="989157"/>
                </a:lnTo>
                <a:lnTo>
                  <a:pt x="409760" y="1009886"/>
                </a:lnTo>
                <a:lnTo>
                  <a:pt x="424204" y="1031624"/>
                </a:lnTo>
                <a:lnTo>
                  <a:pt x="437920" y="1054376"/>
                </a:lnTo>
                <a:lnTo>
                  <a:pt x="451063" y="1078149"/>
                </a:lnTo>
                <a:lnTo>
                  <a:pt x="463787" y="1102947"/>
                </a:lnTo>
                <a:lnTo>
                  <a:pt x="476250" y="1128776"/>
                </a:lnTo>
                <a:lnTo>
                  <a:pt x="492137" y="1105914"/>
                </a:lnTo>
                <a:lnTo>
                  <a:pt x="507125" y="1083119"/>
                </a:lnTo>
                <a:lnTo>
                  <a:pt x="521491" y="1060491"/>
                </a:lnTo>
                <a:lnTo>
                  <a:pt x="535515" y="1038132"/>
                </a:lnTo>
                <a:lnTo>
                  <a:pt x="549474" y="1016144"/>
                </a:lnTo>
                <a:lnTo>
                  <a:pt x="578314" y="973690"/>
                </a:lnTo>
                <a:lnTo>
                  <a:pt x="610240" y="933941"/>
                </a:lnTo>
                <a:lnTo>
                  <a:pt x="647482" y="897713"/>
                </a:lnTo>
                <a:lnTo>
                  <a:pt x="692267" y="865821"/>
                </a:lnTo>
                <a:lnTo>
                  <a:pt x="746824" y="839079"/>
                </a:lnTo>
                <a:lnTo>
                  <a:pt x="813383" y="818301"/>
                </a:lnTo>
                <a:lnTo>
                  <a:pt x="851860" y="810403"/>
                </a:lnTo>
                <a:lnTo>
                  <a:pt x="894172" y="804302"/>
                </a:lnTo>
                <a:lnTo>
                  <a:pt x="940600" y="800100"/>
                </a:lnTo>
                <a:lnTo>
                  <a:pt x="9467850" y="800100"/>
                </a:lnTo>
                <a:lnTo>
                  <a:pt x="9502265" y="799084"/>
                </a:lnTo>
                <a:lnTo>
                  <a:pt x="9535266" y="795633"/>
                </a:lnTo>
                <a:lnTo>
                  <a:pt x="9566869" y="789889"/>
                </a:lnTo>
                <a:lnTo>
                  <a:pt x="9597091" y="781988"/>
                </a:lnTo>
                <a:lnTo>
                  <a:pt x="9625947" y="772072"/>
                </a:lnTo>
                <a:lnTo>
                  <a:pt x="9653453" y="760280"/>
                </a:lnTo>
                <a:lnTo>
                  <a:pt x="9679627" y="746750"/>
                </a:lnTo>
                <a:lnTo>
                  <a:pt x="9704484" y="731623"/>
                </a:lnTo>
                <a:lnTo>
                  <a:pt x="9728041" y="715038"/>
                </a:lnTo>
                <a:lnTo>
                  <a:pt x="9750313" y="697134"/>
                </a:lnTo>
                <a:lnTo>
                  <a:pt x="9771318" y="678051"/>
                </a:lnTo>
                <a:lnTo>
                  <a:pt x="9791072" y="657929"/>
                </a:lnTo>
                <a:lnTo>
                  <a:pt x="9809590" y="636906"/>
                </a:lnTo>
                <a:lnTo>
                  <a:pt x="9826889" y="615122"/>
                </a:lnTo>
                <a:lnTo>
                  <a:pt x="9842986" y="592716"/>
                </a:lnTo>
                <a:lnTo>
                  <a:pt x="9857896" y="569829"/>
                </a:lnTo>
                <a:lnTo>
                  <a:pt x="9871636" y="546599"/>
                </a:lnTo>
                <a:lnTo>
                  <a:pt x="9895672" y="499670"/>
                </a:lnTo>
                <a:lnTo>
                  <a:pt x="9906000" y="476250"/>
                </a:lnTo>
                <a:lnTo>
                  <a:pt x="9906000" y="0"/>
                </a:lnTo>
                <a:lnTo>
                  <a:pt x="0" y="0"/>
                </a:lnTo>
                <a:close/>
              </a:path>
            </a:pathLst>
          </a:custGeom>
          <a:solidFill>
            <a:srgbClr val="FFFFFF"/>
          </a:solidFill>
        </p:spPr>
        <p:txBody>
          <a:bodyPr wrap="square" lIns="0" tIns="0" rIns="0" bIns="0" rtlCol="0">
            <a:noAutofit/>
          </a:bodyPr>
          <a:lstStyle/>
          <a:p>
            <a:endParaRPr/>
          </a:p>
        </p:txBody>
      </p:sp>
      <p:sp>
        <p:nvSpPr>
          <p:cNvPr id="25" name="Title 24"/>
          <p:cNvSpPr>
            <a:spLocks noGrp="1"/>
          </p:cNvSpPr>
          <p:nvPr>
            <p:ph type="title"/>
          </p:nvPr>
        </p:nvSpPr>
        <p:spPr/>
        <p:txBody>
          <a:bodyPr/>
          <a:lstStyle/>
          <a:p>
            <a:r>
              <a:rPr lang="en-US" dirty="0"/>
              <a:t>BTEQ Commands</a:t>
            </a:r>
          </a:p>
        </p:txBody>
      </p:sp>
      <p:sp>
        <p:nvSpPr>
          <p:cNvPr id="27" name="object 24"/>
          <p:cNvSpPr/>
          <p:nvPr/>
        </p:nvSpPr>
        <p:spPr>
          <a:xfrm>
            <a:off x="657224" y="1295400"/>
            <a:ext cx="8046720" cy="4480560"/>
          </a:xfrm>
          <a:prstGeom prst="rect">
            <a:avLst/>
          </a:prstGeom>
          <a:blipFill>
            <a:blip r:embed="rId3" cstate="print"/>
            <a:stretch>
              <a:fillRect/>
            </a:stretch>
          </a:blipFill>
        </p:spPr>
        <p:txBody>
          <a:bodyPr wrap="square" lIns="0" tIns="0" rIns="0" bIns="0" rtlCol="0">
            <a:noAutofit/>
          </a:bodyPr>
          <a:lstStyle/>
          <a:p>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BTEQ Commands</a:t>
            </a:r>
          </a:p>
        </p:txBody>
      </p:sp>
      <p:sp>
        <p:nvSpPr>
          <p:cNvPr id="4" name="object 24"/>
          <p:cNvSpPr/>
          <p:nvPr/>
        </p:nvSpPr>
        <p:spPr>
          <a:xfrm>
            <a:off x="1109664" y="1371603"/>
            <a:ext cx="7686675" cy="3900551"/>
          </a:xfrm>
          <a:prstGeom prst="rect">
            <a:avLst/>
          </a:prstGeom>
          <a:blipFill>
            <a:blip r:embed="rId3" cstate="print"/>
            <a:stretch>
              <a:fillRect/>
            </a:stretch>
          </a:blipFill>
        </p:spPr>
        <p:txBody>
          <a:bodyPr wrap="square" lIns="0" tIns="0" rIns="0" bIns="0" rtlCol="0">
            <a:noAutofit/>
          </a:bodyPr>
          <a:lstStyle/>
          <a:p>
            <a:endParaRPr/>
          </a:p>
        </p:txBody>
      </p:sp>
    </p:spTree>
    <p:extLst>
      <p:ext uri="{BB962C8B-B14F-4D97-AF65-F5344CB8AC3E}">
        <p14:creationId xmlns:p14="http://schemas.microsoft.com/office/powerpoint/2010/main" val="4039715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40"/>
          <p:cNvSpPr>
            <a:spLocks noGrp="1"/>
          </p:cNvSpPr>
          <p:nvPr>
            <p:ph type="title"/>
          </p:nvPr>
        </p:nvSpPr>
        <p:spPr/>
        <p:txBody>
          <a:bodyPr/>
          <a:lstStyle/>
          <a:p>
            <a:r>
              <a:rPr lang="en-US" dirty="0"/>
              <a:t>Introduction about Teradata </a:t>
            </a:r>
            <a:r>
              <a:rPr lang="en-US" dirty="0" smtClean="0"/>
              <a:t>Utility</a:t>
            </a:r>
            <a:endParaRPr lang="en-US" dirty="0"/>
          </a:p>
        </p:txBody>
      </p:sp>
      <p:sp>
        <p:nvSpPr>
          <p:cNvPr id="21" name="Content Placeholder 20"/>
          <p:cNvSpPr>
            <a:spLocks noGrp="1"/>
          </p:cNvSpPr>
          <p:nvPr>
            <p:ph idx="1"/>
          </p:nvPr>
        </p:nvSpPr>
        <p:spPr>
          <a:xfrm>
            <a:off x="475793" y="1143001"/>
            <a:ext cx="9582608" cy="4643751"/>
          </a:xfrm>
        </p:spPr>
        <p:txBody>
          <a:bodyPr>
            <a:normAutofit lnSpcReduction="10000"/>
          </a:bodyPr>
          <a:lstStyle/>
          <a:p>
            <a:r>
              <a:rPr lang="en-US" dirty="0"/>
              <a:t>What is the need of Teradata utilities in Data ware house</a:t>
            </a:r>
          </a:p>
          <a:p>
            <a:pPr lvl="1"/>
            <a:r>
              <a:rPr lang="en-US" dirty="0" smtClean="0"/>
              <a:t>Quick </a:t>
            </a:r>
            <a:r>
              <a:rPr lang="en-US" dirty="0"/>
              <a:t>access to data for more timely decision making</a:t>
            </a:r>
            <a:r>
              <a:rPr lang="en-US" dirty="0" smtClean="0"/>
              <a:t>.</a:t>
            </a:r>
          </a:p>
          <a:p>
            <a:pPr lvl="1"/>
            <a:r>
              <a:rPr lang="en-US" dirty="0"/>
              <a:t>Solutions for the entire spectrum of load requirements from batch to near real time</a:t>
            </a:r>
            <a:r>
              <a:rPr lang="en-US" dirty="0" smtClean="0"/>
              <a:t>.</a:t>
            </a:r>
          </a:p>
          <a:p>
            <a:pPr lvl="1"/>
            <a:r>
              <a:rPr lang="en-US" dirty="0"/>
              <a:t>Unmatched scalability for large volume loads</a:t>
            </a:r>
            <a:r>
              <a:rPr lang="en-US" dirty="0" smtClean="0"/>
              <a:t>.</a:t>
            </a:r>
          </a:p>
          <a:p>
            <a:pPr lvl="1"/>
            <a:r>
              <a:rPr lang="en-US" dirty="0"/>
              <a:t>Fail-proof loads with checkpoint restart capabilities</a:t>
            </a:r>
            <a:r>
              <a:rPr lang="en-US" dirty="0" smtClean="0"/>
              <a:t>.</a:t>
            </a:r>
          </a:p>
          <a:p>
            <a:pPr lvl="1"/>
            <a:r>
              <a:rPr lang="en-US" dirty="0"/>
              <a:t>Proven technology from the data warehouse technology leader</a:t>
            </a:r>
            <a:r>
              <a:rPr lang="en-US" dirty="0" smtClean="0"/>
              <a:t>.</a:t>
            </a:r>
          </a:p>
          <a:p>
            <a:pPr lvl="1"/>
            <a:r>
              <a:rPr lang="en-US" dirty="0"/>
              <a:t>Integration with industry-leading ETL and ELT tools.</a:t>
            </a:r>
          </a:p>
          <a:p>
            <a:r>
              <a:rPr lang="en-US" dirty="0" smtClean="0"/>
              <a:t>Teradata </a:t>
            </a:r>
            <a:r>
              <a:rPr lang="en-US" dirty="0"/>
              <a:t>Utilities</a:t>
            </a:r>
            <a:endParaRPr lang="en-US" dirty="0" smtClean="0"/>
          </a:p>
          <a:p>
            <a:pPr lvl="1"/>
            <a:r>
              <a:rPr lang="en-US" dirty="0"/>
              <a:t>BTEQ: Help for Report formatting, Ad hoc query tool, Database administration, Best for small data volumes</a:t>
            </a:r>
            <a:r>
              <a:rPr lang="en-US" dirty="0" smtClean="0"/>
              <a:t>.</a:t>
            </a:r>
          </a:p>
          <a:p>
            <a:pPr lvl="1"/>
            <a:r>
              <a:rPr lang="en-US" dirty="0"/>
              <a:t>Fast Export :High-performance data unload in client format</a:t>
            </a:r>
            <a:r>
              <a:rPr lang="en-US" dirty="0" smtClean="0"/>
              <a:t>.</a:t>
            </a:r>
          </a:p>
          <a:p>
            <a:pPr lvl="1"/>
            <a:r>
              <a:rPr lang="en-US" dirty="0"/>
              <a:t>Fast Load: High-performance initial table load</a:t>
            </a:r>
            <a:r>
              <a:rPr lang="en-US" dirty="0" smtClean="0"/>
              <a:t>.</a:t>
            </a:r>
          </a:p>
          <a:p>
            <a:pPr lvl="1"/>
            <a:r>
              <a:rPr lang="en-US" dirty="0"/>
              <a:t>Multi Load: High-performance maintenance operations applies updates to multiple tables in single pass</a:t>
            </a:r>
            <a:r>
              <a:rPr lang="en-US" dirty="0" smtClean="0"/>
              <a:t>.</a:t>
            </a:r>
          </a:p>
          <a:p>
            <a:pPr lvl="1"/>
            <a:r>
              <a:rPr lang="en-US" dirty="0"/>
              <a:t>Apart from these </a:t>
            </a:r>
            <a:r>
              <a:rPr lang="en-US" dirty="0" err="1"/>
              <a:t>teradata</a:t>
            </a:r>
            <a:r>
              <a:rPr lang="en-US" dirty="0"/>
              <a:t> having other utilities like Teradata Parallel</a:t>
            </a:r>
          </a:p>
          <a:p>
            <a:pPr lvl="1"/>
            <a:r>
              <a:rPr lang="en-US" dirty="0" err="1"/>
              <a:t>Transporter,Tpump</a:t>
            </a:r>
            <a:r>
              <a:rPr lang="en-US" dirty="0"/>
              <a:t> </a:t>
            </a:r>
            <a:r>
              <a:rPr lang="en-US" dirty="0" err="1"/>
              <a:t>e.t.c</a:t>
            </a:r>
            <a:r>
              <a:rPr lang="en-US" dirty="0"/>
              <a:t>.</a:t>
            </a:r>
          </a:p>
          <a:p>
            <a:pPr lvl="1"/>
            <a:endParaRPr lang="en-US" dirty="0" smtClean="0"/>
          </a:p>
          <a:p>
            <a:pPr lvl="1"/>
            <a:endParaRPr lang="en-US" dirty="0" smtClean="0"/>
          </a:p>
          <a:p>
            <a:pPr lvl="1"/>
            <a:endParaRPr lang="en-US" dirty="0" smtClean="0"/>
          </a:p>
          <a:p>
            <a:pPr lvl="1"/>
            <a:endParaRPr lang="en-US" dirty="0" smtClean="0"/>
          </a:p>
          <a:p>
            <a:endParaRPr lang="en-US" dirty="0" smtClean="0"/>
          </a:p>
          <a:p>
            <a:endParaRPr lang="en-US" dirty="0" smtClean="0"/>
          </a:p>
          <a:p>
            <a:endParaRPr lang="en-US" dirty="0" smtClean="0"/>
          </a:p>
          <a:p>
            <a:endParaRPr lang="en-US" dirty="0"/>
          </a:p>
        </p:txBody>
      </p:sp>
      <p:sp>
        <p:nvSpPr>
          <p:cNvPr id="25" name="object 25"/>
          <p:cNvSpPr/>
          <p:nvPr/>
        </p:nvSpPr>
        <p:spPr>
          <a:xfrm>
            <a:off x="45725" y="605029"/>
            <a:ext cx="106679" cy="106679"/>
          </a:xfrm>
          <a:prstGeom prst="rect">
            <a:avLst/>
          </a:prstGeom>
          <a:blipFill>
            <a:blip r:embed="rId3" cstate="print"/>
            <a:stretch>
              <a:fillRect/>
            </a:stretch>
          </a:blipFill>
        </p:spPr>
        <p:txBody>
          <a:bodyPr wrap="square" lIns="0" tIns="0" rIns="0" bIns="0" rtlCol="0">
            <a:noAutofit/>
          </a:bodyPr>
          <a:lstStyle/>
          <a:p>
            <a:endParaRPr/>
          </a:p>
        </p:txBody>
      </p:sp>
      <p:sp>
        <p:nvSpPr>
          <p:cNvPr id="30" name="object 30"/>
          <p:cNvSpPr/>
          <p:nvPr/>
        </p:nvSpPr>
        <p:spPr>
          <a:xfrm>
            <a:off x="45725" y="605029"/>
            <a:ext cx="106679" cy="106679"/>
          </a:xfrm>
          <a:prstGeom prst="rect">
            <a:avLst/>
          </a:prstGeom>
          <a:blipFill>
            <a:blip r:embed="rId3" cstate="print"/>
            <a:stretch>
              <a:fillRect/>
            </a:stretch>
          </a:blipFill>
        </p:spPr>
        <p:txBody>
          <a:bodyPr wrap="square" lIns="0" tIns="0" rIns="0" bIns="0" rtlCol="0">
            <a:noAutofit/>
          </a:bodyPr>
          <a:lstStyle/>
          <a:p>
            <a:endParaRPr/>
          </a:p>
        </p:txBody>
      </p:sp>
      <p:sp>
        <p:nvSpPr>
          <p:cNvPr id="33" name="object 33"/>
          <p:cNvSpPr/>
          <p:nvPr/>
        </p:nvSpPr>
        <p:spPr>
          <a:xfrm>
            <a:off x="0" y="6362700"/>
            <a:ext cx="9906000" cy="0"/>
          </a:xfrm>
          <a:custGeom>
            <a:avLst/>
            <a:gdLst/>
            <a:ahLst/>
            <a:cxnLst/>
            <a:rect l="l" t="t" r="r" b="b"/>
            <a:pathLst>
              <a:path w="9906000">
                <a:moveTo>
                  <a:pt x="9906000" y="0"/>
                </a:moveTo>
                <a:lnTo>
                  <a:pt x="0" y="0"/>
                </a:lnTo>
              </a:path>
            </a:pathLst>
          </a:custGeom>
          <a:ln w="9525">
            <a:solidFill>
              <a:srgbClr val="0097C6"/>
            </a:solidFill>
          </a:ln>
        </p:spPr>
        <p:txBody>
          <a:bodyPr wrap="square" lIns="0" tIns="0" rIns="0" bIns="0" rtlCol="0">
            <a:noAutofit/>
          </a:bodyPr>
          <a:lstStyle/>
          <a:p>
            <a:endParaRPr/>
          </a:p>
        </p:txBody>
      </p:sp>
      <p:sp>
        <p:nvSpPr>
          <p:cNvPr id="37" name="object 37"/>
          <p:cNvSpPr/>
          <p:nvPr/>
        </p:nvSpPr>
        <p:spPr>
          <a:xfrm>
            <a:off x="0" y="6362700"/>
            <a:ext cx="9906000" cy="0"/>
          </a:xfrm>
          <a:custGeom>
            <a:avLst/>
            <a:gdLst/>
            <a:ahLst/>
            <a:cxnLst/>
            <a:rect l="l" t="t" r="r" b="b"/>
            <a:pathLst>
              <a:path w="9906000">
                <a:moveTo>
                  <a:pt x="9906000" y="0"/>
                </a:moveTo>
                <a:lnTo>
                  <a:pt x="0" y="0"/>
                </a:lnTo>
              </a:path>
            </a:pathLst>
          </a:custGeom>
          <a:ln w="9525">
            <a:solidFill>
              <a:srgbClr val="0097C6"/>
            </a:solidFill>
          </a:ln>
        </p:spPr>
        <p:txBody>
          <a:bodyPr wrap="square" lIns="0" tIns="0" rIns="0" bIns="0" rtlCol="0">
            <a:noAutofit/>
          </a:bodyPr>
          <a:lstStyle/>
          <a:p>
            <a:endParaRPr/>
          </a:p>
        </p:txBody>
      </p:sp>
      <p:sp>
        <p:nvSpPr>
          <p:cNvPr id="39" name="object 39"/>
          <p:cNvSpPr/>
          <p:nvPr/>
        </p:nvSpPr>
        <p:spPr>
          <a:xfrm>
            <a:off x="45725" y="605029"/>
            <a:ext cx="106679" cy="106679"/>
          </a:xfrm>
          <a:prstGeom prst="rect">
            <a:avLst/>
          </a:prstGeom>
          <a:blipFill>
            <a:blip r:embed="rId3" cstate="print"/>
            <a:stretch>
              <a:fillRect/>
            </a:stretch>
          </a:blipFill>
        </p:spPr>
        <p:txBody>
          <a:bodyPr wrap="square" lIns="0" tIns="0" rIns="0" bIns="0" rtlCol="0">
            <a:noAutofit/>
          </a:bodyPr>
          <a:lstStyle/>
          <a:p>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QUIZ</a:t>
            </a:r>
          </a:p>
        </p:txBody>
      </p:sp>
      <p:sp>
        <p:nvSpPr>
          <p:cNvPr id="5" name="Content Placeholder 4"/>
          <p:cNvSpPr>
            <a:spLocks noGrp="1"/>
          </p:cNvSpPr>
          <p:nvPr>
            <p:ph idx="1"/>
          </p:nvPr>
        </p:nvSpPr>
        <p:spPr/>
        <p:txBody>
          <a:bodyPr/>
          <a:lstStyle/>
          <a:p>
            <a:r>
              <a:rPr lang="en-US" dirty="0" smtClean="0"/>
              <a:t>Which </a:t>
            </a:r>
            <a:r>
              <a:rPr lang="en-US" dirty="0"/>
              <a:t>application interface is used by BTEQ</a:t>
            </a:r>
            <a:r>
              <a:rPr lang="en-US" dirty="0" smtClean="0"/>
              <a:t>?</a:t>
            </a:r>
          </a:p>
          <a:p>
            <a:pPr lvl="1"/>
            <a:r>
              <a:rPr lang="en-US" dirty="0"/>
              <a:t>A. ODBC </a:t>
            </a:r>
          </a:p>
          <a:p>
            <a:pPr lvl="1"/>
            <a:r>
              <a:rPr lang="en-US" dirty="0"/>
              <a:t>B. JDBC </a:t>
            </a:r>
          </a:p>
          <a:p>
            <a:pPr lvl="1"/>
            <a:r>
              <a:rPr lang="en-US" dirty="0"/>
              <a:t>C. CLIv2</a:t>
            </a:r>
          </a:p>
          <a:p>
            <a:pPr lvl="1"/>
            <a:r>
              <a:rPr lang="en-US" dirty="0"/>
              <a:t>D. OLE DB</a:t>
            </a:r>
          </a:p>
          <a:p>
            <a:endParaRPr lang="en-US" dirty="0" smtClean="0"/>
          </a:p>
          <a:p>
            <a:r>
              <a:rPr lang="en-US" dirty="0"/>
              <a:t>Which two functionalities are available through the BTEQ tool</a:t>
            </a:r>
            <a:r>
              <a:rPr lang="en-US" dirty="0" smtClean="0"/>
              <a:t>? (</a:t>
            </a:r>
            <a:r>
              <a:rPr lang="en-US" dirty="0"/>
              <a:t>Choose two</a:t>
            </a:r>
            <a:r>
              <a:rPr lang="en-US" dirty="0" smtClean="0"/>
              <a:t>.)</a:t>
            </a:r>
          </a:p>
          <a:p>
            <a:pPr lvl="1"/>
            <a:r>
              <a:rPr lang="en-US" dirty="0"/>
              <a:t>A. supports ad hoc queries</a:t>
            </a:r>
          </a:p>
          <a:p>
            <a:pPr lvl="1"/>
            <a:r>
              <a:rPr lang="en-US" dirty="0"/>
              <a:t>B. is </a:t>
            </a:r>
            <a:r>
              <a:rPr lang="en-US" dirty="0" err="1"/>
              <a:t>checkpointrestartable</a:t>
            </a:r>
            <a:endParaRPr lang="en-US" dirty="0"/>
          </a:p>
          <a:p>
            <a:pPr lvl="1"/>
            <a:r>
              <a:rPr lang="en-US" dirty="0"/>
              <a:t>C. runs scripted batch queries</a:t>
            </a:r>
          </a:p>
          <a:p>
            <a:pPr lvl="1"/>
            <a:r>
              <a:rPr lang="en-US" dirty="0"/>
              <a:t>D. provides high volume data export</a:t>
            </a:r>
          </a:p>
          <a:p>
            <a:endParaRPr lang="en-US" dirty="0" smtClean="0"/>
          </a:p>
          <a:p>
            <a:endParaRPr lang="en-US" dirty="0"/>
          </a:p>
        </p:txBody>
      </p:sp>
    </p:spTree>
    <p:extLst>
      <p:ext uri="{BB962C8B-B14F-4D97-AF65-F5344CB8AC3E}">
        <p14:creationId xmlns:p14="http://schemas.microsoft.com/office/powerpoint/2010/main" val="38040268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BTEQ: LAB </a:t>
            </a:r>
            <a:r>
              <a:rPr lang="en-US" dirty="0" smtClean="0"/>
              <a:t>Exercise</a:t>
            </a:r>
            <a:endParaRPr lang="en-US" dirty="0"/>
          </a:p>
        </p:txBody>
      </p:sp>
      <p:sp>
        <p:nvSpPr>
          <p:cNvPr id="7" name="Content Placeholder 6"/>
          <p:cNvSpPr>
            <a:spLocks noGrp="1"/>
          </p:cNvSpPr>
          <p:nvPr>
            <p:ph idx="1"/>
          </p:nvPr>
        </p:nvSpPr>
        <p:spPr/>
        <p:txBody>
          <a:bodyPr/>
          <a:lstStyle/>
          <a:p>
            <a:r>
              <a:rPr lang="en-US" dirty="0"/>
              <a:t>Problem BTEQ_1 :</a:t>
            </a:r>
          </a:p>
          <a:p>
            <a:r>
              <a:rPr lang="en-US" dirty="0"/>
              <a:t>In this lab, you will use BTEQ to perform imports with different numbers of sessions. You will move selected rows from a data file to the OLAP_EXAMPLE_CLASS table using </a:t>
            </a:r>
            <a:r>
              <a:rPr lang="en-US" dirty="0" smtClean="0"/>
              <a:t>different sessions.</a:t>
            </a:r>
          </a:p>
          <a:p>
            <a:endParaRPr lang="en-US" dirty="0"/>
          </a:p>
          <a:p>
            <a:r>
              <a:rPr lang="en-US" dirty="0"/>
              <a:t>What you need</a:t>
            </a:r>
          </a:p>
          <a:p>
            <a:r>
              <a:rPr lang="en-US" dirty="0"/>
              <a:t>OLAP_EXAMPLE_CLASS table and a data file.</a:t>
            </a:r>
          </a:p>
          <a:p>
            <a:endParaRPr lang="en-US" dirty="0" smtClean="0"/>
          </a:p>
          <a:p>
            <a:endParaRPr lang="en-US" dirty="0" smtClean="0"/>
          </a:p>
          <a:p>
            <a:endParaRPr lang="en-US" dirty="0"/>
          </a:p>
        </p:txBody>
      </p:sp>
    </p:spTree>
    <p:extLst>
      <p:ext uri="{BB962C8B-B14F-4D97-AF65-F5344CB8AC3E}">
        <p14:creationId xmlns:p14="http://schemas.microsoft.com/office/powerpoint/2010/main" val="8250439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BTEQ: LAB </a:t>
            </a:r>
            <a:r>
              <a:rPr lang="en-US" dirty="0" smtClean="0"/>
              <a:t>Exercise</a:t>
            </a:r>
            <a:endParaRPr lang="en-US" dirty="0"/>
          </a:p>
        </p:txBody>
      </p:sp>
      <p:sp>
        <p:nvSpPr>
          <p:cNvPr id="7" name="Content Placeholder 6"/>
          <p:cNvSpPr>
            <a:spLocks noGrp="1"/>
          </p:cNvSpPr>
          <p:nvPr>
            <p:ph idx="1"/>
          </p:nvPr>
        </p:nvSpPr>
        <p:spPr/>
        <p:txBody>
          <a:bodyPr/>
          <a:lstStyle/>
          <a:p>
            <a:r>
              <a:rPr lang="en-US" dirty="0"/>
              <a:t>Tasks</a:t>
            </a:r>
          </a:p>
          <a:p>
            <a:r>
              <a:rPr lang="en-US" dirty="0"/>
              <a:t>1. Export all the rows to a data file (data2_1) from OLAP_EXAMPLE_CLASS table.</a:t>
            </a:r>
          </a:p>
          <a:p>
            <a:r>
              <a:rPr lang="en-US" dirty="0"/>
              <a:t>2. Delete all rows from your OLAP_EXAMPLE_CLASS table.</a:t>
            </a:r>
          </a:p>
          <a:p>
            <a:r>
              <a:rPr lang="en-US" dirty="0"/>
              <a:t>3. Import the rows from your data set (data2_1) to the empty OLAP_EXAMPLE_CLASS table. Note the time and verify the number of rows</a:t>
            </a:r>
            <a:r>
              <a:rPr lang="en-US" dirty="0" smtClean="0"/>
              <a:t>.</a:t>
            </a:r>
          </a:p>
          <a:p>
            <a:endParaRPr lang="en-US" dirty="0"/>
          </a:p>
          <a:p>
            <a:r>
              <a:rPr lang="en-US" dirty="0"/>
              <a:t>Time:  </a:t>
            </a:r>
            <a:r>
              <a:rPr lang="en-US" dirty="0" smtClean="0"/>
              <a:t>	Number </a:t>
            </a:r>
            <a:r>
              <a:rPr lang="en-US" dirty="0"/>
              <a:t>of rows</a:t>
            </a:r>
            <a:r>
              <a:rPr lang="en-US" dirty="0" smtClean="0"/>
              <a:t>:</a:t>
            </a:r>
          </a:p>
          <a:p>
            <a:r>
              <a:rPr lang="en-US" dirty="0" smtClean="0"/>
              <a:t>4</a:t>
            </a:r>
            <a:r>
              <a:rPr lang="en-US" dirty="0"/>
              <a:t>. Delete all the rows from your “</a:t>
            </a:r>
            <a:r>
              <a:rPr lang="en-US" dirty="0" err="1"/>
              <a:t>userid.OLAP_EXAMPLE_CLASS_DMY</a:t>
            </a:r>
            <a:r>
              <a:rPr lang="en-US" dirty="0"/>
              <a:t>” table again. (Continue with</a:t>
            </a:r>
          </a:p>
          <a:p>
            <a:r>
              <a:rPr lang="en-US" dirty="0"/>
              <a:t>the next slide…)</a:t>
            </a:r>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4132033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BTEQ: LAB </a:t>
            </a:r>
            <a:r>
              <a:rPr lang="en-US" dirty="0" smtClean="0"/>
              <a:t>Exercise</a:t>
            </a:r>
            <a:endParaRPr lang="en-US" dirty="0"/>
          </a:p>
        </p:txBody>
      </p:sp>
      <p:sp>
        <p:nvSpPr>
          <p:cNvPr id="7" name="Content Placeholder 6"/>
          <p:cNvSpPr>
            <a:spLocks noGrp="1"/>
          </p:cNvSpPr>
          <p:nvPr>
            <p:ph idx="1"/>
          </p:nvPr>
        </p:nvSpPr>
        <p:spPr>
          <a:xfrm>
            <a:off x="323394" y="1452250"/>
            <a:ext cx="7106108" cy="4643751"/>
          </a:xfrm>
        </p:spPr>
        <p:txBody>
          <a:bodyPr/>
          <a:lstStyle/>
          <a:p>
            <a:r>
              <a:rPr lang="en-US" dirty="0"/>
              <a:t>5. Specify 8 sessions and import the rows from your data set to </a:t>
            </a:r>
            <a:r>
              <a:rPr lang="en-US" dirty="0" smtClean="0"/>
              <a:t>the OLAP_EXAMPLE_CLASS </a:t>
            </a:r>
            <a:r>
              <a:rPr lang="en-US" dirty="0"/>
              <a:t>table. Note the time and verify the number of rows</a:t>
            </a:r>
            <a:r>
              <a:rPr lang="en-US" dirty="0" smtClean="0"/>
              <a:t>.</a:t>
            </a:r>
          </a:p>
          <a:p>
            <a:r>
              <a:rPr lang="en-US" dirty="0" smtClean="0"/>
              <a:t>Time</a:t>
            </a:r>
            <a:r>
              <a:rPr lang="en-US" dirty="0"/>
              <a:t>:			Number of rows:</a:t>
            </a:r>
          </a:p>
          <a:p>
            <a:endParaRPr lang="en-US" dirty="0" smtClean="0"/>
          </a:p>
          <a:p>
            <a:r>
              <a:rPr lang="en-US" dirty="0" smtClean="0"/>
              <a:t>6</a:t>
            </a:r>
            <a:r>
              <a:rPr lang="en-US" dirty="0"/>
              <a:t>. Delete all the rows from OLAP_EXAMPLE_CLASS </a:t>
            </a:r>
            <a:r>
              <a:rPr lang="en-US" dirty="0" smtClean="0"/>
              <a:t>table </a:t>
            </a:r>
            <a:r>
              <a:rPr lang="en-US" dirty="0"/>
              <a:t>again</a:t>
            </a:r>
            <a:r>
              <a:rPr lang="en-US" dirty="0" smtClean="0"/>
              <a:t>.</a:t>
            </a:r>
          </a:p>
          <a:p>
            <a:endParaRPr lang="en-US" dirty="0" smtClean="0"/>
          </a:p>
          <a:p>
            <a:r>
              <a:rPr lang="en-US" dirty="0" smtClean="0"/>
              <a:t>7</a:t>
            </a:r>
            <a:r>
              <a:rPr lang="en-US" dirty="0"/>
              <a:t>. Specify 50 sessions and import the rows from your data set </a:t>
            </a:r>
            <a:r>
              <a:rPr lang="en-US" dirty="0" smtClean="0"/>
              <a:t>to OLAP_EXAMPLE_CLASS </a:t>
            </a:r>
            <a:r>
              <a:rPr lang="en-US" dirty="0"/>
              <a:t>table. Note the timing and verify the number of rows</a:t>
            </a:r>
            <a:r>
              <a:rPr lang="en-US" dirty="0" smtClean="0"/>
              <a:t>.</a:t>
            </a:r>
          </a:p>
          <a:p>
            <a:endParaRPr lang="en-US" dirty="0" smtClean="0"/>
          </a:p>
          <a:p>
            <a:r>
              <a:rPr lang="en-US" dirty="0"/>
              <a:t>8. What are your conclusions based on the tasks you have just performed?</a:t>
            </a:r>
          </a:p>
          <a:p>
            <a:endParaRPr lang="en-US" dirty="0" smtClean="0"/>
          </a:p>
          <a:p>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495604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p:nvPr/>
        </p:nvSpPr>
        <p:spPr>
          <a:xfrm>
            <a:off x="45725" y="605029"/>
            <a:ext cx="106679" cy="106679"/>
          </a:xfrm>
          <a:prstGeom prst="rect">
            <a:avLst/>
          </a:prstGeom>
          <a:blipFill>
            <a:blip r:embed="rId3" cstate="print"/>
            <a:stretch>
              <a:fillRect/>
            </a:stretch>
          </a:blipFill>
        </p:spPr>
        <p:txBody>
          <a:bodyPr wrap="square" lIns="0" tIns="0" rIns="0" bIns="0" rtlCol="0">
            <a:noAutofit/>
          </a:bodyPr>
          <a:lstStyle/>
          <a:p>
            <a:endParaRPr/>
          </a:p>
        </p:txBody>
      </p:sp>
      <p:sp>
        <p:nvSpPr>
          <p:cNvPr id="16" name="object 16"/>
          <p:cNvSpPr/>
          <p:nvPr/>
        </p:nvSpPr>
        <p:spPr>
          <a:xfrm>
            <a:off x="45725" y="605029"/>
            <a:ext cx="106679" cy="106679"/>
          </a:xfrm>
          <a:prstGeom prst="rect">
            <a:avLst/>
          </a:prstGeom>
          <a:blipFill>
            <a:blip r:embed="rId3" cstate="print"/>
            <a:stretch>
              <a:fillRect/>
            </a:stretch>
          </a:blipFill>
        </p:spPr>
        <p:txBody>
          <a:bodyPr wrap="square" lIns="0" tIns="0" rIns="0" bIns="0" rtlCol="0">
            <a:noAutofit/>
          </a:bodyPr>
          <a:lstStyle/>
          <a:p>
            <a:endParaRPr/>
          </a:p>
        </p:txBody>
      </p:sp>
      <p:sp>
        <p:nvSpPr>
          <p:cNvPr id="18" name="object 18"/>
          <p:cNvSpPr/>
          <p:nvPr/>
        </p:nvSpPr>
        <p:spPr>
          <a:xfrm>
            <a:off x="0" y="6362700"/>
            <a:ext cx="9906000" cy="0"/>
          </a:xfrm>
          <a:custGeom>
            <a:avLst/>
            <a:gdLst/>
            <a:ahLst/>
            <a:cxnLst/>
            <a:rect l="l" t="t" r="r" b="b"/>
            <a:pathLst>
              <a:path w="9906000">
                <a:moveTo>
                  <a:pt x="9906000" y="0"/>
                </a:moveTo>
                <a:lnTo>
                  <a:pt x="0" y="0"/>
                </a:lnTo>
              </a:path>
            </a:pathLst>
          </a:custGeom>
          <a:ln w="9525">
            <a:solidFill>
              <a:srgbClr val="0097C6"/>
            </a:solidFill>
          </a:ln>
        </p:spPr>
        <p:txBody>
          <a:bodyPr wrap="square" lIns="0" tIns="0" rIns="0" bIns="0" rtlCol="0">
            <a:noAutofit/>
          </a:bodyPr>
          <a:lstStyle/>
          <a:p>
            <a:endParaRPr/>
          </a:p>
        </p:txBody>
      </p:sp>
      <p:sp>
        <p:nvSpPr>
          <p:cNvPr id="19" name="object 19"/>
          <p:cNvSpPr/>
          <p:nvPr/>
        </p:nvSpPr>
        <p:spPr>
          <a:xfrm>
            <a:off x="0" y="6362700"/>
            <a:ext cx="9906000" cy="0"/>
          </a:xfrm>
          <a:custGeom>
            <a:avLst/>
            <a:gdLst/>
            <a:ahLst/>
            <a:cxnLst/>
            <a:rect l="l" t="t" r="r" b="b"/>
            <a:pathLst>
              <a:path w="9906000">
                <a:moveTo>
                  <a:pt x="9906000" y="0"/>
                </a:moveTo>
                <a:lnTo>
                  <a:pt x="0" y="0"/>
                </a:lnTo>
              </a:path>
            </a:pathLst>
          </a:custGeom>
          <a:ln w="9525">
            <a:solidFill>
              <a:srgbClr val="0097C6"/>
            </a:solidFill>
          </a:ln>
        </p:spPr>
        <p:txBody>
          <a:bodyPr wrap="square" lIns="0" tIns="0" rIns="0" bIns="0" rtlCol="0">
            <a:noAutofit/>
          </a:bodyPr>
          <a:lstStyle/>
          <a:p>
            <a:endParaRPr/>
          </a:p>
        </p:txBody>
      </p:sp>
      <p:sp>
        <p:nvSpPr>
          <p:cNvPr id="23" name="object 23"/>
          <p:cNvSpPr/>
          <p:nvPr/>
        </p:nvSpPr>
        <p:spPr>
          <a:xfrm>
            <a:off x="0" y="6362700"/>
            <a:ext cx="9906000" cy="0"/>
          </a:xfrm>
          <a:custGeom>
            <a:avLst/>
            <a:gdLst/>
            <a:ahLst/>
            <a:cxnLst/>
            <a:rect l="l" t="t" r="r" b="b"/>
            <a:pathLst>
              <a:path w="9906000">
                <a:moveTo>
                  <a:pt x="9906000" y="0"/>
                </a:moveTo>
                <a:lnTo>
                  <a:pt x="0" y="0"/>
                </a:lnTo>
              </a:path>
            </a:pathLst>
          </a:custGeom>
          <a:ln w="9525">
            <a:solidFill>
              <a:srgbClr val="0097C6"/>
            </a:solidFill>
          </a:ln>
        </p:spPr>
        <p:txBody>
          <a:bodyPr wrap="square" lIns="0" tIns="0" rIns="0" bIns="0" rtlCol="0">
            <a:noAutofit/>
          </a:bodyPr>
          <a:lstStyle/>
          <a:p>
            <a:endParaRPr/>
          </a:p>
        </p:txBody>
      </p:sp>
      <p:sp>
        <p:nvSpPr>
          <p:cNvPr id="25" name="object 25"/>
          <p:cNvSpPr/>
          <p:nvPr/>
        </p:nvSpPr>
        <p:spPr>
          <a:xfrm>
            <a:off x="45725" y="605029"/>
            <a:ext cx="106679" cy="106679"/>
          </a:xfrm>
          <a:prstGeom prst="rect">
            <a:avLst/>
          </a:prstGeom>
          <a:blipFill>
            <a:blip r:embed="rId3" cstate="print"/>
            <a:stretch>
              <a:fillRect/>
            </a:stretch>
          </a:blipFill>
        </p:spPr>
        <p:txBody>
          <a:bodyPr wrap="square" lIns="0" tIns="0" rIns="0" bIns="0" rtlCol="0">
            <a:noAutofit/>
          </a:bodyPr>
          <a:lstStyle/>
          <a:p>
            <a:endParaRPr/>
          </a:p>
        </p:txBody>
      </p:sp>
      <p:sp>
        <p:nvSpPr>
          <p:cNvPr id="3" name="object 3"/>
          <p:cNvSpPr txBox="1"/>
          <p:nvPr/>
        </p:nvSpPr>
        <p:spPr>
          <a:xfrm>
            <a:off x="8404352" y="6484419"/>
            <a:ext cx="988342" cy="113792"/>
          </a:xfrm>
          <a:prstGeom prst="rect">
            <a:avLst/>
          </a:prstGeom>
        </p:spPr>
        <p:txBody>
          <a:bodyPr wrap="square" lIns="0" tIns="0" rIns="0" bIns="0" rtlCol="0">
            <a:noAutofit/>
          </a:bodyPr>
          <a:lstStyle/>
          <a:p>
            <a:pPr marL="12700">
              <a:lnSpc>
                <a:spcPct val="95825"/>
              </a:lnSpc>
              <a:spcBef>
                <a:spcPts val="5"/>
              </a:spcBef>
            </a:pPr>
            <a:r>
              <a:rPr sz="700" spc="4" dirty="0" smtClean="0">
                <a:solidFill>
                  <a:srgbClr val="474747"/>
                </a:solidFill>
                <a:latin typeface="Arial"/>
                <a:cs typeface="Arial"/>
              </a:rPr>
              <a:t>P</a:t>
            </a:r>
            <a:r>
              <a:rPr sz="700" spc="-4" dirty="0" smtClean="0">
                <a:solidFill>
                  <a:srgbClr val="474747"/>
                </a:solidFill>
                <a:latin typeface="Arial"/>
                <a:cs typeface="Arial"/>
              </a:rPr>
              <a:t>re</a:t>
            </a:r>
            <a:r>
              <a:rPr sz="700" spc="0" dirty="0" smtClean="0">
                <a:solidFill>
                  <a:srgbClr val="474747"/>
                </a:solidFill>
                <a:latin typeface="Arial"/>
                <a:cs typeface="Arial"/>
              </a:rPr>
              <a:t>s</a:t>
            </a:r>
            <a:r>
              <a:rPr sz="700" spc="-4" dirty="0" smtClean="0">
                <a:solidFill>
                  <a:srgbClr val="474747"/>
                </a:solidFill>
                <a:latin typeface="Arial"/>
                <a:cs typeface="Arial"/>
              </a:rPr>
              <a:t>en</a:t>
            </a:r>
            <a:r>
              <a:rPr sz="700" spc="0" dirty="0" smtClean="0">
                <a:solidFill>
                  <a:srgbClr val="474747"/>
                </a:solidFill>
                <a:latin typeface="Arial"/>
                <a:cs typeface="Arial"/>
              </a:rPr>
              <a:t>t</a:t>
            </a:r>
            <a:r>
              <a:rPr sz="700" spc="-4" dirty="0" smtClean="0">
                <a:solidFill>
                  <a:srgbClr val="474747"/>
                </a:solidFill>
                <a:latin typeface="Arial"/>
                <a:cs typeface="Arial"/>
              </a:rPr>
              <a:t>a</a:t>
            </a:r>
            <a:r>
              <a:rPr sz="700" spc="0" dirty="0" smtClean="0">
                <a:solidFill>
                  <a:srgbClr val="474747"/>
                </a:solidFill>
                <a:latin typeface="Arial"/>
                <a:cs typeface="Arial"/>
              </a:rPr>
              <a:t>ti</a:t>
            </a:r>
            <a:r>
              <a:rPr sz="700" spc="-4" dirty="0" smtClean="0">
                <a:solidFill>
                  <a:srgbClr val="474747"/>
                </a:solidFill>
                <a:latin typeface="Arial"/>
                <a:cs typeface="Arial"/>
              </a:rPr>
              <a:t>o</a:t>
            </a:r>
            <a:r>
              <a:rPr sz="700" spc="0" dirty="0" smtClean="0">
                <a:solidFill>
                  <a:srgbClr val="474747"/>
                </a:solidFill>
                <a:latin typeface="Arial"/>
                <a:cs typeface="Arial"/>
              </a:rPr>
              <a:t>n</a:t>
            </a:r>
            <a:r>
              <a:rPr sz="700" spc="-9" dirty="0" smtClean="0">
                <a:solidFill>
                  <a:srgbClr val="474747"/>
                </a:solidFill>
                <a:latin typeface="Arial"/>
                <a:cs typeface="Arial"/>
              </a:rPr>
              <a:t> </a:t>
            </a:r>
            <a:r>
              <a:rPr sz="700" spc="4" dirty="0" smtClean="0">
                <a:solidFill>
                  <a:srgbClr val="474747"/>
                </a:solidFill>
                <a:latin typeface="Arial"/>
                <a:cs typeface="Arial"/>
              </a:rPr>
              <a:t>T</a:t>
            </a:r>
            <a:r>
              <a:rPr sz="700" spc="0" dirty="0" smtClean="0">
                <a:solidFill>
                  <a:srgbClr val="474747"/>
                </a:solidFill>
                <a:latin typeface="Arial"/>
                <a:cs typeface="Arial"/>
              </a:rPr>
              <a:t>itle</a:t>
            </a:r>
            <a:r>
              <a:rPr sz="700" spc="-18" dirty="0" smtClean="0">
                <a:solidFill>
                  <a:srgbClr val="474747"/>
                </a:solidFill>
                <a:latin typeface="Arial"/>
                <a:cs typeface="Arial"/>
              </a:rPr>
              <a:t> </a:t>
            </a:r>
            <a:r>
              <a:rPr sz="700" spc="0" dirty="0" smtClean="0">
                <a:solidFill>
                  <a:srgbClr val="474747"/>
                </a:solidFill>
                <a:latin typeface="Arial"/>
                <a:cs typeface="Arial"/>
              </a:rPr>
              <a:t>|</a:t>
            </a:r>
            <a:r>
              <a:rPr sz="700" spc="8" dirty="0" smtClean="0">
                <a:solidFill>
                  <a:srgbClr val="474747"/>
                </a:solidFill>
                <a:latin typeface="Arial"/>
                <a:cs typeface="Arial"/>
              </a:rPr>
              <a:t> </a:t>
            </a:r>
            <a:r>
              <a:rPr sz="700" spc="0" dirty="0" smtClean="0">
                <a:solidFill>
                  <a:srgbClr val="474747"/>
                </a:solidFill>
                <a:latin typeface="Arial"/>
                <a:cs typeface="Arial"/>
              </a:rPr>
              <a:t>Da</a:t>
            </a:r>
            <a:r>
              <a:rPr sz="700" spc="-4" dirty="0" smtClean="0">
                <a:solidFill>
                  <a:srgbClr val="474747"/>
                </a:solidFill>
                <a:latin typeface="Arial"/>
                <a:cs typeface="Arial"/>
              </a:rPr>
              <a:t>t</a:t>
            </a:r>
            <a:r>
              <a:rPr sz="700" spc="0" dirty="0" smtClean="0">
                <a:solidFill>
                  <a:srgbClr val="474747"/>
                </a:solidFill>
                <a:latin typeface="Arial"/>
                <a:cs typeface="Arial"/>
              </a:rPr>
              <a:t>e</a:t>
            </a:r>
            <a:endParaRPr sz="700">
              <a:latin typeface="Arial"/>
              <a:cs typeface="Arial"/>
            </a:endParaRPr>
          </a:p>
        </p:txBody>
      </p:sp>
      <p:sp>
        <p:nvSpPr>
          <p:cNvPr id="29" name="Title 28"/>
          <p:cNvSpPr>
            <a:spLocks noGrp="1"/>
          </p:cNvSpPr>
          <p:nvPr>
            <p:ph type="title"/>
          </p:nvPr>
        </p:nvSpPr>
        <p:spPr/>
        <p:txBody>
          <a:bodyPr/>
          <a:lstStyle/>
          <a:p>
            <a:r>
              <a:rPr lang="en-US" dirty="0"/>
              <a:t>Introduction to </a:t>
            </a:r>
            <a:r>
              <a:rPr lang="en-US" dirty="0" smtClean="0"/>
              <a:t>BTEQ</a:t>
            </a:r>
            <a:endParaRPr lang="en-US" dirty="0"/>
          </a:p>
        </p:txBody>
      </p:sp>
      <p:sp>
        <p:nvSpPr>
          <p:cNvPr id="30" name="Content Placeholder 29"/>
          <p:cNvSpPr>
            <a:spLocks noGrp="1"/>
          </p:cNvSpPr>
          <p:nvPr>
            <p:ph idx="1"/>
          </p:nvPr>
        </p:nvSpPr>
        <p:spPr>
          <a:xfrm>
            <a:off x="323394" y="1299851"/>
            <a:ext cx="9582608" cy="4643751"/>
          </a:xfrm>
        </p:spPr>
        <p:txBody>
          <a:bodyPr>
            <a:normAutofit lnSpcReduction="10000"/>
          </a:bodyPr>
          <a:lstStyle/>
          <a:p>
            <a:r>
              <a:rPr lang="en-US" dirty="0"/>
              <a:t>The core and main utility of Teradata is BTEQ , which stands for Batch/Basic </a:t>
            </a:r>
            <a:r>
              <a:rPr lang="en-US" dirty="0" smtClean="0"/>
              <a:t>Teradata Query.</a:t>
            </a:r>
            <a:endParaRPr lang="en-US" dirty="0"/>
          </a:p>
          <a:p>
            <a:r>
              <a:rPr lang="en-US" dirty="0"/>
              <a:t>Query. This is a command –based utility submitting SQL requests to the Teradata database.</a:t>
            </a:r>
          </a:p>
          <a:p>
            <a:r>
              <a:rPr lang="en-US" dirty="0"/>
              <a:t>Characteristics</a:t>
            </a:r>
            <a:r>
              <a:rPr lang="en-US" dirty="0" smtClean="0"/>
              <a:t>:</a:t>
            </a:r>
          </a:p>
          <a:p>
            <a:pPr lvl="1"/>
            <a:r>
              <a:rPr lang="en-US" dirty="0"/>
              <a:t>BTEQ (Basic Teradata Query) operates in either a Batch or Interactive mode.</a:t>
            </a:r>
          </a:p>
          <a:p>
            <a:pPr lvl="1"/>
            <a:r>
              <a:rPr lang="en-US" dirty="0"/>
              <a:t>BTEQ runs on every supported platform.</a:t>
            </a:r>
          </a:p>
          <a:p>
            <a:pPr lvl="1"/>
            <a:r>
              <a:rPr lang="en-US" dirty="0"/>
              <a:t>BTEQ has the ability for Exporting data from database and importing data to database.</a:t>
            </a:r>
          </a:p>
          <a:p>
            <a:pPr lvl="1"/>
            <a:r>
              <a:rPr lang="en-US" dirty="0"/>
              <a:t>BTEQ has flexible and easy-to-use report writer.</a:t>
            </a:r>
          </a:p>
          <a:p>
            <a:pPr lvl="1"/>
            <a:r>
              <a:rPr lang="en-US" dirty="0"/>
              <a:t>Reads input data and imports it to the Teradata database as INSERTs, UPDATEs or DELETEs. </a:t>
            </a:r>
          </a:p>
          <a:p>
            <a:pPr lvl="1"/>
            <a:r>
              <a:rPr lang="en-US" dirty="0"/>
              <a:t>Exports data to a client system from the Teradata database:</a:t>
            </a:r>
          </a:p>
          <a:p>
            <a:pPr marL="0" indent="0" algn="ctr">
              <a:buNone/>
            </a:pPr>
            <a:r>
              <a:rPr lang="en-US" sz="1600" dirty="0"/>
              <a:t>As displayable characters suitable for reports, or</a:t>
            </a:r>
          </a:p>
          <a:p>
            <a:pPr marL="0" indent="0" algn="ctr">
              <a:buNone/>
            </a:pPr>
            <a:r>
              <a:rPr lang="en-US" sz="1600" dirty="0"/>
              <a:t>In native host format, suitable for other applications</a:t>
            </a:r>
            <a:r>
              <a:rPr lang="en-US" dirty="0"/>
              <a:t>. </a:t>
            </a:r>
          </a:p>
          <a:p>
            <a:r>
              <a:rPr lang="en-US" dirty="0"/>
              <a:t>BTEQ does error reporting.</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p:nvPr/>
        </p:nvSpPr>
        <p:spPr>
          <a:xfrm>
            <a:off x="45725" y="605029"/>
            <a:ext cx="106679" cy="106679"/>
          </a:xfrm>
          <a:prstGeom prst="rect">
            <a:avLst/>
          </a:prstGeom>
          <a:blipFill>
            <a:blip r:embed="rId3" cstate="print"/>
            <a:stretch>
              <a:fillRect/>
            </a:stretch>
          </a:blipFill>
        </p:spPr>
        <p:txBody>
          <a:bodyPr wrap="square" lIns="0" tIns="0" rIns="0" bIns="0" rtlCol="0">
            <a:noAutofit/>
          </a:bodyPr>
          <a:lstStyle/>
          <a:p>
            <a:endParaRPr/>
          </a:p>
        </p:txBody>
      </p:sp>
      <p:sp>
        <p:nvSpPr>
          <p:cNvPr id="20" name="object 20"/>
          <p:cNvSpPr/>
          <p:nvPr/>
        </p:nvSpPr>
        <p:spPr>
          <a:xfrm>
            <a:off x="45725" y="605029"/>
            <a:ext cx="106679" cy="106679"/>
          </a:xfrm>
          <a:prstGeom prst="rect">
            <a:avLst/>
          </a:prstGeom>
          <a:blipFill>
            <a:blip r:embed="rId3" cstate="print"/>
            <a:stretch>
              <a:fillRect/>
            </a:stretch>
          </a:blipFill>
        </p:spPr>
        <p:txBody>
          <a:bodyPr wrap="square" lIns="0" tIns="0" rIns="0" bIns="0" rtlCol="0">
            <a:noAutofit/>
          </a:bodyPr>
          <a:lstStyle/>
          <a:p>
            <a:endParaRPr/>
          </a:p>
        </p:txBody>
      </p:sp>
      <p:sp>
        <p:nvSpPr>
          <p:cNvPr id="29" name="object 29"/>
          <p:cNvSpPr/>
          <p:nvPr/>
        </p:nvSpPr>
        <p:spPr>
          <a:xfrm>
            <a:off x="45725" y="605029"/>
            <a:ext cx="106679" cy="106679"/>
          </a:xfrm>
          <a:prstGeom prst="rect">
            <a:avLst/>
          </a:prstGeom>
          <a:blipFill>
            <a:blip r:embed="rId3" cstate="print"/>
            <a:stretch>
              <a:fillRect/>
            </a:stretch>
          </a:blipFill>
        </p:spPr>
        <p:txBody>
          <a:bodyPr wrap="square" lIns="0" tIns="0" rIns="0" bIns="0" rtlCol="0">
            <a:noAutofit/>
          </a:bodyPr>
          <a:lstStyle/>
          <a:p>
            <a:endParaRPr/>
          </a:p>
        </p:txBody>
      </p:sp>
      <p:sp>
        <p:nvSpPr>
          <p:cNvPr id="31" name="Title 30"/>
          <p:cNvSpPr>
            <a:spLocks noGrp="1"/>
          </p:cNvSpPr>
          <p:nvPr>
            <p:ph type="title"/>
          </p:nvPr>
        </p:nvSpPr>
        <p:spPr/>
        <p:txBody>
          <a:bodyPr/>
          <a:lstStyle/>
          <a:p>
            <a:r>
              <a:rPr lang="en-US" dirty="0"/>
              <a:t>Supporting </a:t>
            </a:r>
            <a:r>
              <a:rPr lang="en-US" dirty="0" smtClean="0"/>
              <a:t>Environment</a:t>
            </a:r>
            <a:endParaRPr lang="en-US" dirty="0"/>
          </a:p>
        </p:txBody>
      </p:sp>
      <p:sp>
        <p:nvSpPr>
          <p:cNvPr id="32" name="Content Placeholder 31"/>
          <p:cNvSpPr>
            <a:spLocks noGrp="1"/>
          </p:cNvSpPr>
          <p:nvPr>
            <p:ph idx="1"/>
          </p:nvPr>
        </p:nvSpPr>
        <p:spPr/>
        <p:txBody>
          <a:bodyPr/>
          <a:lstStyle/>
          <a:p>
            <a:r>
              <a:rPr lang="en-US" dirty="0"/>
              <a:t>The Fast Export utility is supported either on either the mainframe</a:t>
            </a:r>
          </a:p>
          <a:p>
            <a:pPr marL="0" indent="0">
              <a:buNone/>
            </a:pPr>
            <a:r>
              <a:rPr lang="en-US" dirty="0" smtClean="0"/>
              <a:t>Or on network attached system(LAN.</a:t>
            </a:r>
          </a:p>
          <a:p>
            <a:pPr marL="0" indent="0">
              <a:buNone/>
            </a:pPr>
            <a:r>
              <a:rPr lang="en-US" dirty="0"/>
              <a:t>The LAN environment supports the following Operating Systems:</a:t>
            </a:r>
          </a:p>
          <a:p>
            <a:pPr marL="475161" lvl="1" indent="-285750"/>
            <a:r>
              <a:rPr lang="en-US" dirty="0" smtClean="0"/>
              <a:t>UNIX </a:t>
            </a:r>
            <a:r>
              <a:rPr lang="en-US" dirty="0"/>
              <a:t>MP-RAS</a:t>
            </a:r>
          </a:p>
          <a:p>
            <a:pPr marL="475161" lvl="1" indent="-285750"/>
            <a:r>
              <a:rPr lang="en-US" dirty="0" smtClean="0"/>
              <a:t>Windows </a:t>
            </a:r>
            <a:r>
              <a:rPr lang="en-US" dirty="0"/>
              <a:t>2000</a:t>
            </a:r>
          </a:p>
          <a:p>
            <a:pPr marL="475161" lvl="1" indent="-285750"/>
            <a:r>
              <a:rPr lang="en-US" dirty="0" smtClean="0"/>
              <a:t>Windows </a:t>
            </a:r>
            <a:r>
              <a:rPr lang="en-US" dirty="0"/>
              <a:t>95</a:t>
            </a:r>
          </a:p>
          <a:p>
            <a:pPr marL="475161" lvl="1" indent="-285750"/>
            <a:r>
              <a:rPr lang="en-US" dirty="0" smtClean="0"/>
              <a:t>Windows </a:t>
            </a:r>
            <a:r>
              <a:rPr lang="en-US" dirty="0"/>
              <a:t>NT</a:t>
            </a:r>
          </a:p>
          <a:p>
            <a:pPr marL="475161" lvl="1" indent="-285750"/>
            <a:r>
              <a:rPr lang="en-US" dirty="0" smtClean="0"/>
              <a:t>UNIX </a:t>
            </a:r>
            <a:r>
              <a:rPr lang="en-US" dirty="0"/>
              <a:t>HP-UX</a:t>
            </a:r>
          </a:p>
          <a:p>
            <a:pPr marL="475161" lvl="1" indent="-285750"/>
            <a:r>
              <a:rPr lang="en-US" dirty="0" smtClean="0"/>
              <a:t>AIX</a:t>
            </a:r>
            <a:endParaRPr lang="en-US" dirty="0"/>
          </a:p>
          <a:p>
            <a:pPr marL="475161" lvl="1" indent="-285750"/>
            <a:r>
              <a:rPr lang="en-US" dirty="0" smtClean="0"/>
              <a:t>Solaris </a:t>
            </a:r>
            <a:r>
              <a:rPr lang="en-US" dirty="0"/>
              <a:t>SPARC</a:t>
            </a:r>
          </a:p>
          <a:p>
            <a:pPr marL="475161" lvl="1" indent="-285750"/>
            <a:r>
              <a:rPr lang="en-US" dirty="0" smtClean="0"/>
              <a:t>Solaris </a:t>
            </a:r>
            <a:r>
              <a:rPr lang="en-US" dirty="0"/>
              <a:t>Intel</a:t>
            </a:r>
          </a:p>
          <a:p>
            <a:pPr marL="0" indent="0">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p:nvPr/>
        </p:nvSpPr>
        <p:spPr>
          <a:xfrm>
            <a:off x="45725" y="605029"/>
            <a:ext cx="106679" cy="106679"/>
          </a:xfrm>
          <a:prstGeom prst="rect">
            <a:avLst/>
          </a:prstGeom>
          <a:blipFill>
            <a:blip r:embed="rId3" cstate="print"/>
            <a:stretch>
              <a:fillRect/>
            </a:stretch>
          </a:blipFill>
        </p:spPr>
        <p:txBody>
          <a:bodyPr wrap="square" lIns="0" tIns="0" rIns="0" bIns="0" rtlCol="0">
            <a:noAutofit/>
          </a:bodyPr>
          <a:lstStyle/>
          <a:p>
            <a:endParaRPr/>
          </a:p>
        </p:txBody>
      </p:sp>
      <p:sp>
        <p:nvSpPr>
          <p:cNvPr id="20" name="object 20"/>
          <p:cNvSpPr/>
          <p:nvPr/>
        </p:nvSpPr>
        <p:spPr>
          <a:xfrm>
            <a:off x="45725" y="605029"/>
            <a:ext cx="106679" cy="106679"/>
          </a:xfrm>
          <a:prstGeom prst="rect">
            <a:avLst/>
          </a:prstGeom>
          <a:blipFill>
            <a:blip r:embed="rId3" cstate="print"/>
            <a:stretch>
              <a:fillRect/>
            </a:stretch>
          </a:blipFill>
        </p:spPr>
        <p:txBody>
          <a:bodyPr wrap="square" lIns="0" tIns="0" rIns="0" bIns="0" rtlCol="0">
            <a:noAutofit/>
          </a:bodyPr>
          <a:lstStyle/>
          <a:p>
            <a:endParaRPr/>
          </a:p>
        </p:txBody>
      </p:sp>
      <p:sp>
        <p:nvSpPr>
          <p:cNvPr id="29" name="object 29"/>
          <p:cNvSpPr/>
          <p:nvPr/>
        </p:nvSpPr>
        <p:spPr>
          <a:xfrm>
            <a:off x="45725" y="605029"/>
            <a:ext cx="106679" cy="106679"/>
          </a:xfrm>
          <a:prstGeom prst="rect">
            <a:avLst/>
          </a:prstGeom>
          <a:blipFill>
            <a:blip r:embed="rId3" cstate="print"/>
            <a:stretch>
              <a:fillRect/>
            </a:stretch>
          </a:blipFill>
        </p:spPr>
        <p:txBody>
          <a:bodyPr wrap="square" lIns="0" tIns="0" rIns="0" bIns="0" rtlCol="0">
            <a:noAutofit/>
          </a:bodyPr>
          <a:lstStyle/>
          <a:p>
            <a:endParaRPr/>
          </a:p>
        </p:txBody>
      </p:sp>
      <p:sp>
        <p:nvSpPr>
          <p:cNvPr id="31" name="Title 30"/>
          <p:cNvSpPr>
            <a:spLocks noGrp="1"/>
          </p:cNvSpPr>
          <p:nvPr>
            <p:ph type="title"/>
          </p:nvPr>
        </p:nvSpPr>
        <p:spPr/>
        <p:txBody>
          <a:bodyPr/>
          <a:lstStyle/>
          <a:p>
            <a:r>
              <a:rPr lang="en-US" dirty="0"/>
              <a:t>Supporting </a:t>
            </a:r>
            <a:r>
              <a:rPr lang="en-US" dirty="0" smtClean="0"/>
              <a:t>Environment</a:t>
            </a:r>
            <a:endParaRPr lang="en-US" dirty="0"/>
          </a:p>
        </p:txBody>
      </p:sp>
      <p:sp>
        <p:nvSpPr>
          <p:cNvPr id="32" name="Content Placeholder 31"/>
          <p:cNvSpPr>
            <a:spLocks noGrp="1"/>
          </p:cNvSpPr>
          <p:nvPr>
            <p:ph idx="1"/>
          </p:nvPr>
        </p:nvSpPr>
        <p:spPr/>
        <p:txBody>
          <a:bodyPr/>
          <a:lstStyle/>
          <a:p>
            <a:r>
              <a:rPr lang="en-US" dirty="0"/>
              <a:t>The Mainframe (Channel Attached) environment supports the </a:t>
            </a:r>
            <a:r>
              <a:rPr lang="en-US" dirty="0" smtClean="0"/>
              <a:t>following </a:t>
            </a:r>
            <a:r>
              <a:rPr lang="en-US" dirty="0" smtClean="0">
                <a:solidFill>
                  <a:srgbClr val="253046"/>
                </a:solidFill>
                <a:cs typeface="Arial"/>
              </a:rPr>
              <a:t>Op</a:t>
            </a:r>
            <a:r>
              <a:rPr lang="en-US" spc="-4" dirty="0" smtClean="0">
                <a:solidFill>
                  <a:srgbClr val="253046"/>
                </a:solidFill>
                <a:cs typeface="Arial"/>
              </a:rPr>
              <a:t>e</a:t>
            </a:r>
            <a:r>
              <a:rPr lang="en-US" dirty="0" smtClean="0">
                <a:solidFill>
                  <a:srgbClr val="253046"/>
                </a:solidFill>
                <a:cs typeface="Arial"/>
              </a:rPr>
              <a:t>rati</a:t>
            </a:r>
            <a:r>
              <a:rPr lang="en-US" spc="-9" dirty="0" smtClean="0">
                <a:solidFill>
                  <a:srgbClr val="253046"/>
                </a:solidFill>
                <a:cs typeface="Arial"/>
              </a:rPr>
              <a:t>n</a:t>
            </a:r>
            <a:r>
              <a:rPr lang="en-US" dirty="0" smtClean="0">
                <a:solidFill>
                  <a:srgbClr val="253046"/>
                </a:solidFill>
                <a:cs typeface="Arial"/>
              </a:rPr>
              <a:t>g Systems:</a:t>
            </a:r>
          </a:p>
          <a:p>
            <a:pPr lvl="1"/>
            <a:r>
              <a:rPr lang="en-US" sz="2000" dirty="0" smtClean="0">
                <a:solidFill>
                  <a:srgbClr val="253046"/>
                </a:solidFill>
                <a:cs typeface="Arial"/>
              </a:rPr>
              <a:t>MVS</a:t>
            </a:r>
            <a:endParaRPr lang="en-US" sz="2000" dirty="0">
              <a:solidFill>
                <a:srgbClr val="253046"/>
              </a:solidFill>
              <a:cs typeface="Arial"/>
            </a:endParaRPr>
          </a:p>
          <a:p>
            <a:pPr lvl="1"/>
            <a:r>
              <a:rPr lang="en-US" sz="2000" dirty="0" smtClean="0">
                <a:solidFill>
                  <a:srgbClr val="253046"/>
                </a:solidFill>
                <a:cs typeface="Arial"/>
              </a:rPr>
              <a:t>VM</a:t>
            </a:r>
          </a:p>
          <a:p>
            <a:pPr lvl="1"/>
            <a:endParaRPr lang="en-US" sz="2000" dirty="0">
              <a:solidFill>
                <a:srgbClr val="253046"/>
              </a:solidFill>
              <a:cs typeface="Arial"/>
            </a:endParaRPr>
          </a:p>
          <a:p>
            <a:pPr marL="174625" lvl="1" indent="0">
              <a:buNone/>
            </a:pPr>
            <a:r>
              <a:rPr lang="en-US" sz="2000" dirty="0"/>
              <a:t>CAUTION: The Teradata RDBMS will only support a maximum of 15 simultaneous</a:t>
            </a:r>
          </a:p>
          <a:p>
            <a:pPr marL="174625" lvl="1" indent="0">
              <a:buNone/>
            </a:pPr>
            <a:r>
              <a:rPr lang="en-US" sz="2000" dirty="0" err="1"/>
              <a:t>FastLoad</a:t>
            </a:r>
            <a:r>
              <a:rPr lang="en-US" sz="2000" dirty="0"/>
              <a:t>, </a:t>
            </a:r>
            <a:r>
              <a:rPr lang="en-US" sz="2000" dirty="0" err="1"/>
              <a:t>MultiLoad</a:t>
            </a:r>
            <a:r>
              <a:rPr lang="en-US" sz="2000" dirty="0"/>
              <a:t>, or </a:t>
            </a:r>
            <a:r>
              <a:rPr lang="en-US" sz="2000" dirty="0" err="1"/>
              <a:t>FastExport</a:t>
            </a:r>
            <a:r>
              <a:rPr lang="en-US" sz="2000" dirty="0"/>
              <a:t> utility jobs</a:t>
            </a:r>
          </a:p>
          <a:p>
            <a:pPr lvl="1"/>
            <a:endParaRPr lang="en-US" sz="2000" dirty="0" smtClean="0">
              <a:solidFill>
                <a:srgbClr val="253046"/>
              </a:solidFill>
              <a:cs typeface="Arial"/>
            </a:endParaRPr>
          </a:p>
          <a:p>
            <a:pPr marL="174625" lvl="1" indent="0">
              <a:buNone/>
            </a:pPr>
            <a:endParaRPr lang="en-US" sz="2000" dirty="0">
              <a:solidFill>
                <a:srgbClr val="253046"/>
              </a:solidFill>
              <a:cs typeface="Arial"/>
            </a:endParaRPr>
          </a:p>
          <a:p>
            <a:pPr marL="174625" lvl="1" indent="0">
              <a:buNone/>
            </a:pPr>
            <a:endParaRPr lang="en-US" sz="2000" dirty="0">
              <a:solidFill>
                <a:srgbClr val="253046"/>
              </a:solidFill>
              <a:cs typeface="Arial"/>
            </a:endParaRPr>
          </a:p>
          <a:p>
            <a:endParaRPr lang="en-US" sz="2400" dirty="0" smtClean="0">
              <a:solidFill>
                <a:srgbClr val="253046"/>
              </a:solidFill>
              <a:cs typeface="Arial"/>
            </a:endParaRPr>
          </a:p>
          <a:p>
            <a:endParaRPr lang="en-US" sz="2400" dirty="0">
              <a:cs typeface="Arial"/>
            </a:endParaRPr>
          </a:p>
          <a:p>
            <a:endParaRPr lang="en-US" dirty="0"/>
          </a:p>
          <a:p>
            <a:endParaRPr lang="en-US" dirty="0"/>
          </a:p>
        </p:txBody>
      </p:sp>
    </p:spTree>
    <p:extLst>
      <p:ext uri="{BB962C8B-B14F-4D97-AF65-F5344CB8AC3E}">
        <p14:creationId xmlns:p14="http://schemas.microsoft.com/office/powerpoint/2010/main" val="2675970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p:cNvSpPr>
            <a:spLocks noGrp="1"/>
          </p:cNvSpPr>
          <p:nvPr>
            <p:ph type="title"/>
          </p:nvPr>
        </p:nvSpPr>
        <p:spPr/>
        <p:txBody>
          <a:bodyPr/>
          <a:lstStyle/>
          <a:p>
            <a:r>
              <a:rPr lang="en-US" dirty="0"/>
              <a:t>Use of </a:t>
            </a:r>
            <a:r>
              <a:rPr lang="en-US" dirty="0" err="1" smtClean="0"/>
              <a:t>Bteq</a:t>
            </a:r>
            <a:endParaRPr lang="en-US" dirty="0"/>
          </a:p>
        </p:txBody>
      </p:sp>
      <p:sp>
        <p:nvSpPr>
          <p:cNvPr id="32" name="Content Placeholder 31"/>
          <p:cNvSpPr>
            <a:spLocks noGrp="1"/>
          </p:cNvSpPr>
          <p:nvPr>
            <p:ph idx="1"/>
          </p:nvPr>
        </p:nvSpPr>
        <p:spPr>
          <a:xfrm>
            <a:off x="323394" y="1371601"/>
            <a:ext cx="9582608" cy="4643751"/>
          </a:xfrm>
        </p:spPr>
        <p:txBody>
          <a:bodyPr/>
          <a:lstStyle/>
          <a:p>
            <a:r>
              <a:rPr lang="en-US" dirty="0" err="1"/>
              <a:t>Bteq</a:t>
            </a:r>
            <a:r>
              <a:rPr lang="en-US" dirty="0"/>
              <a:t> can be used either batch or interactive environment.</a:t>
            </a:r>
          </a:p>
          <a:p>
            <a:pPr lvl="1"/>
            <a:r>
              <a:rPr lang="en-US" dirty="0" smtClean="0"/>
              <a:t>Interactive </a:t>
            </a:r>
            <a:r>
              <a:rPr lang="en-US" dirty="0"/>
              <a:t>Mode:</a:t>
            </a:r>
          </a:p>
          <a:p>
            <a:r>
              <a:rPr lang="en-US" dirty="0"/>
              <a:t>Interactive users can submit SQL and receive an answer set on the screen.</a:t>
            </a:r>
          </a:p>
          <a:p>
            <a:r>
              <a:rPr lang="en-US" dirty="0"/>
              <a:t>Steps to follow:</a:t>
            </a:r>
          </a:p>
          <a:p>
            <a:pPr lvl="1"/>
            <a:r>
              <a:rPr lang="en-US" dirty="0" smtClean="0"/>
              <a:t>Use </a:t>
            </a:r>
            <a:r>
              <a:rPr lang="en-US" dirty="0"/>
              <a:t>the word </a:t>
            </a:r>
            <a:r>
              <a:rPr lang="en-US" dirty="0" err="1"/>
              <a:t>bteq</a:t>
            </a:r>
            <a:r>
              <a:rPr lang="en-US" dirty="0"/>
              <a:t>.</a:t>
            </a:r>
          </a:p>
          <a:p>
            <a:pPr lvl="1"/>
            <a:r>
              <a:rPr lang="en-US" dirty="0" smtClean="0"/>
              <a:t>Logon </a:t>
            </a:r>
            <a:r>
              <a:rPr lang="en-US" dirty="0"/>
              <a:t>by giving the host id/user id.</a:t>
            </a:r>
          </a:p>
          <a:p>
            <a:pPr lvl="1"/>
            <a:r>
              <a:rPr lang="en-US" dirty="0" smtClean="0"/>
              <a:t>Give </a:t>
            </a:r>
            <a:r>
              <a:rPr lang="en-US" dirty="0"/>
              <a:t>the correct password for this user</a:t>
            </a:r>
            <a:r>
              <a:rPr lang="en-US" dirty="0" smtClean="0"/>
              <a:t>.</a:t>
            </a:r>
          </a:p>
          <a:p>
            <a:pPr lvl="1"/>
            <a:r>
              <a:rPr lang="en-US" dirty="0"/>
              <a:t>After </a:t>
            </a:r>
            <a:r>
              <a:rPr lang="en-US" dirty="0" smtClean="0"/>
              <a:t>connect the session use the required query to get the result.    </a:t>
            </a:r>
            <a:endParaRPr lang="en-US" dirty="0"/>
          </a:p>
          <a:p>
            <a:pPr lvl="1"/>
            <a:endParaRPr lang="en-US" dirty="0" smtClean="0"/>
          </a:p>
          <a:p>
            <a:endParaRPr lang="en-US" dirty="0"/>
          </a:p>
        </p:txBody>
      </p:sp>
      <p:sp>
        <p:nvSpPr>
          <p:cNvPr id="33" name="object 30"/>
          <p:cNvSpPr/>
          <p:nvPr/>
        </p:nvSpPr>
        <p:spPr>
          <a:xfrm>
            <a:off x="609600" y="4267200"/>
            <a:ext cx="8153400" cy="2438400"/>
          </a:xfrm>
          <a:prstGeom prst="rect">
            <a:avLst/>
          </a:prstGeom>
          <a:blipFill>
            <a:blip r:embed="rId3" cstate="print"/>
            <a:stretch>
              <a:fillRect/>
            </a:stretch>
          </a:blipFill>
        </p:spPr>
        <p:txBody>
          <a:bodyPr wrap="square" lIns="0" tIns="0" rIns="0" bIns="0" rtlCol="0">
            <a:noAutofit/>
          </a:bodyPr>
          <a:lstStyle/>
          <a:p>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p:nvPr/>
        </p:nvSpPr>
        <p:spPr>
          <a:xfrm>
            <a:off x="0" y="0"/>
            <a:ext cx="9906000" cy="1128776"/>
          </a:xfrm>
          <a:custGeom>
            <a:avLst/>
            <a:gdLst/>
            <a:ahLst/>
            <a:cxnLst/>
            <a:rect l="l" t="t" r="r" b="b"/>
            <a:pathLst>
              <a:path w="9906000" h="1128776">
                <a:moveTo>
                  <a:pt x="0" y="0"/>
                </a:moveTo>
                <a:lnTo>
                  <a:pt x="0" y="801877"/>
                </a:lnTo>
                <a:lnTo>
                  <a:pt x="44018" y="809048"/>
                </a:lnTo>
                <a:lnTo>
                  <a:pt x="84978" y="817151"/>
                </a:lnTo>
                <a:lnTo>
                  <a:pt x="123033" y="826194"/>
                </a:lnTo>
                <a:lnTo>
                  <a:pt x="158341" y="836180"/>
                </a:lnTo>
                <a:lnTo>
                  <a:pt x="191055" y="847115"/>
                </a:lnTo>
                <a:lnTo>
                  <a:pt x="221332" y="859006"/>
                </a:lnTo>
                <a:lnTo>
                  <a:pt x="249326" y="871857"/>
                </a:lnTo>
                <a:lnTo>
                  <a:pt x="275193" y="885673"/>
                </a:lnTo>
                <a:lnTo>
                  <a:pt x="299089" y="900461"/>
                </a:lnTo>
                <a:lnTo>
                  <a:pt x="321168" y="916225"/>
                </a:lnTo>
                <a:lnTo>
                  <a:pt x="341587" y="932971"/>
                </a:lnTo>
                <a:lnTo>
                  <a:pt x="360500" y="950705"/>
                </a:lnTo>
                <a:lnTo>
                  <a:pt x="378063" y="969432"/>
                </a:lnTo>
                <a:lnTo>
                  <a:pt x="394431" y="989157"/>
                </a:lnTo>
                <a:lnTo>
                  <a:pt x="409760" y="1009886"/>
                </a:lnTo>
                <a:lnTo>
                  <a:pt x="424204" y="1031624"/>
                </a:lnTo>
                <a:lnTo>
                  <a:pt x="437920" y="1054376"/>
                </a:lnTo>
                <a:lnTo>
                  <a:pt x="451063" y="1078149"/>
                </a:lnTo>
                <a:lnTo>
                  <a:pt x="463787" y="1102947"/>
                </a:lnTo>
                <a:lnTo>
                  <a:pt x="476250" y="1128776"/>
                </a:lnTo>
                <a:lnTo>
                  <a:pt x="492137" y="1105914"/>
                </a:lnTo>
                <a:lnTo>
                  <a:pt x="507125" y="1083119"/>
                </a:lnTo>
                <a:lnTo>
                  <a:pt x="521491" y="1060491"/>
                </a:lnTo>
                <a:lnTo>
                  <a:pt x="535515" y="1038132"/>
                </a:lnTo>
                <a:lnTo>
                  <a:pt x="549474" y="1016144"/>
                </a:lnTo>
                <a:lnTo>
                  <a:pt x="578314" y="973690"/>
                </a:lnTo>
                <a:lnTo>
                  <a:pt x="610240" y="933941"/>
                </a:lnTo>
                <a:lnTo>
                  <a:pt x="647482" y="897713"/>
                </a:lnTo>
                <a:lnTo>
                  <a:pt x="692267" y="865821"/>
                </a:lnTo>
                <a:lnTo>
                  <a:pt x="746824" y="839079"/>
                </a:lnTo>
                <a:lnTo>
                  <a:pt x="813383" y="818301"/>
                </a:lnTo>
                <a:lnTo>
                  <a:pt x="851860" y="810403"/>
                </a:lnTo>
                <a:lnTo>
                  <a:pt x="894172" y="804302"/>
                </a:lnTo>
                <a:lnTo>
                  <a:pt x="940600" y="800100"/>
                </a:lnTo>
                <a:lnTo>
                  <a:pt x="9467850" y="800100"/>
                </a:lnTo>
                <a:lnTo>
                  <a:pt x="9502265" y="799084"/>
                </a:lnTo>
                <a:lnTo>
                  <a:pt x="9535266" y="795633"/>
                </a:lnTo>
                <a:lnTo>
                  <a:pt x="9566869" y="789889"/>
                </a:lnTo>
                <a:lnTo>
                  <a:pt x="9597091" y="781988"/>
                </a:lnTo>
                <a:lnTo>
                  <a:pt x="9625947" y="772072"/>
                </a:lnTo>
                <a:lnTo>
                  <a:pt x="9653453" y="760280"/>
                </a:lnTo>
                <a:lnTo>
                  <a:pt x="9679627" y="746750"/>
                </a:lnTo>
                <a:lnTo>
                  <a:pt x="9704484" y="731623"/>
                </a:lnTo>
                <a:lnTo>
                  <a:pt x="9728041" y="715038"/>
                </a:lnTo>
                <a:lnTo>
                  <a:pt x="9750313" y="697134"/>
                </a:lnTo>
                <a:lnTo>
                  <a:pt x="9771318" y="678051"/>
                </a:lnTo>
                <a:lnTo>
                  <a:pt x="9791072" y="657929"/>
                </a:lnTo>
                <a:lnTo>
                  <a:pt x="9809590" y="636906"/>
                </a:lnTo>
                <a:lnTo>
                  <a:pt x="9826889" y="615122"/>
                </a:lnTo>
                <a:lnTo>
                  <a:pt x="9842986" y="592716"/>
                </a:lnTo>
                <a:lnTo>
                  <a:pt x="9857896" y="569829"/>
                </a:lnTo>
                <a:lnTo>
                  <a:pt x="9871636" y="546599"/>
                </a:lnTo>
                <a:lnTo>
                  <a:pt x="9895672" y="499670"/>
                </a:lnTo>
                <a:lnTo>
                  <a:pt x="9906000" y="476250"/>
                </a:lnTo>
                <a:lnTo>
                  <a:pt x="9906000" y="0"/>
                </a:lnTo>
                <a:lnTo>
                  <a:pt x="0" y="0"/>
                </a:lnTo>
                <a:close/>
              </a:path>
            </a:pathLst>
          </a:custGeom>
          <a:solidFill>
            <a:srgbClr val="FFFFFF"/>
          </a:solidFill>
        </p:spPr>
        <p:txBody>
          <a:bodyPr wrap="square" lIns="0" tIns="0" rIns="0" bIns="0" rtlCol="0">
            <a:noAutofit/>
          </a:bodyPr>
          <a:lstStyle/>
          <a:p>
            <a:endParaRPr/>
          </a:p>
        </p:txBody>
      </p:sp>
      <p:sp>
        <p:nvSpPr>
          <p:cNvPr id="21" name="object 21"/>
          <p:cNvSpPr/>
          <p:nvPr/>
        </p:nvSpPr>
        <p:spPr>
          <a:xfrm>
            <a:off x="0" y="0"/>
            <a:ext cx="9906000" cy="1128776"/>
          </a:xfrm>
          <a:custGeom>
            <a:avLst/>
            <a:gdLst/>
            <a:ahLst/>
            <a:cxnLst/>
            <a:rect l="l" t="t" r="r" b="b"/>
            <a:pathLst>
              <a:path w="9906000" h="1128776">
                <a:moveTo>
                  <a:pt x="0" y="0"/>
                </a:moveTo>
                <a:lnTo>
                  <a:pt x="0" y="801877"/>
                </a:lnTo>
                <a:lnTo>
                  <a:pt x="44018" y="809048"/>
                </a:lnTo>
                <a:lnTo>
                  <a:pt x="84978" y="817151"/>
                </a:lnTo>
                <a:lnTo>
                  <a:pt x="123033" y="826194"/>
                </a:lnTo>
                <a:lnTo>
                  <a:pt x="158341" y="836180"/>
                </a:lnTo>
                <a:lnTo>
                  <a:pt x="191055" y="847115"/>
                </a:lnTo>
                <a:lnTo>
                  <a:pt x="221332" y="859006"/>
                </a:lnTo>
                <a:lnTo>
                  <a:pt x="249326" y="871857"/>
                </a:lnTo>
                <a:lnTo>
                  <a:pt x="275193" y="885673"/>
                </a:lnTo>
                <a:lnTo>
                  <a:pt x="299089" y="900461"/>
                </a:lnTo>
                <a:lnTo>
                  <a:pt x="321168" y="916225"/>
                </a:lnTo>
                <a:lnTo>
                  <a:pt x="341587" y="932971"/>
                </a:lnTo>
                <a:lnTo>
                  <a:pt x="360500" y="950705"/>
                </a:lnTo>
                <a:lnTo>
                  <a:pt x="378063" y="969432"/>
                </a:lnTo>
                <a:lnTo>
                  <a:pt x="394431" y="989157"/>
                </a:lnTo>
                <a:lnTo>
                  <a:pt x="409760" y="1009886"/>
                </a:lnTo>
                <a:lnTo>
                  <a:pt x="424204" y="1031624"/>
                </a:lnTo>
                <a:lnTo>
                  <a:pt x="437920" y="1054376"/>
                </a:lnTo>
                <a:lnTo>
                  <a:pt x="451063" y="1078149"/>
                </a:lnTo>
                <a:lnTo>
                  <a:pt x="463787" y="1102947"/>
                </a:lnTo>
                <a:lnTo>
                  <a:pt x="476250" y="1128776"/>
                </a:lnTo>
                <a:lnTo>
                  <a:pt x="492137" y="1105914"/>
                </a:lnTo>
                <a:lnTo>
                  <a:pt x="507125" y="1083119"/>
                </a:lnTo>
                <a:lnTo>
                  <a:pt x="521491" y="1060491"/>
                </a:lnTo>
                <a:lnTo>
                  <a:pt x="535515" y="1038132"/>
                </a:lnTo>
                <a:lnTo>
                  <a:pt x="549474" y="1016144"/>
                </a:lnTo>
                <a:lnTo>
                  <a:pt x="578314" y="973690"/>
                </a:lnTo>
                <a:lnTo>
                  <a:pt x="610240" y="933941"/>
                </a:lnTo>
                <a:lnTo>
                  <a:pt x="647482" y="897713"/>
                </a:lnTo>
                <a:lnTo>
                  <a:pt x="692267" y="865821"/>
                </a:lnTo>
                <a:lnTo>
                  <a:pt x="746824" y="839079"/>
                </a:lnTo>
                <a:lnTo>
                  <a:pt x="813383" y="818301"/>
                </a:lnTo>
                <a:lnTo>
                  <a:pt x="851860" y="810403"/>
                </a:lnTo>
                <a:lnTo>
                  <a:pt x="894172" y="804302"/>
                </a:lnTo>
                <a:lnTo>
                  <a:pt x="940600" y="800100"/>
                </a:lnTo>
                <a:lnTo>
                  <a:pt x="9467850" y="800100"/>
                </a:lnTo>
                <a:lnTo>
                  <a:pt x="9502265" y="799084"/>
                </a:lnTo>
                <a:lnTo>
                  <a:pt x="9535266" y="795633"/>
                </a:lnTo>
                <a:lnTo>
                  <a:pt x="9566869" y="789889"/>
                </a:lnTo>
                <a:lnTo>
                  <a:pt x="9597091" y="781988"/>
                </a:lnTo>
                <a:lnTo>
                  <a:pt x="9625947" y="772072"/>
                </a:lnTo>
                <a:lnTo>
                  <a:pt x="9653453" y="760280"/>
                </a:lnTo>
                <a:lnTo>
                  <a:pt x="9679627" y="746750"/>
                </a:lnTo>
                <a:lnTo>
                  <a:pt x="9704484" y="731623"/>
                </a:lnTo>
                <a:lnTo>
                  <a:pt x="9728041" y="715038"/>
                </a:lnTo>
                <a:lnTo>
                  <a:pt x="9750313" y="697134"/>
                </a:lnTo>
                <a:lnTo>
                  <a:pt x="9771318" y="678051"/>
                </a:lnTo>
                <a:lnTo>
                  <a:pt x="9791072" y="657929"/>
                </a:lnTo>
                <a:lnTo>
                  <a:pt x="9809590" y="636906"/>
                </a:lnTo>
                <a:lnTo>
                  <a:pt x="9826889" y="615122"/>
                </a:lnTo>
                <a:lnTo>
                  <a:pt x="9842986" y="592716"/>
                </a:lnTo>
                <a:lnTo>
                  <a:pt x="9857896" y="569829"/>
                </a:lnTo>
                <a:lnTo>
                  <a:pt x="9871636" y="546599"/>
                </a:lnTo>
                <a:lnTo>
                  <a:pt x="9895672" y="499670"/>
                </a:lnTo>
                <a:lnTo>
                  <a:pt x="9906000" y="476250"/>
                </a:lnTo>
                <a:lnTo>
                  <a:pt x="9906000" y="0"/>
                </a:lnTo>
                <a:lnTo>
                  <a:pt x="0" y="0"/>
                </a:lnTo>
                <a:close/>
              </a:path>
            </a:pathLst>
          </a:custGeom>
          <a:solidFill>
            <a:srgbClr val="FFFFFF"/>
          </a:solidFill>
        </p:spPr>
        <p:txBody>
          <a:bodyPr wrap="square" lIns="0" tIns="0" rIns="0" bIns="0" rtlCol="0">
            <a:noAutofit/>
          </a:bodyPr>
          <a:lstStyle/>
          <a:p>
            <a:endParaRPr/>
          </a:p>
        </p:txBody>
      </p:sp>
      <p:sp>
        <p:nvSpPr>
          <p:cNvPr id="28" name="Title 27"/>
          <p:cNvSpPr>
            <a:spLocks noGrp="1"/>
          </p:cNvSpPr>
          <p:nvPr>
            <p:ph type="title"/>
          </p:nvPr>
        </p:nvSpPr>
        <p:spPr/>
        <p:txBody>
          <a:bodyPr/>
          <a:lstStyle/>
          <a:p>
            <a:r>
              <a:rPr lang="en-US" dirty="0"/>
              <a:t>Use of </a:t>
            </a:r>
            <a:r>
              <a:rPr lang="en-US" dirty="0" err="1" smtClean="0"/>
              <a:t>Bteq</a:t>
            </a:r>
            <a:endParaRPr lang="en-US" dirty="0"/>
          </a:p>
        </p:txBody>
      </p:sp>
      <p:sp>
        <p:nvSpPr>
          <p:cNvPr id="29" name="Content Placeholder 28"/>
          <p:cNvSpPr>
            <a:spLocks noGrp="1"/>
          </p:cNvSpPr>
          <p:nvPr>
            <p:ph idx="1"/>
          </p:nvPr>
        </p:nvSpPr>
        <p:spPr>
          <a:xfrm>
            <a:off x="323394" y="1371601"/>
            <a:ext cx="9582608" cy="4643751"/>
          </a:xfrm>
        </p:spPr>
        <p:txBody>
          <a:bodyPr/>
          <a:lstStyle/>
          <a:p>
            <a:r>
              <a:rPr lang="en-US" dirty="0"/>
              <a:t>Batch Mode:</a:t>
            </a:r>
          </a:p>
          <a:p>
            <a:pPr lvl="1"/>
            <a:r>
              <a:rPr lang="en-US" dirty="0"/>
              <a:t>Users can submit BTEQ jobs from batch scripts, have error checking and conditional logic, and allow</a:t>
            </a:r>
          </a:p>
          <a:p>
            <a:pPr lvl="1"/>
            <a:r>
              <a:rPr lang="en-US" dirty="0"/>
              <a:t>for the work to be done in the background</a:t>
            </a:r>
            <a:r>
              <a:rPr lang="en-US" dirty="0" smtClean="0"/>
              <a:t>.</a:t>
            </a:r>
          </a:p>
          <a:p>
            <a:pPr lvl="1"/>
            <a:endParaRPr lang="en-US" dirty="0"/>
          </a:p>
          <a:p>
            <a:r>
              <a:rPr lang="en-US" dirty="0"/>
              <a:t>To submit a job in Batch mode </a:t>
            </a:r>
            <a:r>
              <a:rPr lang="en-US" dirty="0" smtClean="0"/>
              <a:t>do the following:</a:t>
            </a:r>
          </a:p>
          <a:p>
            <a:pPr lvl="1"/>
            <a:r>
              <a:rPr lang="en-US" dirty="0" smtClean="0"/>
              <a:t>Invoke </a:t>
            </a:r>
            <a:r>
              <a:rPr lang="en-US" dirty="0"/>
              <a:t>BTEQ</a:t>
            </a:r>
          </a:p>
          <a:p>
            <a:pPr lvl="1"/>
            <a:r>
              <a:rPr lang="en-US" dirty="0" smtClean="0"/>
              <a:t>Type </a:t>
            </a:r>
            <a:r>
              <a:rPr lang="en-US" dirty="0"/>
              <a:t>in the input file name</a:t>
            </a:r>
          </a:p>
          <a:p>
            <a:pPr lvl="1"/>
            <a:r>
              <a:rPr lang="en-US" dirty="0" smtClean="0"/>
              <a:t>Type </a:t>
            </a:r>
            <a:r>
              <a:rPr lang="en-US" dirty="0"/>
              <a:t>in the location and output file name.</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of </a:t>
            </a:r>
            <a:r>
              <a:rPr lang="en-US" dirty="0" err="1"/>
              <a:t>Bteq</a:t>
            </a:r>
            <a:endParaRPr lang="en-US" dirty="0"/>
          </a:p>
        </p:txBody>
      </p:sp>
      <p:sp>
        <p:nvSpPr>
          <p:cNvPr id="4" name="object 27"/>
          <p:cNvSpPr/>
          <p:nvPr/>
        </p:nvSpPr>
        <p:spPr>
          <a:xfrm>
            <a:off x="609601" y="1676400"/>
            <a:ext cx="7863840" cy="3749040"/>
          </a:xfrm>
          <a:prstGeom prst="rect">
            <a:avLst/>
          </a:prstGeom>
          <a:blipFill>
            <a:blip r:embed="rId3" cstate="print"/>
            <a:stretch>
              <a:fillRect/>
            </a:stretch>
          </a:blipFill>
        </p:spPr>
        <p:txBody>
          <a:bodyPr wrap="square" lIns="0" tIns="0" rIns="0" bIns="0" rtlCol="0">
            <a:noAutofit/>
          </a:bodyPr>
          <a:lstStyle/>
          <a:p>
            <a:endParaRPr/>
          </a:p>
        </p:txBody>
      </p:sp>
    </p:spTree>
    <p:extLst>
      <p:ext uri="{BB962C8B-B14F-4D97-AF65-F5344CB8AC3E}">
        <p14:creationId xmlns:p14="http://schemas.microsoft.com/office/powerpoint/2010/main" val="248157228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Capgemini 2017_Cover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9" id="{6C81F9DB-9DB6-478C-B029-122D380A8C9B}" vid="{842A89BB-942D-4468-A868-23016060482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BBB9BED16EB0048B4DF793E653FA3A1" ma:contentTypeVersion="3" ma:contentTypeDescription="Create a new document." ma:contentTypeScope="" ma:versionID="feef15e8976e736c962867b02017827d">
  <xsd:schema xmlns:xsd="http://www.w3.org/2001/XMLSchema" xmlns:xs="http://www.w3.org/2001/XMLSchema" xmlns:p="http://schemas.microsoft.com/office/2006/metadata/properties" xmlns:ns2="6ba37514-8ea7-4bb7-b1c0-6137f91cbe04" targetNamespace="http://schemas.microsoft.com/office/2006/metadata/properties" ma:root="true" ma:fieldsID="71f881230bfc323a1863133dc3453c38" ns2:_="">
    <xsd:import namespace="6ba37514-8ea7-4bb7-b1c0-6137f91cbe04"/>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ba37514-8ea7-4bb7-b1c0-6137f91cbe04"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Category xmlns="6ba37514-8ea7-4bb7-b1c0-6137f91cbe04">Module Artifact</Category>
    <Material_x0020_Type xmlns="6ba37514-8ea7-4bb7-b1c0-6137f91cbe04">Class book</Material_x0020_Type>
    <Level xmlns="6ba37514-8ea7-4bb7-b1c0-6137f91cbe04">L1</Level>
  </documentManagement>
</p:properties>
</file>

<file path=customXml/itemProps1.xml><?xml version="1.0" encoding="utf-8"?>
<ds:datastoreItem xmlns:ds="http://schemas.openxmlformats.org/officeDocument/2006/customXml" ds:itemID="{782D88E8-1030-4A06-93B4-AF6AA742EC7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ba37514-8ea7-4bb7-b1c0-6137f91cbe0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D3FD43E-CE8B-4DFB-B62C-A3700B705EB1}">
  <ds:schemaRefs>
    <ds:schemaRef ds:uri="http://schemas.microsoft.com/sharepoint/v3/contenttype/forms"/>
  </ds:schemaRefs>
</ds:datastoreItem>
</file>

<file path=customXml/itemProps3.xml><?xml version="1.0" encoding="utf-8"?>
<ds:datastoreItem xmlns:ds="http://schemas.openxmlformats.org/officeDocument/2006/customXml" ds:itemID="{7A562AC6-29C7-48AF-BD19-54309EA57581}">
  <ds:schemaRefs>
    <ds:schemaRef ds:uri="http://schemas.microsoft.com/office/2006/metadata/properties"/>
    <ds:schemaRef ds:uri="http://schemas.microsoft.com/office/infopath/2007/PartnerControls"/>
    <ds:schemaRef ds:uri="6ba37514-8ea7-4bb7-b1c0-6137f91cbe04"/>
  </ds:schemaRefs>
</ds:datastoreItem>
</file>

<file path=docProps/app.xml><?xml version="1.0" encoding="utf-8"?>
<Properties xmlns="http://schemas.openxmlformats.org/officeDocument/2006/extended-properties" xmlns:vt="http://schemas.openxmlformats.org/officeDocument/2006/docPropsVTypes">
  <Template/>
  <TotalTime>1242</TotalTime>
  <Words>2213</Words>
  <Application>Microsoft Office PowerPoint</Application>
  <PresentationFormat>A4 Paper (210x297 mm)</PresentationFormat>
  <Paragraphs>345</Paragraphs>
  <Slides>33</Slides>
  <Notes>33</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42" baseType="lpstr">
      <vt:lpstr>Arial</vt:lpstr>
      <vt:lpstr>Calibri</vt:lpstr>
      <vt:lpstr>Courier New</vt:lpstr>
      <vt:lpstr>Segoe UI</vt:lpstr>
      <vt:lpstr>Times New Roman</vt:lpstr>
      <vt:lpstr>Verdana</vt:lpstr>
      <vt:lpstr>Wingdings</vt:lpstr>
      <vt:lpstr>Capgemini 2017_Cover slides</vt:lpstr>
      <vt:lpstr>think-cell Slide</vt:lpstr>
      <vt:lpstr>Teradata Basics</vt:lpstr>
      <vt:lpstr>Module Object</vt:lpstr>
      <vt:lpstr>Introduction about Teradata Utility</vt:lpstr>
      <vt:lpstr>Introduction to BTEQ</vt:lpstr>
      <vt:lpstr>Supporting Environment</vt:lpstr>
      <vt:lpstr>Supporting Environment</vt:lpstr>
      <vt:lpstr>Use of Bteq</vt:lpstr>
      <vt:lpstr>Use of Bteq</vt:lpstr>
      <vt:lpstr>Use of Bteq</vt:lpstr>
      <vt:lpstr>Transaction Mode</vt:lpstr>
      <vt:lpstr>Transaction Mode</vt:lpstr>
      <vt:lpstr>Transaction Mode</vt:lpstr>
      <vt:lpstr>Transaction Mode</vt:lpstr>
      <vt:lpstr>Conditional Logic in BTEQ</vt:lpstr>
      <vt:lpstr>BTEQ Return Codes</vt:lpstr>
      <vt:lpstr>Using BTEQ to Export Data</vt:lpstr>
      <vt:lpstr>Using BTEQ to Export Data</vt:lpstr>
      <vt:lpstr>Using BTEQ to Export Data </vt:lpstr>
      <vt:lpstr>Using BTEQ to Export Data</vt:lpstr>
      <vt:lpstr>Using BTEQ to Import Data</vt:lpstr>
      <vt:lpstr>Using BTEQ to Import Data</vt:lpstr>
      <vt:lpstr>Using BTEQ to Import Data</vt:lpstr>
      <vt:lpstr>PowerPoint Presentation</vt:lpstr>
      <vt:lpstr>Using BTEQ to Import Data</vt:lpstr>
      <vt:lpstr>BTEQ Commands</vt:lpstr>
      <vt:lpstr>BTEQ Commands</vt:lpstr>
      <vt:lpstr>BTEQ Commands</vt:lpstr>
      <vt:lpstr>BTEQ Commands</vt:lpstr>
      <vt:lpstr>BTEQ Commands</vt:lpstr>
      <vt:lpstr>QUIZ</vt:lpstr>
      <vt:lpstr>BTEQ: LAB Exercise</vt:lpstr>
      <vt:lpstr>BTEQ: LAB Exercise</vt:lpstr>
      <vt:lpstr>BTEQ: LAB Exercise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Teradata Bacis</dc:title>
  <cp:lastModifiedBy>Yadav, Hari</cp:lastModifiedBy>
  <cp:revision>21</cp:revision>
  <cp:lastPrinted>2016-11-04T04:11:45Z</cp:lastPrinted>
  <dcterms:modified xsi:type="dcterms:W3CDTF">2018-08-06T04:52:22Z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0x010100EBBB9BED16EB0048B4DF793E653FA3A1</vt:lpwstr>
  </property>
</Properties>
</file>