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3" r:id="rId2"/>
    <p:sldId id="294" r:id="rId3"/>
    <p:sldId id="295" r:id="rId4"/>
    <p:sldId id="292" r:id="rId5"/>
    <p:sldId id="296" r:id="rId6"/>
    <p:sldId id="286" r:id="rId7"/>
    <p:sldId id="287" r:id="rId8"/>
    <p:sldId id="297" r:id="rId9"/>
    <p:sldId id="291" r:id="rId10"/>
    <p:sldId id="298" r:id="rId11"/>
    <p:sldId id="300" r:id="rId12"/>
    <p:sldId id="310" r:id="rId13"/>
    <p:sldId id="311" r:id="rId14"/>
    <p:sldId id="302" r:id="rId15"/>
    <p:sldId id="312" r:id="rId16"/>
    <p:sldId id="303" r:id="rId17"/>
    <p:sldId id="304" r:id="rId18"/>
    <p:sldId id="313" r:id="rId19"/>
    <p:sldId id="305" r:id="rId20"/>
    <p:sldId id="314" r:id="rId21"/>
    <p:sldId id="306" r:id="rId22"/>
    <p:sldId id="315" r:id="rId23"/>
    <p:sldId id="307" r:id="rId24"/>
    <p:sldId id="316" r:id="rId25"/>
    <p:sldId id="308" r:id="rId26"/>
    <p:sldId id="317" r:id="rId27"/>
    <p:sldId id="309" r:id="rId28"/>
    <p:sldId id="31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71F"/>
    <a:srgbClr val="F4D562"/>
    <a:srgbClr val="BD7E29"/>
    <a:srgbClr val="CC0000"/>
    <a:srgbClr val="6D4509"/>
    <a:srgbClr val="FF3300"/>
    <a:srgbClr val="FF9933"/>
    <a:srgbClr val="99000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63" d="100"/>
          <a:sy n="63" d="100"/>
        </p:scale>
        <p:origin x="-150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xMode val="edge"/>
          <c:yMode val="edge"/>
          <c:x val="7.5627876928046608E-2"/>
          <c:y val="9.183464511735985E-2"/>
          <c:w val="0.8843978527910128"/>
          <c:h val="0.85039653929343961"/>
        </c:manualLayout>
      </c:layout>
      <c:barChart>
        <c:barDir val="col"/>
        <c:grouping val="clustered"/>
        <c:ser>
          <c:idx val="0"/>
          <c:order val="0"/>
          <c:tx>
            <c:v>Row 4</c:v>
          </c:tx>
          <c:spPr>
            <a:solidFill>
              <a:srgbClr val="004586"/>
            </a:solidFill>
            <a:ln>
              <a:noFill/>
            </a:ln>
          </c:spPr>
          <c:cat>
            <c:strLit>
              <c:ptCount val="3"/>
              <c:pt idx="0">
                <c:v>Top 500</c:v>
              </c:pt>
              <c:pt idx="1">
                <c:v>Top 50 </c:v>
              </c:pt>
              <c:pt idx="2">
                <c:v>Top 10</c:v>
              </c:pt>
            </c:strLit>
          </c:cat>
          <c:val>
            <c:numLit>
              <c:formatCode>General</c:formatCode>
              <c:ptCount val="3"/>
              <c:pt idx="0">
                <c:v>498</c:v>
              </c:pt>
              <c:pt idx="1">
                <c:v>2183</c:v>
              </c:pt>
              <c:pt idx="2">
                <c:v>4279</c:v>
              </c:pt>
            </c:numLit>
          </c:val>
        </c:ser>
        <c:axId val="61313024"/>
        <c:axId val="2357120"/>
      </c:barChart>
      <c:valAx>
        <c:axId val="2357120"/>
        <c:scaling>
          <c:orientation val="minMax"/>
        </c:scaling>
        <c:axPos val="l"/>
        <c:majorGridlines>
          <c:spPr>
            <a:ln>
              <a:solidFill>
                <a:srgbClr val="B3B3B3"/>
              </a:solidFill>
            </a:ln>
          </c:spPr>
        </c:majorGridlines>
        <c:title>
          <c:tx>
            <c:rich>
              <a:bodyPr/>
              <a:lstStyle/>
              <a:p>
                <a:pPr>
                  <a:defRPr sz="1500" b="0">
                    <a:solidFill>
                      <a:schemeClr val="tx1"/>
                    </a:solidFill>
                  </a:defRPr>
                </a:pPr>
                <a:r>
                  <a:rPr lang="en-IN" dirty="0">
                    <a:solidFill>
                      <a:schemeClr val="tx1"/>
                    </a:solidFill>
                  </a:rPr>
                  <a:t>Power Consumption (KW)</a:t>
                </a:r>
              </a:p>
            </c:rich>
          </c:tx>
          <c:layout>
            <c:manualLayout>
              <c:xMode val="edge"/>
              <c:yMode val="edge"/>
              <c:x val="1.678227185017811E-2"/>
              <c:y val="0.30503833234538624"/>
            </c:manualLayout>
          </c:layout>
        </c:title>
        <c:numFmt formatCode="General" sourceLinked="0"/>
        <c:majorTickMark val="none"/>
        <c:tickLblPos val="nextTo"/>
        <c:spPr>
          <a:ln>
            <a:solidFill>
              <a:srgbClr val="B3B3B3"/>
            </a:solidFill>
          </a:ln>
        </c:spPr>
        <c:txPr>
          <a:bodyPr/>
          <a:lstStyle/>
          <a:p>
            <a:pPr>
              <a:defRPr sz="1000" b="0">
                <a:solidFill>
                  <a:schemeClr val="tx1"/>
                </a:solidFill>
              </a:defRPr>
            </a:pPr>
            <a:endParaRPr lang="en-US"/>
          </a:p>
        </c:txPr>
        <c:crossAx val="61313024"/>
        <c:crosses val="autoZero"/>
        <c:crossBetween val="between"/>
      </c:valAx>
      <c:catAx>
        <c:axId val="61313024"/>
        <c:scaling>
          <c:orientation val="minMax"/>
        </c:scaling>
        <c:axPos val="b"/>
        <c:numFmt formatCode="General" sourceLinked="0"/>
        <c:majorTickMark val="none"/>
        <c:tickLblPos val="nextTo"/>
        <c:spPr>
          <a:ln>
            <a:solidFill>
              <a:srgbClr val="B3B3B3"/>
            </a:solidFill>
          </a:ln>
        </c:spPr>
        <c:txPr>
          <a:bodyPr/>
          <a:lstStyle/>
          <a:p>
            <a:pPr>
              <a:defRPr sz="1400" b="0">
                <a:solidFill>
                  <a:schemeClr val="tx1"/>
                </a:solidFill>
              </a:defRPr>
            </a:pPr>
            <a:endParaRPr lang="en-US"/>
          </a:p>
        </c:txPr>
        <c:crossAx val="2357120"/>
        <c:crosses val="autoZero"/>
        <c:auto val="1"/>
        <c:lblAlgn val="ctr"/>
        <c:lblOffset val="100"/>
      </c:catAx>
      <c:spPr>
        <a:noFill/>
        <a:ln>
          <a:noFill/>
          <a:prstDash val="solid"/>
        </a:ln>
      </c:spPr>
    </c:plotArea>
    <c:plotVisOnly val="1"/>
  </c:chart>
  <c:spPr>
    <a:ln>
      <a:no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DFCE41-E576-4873-8F4B-3DCEFF101846}" type="datetimeFigureOut">
              <a:rPr lang="en-US" smtClean="0"/>
              <a:t>9/30/2013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73B25C-3866-4D7E-8364-4C907528131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4DD889D-AC65-4231-8004-F0CBF169DD18}" type="slidenum">
              <a:rPr lang="en-IN" smtClean="0"/>
              <a:pPr/>
              <a:t>21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BAC9C7-A897-48D8-9753-160EFD708EE0}"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AC9C7-A897-48D8-9753-160EFD708EE0}"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AC9C7-A897-48D8-9753-160EFD708EE0}"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AC9C7-A897-48D8-9753-160EFD708EE0}"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AC9C7-A897-48D8-9753-160EFD708EE0}"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BAC9C7-A897-48D8-9753-160EFD708EE0}"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BAC9C7-A897-48D8-9753-160EFD708EE0}" type="datetimeFigureOut">
              <a:rPr lang="en-US" smtClean="0"/>
              <a:pPr/>
              <a:t>9/30/2013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BAC9C7-A897-48D8-9753-160EFD708EE0}" type="datetimeFigureOut">
              <a:rPr lang="en-US" smtClean="0"/>
              <a:pPr/>
              <a:t>9/30/2013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AC9C7-A897-48D8-9753-160EFD708EE0}" type="datetimeFigureOut">
              <a:rPr lang="en-US" smtClean="0"/>
              <a:pPr/>
              <a:t>9/30/2013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AC9C7-A897-48D8-9753-160EFD708EE0}"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AC9C7-A897-48D8-9753-160EFD708EE0}"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D688-F71F-48AF-98A5-B59956EC8666}"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C71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AC9C7-A897-48D8-9753-160EFD708EE0}" type="datetimeFigureOut">
              <a:rPr lang="en-US" smtClean="0"/>
              <a:pPr/>
              <a:t>9/30/2013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5D688-F71F-48AF-98A5-B59956EC86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D:\Sayyam\Padhai\Minor\FINAL\New folder\power_cut_1100950f.jpg"/>
          <p:cNvPicPr>
            <a:picLocks noChangeAspect="1" noChangeArrowheads="1"/>
          </p:cNvPicPr>
          <p:nvPr/>
        </p:nvPicPr>
        <p:blipFill>
          <a:blip r:embed="rId2" cstate="print"/>
          <a:srcRect/>
          <a:stretch>
            <a:fillRect/>
          </a:stretch>
        </p:blipFill>
        <p:spPr bwMode="auto">
          <a:xfrm>
            <a:off x="-644300" y="0"/>
            <a:ext cx="9980980" cy="6858000"/>
          </a:xfrm>
          <a:prstGeom prst="rect">
            <a:avLst/>
          </a:prstGeom>
          <a:noFill/>
        </p:spPr>
      </p:pic>
      <p:sp>
        <p:nvSpPr>
          <p:cNvPr id="7" name="Content Placeholder 2"/>
          <p:cNvSpPr txBox="1">
            <a:spLocks/>
          </p:cNvSpPr>
          <p:nvPr/>
        </p:nvSpPr>
        <p:spPr>
          <a:xfrm>
            <a:off x="0" y="4648200"/>
            <a:ext cx="9144000" cy="1752600"/>
          </a:xfrm>
          <a:prstGeom prst="rect">
            <a:avLst/>
          </a:prstGeom>
          <a:solidFill>
            <a:srgbClr val="F5C71F">
              <a:alpha val="73000"/>
            </a:srgbClr>
          </a:solidFill>
        </p:spPr>
        <p:txBody>
          <a:bodyPr vert="horz" lIns="91440" tIns="45720" rIns="91440" bIns="45720" rtlCol="0" anchor="ctr">
            <a:noAutofit/>
          </a:bodyPr>
          <a:lstStyle/>
          <a:p>
            <a:pPr algn="ctr"/>
            <a:r>
              <a:rPr lang="en-US" sz="3600" dirty="0" smtClean="0">
                <a:latin typeface="Arno Pro SmText" pitchFamily="18" charset="0"/>
              </a:rPr>
              <a:t> </a:t>
            </a:r>
            <a:r>
              <a:rPr lang="en-US" sz="3600" dirty="0" smtClean="0">
                <a:solidFill>
                  <a:schemeClr val="bg1"/>
                </a:solidFill>
                <a:latin typeface="Arno Pro SmText" pitchFamily="18" charset="0"/>
              </a:rPr>
              <a:t>July 2012 India blackout was the largest</a:t>
            </a:r>
          </a:p>
          <a:p>
            <a:pPr algn="ctr"/>
            <a:r>
              <a:rPr lang="en-US" sz="3600" dirty="0" smtClean="0">
                <a:solidFill>
                  <a:schemeClr val="bg1"/>
                </a:solidFill>
                <a:latin typeface="Arno Pro SmText" pitchFamily="18" charset="0"/>
              </a:rPr>
              <a:t>power outage in history</a:t>
            </a:r>
            <a:endParaRPr lang="en-US" sz="36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724399"/>
          </a:xfrm>
        </p:spPr>
        <p:txBody>
          <a:bodyPr>
            <a:noAutofit/>
          </a:bodyPr>
          <a:lstStyle/>
          <a:p>
            <a:pPr algn="just">
              <a:lnSpc>
                <a:spcPct val="150000"/>
              </a:lnSpc>
              <a:buFont typeface="Wingdings" pitchFamily="2" charset="2"/>
              <a:buChar char="§"/>
            </a:pPr>
            <a:r>
              <a:rPr lang="en-IN" sz="2000" dirty="0" smtClean="0"/>
              <a:t>Performance and power are critical design constraints in today’s high-end computing systems</a:t>
            </a:r>
          </a:p>
          <a:p>
            <a:pPr algn="just">
              <a:lnSpc>
                <a:spcPct val="150000"/>
              </a:lnSpc>
              <a:buFont typeface="Wingdings" pitchFamily="2" charset="2"/>
              <a:buChar char="§"/>
            </a:pPr>
            <a:r>
              <a:rPr lang="en-IN" sz="2000" dirty="0" smtClean="0"/>
              <a:t>We present a runtime system (CPU MISER) and an integrated performance model for performance-directed, power-aware cluster computing.</a:t>
            </a:r>
          </a:p>
          <a:p>
            <a:pPr algn="just">
              <a:lnSpc>
                <a:spcPct val="150000"/>
              </a:lnSpc>
              <a:buFont typeface="Wingdings" pitchFamily="2" charset="2"/>
              <a:buChar char="§"/>
            </a:pPr>
            <a:r>
              <a:rPr lang="en-IN" sz="2000" i="1" dirty="0" smtClean="0"/>
              <a:t>CPU MISER </a:t>
            </a:r>
            <a:r>
              <a:rPr lang="en-IN" sz="2000" dirty="0" smtClean="0"/>
              <a:t>supports system-wide, application independent, fine-grain, dynamic voltage and frequency scaling (DVFS) based power management for a generic power-aware cluster. Experimental results show that CPU MISER can achieve as much as 20% energy savings for the NAS parallel </a:t>
            </a:r>
            <a:r>
              <a:rPr lang="en-IN" sz="2000" dirty="0" smtClean="0"/>
              <a:t>benchmarks</a:t>
            </a:r>
            <a:r>
              <a:rPr lang="en-IN" sz="2000" dirty="0" smtClean="0"/>
              <a:t>.</a:t>
            </a:r>
            <a:endParaRPr lang="en-IN" sz="2000" b="1" dirty="0"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850305"/>
            <a:ext cx="8208912" cy="5550495"/>
          </a:xfrm>
        </p:spPr>
        <p:txBody>
          <a:bodyPr>
            <a:noAutofit/>
          </a:bodyPr>
          <a:lstStyle/>
          <a:p>
            <a:pPr algn="just">
              <a:lnSpc>
                <a:spcPct val="150000"/>
              </a:lnSpc>
              <a:buFont typeface="Wingdings" pitchFamily="2" charset="2"/>
              <a:buChar char="§"/>
            </a:pPr>
            <a:r>
              <a:rPr lang="en-IN" sz="2100" dirty="0" smtClean="0"/>
              <a:t>Today’s high-end systems deliver incredible peak performance but consume tremendous amounts of electric power. This amount of power consumption can result in operating costs that exceed acquisition costs. The heat generated can elevate ambient temperature and increase failure rates.</a:t>
            </a:r>
          </a:p>
          <a:p>
            <a:pPr algn="just">
              <a:lnSpc>
                <a:spcPct val="150000"/>
              </a:lnSpc>
              <a:buFont typeface="Wingdings" pitchFamily="2" charset="2"/>
              <a:buChar char="§"/>
            </a:pPr>
            <a:r>
              <a:rPr lang="en-IN" sz="2100" dirty="0" smtClean="0"/>
              <a:t>Reducing the power consumption of these systems is necessary, but reducing performance substantially is unacceptable.</a:t>
            </a:r>
          </a:p>
          <a:p>
            <a:pPr algn="just">
              <a:lnSpc>
                <a:spcPct val="150000"/>
              </a:lnSpc>
              <a:buFont typeface="Wingdings" pitchFamily="2" charset="2"/>
              <a:buChar char="§"/>
            </a:pPr>
            <a:r>
              <a:rPr lang="en-IN" sz="2100" dirty="0" smtClean="0"/>
              <a:t>Have shown that clever scheduling of CPU power modes using dynamic voltage and frequency scaling (DVFS) can save significant amounts of total system energy for parallel applications.</a:t>
            </a:r>
            <a:endParaRPr lang="en-IN" sz="21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0" y="1295400"/>
          <a:ext cx="91440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reeform 2"/>
          <p:cNvSpPr/>
          <p:nvPr/>
        </p:nvSpPr>
        <p:spPr>
          <a:xfrm>
            <a:off x="6386983" y="2397279"/>
            <a:ext cx="685799" cy="685799"/>
          </a:xfrm>
          <a:custGeom>
            <a:avLst/>
            <a:gdLst>
              <a:gd name="f0" fmla="val w"/>
              <a:gd name="f1" fmla="val h"/>
              <a:gd name="f2" fmla="val 0"/>
              <a:gd name="f3" fmla="val 21600"/>
              <a:gd name="f4" fmla="val 1930"/>
              <a:gd name="f5" fmla="val 7160"/>
              <a:gd name="f6" fmla="val 1530"/>
              <a:gd name="f7" fmla="val 4490"/>
              <a:gd name="f8" fmla="val 3400"/>
              <a:gd name="f9" fmla="val 1970"/>
              <a:gd name="f10" fmla="val 5270"/>
              <a:gd name="f11" fmla="val 5860"/>
              <a:gd name="f12" fmla="val 1950"/>
              <a:gd name="f13" fmla="val 6470"/>
              <a:gd name="f14" fmla="val 2210"/>
              <a:gd name="f15" fmla="val 6970"/>
              <a:gd name="f16" fmla="val 2600"/>
              <a:gd name="f17" fmla="val 7450"/>
              <a:gd name="f18" fmla="val 1390"/>
              <a:gd name="f19" fmla="val 8340"/>
              <a:gd name="f20" fmla="val 650"/>
              <a:gd name="f21" fmla="val 9340"/>
              <a:gd name="f22" fmla="val 10004"/>
              <a:gd name="f23" fmla="val 690"/>
              <a:gd name="f24" fmla="val 10710"/>
              <a:gd name="f25" fmla="val 1050"/>
              <a:gd name="f26" fmla="val 11210"/>
              <a:gd name="f27" fmla="val 1700"/>
              <a:gd name="f28" fmla="val 11570"/>
              <a:gd name="f29" fmla="val 630"/>
              <a:gd name="f30" fmla="val 12330"/>
              <a:gd name="f31" fmla="val 13150"/>
              <a:gd name="f32" fmla="val 13840"/>
              <a:gd name="f33" fmla="val 14470"/>
              <a:gd name="f34" fmla="val 460"/>
              <a:gd name="f35" fmla="val 14870"/>
              <a:gd name="f36" fmla="val 1160"/>
              <a:gd name="f37" fmla="val 15330"/>
              <a:gd name="f38" fmla="val 440"/>
              <a:gd name="f39" fmla="val 16020"/>
              <a:gd name="f40" fmla="val 16740"/>
              <a:gd name="f41" fmla="val 17910"/>
              <a:gd name="f42" fmla="val 18900"/>
              <a:gd name="f43" fmla="val 1130"/>
              <a:gd name="f44" fmla="val 19110"/>
              <a:gd name="f45" fmla="val 2710"/>
              <a:gd name="f46" fmla="val 20240"/>
              <a:gd name="f47" fmla="val 3150"/>
              <a:gd name="f48" fmla="val 21060"/>
              <a:gd name="f49" fmla="val 4580"/>
              <a:gd name="f50" fmla="val 6220"/>
              <a:gd name="f51" fmla="val 6720"/>
              <a:gd name="f52" fmla="val 21000"/>
              <a:gd name="f53" fmla="val 7200"/>
              <a:gd name="f54" fmla="val 20830"/>
              <a:gd name="f55" fmla="val 7660"/>
              <a:gd name="f56" fmla="val 21310"/>
              <a:gd name="f57" fmla="val 8460"/>
              <a:gd name="f58" fmla="val 9450"/>
              <a:gd name="f59" fmla="val 10460"/>
              <a:gd name="f60" fmla="val 12750"/>
              <a:gd name="f61" fmla="val 20310"/>
              <a:gd name="f62" fmla="val 14680"/>
              <a:gd name="f63" fmla="val 18650"/>
              <a:gd name="f64" fmla="val 15010"/>
              <a:gd name="f65" fmla="val 17200"/>
              <a:gd name="f66" fmla="val 17370"/>
              <a:gd name="f67" fmla="val 18920"/>
              <a:gd name="f68" fmla="val 15770"/>
              <a:gd name="f69" fmla="val 15220"/>
              <a:gd name="f70" fmla="val 14700"/>
              <a:gd name="f71" fmla="val 18710"/>
              <a:gd name="f72" fmla="val 14240"/>
              <a:gd name="f73" fmla="val 18310"/>
              <a:gd name="f74" fmla="val 13820"/>
              <a:gd name="f75" fmla="val 12490"/>
              <a:gd name="f76" fmla="val 11000"/>
              <a:gd name="f77" fmla="val 9890"/>
              <a:gd name="f78" fmla="val 8840"/>
              <a:gd name="f79" fmla="val 20790"/>
              <a:gd name="f80" fmla="val 8210"/>
              <a:gd name="f81" fmla="val 19510"/>
              <a:gd name="f82" fmla="val 7620"/>
              <a:gd name="f83" fmla="val 20000"/>
              <a:gd name="f84" fmla="val 7930"/>
              <a:gd name="f85" fmla="val 20290"/>
              <a:gd name="f86" fmla="val 6240"/>
              <a:gd name="f87" fmla="val 4850"/>
              <a:gd name="f88" fmla="val 3570"/>
              <a:gd name="f89" fmla="val 19280"/>
              <a:gd name="f90" fmla="val 2900"/>
              <a:gd name="f91" fmla="val 17640"/>
              <a:gd name="f92" fmla="val 1300"/>
              <a:gd name="f93" fmla="val 17600"/>
              <a:gd name="f94" fmla="val 480"/>
              <a:gd name="f95" fmla="val 16300"/>
              <a:gd name="f96" fmla="val 14660"/>
              <a:gd name="f97" fmla="val 13900"/>
              <a:gd name="f98" fmla="val 13210"/>
              <a:gd name="f99" fmla="val 1070"/>
              <a:gd name="f100" fmla="val 12640"/>
              <a:gd name="f101" fmla="val 380"/>
              <a:gd name="f102" fmla="val 12160"/>
              <a:gd name="f103" fmla="val 10120"/>
              <a:gd name="f104" fmla="val 8590"/>
              <a:gd name="f105" fmla="val 840"/>
              <a:gd name="f106" fmla="val 7330"/>
              <a:gd name="f107" fmla="val 7410"/>
              <a:gd name="f108" fmla="val 2040"/>
              <a:gd name="f109" fmla="val 7690"/>
              <a:gd name="f110" fmla="val 2090"/>
              <a:gd name="f111" fmla="val 7920"/>
              <a:gd name="f112" fmla="val 2790"/>
              <a:gd name="f113" fmla="val 7480"/>
              <a:gd name="f114" fmla="val 3050"/>
              <a:gd name="f115" fmla="val 7670"/>
              <a:gd name="f116" fmla="val 3310"/>
              <a:gd name="f117" fmla="val 11130"/>
              <a:gd name="f118" fmla="val 1910"/>
              <a:gd name="f119" fmla="val 11080"/>
              <a:gd name="f120" fmla="val 2160"/>
              <a:gd name="f121" fmla="val 11030"/>
              <a:gd name="f122" fmla="val 2400"/>
              <a:gd name="f123" fmla="val 14720"/>
              <a:gd name="f124" fmla="val 1400"/>
              <a:gd name="f125" fmla="val 14640"/>
              <a:gd name="f126" fmla="val 1720"/>
              <a:gd name="f127" fmla="val 14540"/>
              <a:gd name="f128" fmla="val 2010"/>
              <a:gd name="f129" fmla="val 19130"/>
              <a:gd name="f130" fmla="val 2890"/>
              <a:gd name="f131" fmla="val 19230"/>
              <a:gd name="f132" fmla="val 3290"/>
              <a:gd name="f133" fmla="val 19190"/>
              <a:gd name="f134" fmla="val 3380"/>
              <a:gd name="f135" fmla="val 20660"/>
              <a:gd name="f136" fmla="val 8170"/>
              <a:gd name="f137" fmla="val 20430"/>
              <a:gd name="f138" fmla="val 8620"/>
              <a:gd name="f139" fmla="val 20110"/>
              <a:gd name="f140" fmla="val 8990"/>
              <a:gd name="f141" fmla="val 18660"/>
              <a:gd name="f142" fmla="val 18740"/>
              <a:gd name="f143" fmla="val 14200"/>
              <a:gd name="f144" fmla="val 18280"/>
              <a:gd name="f145" fmla="val 12200"/>
              <a:gd name="f146" fmla="val 17000"/>
              <a:gd name="f147" fmla="val 11450"/>
              <a:gd name="f148" fmla="val 14320"/>
              <a:gd name="f149" fmla="val 17980"/>
              <a:gd name="f150" fmla="val 14350"/>
              <a:gd name="f151" fmla="val 17680"/>
              <a:gd name="f152" fmla="val 14370"/>
              <a:gd name="f153" fmla="val 17360"/>
              <a:gd name="f154" fmla="val 8220"/>
              <a:gd name="f155" fmla="val 8060"/>
              <a:gd name="f156" fmla="val 19250"/>
              <a:gd name="f157" fmla="val 7960"/>
              <a:gd name="f158" fmla="val 18950"/>
              <a:gd name="f159" fmla="val 7860"/>
              <a:gd name="f160" fmla="val 18640"/>
              <a:gd name="f161" fmla="val 3090"/>
              <a:gd name="f162" fmla="val 3280"/>
              <a:gd name="f163" fmla="val 17540"/>
              <a:gd name="f164" fmla="val 3460"/>
              <a:gd name="f165" fmla="val 17450"/>
              <a:gd name="f166" fmla="val 12900"/>
              <a:gd name="f167" fmla="val 1780"/>
              <a:gd name="f168" fmla="val 13130"/>
              <a:gd name="f169" fmla="val 2330"/>
              <a:gd name="f170" fmla="val 13040"/>
              <a:gd name="f171" fmla="*/ f0 1 21600"/>
              <a:gd name="f172" fmla="*/ f1 1 21600"/>
              <a:gd name="f173" fmla="*/ 3000 f171 1"/>
              <a:gd name="f174" fmla="*/ 17110 f171 1"/>
              <a:gd name="f175" fmla="*/ 17330 f172 1"/>
              <a:gd name="f176" fmla="*/ 3320 f172 1"/>
            </a:gdLst>
            <a:ahLst/>
            <a:cxnLst>
              <a:cxn ang="3cd4">
                <a:pos x="hc" y="t"/>
              </a:cxn>
              <a:cxn ang="0">
                <a:pos x="r" y="vc"/>
              </a:cxn>
              <a:cxn ang="cd4">
                <a:pos x="hc" y="b"/>
              </a:cxn>
              <a:cxn ang="cd2">
                <a:pos x="l" y="vc"/>
              </a:cxn>
            </a:cxnLst>
            <a:rect l="f173" t="f176" r="f174" b="f175"/>
            <a:pathLst>
              <a:path w="21600" h="21600">
                <a:moveTo>
                  <a:pt x="f4" y="f5"/>
                </a:moveTo>
                <a:cubicBezTo>
                  <a:pt x="f6" y="f7"/>
                  <a:pt x="f8" y="f9"/>
                  <a:pt x="f10" y="f9"/>
                </a:cubicBezTo>
                <a:cubicBezTo>
                  <a:pt x="f11" y="f12"/>
                  <a:pt x="f13" y="f14"/>
                  <a:pt x="f15" y="f16"/>
                </a:cubicBezTo>
                <a:cubicBezTo>
                  <a:pt x="f17" y="f18"/>
                  <a:pt x="f19" y="f20"/>
                  <a:pt x="f21" y="f20"/>
                </a:cubicBezTo>
                <a:cubicBezTo>
                  <a:pt x="f22" y="f23"/>
                  <a:pt x="f24" y="f25"/>
                  <a:pt x="f26" y="f27"/>
                </a:cubicBezTo>
                <a:cubicBezTo>
                  <a:pt x="f28" y="f29"/>
                  <a:pt x="f30" y="f2"/>
                  <a:pt x="f31" y="f2"/>
                </a:cubicBezTo>
                <a:cubicBezTo>
                  <a:pt x="f32" y="f2"/>
                  <a:pt x="f33" y="f34"/>
                  <a:pt x="f35" y="f36"/>
                </a:cubicBezTo>
                <a:cubicBezTo>
                  <a:pt x="f37" y="f38"/>
                  <a:pt x="f39" y="f2"/>
                  <a:pt x="f40" y="f2"/>
                </a:cubicBezTo>
                <a:cubicBezTo>
                  <a:pt x="f41" y="f2"/>
                  <a:pt x="f42" y="f43"/>
                  <a:pt x="f44" y="f45"/>
                </a:cubicBezTo>
                <a:cubicBezTo>
                  <a:pt x="f46" y="f47"/>
                  <a:pt x="f48" y="f49"/>
                  <a:pt x="f48" y="f50"/>
                </a:cubicBezTo>
                <a:cubicBezTo>
                  <a:pt x="f48" y="f51"/>
                  <a:pt x="f52" y="f53"/>
                  <a:pt x="f54" y="f55"/>
                </a:cubicBezTo>
                <a:cubicBezTo>
                  <a:pt x="f56" y="f57"/>
                  <a:pt x="f3" y="f58"/>
                  <a:pt x="f3" y="f59"/>
                </a:cubicBezTo>
                <a:cubicBezTo>
                  <a:pt x="f3" y="f60"/>
                  <a:pt x="f61" y="f62"/>
                  <a:pt x="f63" y="f64"/>
                </a:cubicBezTo>
                <a:cubicBezTo>
                  <a:pt x="f63" y="f65"/>
                  <a:pt x="f66" y="f67"/>
                  <a:pt x="f68" y="f67"/>
                </a:cubicBezTo>
                <a:cubicBezTo>
                  <a:pt x="f69" y="f67"/>
                  <a:pt x="f70" y="f71"/>
                  <a:pt x="f72" y="f73"/>
                </a:cubicBezTo>
                <a:cubicBezTo>
                  <a:pt x="f74" y="f46"/>
                  <a:pt x="f75" y="f3"/>
                  <a:pt x="f76" y="f3"/>
                </a:cubicBezTo>
                <a:cubicBezTo>
                  <a:pt x="f77" y="f3"/>
                  <a:pt x="f78" y="f79"/>
                  <a:pt x="f80" y="f81"/>
                </a:cubicBezTo>
                <a:cubicBezTo>
                  <a:pt x="f82" y="f83"/>
                  <a:pt x="f84" y="f85"/>
                  <a:pt x="f86" y="f85"/>
                </a:cubicBezTo>
                <a:cubicBezTo>
                  <a:pt x="f87" y="f85"/>
                  <a:pt x="f88" y="f89"/>
                  <a:pt x="f90" y="f91"/>
                </a:cubicBezTo>
                <a:cubicBezTo>
                  <a:pt x="f92" y="f93"/>
                  <a:pt x="f94" y="f95"/>
                  <a:pt x="f94" y="f96"/>
                </a:cubicBezTo>
                <a:cubicBezTo>
                  <a:pt x="f94" y="f97"/>
                  <a:pt x="f23" y="f98"/>
                  <a:pt x="f99" y="f100"/>
                </a:cubicBezTo>
                <a:cubicBezTo>
                  <a:pt x="f101" y="f102"/>
                  <a:pt x="f2" y="f26"/>
                  <a:pt x="f2" y="f103"/>
                </a:cubicBezTo>
                <a:cubicBezTo>
                  <a:pt x="f2" y="f104"/>
                  <a:pt x="f105" y="f106"/>
                  <a:pt x="f4" y="f5"/>
                </a:cubicBezTo>
                <a:close/>
              </a:path>
              <a:path w="21600" h="21600" fill="none">
                <a:moveTo>
                  <a:pt x="f4" y="f5"/>
                </a:moveTo>
                <a:cubicBezTo>
                  <a:pt x="f12" y="f107"/>
                  <a:pt x="f108" y="f109"/>
                  <a:pt x="f110" y="f111"/>
                </a:cubicBezTo>
              </a:path>
              <a:path w="21600" h="21600" fill="none">
                <a:moveTo>
                  <a:pt x="f15" y="f16"/>
                </a:moveTo>
                <a:cubicBezTo>
                  <a:pt x="f53" y="f112"/>
                  <a:pt x="f113" y="f114"/>
                  <a:pt x="f115" y="f116"/>
                </a:cubicBezTo>
              </a:path>
              <a:path w="21600" h="21600" fill="none">
                <a:moveTo>
                  <a:pt x="f26" y="f27"/>
                </a:moveTo>
                <a:cubicBezTo>
                  <a:pt x="f117" y="f118"/>
                  <a:pt x="f119" y="f120"/>
                  <a:pt x="f121" y="f122"/>
                </a:cubicBezTo>
              </a:path>
              <a:path w="21600" h="21600" fill="none">
                <a:moveTo>
                  <a:pt x="f35" y="f36"/>
                </a:moveTo>
                <a:cubicBezTo>
                  <a:pt x="f123" y="f124"/>
                  <a:pt x="f125" y="f126"/>
                  <a:pt x="f127" y="f128"/>
                </a:cubicBezTo>
              </a:path>
              <a:path w="21600" h="21600" fill="none">
                <a:moveTo>
                  <a:pt x="f44" y="f45"/>
                </a:moveTo>
                <a:cubicBezTo>
                  <a:pt x="f129" y="f130"/>
                  <a:pt x="f131" y="f132"/>
                  <a:pt x="f133" y="f134"/>
                </a:cubicBezTo>
              </a:path>
              <a:path w="21600" h="21600" fill="none">
                <a:moveTo>
                  <a:pt x="f54" y="f55"/>
                </a:moveTo>
                <a:cubicBezTo>
                  <a:pt x="f135" y="f136"/>
                  <a:pt x="f137" y="f138"/>
                  <a:pt x="f139" y="f140"/>
                </a:cubicBezTo>
              </a:path>
              <a:path w="21600" h="21600" fill="none">
                <a:moveTo>
                  <a:pt x="f141" y="f64"/>
                </a:moveTo>
                <a:cubicBezTo>
                  <a:pt x="f142" y="f143"/>
                  <a:pt x="f144" y="f145"/>
                  <a:pt x="f146" y="f147"/>
                </a:cubicBezTo>
              </a:path>
              <a:path w="21600" h="21600" fill="none">
                <a:moveTo>
                  <a:pt x="f72" y="f73"/>
                </a:moveTo>
                <a:cubicBezTo>
                  <a:pt x="f148" y="f149"/>
                  <a:pt x="f150" y="f151"/>
                  <a:pt x="f152" y="f153"/>
                </a:cubicBezTo>
              </a:path>
              <a:path w="21600" h="21600" fill="none">
                <a:moveTo>
                  <a:pt x="f154" y="f81"/>
                </a:moveTo>
                <a:cubicBezTo>
                  <a:pt x="f155" y="f156"/>
                  <a:pt x="f157" y="f158"/>
                  <a:pt x="f159" y="f160"/>
                </a:cubicBezTo>
              </a:path>
              <a:path w="21600" h="21600" fill="none">
                <a:moveTo>
                  <a:pt x="f90" y="f91"/>
                </a:moveTo>
                <a:cubicBezTo>
                  <a:pt x="f161" y="f93"/>
                  <a:pt x="f162" y="f163"/>
                  <a:pt x="f164" y="f165"/>
                </a:cubicBezTo>
              </a:path>
              <a:path w="21600" h="21600" fill="none">
                <a:moveTo>
                  <a:pt x="f99" y="f100"/>
                </a:moveTo>
                <a:cubicBezTo>
                  <a:pt x="f124" y="f166"/>
                  <a:pt x="f167" y="f168"/>
                  <a:pt x="f169" y="f170"/>
                </a:cubicBezTo>
              </a:path>
            </a:pathLst>
          </a:custGeom>
          <a:solidFill>
            <a:srgbClr val="C0C0C0"/>
          </a:solidFill>
          <a:ln w="0">
            <a:solidFill>
              <a:srgbClr val="000000"/>
            </a:solidFill>
            <a:prstDash val="solid"/>
            <a:tailEnd type="arrow"/>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0" u="none" strike="noStrike" kern="1200">
                <a:ln>
                  <a:noFill/>
                </a:ln>
                <a:latin typeface="Arial" pitchFamily="18"/>
                <a:ea typeface="Microsoft YaHei" pitchFamily="2"/>
                <a:cs typeface="Mangal" pitchFamily="2"/>
              </a:rPr>
              <a:t>700%</a:t>
            </a:r>
          </a:p>
        </p:txBody>
      </p:sp>
      <p:sp>
        <p:nvSpPr>
          <p:cNvPr id="4" name="Freeform 3"/>
          <p:cNvSpPr/>
          <p:nvPr/>
        </p:nvSpPr>
        <p:spPr>
          <a:xfrm>
            <a:off x="4191000" y="3657600"/>
            <a:ext cx="716400" cy="685799"/>
          </a:xfrm>
          <a:custGeom>
            <a:avLst/>
            <a:gdLst>
              <a:gd name="f0" fmla="val w"/>
              <a:gd name="f1" fmla="val h"/>
              <a:gd name="f2" fmla="val 0"/>
              <a:gd name="f3" fmla="val 21600"/>
              <a:gd name="f4" fmla="val 1930"/>
              <a:gd name="f5" fmla="val 7160"/>
              <a:gd name="f6" fmla="val 1530"/>
              <a:gd name="f7" fmla="val 4490"/>
              <a:gd name="f8" fmla="val 3400"/>
              <a:gd name="f9" fmla="val 1970"/>
              <a:gd name="f10" fmla="val 5270"/>
              <a:gd name="f11" fmla="val 5860"/>
              <a:gd name="f12" fmla="val 1950"/>
              <a:gd name="f13" fmla="val 6470"/>
              <a:gd name="f14" fmla="val 2210"/>
              <a:gd name="f15" fmla="val 6970"/>
              <a:gd name="f16" fmla="val 2600"/>
              <a:gd name="f17" fmla="val 7450"/>
              <a:gd name="f18" fmla="val 1390"/>
              <a:gd name="f19" fmla="val 8340"/>
              <a:gd name="f20" fmla="val 650"/>
              <a:gd name="f21" fmla="val 9340"/>
              <a:gd name="f22" fmla="val 10004"/>
              <a:gd name="f23" fmla="val 690"/>
              <a:gd name="f24" fmla="val 10710"/>
              <a:gd name="f25" fmla="val 1050"/>
              <a:gd name="f26" fmla="val 11210"/>
              <a:gd name="f27" fmla="val 1700"/>
              <a:gd name="f28" fmla="val 11570"/>
              <a:gd name="f29" fmla="val 630"/>
              <a:gd name="f30" fmla="val 12330"/>
              <a:gd name="f31" fmla="val 13150"/>
              <a:gd name="f32" fmla="val 13840"/>
              <a:gd name="f33" fmla="val 14470"/>
              <a:gd name="f34" fmla="val 460"/>
              <a:gd name="f35" fmla="val 14870"/>
              <a:gd name="f36" fmla="val 1160"/>
              <a:gd name="f37" fmla="val 15330"/>
              <a:gd name="f38" fmla="val 440"/>
              <a:gd name="f39" fmla="val 16020"/>
              <a:gd name="f40" fmla="val 16740"/>
              <a:gd name="f41" fmla="val 17910"/>
              <a:gd name="f42" fmla="val 18900"/>
              <a:gd name="f43" fmla="val 1130"/>
              <a:gd name="f44" fmla="val 19110"/>
              <a:gd name="f45" fmla="val 2710"/>
              <a:gd name="f46" fmla="val 20240"/>
              <a:gd name="f47" fmla="val 3150"/>
              <a:gd name="f48" fmla="val 21060"/>
              <a:gd name="f49" fmla="val 4580"/>
              <a:gd name="f50" fmla="val 6220"/>
              <a:gd name="f51" fmla="val 6720"/>
              <a:gd name="f52" fmla="val 21000"/>
              <a:gd name="f53" fmla="val 7200"/>
              <a:gd name="f54" fmla="val 20830"/>
              <a:gd name="f55" fmla="val 7660"/>
              <a:gd name="f56" fmla="val 21310"/>
              <a:gd name="f57" fmla="val 8460"/>
              <a:gd name="f58" fmla="val 9450"/>
              <a:gd name="f59" fmla="val 10460"/>
              <a:gd name="f60" fmla="val 12750"/>
              <a:gd name="f61" fmla="val 20310"/>
              <a:gd name="f62" fmla="val 14680"/>
              <a:gd name="f63" fmla="val 18650"/>
              <a:gd name="f64" fmla="val 15010"/>
              <a:gd name="f65" fmla="val 17200"/>
              <a:gd name="f66" fmla="val 17370"/>
              <a:gd name="f67" fmla="val 18920"/>
              <a:gd name="f68" fmla="val 15770"/>
              <a:gd name="f69" fmla="val 15220"/>
              <a:gd name="f70" fmla="val 14700"/>
              <a:gd name="f71" fmla="val 18710"/>
              <a:gd name="f72" fmla="val 14240"/>
              <a:gd name="f73" fmla="val 18310"/>
              <a:gd name="f74" fmla="val 13820"/>
              <a:gd name="f75" fmla="val 12490"/>
              <a:gd name="f76" fmla="val 11000"/>
              <a:gd name="f77" fmla="val 9890"/>
              <a:gd name="f78" fmla="val 8840"/>
              <a:gd name="f79" fmla="val 20790"/>
              <a:gd name="f80" fmla="val 8210"/>
              <a:gd name="f81" fmla="val 19510"/>
              <a:gd name="f82" fmla="val 7620"/>
              <a:gd name="f83" fmla="val 20000"/>
              <a:gd name="f84" fmla="val 7930"/>
              <a:gd name="f85" fmla="val 20290"/>
              <a:gd name="f86" fmla="val 6240"/>
              <a:gd name="f87" fmla="val 4850"/>
              <a:gd name="f88" fmla="val 3570"/>
              <a:gd name="f89" fmla="val 19280"/>
              <a:gd name="f90" fmla="val 2900"/>
              <a:gd name="f91" fmla="val 17640"/>
              <a:gd name="f92" fmla="val 1300"/>
              <a:gd name="f93" fmla="val 17600"/>
              <a:gd name="f94" fmla="val 480"/>
              <a:gd name="f95" fmla="val 16300"/>
              <a:gd name="f96" fmla="val 14660"/>
              <a:gd name="f97" fmla="val 13900"/>
              <a:gd name="f98" fmla="val 13210"/>
              <a:gd name="f99" fmla="val 1070"/>
              <a:gd name="f100" fmla="val 12640"/>
              <a:gd name="f101" fmla="val 380"/>
              <a:gd name="f102" fmla="val 12160"/>
              <a:gd name="f103" fmla="val 10120"/>
              <a:gd name="f104" fmla="val 8590"/>
              <a:gd name="f105" fmla="val 840"/>
              <a:gd name="f106" fmla="val 7330"/>
              <a:gd name="f107" fmla="val 7410"/>
              <a:gd name="f108" fmla="val 2040"/>
              <a:gd name="f109" fmla="val 7690"/>
              <a:gd name="f110" fmla="val 2090"/>
              <a:gd name="f111" fmla="val 7920"/>
              <a:gd name="f112" fmla="val 2790"/>
              <a:gd name="f113" fmla="val 7480"/>
              <a:gd name="f114" fmla="val 3050"/>
              <a:gd name="f115" fmla="val 7670"/>
              <a:gd name="f116" fmla="val 3310"/>
              <a:gd name="f117" fmla="val 11130"/>
              <a:gd name="f118" fmla="val 1910"/>
              <a:gd name="f119" fmla="val 11080"/>
              <a:gd name="f120" fmla="val 2160"/>
              <a:gd name="f121" fmla="val 11030"/>
              <a:gd name="f122" fmla="val 2400"/>
              <a:gd name="f123" fmla="val 14720"/>
              <a:gd name="f124" fmla="val 1400"/>
              <a:gd name="f125" fmla="val 14640"/>
              <a:gd name="f126" fmla="val 1720"/>
              <a:gd name="f127" fmla="val 14540"/>
              <a:gd name="f128" fmla="val 2010"/>
              <a:gd name="f129" fmla="val 19130"/>
              <a:gd name="f130" fmla="val 2890"/>
              <a:gd name="f131" fmla="val 19230"/>
              <a:gd name="f132" fmla="val 3290"/>
              <a:gd name="f133" fmla="val 19190"/>
              <a:gd name="f134" fmla="val 3380"/>
              <a:gd name="f135" fmla="val 20660"/>
              <a:gd name="f136" fmla="val 8170"/>
              <a:gd name="f137" fmla="val 20430"/>
              <a:gd name="f138" fmla="val 8620"/>
              <a:gd name="f139" fmla="val 20110"/>
              <a:gd name="f140" fmla="val 8990"/>
              <a:gd name="f141" fmla="val 18660"/>
              <a:gd name="f142" fmla="val 18740"/>
              <a:gd name="f143" fmla="val 14200"/>
              <a:gd name="f144" fmla="val 18280"/>
              <a:gd name="f145" fmla="val 12200"/>
              <a:gd name="f146" fmla="val 17000"/>
              <a:gd name="f147" fmla="val 11450"/>
              <a:gd name="f148" fmla="val 14320"/>
              <a:gd name="f149" fmla="val 17980"/>
              <a:gd name="f150" fmla="val 14350"/>
              <a:gd name="f151" fmla="val 17680"/>
              <a:gd name="f152" fmla="val 14370"/>
              <a:gd name="f153" fmla="val 17360"/>
              <a:gd name="f154" fmla="val 8220"/>
              <a:gd name="f155" fmla="val 8060"/>
              <a:gd name="f156" fmla="val 19250"/>
              <a:gd name="f157" fmla="val 7960"/>
              <a:gd name="f158" fmla="val 18950"/>
              <a:gd name="f159" fmla="val 7860"/>
              <a:gd name="f160" fmla="val 18640"/>
              <a:gd name="f161" fmla="val 3090"/>
              <a:gd name="f162" fmla="val 3280"/>
              <a:gd name="f163" fmla="val 17540"/>
              <a:gd name="f164" fmla="val 3460"/>
              <a:gd name="f165" fmla="val 17450"/>
              <a:gd name="f166" fmla="val 12900"/>
              <a:gd name="f167" fmla="val 1780"/>
              <a:gd name="f168" fmla="val 13130"/>
              <a:gd name="f169" fmla="val 2330"/>
              <a:gd name="f170" fmla="val 13040"/>
              <a:gd name="f171" fmla="*/ f0 1 21600"/>
              <a:gd name="f172" fmla="*/ f1 1 21600"/>
              <a:gd name="f173" fmla="*/ 3000 f171 1"/>
              <a:gd name="f174" fmla="*/ 17110 f171 1"/>
              <a:gd name="f175" fmla="*/ 17330 f172 1"/>
              <a:gd name="f176" fmla="*/ 3320 f172 1"/>
            </a:gdLst>
            <a:ahLst/>
            <a:cxnLst>
              <a:cxn ang="3cd4">
                <a:pos x="hc" y="t"/>
              </a:cxn>
              <a:cxn ang="0">
                <a:pos x="r" y="vc"/>
              </a:cxn>
              <a:cxn ang="cd4">
                <a:pos x="hc" y="b"/>
              </a:cxn>
              <a:cxn ang="cd2">
                <a:pos x="l" y="vc"/>
              </a:cxn>
            </a:cxnLst>
            <a:rect l="f173" t="f176" r="f174" b="f175"/>
            <a:pathLst>
              <a:path w="21600" h="21600">
                <a:moveTo>
                  <a:pt x="f4" y="f5"/>
                </a:moveTo>
                <a:cubicBezTo>
                  <a:pt x="f6" y="f7"/>
                  <a:pt x="f8" y="f9"/>
                  <a:pt x="f10" y="f9"/>
                </a:cubicBezTo>
                <a:cubicBezTo>
                  <a:pt x="f11" y="f12"/>
                  <a:pt x="f13" y="f14"/>
                  <a:pt x="f15" y="f16"/>
                </a:cubicBezTo>
                <a:cubicBezTo>
                  <a:pt x="f17" y="f18"/>
                  <a:pt x="f19" y="f20"/>
                  <a:pt x="f21" y="f20"/>
                </a:cubicBezTo>
                <a:cubicBezTo>
                  <a:pt x="f22" y="f23"/>
                  <a:pt x="f24" y="f25"/>
                  <a:pt x="f26" y="f27"/>
                </a:cubicBezTo>
                <a:cubicBezTo>
                  <a:pt x="f28" y="f29"/>
                  <a:pt x="f30" y="f2"/>
                  <a:pt x="f31" y="f2"/>
                </a:cubicBezTo>
                <a:cubicBezTo>
                  <a:pt x="f32" y="f2"/>
                  <a:pt x="f33" y="f34"/>
                  <a:pt x="f35" y="f36"/>
                </a:cubicBezTo>
                <a:cubicBezTo>
                  <a:pt x="f37" y="f38"/>
                  <a:pt x="f39" y="f2"/>
                  <a:pt x="f40" y="f2"/>
                </a:cubicBezTo>
                <a:cubicBezTo>
                  <a:pt x="f41" y="f2"/>
                  <a:pt x="f42" y="f43"/>
                  <a:pt x="f44" y="f45"/>
                </a:cubicBezTo>
                <a:cubicBezTo>
                  <a:pt x="f46" y="f47"/>
                  <a:pt x="f48" y="f49"/>
                  <a:pt x="f48" y="f50"/>
                </a:cubicBezTo>
                <a:cubicBezTo>
                  <a:pt x="f48" y="f51"/>
                  <a:pt x="f52" y="f53"/>
                  <a:pt x="f54" y="f55"/>
                </a:cubicBezTo>
                <a:cubicBezTo>
                  <a:pt x="f56" y="f57"/>
                  <a:pt x="f3" y="f58"/>
                  <a:pt x="f3" y="f59"/>
                </a:cubicBezTo>
                <a:cubicBezTo>
                  <a:pt x="f3" y="f60"/>
                  <a:pt x="f61" y="f62"/>
                  <a:pt x="f63" y="f64"/>
                </a:cubicBezTo>
                <a:cubicBezTo>
                  <a:pt x="f63" y="f65"/>
                  <a:pt x="f66" y="f67"/>
                  <a:pt x="f68" y="f67"/>
                </a:cubicBezTo>
                <a:cubicBezTo>
                  <a:pt x="f69" y="f67"/>
                  <a:pt x="f70" y="f71"/>
                  <a:pt x="f72" y="f73"/>
                </a:cubicBezTo>
                <a:cubicBezTo>
                  <a:pt x="f74" y="f46"/>
                  <a:pt x="f75" y="f3"/>
                  <a:pt x="f76" y="f3"/>
                </a:cubicBezTo>
                <a:cubicBezTo>
                  <a:pt x="f77" y="f3"/>
                  <a:pt x="f78" y="f79"/>
                  <a:pt x="f80" y="f81"/>
                </a:cubicBezTo>
                <a:cubicBezTo>
                  <a:pt x="f82" y="f83"/>
                  <a:pt x="f84" y="f85"/>
                  <a:pt x="f86" y="f85"/>
                </a:cubicBezTo>
                <a:cubicBezTo>
                  <a:pt x="f87" y="f85"/>
                  <a:pt x="f88" y="f89"/>
                  <a:pt x="f90" y="f91"/>
                </a:cubicBezTo>
                <a:cubicBezTo>
                  <a:pt x="f92" y="f93"/>
                  <a:pt x="f94" y="f95"/>
                  <a:pt x="f94" y="f96"/>
                </a:cubicBezTo>
                <a:cubicBezTo>
                  <a:pt x="f94" y="f97"/>
                  <a:pt x="f23" y="f98"/>
                  <a:pt x="f99" y="f100"/>
                </a:cubicBezTo>
                <a:cubicBezTo>
                  <a:pt x="f101" y="f102"/>
                  <a:pt x="f2" y="f26"/>
                  <a:pt x="f2" y="f103"/>
                </a:cubicBezTo>
                <a:cubicBezTo>
                  <a:pt x="f2" y="f104"/>
                  <a:pt x="f105" y="f106"/>
                  <a:pt x="f4" y="f5"/>
                </a:cubicBezTo>
                <a:close/>
              </a:path>
              <a:path w="21600" h="21600" fill="none">
                <a:moveTo>
                  <a:pt x="f4" y="f5"/>
                </a:moveTo>
                <a:cubicBezTo>
                  <a:pt x="f12" y="f107"/>
                  <a:pt x="f108" y="f109"/>
                  <a:pt x="f110" y="f111"/>
                </a:cubicBezTo>
              </a:path>
              <a:path w="21600" h="21600" fill="none">
                <a:moveTo>
                  <a:pt x="f15" y="f16"/>
                </a:moveTo>
                <a:cubicBezTo>
                  <a:pt x="f53" y="f112"/>
                  <a:pt x="f113" y="f114"/>
                  <a:pt x="f115" y="f116"/>
                </a:cubicBezTo>
              </a:path>
              <a:path w="21600" h="21600" fill="none">
                <a:moveTo>
                  <a:pt x="f26" y="f27"/>
                </a:moveTo>
                <a:cubicBezTo>
                  <a:pt x="f117" y="f118"/>
                  <a:pt x="f119" y="f120"/>
                  <a:pt x="f121" y="f122"/>
                </a:cubicBezTo>
              </a:path>
              <a:path w="21600" h="21600" fill="none">
                <a:moveTo>
                  <a:pt x="f35" y="f36"/>
                </a:moveTo>
                <a:cubicBezTo>
                  <a:pt x="f123" y="f124"/>
                  <a:pt x="f125" y="f126"/>
                  <a:pt x="f127" y="f128"/>
                </a:cubicBezTo>
              </a:path>
              <a:path w="21600" h="21600" fill="none">
                <a:moveTo>
                  <a:pt x="f44" y="f45"/>
                </a:moveTo>
                <a:cubicBezTo>
                  <a:pt x="f129" y="f130"/>
                  <a:pt x="f131" y="f132"/>
                  <a:pt x="f133" y="f134"/>
                </a:cubicBezTo>
              </a:path>
              <a:path w="21600" h="21600" fill="none">
                <a:moveTo>
                  <a:pt x="f54" y="f55"/>
                </a:moveTo>
                <a:cubicBezTo>
                  <a:pt x="f135" y="f136"/>
                  <a:pt x="f137" y="f138"/>
                  <a:pt x="f139" y="f140"/>
                </a:cubicBezTo>
              </a:path>
              <a:path w="21600" h="21600" fill="none">
                <a:moveTo>
                  <a:pt x="f141" y="f64"/>
                </a:moveTo>
                <a:cubicBezTo>
                  <a:pt x="f142" y="f143"/>
                  <a:pt x="f144" y="f145"/>
                  <a:pt x="f146" y="f147"/>
                </a:cubicBezTo>
              </a:path>
              <a:path w="21600" h="21600" fill="none">
                <a:moveTo>
                  <a:pt x="f72" y="f73"/>
                </a:moveTo>
                <a:cubicBezTo>
                  <a:pt x="f148" y="f149"/>
                  <a:pt x="f150" y="f151"/>
                  <a:pt x="f152" y="f153"/>
                </a:cubicBezTo>
              </a:path>
              <a:path w="21600" h="21600" fill="none">
                <a:moveTo>
                  <a:pt x="f154" y="f81"/>
                </a:moveTo>
                <a:cubicBezTo>
                  <a:pt x="f155" y="f156"/>
                  <a:pt x="f157" y="f158"/>
                  <a:pt x="f159" y="f160"/>
                </a:cubicBezTo>
              </a:path>
              <a:path w="21600" h="21600" fill="none">
                <a:moveTo>
                  <a:pt x="f90" y="f91"/>
                </a:moveTo>
                <a:cubicBezTo>
                  <a:pt x="f161" y="f93"/>
                  <a:pt x="f162" y="f163"/>
                  <a:pt x="f164" y="f165"/>
                </a:cubicBezTo>
              </a:path>
              <a:path w="21600" h="21600" fill="none">
                <a:moveTo>
                  <a:pt x="f99" y="f100"/>
                </a:moveTo>
                <a:cubicBezTo>
                  <a:pt x="f124" y="f166"/>
                  <a:pt x="f167" y="f168"/>
                  <a:pt x="f169" y="f170"/>
                </a:cubicBezTo>
              </a:path>
            </a:pathLst>
          </a:custGeom>
          <a:solidFill>
            <a:srgbClr val="C0C0C0"/>
          </a:solidFill>
          <a:ln w="0">
            <a:solidFill>
              <a:srgbClr val="000000"/>
            </a:solidFill>
            <a:prstDash val="solid"/>
            <a:tailEnd type="arrow"/>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Arial" pitchFamily="18"/>
                <a:ea typeface="Microsoft YaHei" pitchFamily="2"/>
                <a:cs typeface="Mangal" pitchFamily="2"/>
              </a:rPr>
              <a:t>300%</a:t>
            </a:r>
          </a:p>
        </p:txBody>
      </p:sp>
      <p:sp>
        <p:nvSpPr>
          <p:cNvPr id="6" name="Title 1"/>
          <p:cNvSpPr txBox="1">
            <a:spLocks/>
          </p:cNvSpPr>
          <p:nvPr/>
        </p:nvSpPr>
        <p:spPr>
          <a:xfrm>
            <a:off x="0" y="228600"/>
            <a:ext cx="9144000" cy="1143000"/>
          </a:xfrm>
          <a:prstGeom prst="rect">
            <a:avLst/>
          </a:prstGeom>
          <a:solidFill>
            <a:schemeClr val="bg1">
              <a:alpha val="73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0" i="0" u="none" strike="noStrike" kern="1200" cap="none" spc="0" normalizeH="0" baseline="0" noProof="0" dirty="0" smtClean="0">
                <a:ln>
                  <a:noFill/>
                </a:ln>
                <a:effectLst/>
                <a:uLnTx/>
                <a:uFillTx/>
                <a:latin typeface="Georgia" pitchFamily="18" charset="0"/>
                <a:ea typeface="+mj-ea"/>
                <a:cs typeface="+mj-cs"/>
              </a:rPr>
              <a:t>Fast Growing</a:t>
            </a:r>
            <a:r>
              <a:rPr kumimoji="0" lang="en-IN" sz="3200" b="0" i="0" u="none" strike="noStrike" kern="1200" cap="none" spc="0" normalizeH="0" noProof="0" dirty="0" smtClean="0">
                <a:ln>
                  <a:noFill/>
                </a:ln>
                <a:effectLst/>
                <a:uLnTx/>
                <a:uFillTx/>
                <a:latin typeface="Georgia" pitchFamily="18" charset="0"/>
                <a:ea typeface="+mj-ea"/>
                <a:cs typeface="+mj-cs"/>
              </a:rPr>
              <a:t> Power Consumption </a:t>
            </a:r>
            <a:endParaRPr kumimoji="0" lang="en-IN" sz="3200" b="0" i="0" u="none" strike="noStrike" kern="1200" cap="none" spc="0" normalizeH="0" noProof="0" dirty="0" smtClean="0">
              <a:ln>
                <a:noFill/>
              </a:ln>
              <a:effectLst/>
              <a:uLnTx/>
              <a:uFillTx/>
              <a:latin typeface="Georg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0" i="0" u="none" strike="noStrike" kern="1200" cap="none" spc="0" normalizeH="0" noProof="0" dirty="0" smtClean="0">
                <a:ln>
                  <a:noFill/>
                </a:ln>
                <a:effectLst/>
                <a:uLnTx/>
                <a:uFillTx/>
                <a:latin typeface="Georgia" pitchFamily="18" charset="0"/>
                <a:ea typeface="+mj-ea"/>
                <a:cs typeface="+mj-cs"/>
              </a:rPr>
              <a:t>in </a:t>
            </a:r>
            <a:r>
              <a:rPr kumimoji="0" lang="en-IN" sz="3200" b="0" i="0" u="none" strike="noStrike" kern="1200" cap="none" spc="0" normalizeH="0" noProof="0" dirty="0" smtClean="0">
                <a:ln>
                  <a:noFill/>
                </a:ln>
                <a:effectLst/>
                <a:uLnTx/>
                <a:uFillTx/>
                <a:latin typeface="Georgia" pitchFamily="18" charset="0"/>
                <a:ea typeface="+mj-ea"/>
                <a:cs typeface="+mj-cs"/>
              </a:rPr>
              <a:t>Super Computers</a:t>
            </a:r>
            <a:endParaRPr kumimoji="0" lang="en-IN" sz="3200" b="0" i="0" u="none" strike="noStrike" kern="1200" cap="none" spc="0" normalizeH="0" baseline="0" noProof="0" dirty="0">
              <a:ln>
                <a:noFill/>
              </a:ln>
              <a:effectLst/>
              <a:uLnTx/>
              <a:uFillTx/>
              <a:latin typeface="Georgia" pitchFamily="18" charset="0"/>
              <a:ea typeface="+mj-ea"/>
              <a:cs typeface="+mj-cs"/>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895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6600" b="0" i="0" u="none" strike="noStrike" kern="1200" cap="none" spc="0" normalizeH="0" baseline="0" noProof="0" dirty="0" smtClean="0">
                <a:ln>
                  <a:noFill/>
                </a:ln>
                <a:solidFill>
                  <a:schemeClr val="bg1"/>
                </a:solidFill>
                <a:effectLst/>
                <a:uLnTx/>
                <a:uFillTx/>
                <a:latin typeface="Felix Titling" pitchFamily="82" charset="0"/>
                <a:ea typeface="+mj-ea"/>
                <a:cs typeface="+mj-cs"/>
              </a:rPr>
              <a:t>Background</a:t>
            </a:r>
            <a:endParaRPr kumimoji="0" lang="en-IN" sz="6600" b="0" i="0" u="none" strike="noStrike" kern="1200" cap="none" spc="0" normalizeH="0" baseline="0" noProof="0" dirty="0">
              <a:ln>
                <a:noFill/>
              </a:ln>
              <a:solidFill>
                <a:schemeClr val="bg1"/>
              </a:solidFill>
              <a:effectLst/>
              <a:uLnTx/>
              <a:uFillTx/>
              <a:latin typeface="Felix Titling" pitchFamily="82" charset="0"/>
              <a:ea typeface="+mj-ea"/>
              <a:cs typeface="+mj-cs"/>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343400"/>
          </a:xfrm>
        </p:spPr>
        <p:txBody>
          <a:bodyPr>
            <a:normAutofit/>
          </a:bodyPr>
          <a:lstStyle/>
          <a:p>
            <a:pPr>
              <a:buFont typeface="Wingdings" pitchFamily="2" charset="2"/>
              <a:buChar char="§"/>
            </a:pPr>
            <a:r>
              <a:rPr lang="en-IN" sz="2000" dirty="0" smtClean="0"/>
              <a:t>DVFS is a method through which variable amount of energy is allocated to perform a task</a:t>
            </a:r>
          </a:p>
          <a:p>
            <a:pPr>
              <a:buFont typeface="Wingdings" pitchFamily="2" charset="2"/>
              <a:buChar char="§"/>
            </a:pPr>
            <a:r>
              <a:rPr lang="en-IN" sz="2000" dirty="0" smtClean="0"/>
              <a:t>Power consumption of a digital CMOS circuit is:</a:t>
            </a:r>
          </a:p>
          <a:p>
            <a:pPr>
              <a:buNone/>
            </a:pPr>
            <a:r>
              <a:rPr lang="en-IN" sz="2000" dirty="0" smtClean="0"/>
              <a:t>			P = </a:t>
            </a:r>
            <a:r>
              <a:rPr lang="el-GR" sz="2000" dirty="0" smtClean="0"/>
              <a:t>α</a:t>
            </a:r>
            <a:r>
              <a:rPr lang="en-IN" sz="2000" dirty="0" smtClean="0"/>
              <a:t> . </a:t>
            </a:r>
            <a:r>
              <a:rPr lang="en-IN" sz="2000" dirty="0" err="1" smtClean="0"/>
              <a:t>C</a:t>
            </a:r>
            <a:r>
              <a:rPr lang="en-IN" sz="2000" i="1" baseline="-25000" dirty="0" err="1" smtClean="0"/>
              <a:t>eff</a:t>
            </a:r>
            <a:r>
              <a:rPr lang="en-IN" sz="2000" i="1" baseline="-25000" dirty="0" smtClean="0"/>
              <a:t> </a:t>
            </a:r>
            <a:r>
              <a:rPr lang="en-IN" sz="2000" dirty="0" smtClean="0"/>
              <a:t>. V</a:t>
            </a:r>
            <a:r>
              <a:rPr lang="en-IN" sz="2000" baseline="30000" dirty="0" smtClean="0"/>
              <a:t>2</a:t>
            </a:r>
            <a:r>
              <a:rPr lang="en-IN" sz="2000" dirty="0" smtClean="0"/>
              <a:t> . </a:t>
            </a:r>
            <a:r>
              <a:rPr lang="en-IN" sz="2000" dirty="0" smtClean="0"/>
              <a:t>F</a:t>
            </a:r>
          </a:p>
          <a:p>
            <a:pPr>
              <a:buNone/>
            </a:pPr>
            <a:r>
              <a:rPr lang="en-IN" sz="2000" dirty="0" smtClean="0"/>
              <a:t>						</a:t>
            </a:r>
            <a:r>
              <a:rPr lang="el-GR" sz="1600" dirty="0" smtClean="0"/>
              <a:t>α </a:t>
            </a:r>
            <a:r>
              <a:rPr lang="el-GR" sz="1600" i="1" dirty="0" smtClean="0"/>
              <a:t>: </a:t>
            </a:r>
            <a:r>
              <a:rPr lang="en-IN" sz="1600" i="1" dirty="0" smtClean="0"/>
              <a:t>switching factor</a:t>
            </a:r>
          </a:p>
          <a:p>
            <a:pPr>
              <a:buNone/>
            </a:pPr>
            <a:r>
              <a:rPr lang="en-IN" sz="1600" i="1" dirty="0" smtClean="0"/>
              <a:t>						</a:t>
            </a:r>
            <a:r>
              <a:rPr lang="en-IN" sz="1600" dirty="0" smtClean="0"/>
              <a:t> </a:t>
            </a:r>
            <a:r>
              <a:rPr lang="en-IN" sz="1600" dirty="0" err="1" smtClean="0"/>
              <a:t>C</a:t>
            </a:r>
            <a:r>
              <a:rPr lang="en-IN" sz="1600" i="1" baseline="-25000" dirty="0" err="1" smtClean="0"/>
              <a:t>eff</a:t>
            </a:r>
            <a:r>
              <a:rPr lang="en-IN" sz="1600" i="1" baseline="-25000" dirty="0" smtClean="0"/>
              <a:t> </a:t>
            </a:r>
            <a:r>
              <a:rPr lang="en-IN" sz="1600" i="1" dirty="0" smtClean="0"/>
              <a:t>: effective capacitance</a:t>
            </a:r>
          </a:p>
          <a:p>
            <a:pPr>
              <a:buNone/>
            </a:pPr>
            <a:r>
              <a:rPr lang="en-IN" sz="1600" i="1" dirty="0" smtClean="0"/>
              <a:t>						V : operating voltage</a:t>
            </a:r>
          </a:p>
          <a:p>
            <a:pPr>
              <a:buNone/>
            </a:pPr>
            <a:r>
              <a:rPr lang="en-IN" sz="1600" i="1" dirty="0" smtClean="0"/>
              <a:t>						f : operating frequency</a:t>
            </a:r>
            <a:endParaRPr lang="en-IN" sz="1600" dirty="0" smtClean="0"/>
          </a:p>
          <a:p>
            <a:pPr>
              <a:buFont typeface="Wingdings" pitchFamily="2" charset="2"/>
              <a:buChar char="§"/>
            </a:pPr>
            <a:r>
              <a:rPr lang="en-IN" sz="2000" dirty="0" smtClean="0"/>
              <a:t>Energy required to run a task during T is:</a:t>
            </a:r>
          </a:p>
          <a:p>
            <a:pPr>
              <a:buNone/>
            </a:pPr>
            <a:r>
              <a:rPr lang="en-IN" sz="2000" i="1" dirty="0" smtClean="0"/>
              <a:t>			E = P⋅ T ∝ </a:t>
            </a:r>
            <a:r>
              <a:rPr lang="en-IN" sz="2000" dirty="0" smtClean="0"/>
              <a:t>V</a:t>
            </a:r>
            <a:r>
              <a:rPr lang="en-IN" sz="2000" baseline="30000" dirty="0" smtClean="0"/>
              <a:t>2</a:t>
            </a:r>
            <a:r>
              <a:rPr lang="en-IN" sz="2000" dirty="0" smtClean="0"/>
              <a:t> </a:t>
            </a:r>
            <a:r>
              <a:rPr lang="en-IN" sz="2000" i="1" dirty="0" smtClean="0"/>
              <a:t>(assuming f ∝ V, T ∝ (f –1))</a:t>
            </a:r>
            <a:endParaRPr lang="en-IN" sz="2000" dirty="0" smtClean="0"/>
          </a:p>
          <a:p>
            <a:pPr>
              <a:buFont typeface="Wingdings" pitchFamily="2" charset="2"/>
              <a:buChar char="§"/>
            </a:pPr>
            <a:r>
              <a:rPr lang="en-IN" sz="2000" dirty="0" smtClean="0"/>
              <a:t>Lowering </a:t>
            </a:r>
            <a:r>
              <a:rPr lang="en-IN" sz="2000" i="1" dirty="0" smtClean="0"/>
              <a:t>V (while simultaneously and proportionately </a:t>
            </a:r>
            <a:r>
              <a:rPr lang="en-IN" sz="2000" dirty="0" smtClean="0"/>
              <a:t>cutting f) causes a quadratic reduction in </a:t>
            </a:r>
            <a:r>
              <a:rPr lang="en-IN" sz="2000" i="1" dirty="0" smtClean="0"/>
              <a:t>E</a:t>
            </a:r>
            <a:endParaRPr lang="en-IN" sz="20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38400"/>
            <a:ext cx="8229600" cy="1981200"/>
          </a:xfrm>
        </p:spPr>
        <p:txBody>
          <a:bodyPr>
            <a:noAutofit/>
          </a:bodyPr>
          <a:lstStyle/>
          <a:p>
            <a:r>
              <a:rPr lang="en-IN" sz="6000" dirty="0" smtClean="0">
                <a:solidFill>
                  <a:schemeClr val="bg1"/>
                </a:solidFill>
                <a:latin typeface="Felix Titling" pitchFamily="82" charset="0"/>
              </a:rPr>
              <a:t>Design  </a:t>
            </a:r>
            <a:r>
              <a:rPr lang="en-IN" sz="6000" dirty="0" smtClean="0">
                <a:solidFill>
                  <a:schemeClr val="bg1"/>
                </a:solidFill>
                <a:latin typeface="Felix Titling" pitchFamily="82" charset="0"/>
              </a:rPr>
              <a:t>and </a:t>
            </a:r>
            <a:r>
              <a:rPr lang="en-IN" sz="6000" spc="600" dirty="0" smtClean="0">
                <a:solidFill>
                  <a:schemeClr val="bg1"/>
                </a:solidFill>
                <a:latin typeface="Felix Titling" pitchFamily="82" charset="0"/>
              </a:rPr>
              <a:t>efficiency</a:t>
            </a:r>
            <a:endParaRPr lang="en-IN" sz="6000" spc="600" dirty="0">
              <a:solidFill>
                <a:schemeClr val="bg1"/>
              </a:solidFill>
              <a:latin typeface="Felix Titling" pitchFamily="82"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Sayyam\Padhai\Minor\FINAL\Fig for Implementation.png"/>
          <p:cNvPicPr>
            <a:picLocks noChangeAspect="1" noChangeArrowheads="1"/>
          </p:cNvPicPr>
          <p:nvPr/>
        </p:nvPicPr>
        <p:blipFill>
          <a:blip r:embed="rId2" cstate="print"/>
          <a:srcRect/>
          <a:stretch>
            <a:fillRect/>
          </a:stretch>
        </p:blipFill>
        <p:spPr bwMode="auto">
          <a:xfrm>
            <a:off x="304800" y="533400"/>
            <a:ext cx="8382000" cy="5884881"/>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67544" y="1196752"/>
            <a:ext cx="8208912" cy="4572000"/>
          </a:xfrm>
        </p:spPr>
        <p:txBody>
          <a:bodyPr>
            <a:normAutofit/>
          </a:bodyPr>
          <a:lstStyle/>
          <a:p>
            <a:pPr algn="just">
              <a:buFont typeface="Wingdings" pitchFamily="2" charset="2"/>
              <a:buChar char="§"/>
            </a:pPr>
            <a:r>
              <a:rPr lang="en-IN" sz="2100" dirty="0"/>
              <a:t>Our primary design constraint will be the user's interaction with the Linux Operating system. </a:t>
            </a:r>
            <a:endParaRPr lang="en-IN" sz="2100" dirty="0" smtClean="0"/>
          </a:p>
          <a:p>
            <a:pPr algn="just">
              <a:buFont typeface="Wingdings" pitchFamily="2" charset="2"/>
              <a:buChar char="§"/>
            </a:pPr>
            <a:r>
              <a:rPr lang="en-IN" sz="2100" dirty="0"/>
              <a:t>CPU MISER vary significantly for different benchmarks.</a:t>
            </a:r>
          </a:p>
          <a:p>
            <a:pPr algn="just">
              <a:buFont typeface="Wingdings" pitchFamily="2" charset="2"/>
              <a:buChar char="§"/>
            </a:pPr>
            <a:r>
              <a:rPr lang="en-IN" sz="2100" dirty="0"/>
              <a:t>For codes with large amounts of communication and </a:t>
            </a:r>
            <a:r>
              <a:rPr lang="en-IN" sz="2100" dirty="0" smtClean="0"/>
              <a:t>memory access</a:t>
            </a:r>
            <a:r>
              <a:rPr lang="en-IN" sz="2100" dirty="0"/>
              <a:t>, CPU MISER can save up to 20% energy </a:t>
            </a:r>
            <a:r>
              <a:rPr lang="en-IN" sz="2100" dirty="0" smtClean="0"/>
              <a:t>with 4</a:t>
            </a:r>
            <a:r>
              <a:rPr lang="en-IN" sz="2100" dirty="0"/>
              <a:t>% performance loss. For codes that are CPU-bound (e.g</a:t>
            </a:r>
            <a:r>
              <a:rPr lang="en-IN" sz="2100" dirty="0" smtClean="0"/>
              <a:t>., EP</a:t>
            </a:r>
            <a:r>
              <a:rPr lang="en-IN" sz="2100" dirty="0"/>
              <a:t>), CPU MISER saves little energy since reducing </a:t>
            </a:r>
            <a:r>
              <a:rPr lang="en-IN" sz="2100" dirty="0" smtClean="0"/>
              <a:t>processor frequency </a:t>
            </a:r>
            <a:r>
              <a:rPr lang="en-IN" sz="2100" dirty="0"/>
              <a:t>would impact performance significantly</a:t>
            </a:r>
            <a:r>
              <a:rPr lang="en-IN" sz="2100" dirty="0" smtClean="0"/>
              <a:t>.</a:t>
            </a:r>
          </a:p>
          <a:p>
            <a:pPr algn="just">
              <a:buFont typeface="Wingdings" pitchFamily="2" charset="2"/>
              <a:buChar char="§"/>
            </a:pPr>
            <a:r>
              <a:rPr lang="en-IN" sz="2100" dirty="0" smtClean="0"/>
              <a:t>DVFS scheduling in high-performance computing. To achieve optimal energy-performance efficiency, the rigorous theoretical analysis used in CPU MISER is necessary for scheduler design.</a:t>
            </a:r>
          </a:p>
          <a:p>
            <a:pPr algn="just">
              <a:buFont typeface="Wingdings" pitchFamily="2" charset="2"/>
              <a:buChar char="§"/>
            </a:pPr>
            <a:endParaRPr lang="en-IN" sz="2100"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9718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6600" b="0" i="0" u="none" strike="noStrike" kern="1200" cap="none" spc="0" normalizeH="0" baseline="0" noProof="0" dirty="0" smtClean="0">
                <a:ln>
                  <a:noFill/>
                </a:ln>
                <a:solidFill>
                  <a:schemeClr val="bg1"/>
                </a:solidFill>
                <a:effectLst/>
                <a:uLnTx/>
                <a:uFillTx/>
                <a:latin typeface="Felix Titling" pitchFamily="82" charset="0"/>
                <a:ea typeface="+mj-ea"/>
                <a:cs typeface="+mj-cs"/>
              </a:rPr>
              <a:t>Energy Saving</a:t>
            </a:r>
            <a:endParaRPr kumimoji="0" lang="en-IN" sz="6600" b="0" i="0" u="none" strike="noStrike" kern="1200" cap="none" spc="0" normalizeH="0" baseline="0" noProof="0" dirty="0">
              <a:ln>
                <a:noFill/>
              </a:ln>
              <a:solidFill>
                <a:schemeClr val="bg1"/>
              </a:solidFill>
              <a:effectLst/>
              <a:uLnTx/>
              <a:uFillTx/>
              <a:latin typeface="Felix Titling" pitchFamily="82" charset="0"/>
              <a:ea typeface="+mj-ea"/>
              <a:cs typeface="+mj-cs"/>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Dell\Desktop\dvfs.png"/>
          <p:cNvPicPr>
            <a:picLocks noChangeAspect="1" noChangeArrowheads="1"/>
          </p:cNvPicPr>
          <p:nvPr/>
        </p:nvPicPr>
        <p:blipFill>
          <a:blip r:embed="rId2" cstate="print"/>
          <a:srcRect/>
          <a:stretch>
            <a:fillRect/>
          </a:stretch>
        </p:blipFill>
        <p:spPr bwMode="auto">
          <a:xfrm>
            <a:off x="-228600" y="0"/>
            <a:ext cx="9829800" cy="6953250"/>
          </a:xfrm>
          <a:prstGeom prst="rect">
            <a:avLst/>
          </a:prstGeom>
          <a:noFill/>
        </p:spPr>
      </p:pic>
      <p:sp>
        <p:nvSpPr>
          <p:cNvPr id="8" name="Down Arrow 7"/>
          <p:cNvSpPr/>
          <p:nvPr/>
        </p:nvSpPr>
        <p:spPr>
          <a:xfrm>
            <a:off x="4419600" y="2971800"/>
            <a:ext cx="838200" cy="1143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D:\Sayyam\Padhai\Minor\FINAL\New folder\638357443_181460d343.jpg"/>
          <p:cNvPicPr>
            <a:picLocks noChangeAspect="1" noChangeArrowheads="1"/>
          </p:cNvPicPr>
          <p:nvPr/>
        </p:nvPicPr>
        <p:blipFill>
          <a:blip r:embed="rId2" cstate="print"/>
          <a:srcRect/>
          <a:stretch>
            <a:fillRect/>
          </a:stretch>
        </p:blipFill>
        <p:spPr bwMode="auto">
          <a:xfrm>
            <a:off x="-304800" y="0"/>
            <a:ext cx="9753600" cy="7315199"/>
          </a:xfrm>
          <a:prstGeom prst="rect">
            <a:avLst/>
          </a:prstGeom>
          <a:noFill/>
        </p:spPr>
      </p:pic>
      <p:sp>
        <p:nvSpPr>
          <p:cNvPr id="7" name="Content Placeholder 2"/>
          <p:cNvSpPr txBox="1">
            <a:spLocks/>
          </p:cNvSpPr>
          <p:nvPr/>
        </p:nvSpPr>
        <p:spPr>
          <a:xfrm>
            <a:off x="0" y="457200"/>
            <a:ext cx="9144000" cy="1752600"/>
          </a:xfrm>
          <a:prstGeom prst="rect">
            <a:avLst/>
          </a:prstGeom>
          <a:solidFill>
            <a:srgbClr val="F5C71F">
              <a:alpha val="72000"/>
            </a:srgbClr>
          </a:solidFill>
        </p:spPr>
        <p:txBody>
          <a:bodyPr vert="horz" lIns="91440" tIns="45720" rIns="91440" bIns="45720" rtlCol="0" anchor="ctr">
            <a:noAutofit/>
          </a:bodyPr>
          <a:lstStyle/>
          <a:p>
            <a:pPr algn="ctr"/>
            <a:r>
              <a:rPr lang="en-US" sz="3600" dirty="0" smtClean="0">
                <a:solidFill>
                  <a:schemeClr val="bg1"/>
                </a:solidFill>
                <a:latin typeface="Arno Pro SmText" pitchFamily="18" charset="0"/>
              </a:rPr>
              <a:t> </a:t>
            </a:r>
            <a:r>
              <a:rPr lang="en-US" sz="3600" dirty="0" smtClean="0">
                <a:solidFill>
                  <a:schemeClr val="bg1"/>
                </a:solidFill>
              </a:rPr>
              <a:t> In December 2011, over 300 million Indian citizens had no access to electricity</a:t>
            </a:r>
            <a:endParaRPr lang="en-US" sz="36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2590800"/>
            <a:ext cx="8839200" cy="1981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6000" b="0" i="0" u="none" strike="noStrike" kern="1200" cap="none" spc="300" normalizeH="0" baseline="0" noProof="0" dirty="0" smtClean="0">
                <a:ln>
                  <a:noFill/>
                </a:ln>
                <a:solidFill>
                  <a:schemeClr val="bg1"/>
                </a:solidFill>
                <a:effectLst/>
                <a:uLnTx/>
                <a:uFillTx/>
                <a:latin typeface="Felix Titling" pitchFamily="82" charset="0"/>
                <a:ea typeface="+mj-ea"/>
                <a:cs typeface="+mj-cs"/>
              </a:rPr>
              <a:t>System  Modelling / Architecture</a:t>
            </a:r>
            <a:endParaRPr kumimoji="0" lang="en-IN" sz="6000" b="0" i="0" u="none" strike="noStrike" kern="1200" cap="none" spc="300" normalizeH="0" baseline="0" noProof="0" dirty="0">
              <a:ln>
                <a:noFill/>
              </a:ln>
              <a:solidFill>
                <a:schemeClr val="bg1"/>
              </a:solidFill>
              <a:effectLst/>
              <a:uLnTx/>
              <a:uFillTx/>
              <a:latin typeface="Felix Titling" pitchFamily="82" charset="0"/>
              <a:ea typeface="+mj-ea"/>
              <a:cs typeface="+mj-cs"/>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urved Connector 8"/>
          <p:cNvCxnSpPr/>
          <p:nvPr/>
        </p:nvCxnSpPr>
        <p:spPr>
          <a:xfrm flipV="1">
            <a:off x="3923928" y="4365104"/>
            <a:ext cx="2304256" cy="648072"/>
          </a:xfrm>
          <a:prstGeom prst="curvedConnector3">
            <a:avLst>
              <a:gd name="adj1" fmla="val 50000"/>
            </a:avLst>
          </a:prstGeom>
          <a:ln w="38100"/>
        </p:spPr>
        <p:style>
          <a:lnRef idx="1">
            <a:schemeClr val="dk1"/>
          </a:lnRef>
          <a:fillRef idx="0">
            <a:schemeClr val="dk1"/>
          </a:fillRef>
          <a:effectRef idx="0">
            <a:schemeClr val="dk1"/>
          </a:effectRef>
          <a:fontRef idx="minor">
            <a:schemeClr val="tx1"/>
          </a:fontRef>
        </p:style>
      </p:cxnSp>
      <p:sp>
        <p:nvSpPr>
          <p:cNvPr id="4" name="Rectangle 3"/>
          <p:cNvSpPr/>
          <p:nvPr/>
        </p:nvSpPr>
        <p:spPr>
          <a:xfrm>
            <a:off x="685800" y="685800"/>
            <a:ext cx="3581400" cy="540749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bg1">
                    <a:lumMod val="95000"/>
                  </a:schemeClr>
                </a:solidFill>
              </a:rPr>
              <a:t>With the help </a:t>
            </a:r>
            <a:r>
              <a:rPr lang="en-IN" sz="2400" dirty="0" smtClean="0">
                <a:solidFill>
                  <a:schemeClr val="bg1">
                    <a:lumMod val="95000"/>
                  </a:schemeClr>
                </a:solidFill>
              </a:rPr>
              <a:t>of</a:t>
            </a:r>
          </a:p>
          <a:p>
            <a:pPr algn="ctr"/>
            <a:r>
              <a:rPr lang="en-IN" sz="2400" dirty="0" smtClean="0">
                <a:solidFill>
                  <a:schemeClr val="bg1">
                    <a:lumMod val="95000"/>
                  </a:schemeClr>
                </a:solidFill>
              </a:rPr>
              <a:t>&amp;&amp;</a:t>
            </a:r>
            <a:r>
              <a:rPr lang="en-IN" sz="2400" dirty="0" smtClean="0">
                <a:solidFill>
                  <a:schemeClr val="bg1">
                    <a:lumMod val="95000"/>
                  </a:schemeClr>
                </a:solidFill>
              </a:rPr>
              <a:t>clause </a:t>
            </a:r>
            <a:r>
              <a:rPr lang="en-IN" sz="2400" dirty="0" smtClean="0">
                <a:solidFill>
                  <a:schemeClr val="bg1">
                    <a:lumMod val="95000"/>
                  </a:schemeClr>
                </a:solidFill>
              </a:rPr>
              <a:t>:</a:t>
            </a:r>
          </a:p>
          <a:p>
            <a:pPr algn="ctr"/>
            <a:endParaRPr lang="en-IN" sz="2400" dirty="0" smtClean="0">
              <a:solidFill>
                <a:schemeClr val="bg1">
                  <a:lumMod val="95000"/>
                </a:schemeClr>
              </a:solidFill>
            </a:endParaRPr>
          </a:p>
          <a:p>
            <a:pPr algn="ctr"/>
            <a:r>
              <a:rPr lang="en-IN" sz="2400" dirty="0" smtClean="0">
                <a:solidFill>
                  <a:schemeClr val="bg1">
                    <a:lumMod val="95000"/>
                  </a:schemeClr>
                </a:solidFill>
              </a:rPr>
              <a:t>DVFS Scheduling + NAS Parallel Benchmark are executed</a:t>
            </a:r>
            <a:endParaRPr lang="en-IN" sz="2400" dirty="0">
              <a:solidFill>
                <a:schemeClr val="bg1">
                  <a:lumMod val="95000"/>
                </a:schemeClr>
              </a:solidFill>
            </a:endParaRPr>
          </a:p>
        </p:txBody>
      </p:sp>
      <p:pic>
        <p:nvPicPr>
          <p:cNvPr id="3074" name="Picture 2" descr="C:\Users\welcome\Desktop\kill_a_watt_meter.jpg"/>
          <p:cNvPicPr>
            <a:picLocks noChangeAspect="1" noChangeArrowheads="1"/>
          </p:cNvPicPr>
          <p:nvPr/>
        </p:nvPicPr>
        <p:blipFill>
          <a:blip r:embed="rId3" cstate="print"/>
          <a:srcRect/>
          <a:stretch>
            <a:fillRect/>
          </a:stretch>
        </p:blipFill>
        <p:spPr bwMode="auto">
          <a:xfrm>
            <a:off x="5795931" y="1274043"/>
            <a:ext cx="3043269" cy="3907557"/>
          </a:xfrm>
          <a:prstGeom prst="ellipse">
            <a:avLst/>
          </a:prstGeom>
          <a:ln>
            <a:noFill/>
          </a:ln>
          <a:effectLst>
            <a:softEdge rad="112500"/>
          </a:effectLst>
        </p:spPr>
      </p:pic>
      <p:sp>
        <p:nvSpPr>
          <p:cNvPr id="7" name="TextBox 6"/>
          <p:cNvSpPr txBox="1"/>
          <p:nvPr/>
        </p:nvSpPr>
        <p:spPr>
          <a:xfrm>
            <a:off x="5220072" y="2286000"/>
            <a:ext cx="1714128" cy="1200329"/>
          </a:xfrm>
          <a:prstGeom prst="rect">
            <a:avLst/>
          </a:prstGeom>
          <a:noFill/>
        </p:spPr>
        <p:txBody>
          <a:bodyPr wrap="square" rtlCol="0">
            <a:spAutoFit/>
          </a:bodyPr>
          <a:lstStyle/>
          <a:p>
            <a:pPr algn="ctr"/>
            <a:r>
              <a:rPr lang="en-IN" sz="2400" dirty="0" smtClean="0"/>
              <a:t>Kill –a-Watt</a:t>
            </a:r>
          </a:p>
          <a:p>
            <a:pPr algn="ctr"/>
            <a:r>
              <a:rPr lang="en-IN" sz="2400" dirty="0" smtClean="0"/>
              <a:t>Power</a:t>
            </a:r>
          </a:p>
          <a:p>
            <a:pPr algn="ctr"/>
            <a:r>
              <a:rPr lang="en-IN" sz="2400" dirty="0" smtClean="0"/>
              <a:t>Meter</a:t>
            </a:r>
            <a:endParaRPr lang="en-IN" sz="2400" dirty="0"/>
          </a:p>
        </p:txBody>
      </p:sp>
      <p:sp>
        <p:nvSpPr>
          <p:cNvPr id="14" name="TextBox 13"/>
          <p:cNvSpPr txBox="1"/>
          <p:nvPr/>
        </p:nvSpPr>
        <p:spPr>
          <a:xfrm>
            <a:off x="3200400" y="5486400"/>
            <a:ext cx="1054968" cy="646331"/>
          </a:xfrm>
          <a:prstGeom prst="rect">
            <a:avLst/>
          </a:prstGeom>
          <a:noFill/>
        </p:spPr>
        <p:txBody>
          <a:bodyPr wrap="square" rtlCol="0">
            <a:spAutoFit/>
          </a:bodyPr>
          <a:lstStyle/>
          <a:p>
            <a:pPr algn="ctr"/>
            <a:r>
              <a:rPr lang="en-IN" sz="3600" u="sng" dirty="0" smtClean="0">
                <a:solidFill>
                  <a:schemeClr val="bg1">
                    <a:lumMod val="65000"/>
                  </a:schemeClr>
                </a:solidFill>
              </a:rPr>
              <a:t>CPU</a:t>
            </a:r>
            <a:endParaRPr lang="en-IN" sz="3600" u="sng" dirty="0">
              <a:solidFill>
                <a:schemeClr val="bg1">
                  <a:lumMod val="65000"/>
                </a:schemeClr>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2362200"/>
            <a:ext cx="6934200" cy="2123658"/>
          </a:xfrm>
          <a:prstGeom prst="rect">
            <a:avLst/>
          </a:prstGeom>
        </p:spPr>
        <p:txBody>
          <a:bodyPr wrap="square">
            <a:spAutoFit/>
          </a:bodyPr>
          <a:lstStyle/>
          <a:p>
            <a:pPr algn="ctr"/>
            <a:r>
              <a:rPr lang="en-IN" sz="6600" dirty="0" smtClean="0">
                <a:solidFill>
                  <a:schemeClr val="bg1"/>
                </a:solidFill>
                <a:latin typeface="Felix Titling" pitchFamily="82" charset="0"/>
              </a:rPr>
              <a:t>Constraints / Limitations</a:t>
            </a:r>
            <a:endParaRPr lang="en-US" sz="6600" dirty="0">
              <a:solidFill>
                <a:schemeClr val="bg1"/>
              </a:solidFill>
              <a:latin typeface="Felix Titling" pitchFamily="82"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1"/>
            <a:ext cx="8229600" cy="3962400"/>
          </a:xfrm>
        </p:spPr>
        <p:txBody>
          <a:bodyPr>
            <a:normAutofit/>
          </a:bodyPr>
          <a:lstStyle/>
          <a:p>
            <a:pPr>
              <a:lnSpc>
                <a:spcPct val="150000"/>
              </a:lnSpc>
              <a:buFont typeface="Wingdings" pitchFamily="2" charset="2"/>
              <a:buChar char="§"/>
            </a:pPr>
            <a:r>
              <a:rPr lang="en-IN" sz="2400" dirty="0" smtClean="0"/>
              <a:t>Our </a:t>
            </a:r>
            <a:r>
              <a:rPr lang="en-IN" sz="2400" dirty="0" smtClean="0"/>
              <a:t>primary design constraint will be the user's interaction with the Linux Operating system. </a:t>
            </a:r>
          </a:p>
          <a:p>
            <a:pPr>
              <a:lnSpc>
                <a:spcPct val="150000"/>
              </a:lnSpc>
              <a:buFont typeface="Wingdings" pitchFamily="2" charset="2"/>
              <a:buChar char="§"/>
            </a:pPr>
            <a:r>
              <a:rPr lang="en-IN" sz="2400" dirty="0" smtClean="0"/>
              <a:t>The major obstacle is the hardware limitations. Our project code or the source code for CPU-MISER varies with the CPU Specifications especially the number and range of P states which is the biggest limitation in our project</a:t>
            </a:r>
            <a:r>
              <a:rPr lang="en-IN" sz="2400" i="1" dirty="0" smtClean="0"/>
              <a:t>. </a:t>
            </a:r>
            <a:endParaRPr lang="en-IN" sz="2400"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a:bodyPr>
          <a:lstStyle/>
          <a:p>
            <a:r>
              <a:rPr lang="en-IN" sz="6600" dirty="0" smtClean="0">
                <a:solidFill>
                  <a:schemeClr val="bg1"/>
                </a:solidFill>
                <a:latin typeface="Felix Titling" pitchFamily="82" charset="0"/>
              </a:rPr>
              <a:t>Future Work</a:t>
            </a:r>
            <a:endParaRPr lang="en-US" sz="6600" dirty="0">
              <a:solidFill>
                <a:schemeClr val="bg1"/>
              </a:solidFill>
              <a:latin typeface="Felix Titling" pitchFamily="82"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610600" cy="6019800"/>
          </a:xfrm>
        </p:spPr>
        <p:txBody>
          <a:bodyPr>
            <a:normAutofit fontScale="77500" lnSpcReduction="20000"/>
          </a:bodyPr>
          <a:lstStyle/>
          <a:p>
            <a:pPr algn="just">
              <a:lnSpc>
                <a:spcPct val="150000"/>
              </a:lnSpc>
            </a:pPr>
            <a:r>
              <a:rPr lang="en-IN" sz="2700" dirty="0" smtClean="0"/>
              <a:t>Our experimental results show that NPB benchmarks save up to 20% energy when using CPU MISER as the DVFS scheduler and that performance loss for most applications is within the user-defined limit. This implies that the methodology we presented in this paper is promising for large-scale deployment. We attribute these results to the underlying performance model and performance-loss analysis. However, we also note that further tuning for CPU  MISER is possible and the subject of future work.</a:t>
            </a:r>
          </a:p>
          <a:p>
            <a:pPr algn="just">
              <a:lnSpc>
                <a:spcPct val="150000"/>
              </a:lnSpc>
            </a:pPr>
            <a:r>
              <a:rPr lang="en-IN" sz="2700" dirty="0" smtClean="0"/>
              <a:t>Given that CPU MISER is built upon a generic framework and is transparent to both users and applications, we expect that it can be extended to many power-aware clusters for energy savings. In the future, we will refine the run-time parameter derivation and improve the prediction accuracy. We will also further investigate the impact of CPU MISER on more architectures and applications</a:t>
            </a:r>
            <a:r>
              <a:rPr lang="en-IN" sz="2100" dirty="0" smtClean="0"/>
              <a:t>.</a:t>
            </a:r>
            <a:endParaRPr lang="en-IN" sz="2100"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438400"/>
            <a:ext cx="8229600" cy="2123658"/>
          </a:xfrm>
          <a:prstGeom prst="rect">
            <a:avLst/>
          </a:prstGeom>
        </p:spPr>
        <p:txBody>
          <a:bodyPr wrap="square">
            <a:spAutoFit/>
          </a:bodyPr>
          <a:lstStyle/>
          <a:p>
            <a:pPr algn="ctr"/>
            <a:r>
              <a:rPr lang="en-IN" sz="6600" dirty="0" smtClean="0">
                <a:solidFill>
                  <a:schemeClr val="bg1"/>
                </a:solidFill>
                <a:latin typeface="Felix Titling" pitchFamily="82" charset="0"/>
              </a:rPr>
              <a:t>Timeline of Implementation</a:t>
            </a:r>
            <a:endParaRPr lang="en-US" sz="6600" dirty="0">
              <a:solidFill>
                <a:schemeClr val="bg1"/>
              </a:solidFill>
              <a:latin typeface="Felix Titling" pitchFamily="82" charset="0"/>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2971800" y="4038600"/>
            <a:ext cx="602432" cy="7684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494112" y="2214736"/>
            <a:ext cx="0"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981944" y="990600"/>
            <a:ext cx="2880320" cy="12961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smtClean="0"/>
              <a:t>PHASE I:</a:t>
            </a:r>
          </a:p>
          <a:p>
            <a:pPr algn="ctr"/>
            <a:r>
              <a:rPr lang="en-IN" dirty="0" smtClean="0"/>
              <a:t>Initiation of project</a:t>
            </a:r>
          </a:p>
          <a:p>
            <a:pPr algn="ctr"/>
            <a:r>
              <a:rPr lang="en-IN" dirty="0" smtClean="0"/>
              <a:t>Finding research papers &amp; preparation of synopsis</a:t>
            </a:r>
            <a:endParaRPr lang="en-IN" dirty="0"/>
          </a:p>
        </p:txBody>
      </p:sp>
      <p:sp>
        <p:nvSpPr>
          <p:cNvPr id="8" name="Rectangle 7"/>
          <p:cNvSpPr/>
          <p:nvPr/>
        </p:nvSpPr>
        <p:spPr>
          <a:xfrm>
            <a:off x="621904" y="2790800"/>
            <a:ext cx="3528392" cy="12961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smtClean="0"/>
              <a:t>PHASE II:</a:t>
            </a:r>
          </a:p>
          <a:p>
            <a:pPr algn="ctr"/>
            <a:r>
              <a:rPr lang="en-IN" dirty="0" smtClean="0"/>
              <a:t>Preparation of SRS,</a:t>
            </a:r>
          </a:p>
          <a:p>
            <a:pPr algn="ctr"/>
            <a:r>
              <a:rPr lang="en-IN" dirty="0" smtClean="0"/>
              <a:t>Presentation and Submission of Research Papers</a:t>
            </a:r>
            <a:endParaRPr lang="en-IN" dirty="0"/>
          </a:p>
        </p:txBody>
      </p:sp>
      <p:sp>
        <p:nvSpPr>
          <p:cNvPr id="10" name="Rectangle 9"/>
          <p:cNvSpPr/>
          <p:nvPr/>
        </p:nvSpPr>
        <p:spPr>
          <a:xfrm>
            <a:off x="5590456" y="1062608"/>
            <a:ext cx="2880320" cy="10801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PHASE V:</a:t>
            </a:r>
          </a:p>
          <a:p>
            <a:pPr algn="ctr"/>
            <a:r>
              <a:rPr lang="en-IN" dirty="0" smtClean="0"/>
              <a:t>Demonstration Of Final Project</a:t>
            </a:r>
            <a:endParaRPr lang="en-IN" dirty="0"/>
          </a:p>
        </p:txBody>
      </p:sp>
      <p:sp>
        <p:nvSpPr>
          <p:cNvPr id="12" name="Rectangle 11"/>
          <p:cNvSpPr/>
          <p:nvPr/>
        </p:nvSpPr>
        <p:spPr>
          <a:xfrm>
            <a:off x="5374432" y="2574776"/>
            <a:ext cx="3312368" cy="15841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PHASE IV:</a:t>
            </a:r>
          </a:p>
          <a:p>
            <a:pPr algn="ctr"/>
            <a:r>
              <a:rPr lang="en-IN" dirty="0" smtClean="0"/>
              <a:t>Verification of the implementation of Code by taking output on a</a:t>
            </a:r>
          </a:p>
          <a:p>
            <a:pPr algn="ctr"/>
            <a:r>
              <a:rPr lang="en-IN" dirty="0" smtClean="0"/>
              <a:t>Kill a-Watt Power  Meter</a:t>
            </a:r>
            <a:endParaRPr lang="en-IN" dirty="0"/>
          </a:p>
        </p:txBody>
      </p:sp>
      <p:sp>
        <p:nvSpPr>
          <p:cNvPr id="9" name="Rectangle 8"/>
          <p:cNvSpPr/>
          <p:nvPr/>
        </p:nvSpPr>
        <p:spPr>
          <a:xfrm>
            <a:off x="3286200" y="4807024"/>
            <a:ext cx="2880320" cy="122413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PHASE III:</a:t>
            </a:r>
          </a:p>
          <a:p>
            <a:pPr algn="ctr"/>
            <a:r>
              <a:rPr lang="en-IN" dirty="0" smtClean="0"/>
              <a:t>Implementation of code in C language on </a:t>
            </a:r>
            <a:r>
              <a:rPr lang="en-IN" dirty="0" err="1" smtClean="0"/>
              <a:t>Ubuntu</a:t>
            </a:r>
            <a:endParaRPr lang="en-IN" dirty="0"/>
          </a:p>
        </p:txBody>
      </p:sp>
      <p:cxnSp>
        <p:nvCxnSpPr>
          <p:cNvPr id="18" name="Straight Arrow Connector 17"/>
          <p:cNvCxnSpPr/>
          <p:nvPr/>
        </p:nvCxnSpPr>
        <p:spPr>
          <a:xfrm flipV="1">
            <a:off x="5878488" y="4158952"/>
            <a:ext cx="36004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7030616" y="2142728"/>
            <a:ext cx="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2050" name="Picture 2" descr="C:\Users\welcome\Desktop\bigstock_thank_you_message_3849238.jpg"/>
          <p:cNvPicPr>
            <a:picLocks noChangeAspect="1" noChangeArrowheads="1"/>
          </p:cNvPicPr>
          <p:nvPr/>
        </p:nvPicPr>
        <p:blipFill>
          <a:blip r:embed="rId2" cstate="print"/>
          <a:srcRect/>
          <a:stretch>
            <a:fillRect/>
          </a:stretch>
        </p:blipFill>
        <p:spPr bwMode="auto">
          <a:xfrm>
            <a:off x="0" y="-818456"/>
            <a:ext cx="9144000" cy="9144000"/>
          </a:xfrm>
          <a:prstGeom prst="rect">
            <a:avLst/>
          </a:prstGeom>
          <a:noFill/>
        </p:spPr>
      </p:pic>
      <p:sp>
        <p:nvSpPr>
          <p:cNvPr id="5" name="Slide Number Placeholder 4"/>
          <p:cNvSpPr>
            <a:spLocks noGrp="1"/>
          </p:cNvSpPr>
          <p:nvPr>
            <p:ph type="sldNum" sz="quarter" idx="12"/>
          </p:nvPr>
        </p:nvSpPr>
        <p:spPr/>
        <p:txBody>
          <a:bodyPr/>
          <a:lstStyle/>
          <a:p>
            <a:fld id="{9EB72C82-2BCA-4C94-9C2B-0AC26344B69F}" type="slidenum">
              <a:rPr lang="en-IN" smtClean="0"/>
              <a:pPr/>
              <a:t>28</a:t>
            </a:fld>
            <a:endParaRPr lang="en-IN"/>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C71F"/>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1"/>
            <a:ext cx="8229600" cy="2819400"/>
          </a:xfrm>
        </p:spPr>
        <p:txBody>
          <a:bodyPr>
            <a:normAutofit/>
          </a:bodyPr>
          <a:lstStyle/>
          <a:p>
            <a:pPr indent="-3175" algn="ctr">
              <a:lnSpc>
                <a:spcPct val="150000"/>
              </a:lnSpc>
              <a:buNone/>
            </a:pPr>
            <a:r>
              <a:rPr lang="en-US" sz="3600" dirty="0" smtClean="0">
                <a:solidFill>
                  <a:schemeClr val="bg1"/>
                </a:solidFill>
                <a:latin typeface="Arno Pro SmText" pitchFamily="18" charset="0"/>
              </a:rPr>
              <a:t>By </a:t>
            </a:r>
            <a:r>
              <a:rPr lang="en-US" sz="3600" dirty="0" smtClean="0">
                <a:solidFill>
                  <a:schemeClr val="bg1"/>
                </a:solidFill>
                <a:latin typeface="Arno Pro SmText" pitchFamily="18" charset="0"/>
              </a:rPr>
              <a:t>2030, India's dependence on energy imports is expected to exceed 53% of the country's total energy consumption</a:t>
            </a:r>
            <a:endParaRPr lang="en-US" sz="3600" dirty="0">
              <a:solidFill>
                <a:schemeClr val="bg1"/>
              </a:solidFill>
              <a:latin typeface="Arno Pro SmText" pitchFamily="18"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ritical_Thinking.jpg"/>
          <p:cNvPicPr>
            <a:picLocks noChangeAspect="1"/>
          </p:cNvPicPr>
          <p:nvPr/>
        </p:nvPicPr>
        <p:blipFill>
          <a:blip r:embed="rId2" cstate="email">
            <a:extLst>
              <a:ext uri="{BEBA8EAE-BF5A-486C-A8C5-ECC9F3942E4B}">
                <a14:imgProps xmlns="" xmlns:a14="http://schemas.microsoft.com/office/drawing/2010/main">
                  <a14:imgLayer r:embed="rId3">
                    <a14:imgEffect>
                      <a14:backgroundRemoval t="118" b="100000" l="0" r="99637">
                        <a14:foregroundMark x1="45843" y1="21458" x2="51613" y2="46561"/>
                      </a14:backgroundRemoval>
                    </a14:imgEffect>
                  </a14:imgLayer>
                </a14:imgProps>
              </a:ext>
              <a:ext uri="{28A0092B-C50C-407E-A947-70E740481C1C}">
                <a14:useLocalDpi xmlns="" xmlns:a14="http://schemas.microsoft.com/office/drawing/2010/main"/>
              </a:ext>
            </a:extLst>
          </a:blip>
          <a:stretch>
            <a:fillRect/>
          </a:stretch>
        </p:blipFill>
        <p:spPr>
          <a:xfrm>
            <a:off x="1981200" y="2708926"/>
            <a:ext cx="5368673" cy="4149074"/>
          </a:xfrm>
          <a:prstGeom prst="rect">
            <a:avLst/>
          </a:prstGeom>
        </p:spPr>
      </p:pic>
      <p:sp>
        <p:nvSpPr>
          <p:cNvPr id="9" name="TextBox 8"/>
          <p:cNvSpPr txBox="1"/>
          <p:nvPr/>
        </p:nvSpPr>
        <p:spPr>
          <a:xfrm>
            <a:off x="381000" y="685800"/>
            <a:ext cx="8382000" cy="1323439"/>
          </a:xfrm>
          <a:prstGeom prst="rect">
            <a:avLst/>
          </a:prstGeom>
          <a:noFill/>
        </p:spPr>
        <p:txBody>
          <a:bodyPr wrap="square" rtlCol="0">
            <a:spAutoFit/>
          </a:bodyPr>
          <a:lstStyle/>
          <a:p>
            <a:pPr algn="ctr"/>
            <a:r>
              <a:rPr lang="en-US" sz="4000" dirty="0" smtClean="0">
                <a:solidFill>
                  <a:srgbClr val="FFFFFF"/>
                </a:solidFill>
                <a:latin typeface="Arno Pro SmText" pitchFamily="18" charset="0"/>
                <a:cs typeface="BigNoodleTitling"/>
              </a:rPr>
              <a:t>What if we can save the Energy without compromising our Economic Future!</a:t>
            </a:r>
            <a:endParaRPr lang="en-US" sz="4000" dirty="0">
              <a:solidFill>
                <a:srgbClr val="FFFFFF"/>
              </a:solidFill>
              <a:latin typeface="Arno Pro SmText" pitchFamily="18" charset="0"/>
              <a:cs typeface="BigNoodleTitling"/>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457200" y="2667000"/>
            <a:ext cx="8229600" cy="1935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700" dirty="0" smtClean="0">
                <a:solidFill>
                  <a:schemeClr val="bg1"/>
                </a:solidFill>
                <a:latin typeface="Felix Titling" pitchFamily="82" charset="0"/>
                <a:cs typeface="BigNoodleTitling"/>
              </a:rPr>
              <a:t>Can  One  Activity  be  So  Effective  That It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Sayyam\Padhai\Minor\FINAL\New folder\Save Energy Save Earth.jpg"/>
          <p:cNvPicPr>
            <a:picLocks noChangeAspect="1" noChangeArrowheads="1"/>
          </p:cNvPicPr>
          <p:nvPr/>
        </p:nvPicPr>
        <p:blipFill>
          <a:blip r:embed="rId2" cstate="print"/>
          <a:srcRect/>
          <a:stretch>
            <a:fillRect/>
          </a:stretch>
        </p:blipFill>
        <p:spPr bwMode="auto">
          <a:xfrm>
            <a:off x="0" y="-990600"/>
            <a:ext cx="9144000" cy="9143998"/>
          </a:xfrm>
          <a:prstGeom prst="rect">
            <a:avLst/>
          </a:prstGeom>
          <a:noFill/>
        </p:spPr>
      </p:pic>
      <p:sp>
        <p:nvSpPr>
          <p:cNvPr id="3" name="Content Placeholder 2"/>
          <p:cNvSpPr>
            <a:spLocks noGrp="1"/>
          </p:cNvSpPr>
          <p:nvPr>
            <p:ph idx="1"/>
          </p:nvPr>
        </p:nvSpPr>
        <p:spPr>
          <a:xfrm>
            <a:off x="0" y="4876800"/>
            <a:ext cx="9144000" cy="1752600"/>
          </a:xfrm>
          <a:solidFill>
            <a:srgbClr val="F5C71F">
              <a:alpha val="73000"/>
            </a:srgbClr>
          </a:solidFill>
        </p:spPr>
        <p:txBody>
          <a:bodyPr anchor="ctr">
            <a:noAutofit/>
          </a:bodyPr>
          <a:lstStyle/>
          <a:p>
            <a:pPr algn="ctr">
              <a:buNone/>
            </a:pPr>
            <a:r>
              <a:rPr lang="en-US" sz="3600" dirty="0" smtClean="0">
                <a:solidFill>
                  <a:srgbClr val="FFFFFF"/>
                </a:solidFill>
                <a:latin typeface="Arno Pro SmText" pitchFamily="18" charset="0"/>
                <a:cs typeface="Obelix Pro"/>
              </a:rPr>
              <a:t>Can </a:t>
            </a:r>
            <a:r>
              <a:rPr lang="en-US" sz="3600" dirty="0" smtClean="0">
                <a:solidFill>
                  <a:srgbClr val="FFFFFF"/>
                </a:solidFill>
                <a:latin typeface="Arno Pro SmText" pitchFamily="18" charset="0"/>
                <a:cs typeface="Obelix Pro"/>
              </a:rPr>
              <a:t>save the energy </a:t>
            </a:r>
            <a:r>
              <a:rPr lang="en-US" sz="3600" dirty="0" smtClean="0">
                <a:solidFill>
                  <a:srgbClr val="FFFFFF"/>
                </a:solidFill>
                <a:latin typeface="Arno Pro SmText" pitchFamily="18" charset="0"/>
                <a:cs typeface="Obelix Pro"/>
              </a:rPr>
              <a:t>&amp; also maintain the level of performance?</a:t>
            </a:r>
            <a:endParaRPr lang="en-US" sz="3600" dirty="0" smtClean="0">
              <a:solidFill>
                <a:srgbClr val="FFFFFF"/>
              </a:solidFill>
              <a:latin typeface="Arno Pro SmText" pitchFamily="18" charset="0"/>
              <a:cs typeface="Obelix Pro"/>
            </a:endParaRPr>
          </a:p>
        </p:txBody>
      </p:sp>
    </p:spTree>
    <p:extLst>
      <p:ext uri="{BB962C8B-B14F-4D97-AF65-F5344CB8AC3E}">
        <p14:creationId xmlns="" xmlns:p14="http://schemas.microsoft.com/office/powerpoint/2010/main" val="72632946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447800" y="1295400"/>
            <a:ext cx="6400800" cy="41910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IN" sz="2800" b="0" i="0" u="none" strike="noStrike" kern="1200" cap="none" spc="0" normalizeH="0" baseline="0" noProof="0" dirty="0" smtClean="0">
                <a:ln>
                  <a:noFill/>
                </a:ln>
                <a:solidFill>
                  <a:schemeClr val="bg1"/>
                </a:solidFill>
                <a:effectLst/>
                <a:uLnTx/>
                <a:uFillTx/>
                <a:latin typeface="Georgia" pitchFamily="18" charset="0"/>
              </a:rPr>
              <a:t>SHILPI TANDON (3551)</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IN" sz="2800" b="0" i="0" u="none" strike="noStrike" kern="1200" cap="none" spc="0" normalizeH="0" baseline="0" noProof="0" dirty="0" smtClean="0">
                <a:ln>
                  <a:noFill/>
                </a:ln>
                <a:solidFill>
                  <a:schemeClr val="bg1"/>
                </a:solidFill>
                <a:effectLst/>
                <a:uLnTx/>
                <a:uFillTx/>
                <a:latin typeface="Georgia" pitchFamily="18" charset="0"/>
              </a:rPr>
              <a:t>ROHIT CHAWLA(3532)</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IN" sz="2800" b="0" i="0" u="none" strike="noStrike" kern="1200" cap="none" spc="0" normalizeH="0" baseline="0" noProof="0" dirty="0" smtClean="0">
                <a:ln>
                  <a:noFill/>
                </a:ln>
                <a:solidFill>
                  <a:schemeClr val="bg1"/>
                </a:solidFill>
                <a:effectLst/>
                <a:uLnTx/>
                <a:uFillTx/>
                <a:latin typeface="Georgia" pitchFamily="18" charset="0"/>
              </a:rPr>
              <a:t>AND</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IN" sz="2800" b="0" i="0" u="none" strike="noStrike" kern="1200" cap="none" spc="0" normalizeH="0" baseline="0" noProof="0" dirty="0" smtClean="0">
                <a:ln>
                  <a:noFill/>
                </a:ln>
                <a:solidFill>
                  <a:schemeClr val="bg1"/>
                </a:solidFill>
                <a:effectLst/>
                <a:uLnTx/>
                <a:uFillTx/>
                <a:latin typeface="Georgia" pitchFamily="18" charset="0"/>
              </a:rPr>
              <a:t>SAYYAM SACHDEV (3545)</a:t>
            </a:r>
          </a:p>
          <a:p>
            <a:pPr marL="342900" marR="0" lvl="0" indent="-342900" algn="ctr" defTabSz="914400" rtl="0" eaLnBrk="1" fontAlgn="auto" latinLnBrk="0" hangingPunct="1">
              <a:lnSpc>
                <a:spcPct val="100000"/>
              </a:lnSpc>
              <a:spcBef>
                <a:spcPct val="20000"/>
              </a:spcBef>
              <a:spcAft>
                <a:spcPts val="0"/>
              </a:spcAft>
              <a:buClrTx/>
              <a:buSzTx/>
              <a:tabLst/>
              <a:defRPr/>
            </a:pPr>
            <a:r>
              <a:rPr lang="en-IN" sz="2800" dirty="0" smtClean="0">
                <a:solidFill>
                  <a:schemeClr val="bg1"/>
                </a:solidFill>
                <a:latin typeface="Georgia" pitchFamily="18" charset="0"/>
              </a:rPr>
              <a:t>Of  G – 34</a:t>
            </a:r>
          </a:p>
          <a:p>
            <a:pPr marL="342900" marR="0" lvl="0" indent="-342900" algn="ctr" defTabSz="914400" rtl="0" eaLnBrk="1" fontAlgn="auto" latinLnBrk="0" hangingPunct="1">
              <a:lnSpc>
                <a:spcPct val="100000"/>
              </a:lnSpc>
              <a:spcBef>
                <a:spcPct val="20000"/>
              </a:spcBef>
              <a:spcAft>
                <a:spcPts val="0"/>
              </a:spcAft>
              <a:buClrTx/>
              <a:buSzTx/>
              <a:tabLst/>
              <a:defRPr/>
            </a:pPr>
            <a:endParaRPr lang="en-IN" sz="2800" dirty="0" smtClean="0">
              <a:solidFill>
                <a:schemeClr val="bg1"/>
              </a:solidFill>
              <a:latin typeface="Georgia"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IN" sz="4800" b="0" i="0" u="none" strike="noStrike" kern="1200" cap="none" spc="0" normalizeH="0" baseline="0" noProof="0" dirty="0" smtClean="0">
                <a:ln>
                  <a:noFill/>
                </a:ln>
                <a:solidFill>
                  <a:schemeClr val="bg1"/>
                </a:solidFill>
                <a:effectLst/>
                <a:uLnTx/>
                <a:uFillTx/>
                <a:latin typeface="Georgia" pitchFamily="18" charset="0"/>
              </a:rPr>
              <a:t>Presents</a:t>
            </a:r>
          </a:p>
        </p:txBody>
      </p:sp>
    </p:spTree>
    <p:extLst>
      <p:ext uri="{BB962C8B-B14F-4D97-AF65-F5344CB8AC3E}">
        <p14:creationId xmlns="" xmlns:p14="http://schemas.microsoft.com/office/powerpoint/2010/main" val="726329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2514600"/>
            <a:ext cx="7772400" cy="1752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7200" b="0" i="0" u="none" strike="noStrike" kern="1200" cap="none" spc="0" normalizeH="0" baseline="0" noProof="0" dirty="0" smtClean="0">
                <a:ln>
                  <a:noFill/>
                </a:ln>
                <a:solidFill>
                  <a:schemeClr val="bg1"/>
                </a:solidFill>
                <a:effectLst/>
                <a:uLnTx/>
                <a:uFillTx/>
                <a:latin typeface="Bebas" pitchFamily="2" charset="0"/>
                <a:ea typeface="+mj-ea"/>
                <a:cs typeface="+mj-cs"/>
              </a:rPr>
              <a:t>CPU-MISER</a:t>
            </a:r>
            <a:endParaRPr kumimoji="0" lang="en-IN" sz="7200" b="0" i="0" u="none" strike="noStrike" kern="1200" cap="none" spc="0" normalizeH="0" baseline="0" noProof="0" dirty="0">
              <a:ln>
                <a:noFill/>
              </a:ln>
              <a:solidFill>
                <a:schemeClr val="bg1"/>
              </a:solidFill>
              <a:effectLst/>
              <a:uLnTx/>
              <a:uFillTx/>
              <a:latin typeface="Bebas" pitchFamily="2" charset="0"/>
              <a:ea typeface="+mj-ea"/>
              <a:cs typeface="+mj-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124200" y="1828800"/>
            <a:ext cx="2895600" cy="3200400"/>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7200" spc="1000" dirty="0" smtClean="0">
                <a:solidFill>
                  <a:schemeClr val="bg1"/>
                </a:solidFill>
                <a:latin typeface="Felix Titling" pitchFamily="82" charset="0"/>
                <a:ea typeface="Microsoft Yi Baiti" pitchFamily="66" charset="0"/>
                <a:cs typeface="BigNoodleTitling"/>
              </a:rPr>
              <a:t>The</a:t>
            </a:r>
          </a:p>
          <a:p>
            <a:pPr marL="0" indent="0" algn="ctr">
              <a:buFont typeface="Arial" pitchFamily="34" charset="0"/>
              <a:buNone/>
            </a:pPr>
            <a:r>
              <a:rPr lang="en-US" sz="7200" dirty="0" smtClean="0">
                <a:solidFill>
                  <a:schemeClr val="bg1"/>
                </a:solidFill>
                <a:latin typeface="Felix Titling" pitchFamily="82" charset="0"/>
                <a:ea typeface="Microsoft Yi Baiti" pitchFamily="66" charset="0"/>
                <a:cs typeface="BigNoodleTitling"/>
              </a:rPr>
              <a:t>IDEA</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TotalTime>
  <Words>692</Words>
  <Application>Microsoft Office PowerPoint</Application>
  <PresentationFormat>On-screen Show (4:3)</PresentationFormat>
  <Paragraphs>76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Design  and efficiency</vt:lpstr>
      <vt:lpstr>Slide 16</vt:lpstr>
      <vt:lpstr>Slide 17</vt:lpstr>
      <vt:lpstr>Slide 18</vt:lpstr>
      <vt:lpstr>Slide 19</vt:lpstr>
      <vt:lpstr>Slide 20</vt:lpstr>
      <vt:lpstr>Slide 21</vt:lpstr>
      <vt:lpstr>Slide 22</vt:lpstr>
      <vt:lpstr>Slide 23</vt:lpstr>
      <vt:lpstr>Future Work</vt:lpstr>
      <vt:lpstr>Slide 25</vt:lpstr>
      <vt:lpstr>Slide 26</vt:lpstr>
      <vt:lpstr>Slide 27</vt:lpstr>
      <vt:lpstr>Slide 28</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VIK'S</dc:creator>
  <cp:lastModifiedBy>Dell</cp:lastModifiedBy>
  <cp:revision>48</cp:revision>
  <dcterms:created xsi:type="dcterms:W3CDTF">2013-06-17T14:26:17Z</dcterms:created>
  <dcterms:modified xsi:type="dcterms:W3CDTF">2013-09-30T09:55:26Z</dcterms:modified>
</cp:coreProperties>
</file>