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57" r:id="rId4"/>
    <p:sldId id="296" r:id="rId5"/>
    <p:sldId id="258" r:id="rId6"/>
    <p:sldId id="259" r:id="rId7"/>
    <p:sldId id="260" r:id="rId8"/>
    <p:sldId id="269" r:id="rId9"/>
    <p:sldId id="291" r:id="rId10"/>
    <p:sldId id="292" r:id="rId11"/>
    <p:sldId id="293" r:id="rId12"/>
    <p:sldId id="294" r:id="rId13"/>
    <p:sldId id="290" r:id="rId14"/>
    <p:sldId id="29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660"/>
  </p:normalViewPr>
  <p:slideViewPr>
    <p:cSldViewPr>
      <p:cViewPr varScale="1">
        <p:scale>
          <a:sx n="49" d="100"/>
          <a:sy n="49" d="100"/>
        </p:scale>
        <p:origin x="1320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0" y="5494273"/>
            <a:ext cx="13004800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4000" dirty="0" smtClean="0"/>
              <a:t>Exploratory Data Analysis on Car Sales</a:t>
            </a:r>
            <a:endParaRPr lang="en-IN" sz="4000" dirty="0"/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by </a:t>
            </a:r>
            <a:r>
              <a:rPr lang="en-IN" sz="2800" dirty="0" smtClean="0"/>
              <a:t>Rohit Chouhan</a:t>
            </a:r>
            <a:endParaRPr sz="2800"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85800"/>
            <a:ext cx="13004801" cy="479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type  vs Engine type count plot graph</a:t>
            </a:r>
            <a:endParaRPr lang="en-IN" sz="4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581274"/>
            <a:ext cx="12166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761189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Engine type vs Car Model count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286000"/>
            <a:ext cx="11125200" cy="510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81" y="7711603"/>
            <a:ext cx="11124119" cy="15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761189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Drive type vs Car Model count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286001"/>
            <a:ext cx="10972800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4" y="7316013"/>
            <a:ext cx="10979826" cy="17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Conclusion</a:t>
            </a:r>
            <a:endParaRPr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84762" y="2223838"/>
            <a:ext cx="11353800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sale is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from 2009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2012 and then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decreased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2012 - 2015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sold body type is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Sedan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(38%)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(22.5%)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Share of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Petrol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46% and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Diesel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share is 32%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Share of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60%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followed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with 26%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Car with price less than 20K are sold most with a share of 69%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Petrol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car share for price range less than 20K is 49%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Car share for price range less than 20K is 79%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Sedan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Hatch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share for price range less than 20K is 70%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sellable car is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Sedan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followed by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sellable car is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Volkswagen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sedan/crossover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Actionable Insight</a:t>
            </a:r>
            <a:endParaRPr sz="44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11633200" cy="502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IN" sz="2400" dirty="0"/>
              <a:t>BMW needs to manufacture model with below features to increase its sales.</a:t>
            </a:r>
          </a:p>
          <a:p>
            <a:r>
              <a:rPr lang="en-IN" sz="2400" b="1" dirty="0"/>
              <a:t>Diesel Engine</a:t>
            </a:r>
            <a:endParaRPr lang="en-IN" sz="2400" dirty="0"/>
          </a:p>
          <a:p>
            <a:r>
              <a:rPr lang="en-IN" sz="2400" b="1" dirty="0"/>
              <a:t>Front Wheel Drive</a:t>
            </a:r>
            <a:endParaRPr lang="en-IN" sz="2400" dirty="0"/>
          </a:p>
          <a:p>
            <a:r>
              <a:rPr lang="en-IN" sz="2400" b="1" dirty="0"/>
              <a:t>Sedan/Crossover </a:t>
            </a:r>
            <a:r>
              <a:rPr lang="en-IN" sz="2400" b="1" dirty="0" smtClean="0"/>
              <a:t>Body</a:t>
            </a:r>
            <a:endParaRPr lang="en-IN" sz="2400" b="1" dirty="0"/>
          </a:p>
          <a:p>
            <a:pPr marL="0" indent="0">
              <a:buNone/>
            </a:pP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1133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0" y="5494273"/>
            <a:ext cx="13004800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4000" dirty="0" smtClean="0"/>
              <a:t>Exploratory Data Analysis on Car Sales</a:t>
            </a:r>
            <a:endParaRPr lang="en-IN" sz="4000" dirty="0"/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by </a:t>
            </a:r>
            <a:r>
              <a:rPr lang="en-IN" sz="2800" dirty="0" err="1" smtClean="0"/>
              <a:t>Prathiba</a:t>
            </a:r>
            <a:r>
              <a:rPr lang="en-IN" sz="2800" dirty="0" smtClean="0"/>
              <a:t> Chouhan</a:t>
            </a:r>
            <a:endParaRPr sz="2800"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85800"/>
            <a:ext cx="13004801" cy="47938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5568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Introduction</a:t>
            </a:r>
            <a:endParaRPr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50672" y="2510592"/>
            <a:ext cx="11846128" cy="7243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Here,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discussing about Data on Car sales of 56 years ranging from 1959 to 2016.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 and its meaning is as follow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Brand Name of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Sell price of a car.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Type of the material of which car made up of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mileage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Number of miles car has travelled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engV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Range of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engType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Type of engine in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Manufacture year of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--&gt; Model Name of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--&gt; Car's driven wheel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--&gt; Car is registered or not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Handling Missing values</a:t>
            </a:r>
            <a:endParaRPr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50672" y="2362200"/>
            <a:ext cx="11846128" cy="6381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Replaced nan value with its median after grouping by model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ileage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Assuming zero value as new car (0 miles travelled)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Replaced nan with its mode value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grouping by drive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Dropped this column.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 Value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Replaced nan value with Median after grouping by car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284355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Key</a:t>
            </a:r>
            <a:r>
              <a:rPr lang="en-IN" dirty="0" smtClean="0"/>
              <a:t> </a:t>
            </a:r>
            <a:r>
              <a:rPr lang="en-IN" sz="4400" dirty="0" smtClean="0"/>
              <a:t>Data Points</a:t>
            </a:r>
            <a:endParaRPr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18787" y="2447786"/>
            <a:ext cx="11887200" cy="5858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are prepared considering below points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 years of car sales data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Top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 3 Car Sales Data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Model of a car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Body type of a car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Engine type of a car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Drive type of car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Price of a car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939800" y="1437262"/>
            <a:ext cx="10490200" cy="438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Out of top 3 car sold, BMW car sales is consistently low for the past 10 years. We are analyzing the data to determine how sales vary based on multiple factors of a </a:t>
            </a:r>
            <a:r>
              <a:rPr lang="en-US" sz="2800" dirty="0" smtClean="0"/>
              <a:t>car.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Investigation</a:t>
            </a:r>
            <a:endParaRPr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1200" y="2438400"/>
            <a:ext cx="11988800" cy="5718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79044">
              <a:spcBef>
                <a:spcPts val="1900"/>
              </a:spcBef>
              <a:buFont typeface="Wingdings" panose="05000000000000000000" pitchFamily="2" charset="2"/>
              <a:buChar char="Ø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Considered 10 year of sample data and identified top 3 car sold which are Mercedes-Benz, Volkswagen and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BMW</a:t>
            </a:r>
          </a:p>
          <a:p>
            <a:pPr algn="l" defTabSz="479044">
              <a:spcBef>
                <a:spcPts val="1900"/>
              </a:spcBef>
              <a:buFont typeface="Wingdings" panose="05000000000000000000" pitchFamily="2" charset="2"/>
              <a:buChar char="Ø"/>
              <a:defRPr sz="2952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Analysed Impact on sales based on below comparison</a:t>
            </a:r>
          </a:p>
          <a:p>
            <a:pPr algn="l" defTabSz="479044">
              <a:spcBef>
                <a:spcPts val="1900"/>
              </a:spcBef>
              <a:buFont typeface="Wingdings" panose="05000000000000000000" pitchFamily="2" charset="2"/>
              <a:buChar char="Ø"/>
              <a:defRPr sz="2952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79044">
              <a:spcBef>
                <a:spcPts val="1900"/>
              </a:spcBef>
              <a:defRPr sz="2952"/>
            </a:pPr>
            <a:endParaRPr lang="en-IN" dirty="0" smtClean="0"/>
          </a:p>
          <a:p>
            <a:pPr algn="l" defTabSz="479044">
              <a:spcBef>
                <a:spcPts val="1900"/>
              </a:spcBef>
              <a:defRPr sz="2952"/>
            </a:pPr>
            <a:endParaRPr lang="en-IN" dirty="0" smtClean="0"/>
          </a:p>
          <a:p>
            <a:pPr algn="l" defTabSz="479044">
              <a:spcBef>
                <a:spcPts val="1900"/>
              </a:spcBef>
              <a:defRPr sz="2952"/>
            </a:pPr>
            <a:endParaRPr lang="en-IN" dirty="0" smtClean="0"/>
          </a:p>
          <a:p>
            <a:pPr algn="l" defTabSz="479044">
              <a:spcBef>
                <a:spcPts val="1900"/>
              </a:spcBef>
              <a:defRPr sz="2952"/>
            </a:pPr>
            <a:endParaRPr lang="en-I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0" y="4211343"/>
            <a:ext cx="9829800" cy="5193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year and price</a:t>
            </a:r>
          </a:p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mileage and price</a:t>
            </a:r>
          </a:p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Engine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type v/s Car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Drive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v/s Car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7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Car Model v/s Engine type</a:t>
            </a:r>
          </a:p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Car Model v/s Drive type</a:t>
            </a:r>
          </a:p>
          <a:p>
            <a:pPr marL="571500" lvl="8" indent="-571500" algn="l" defTabSz="479044">
              <a:spcBef>
                <a:spcPts val="1900"/>
              </a:spcBef>
              <a:buFont typeface="Wingdings" panose="05000000000000000000" pitchFamily="2" charset="2"/>
              <a:buChar char="§"/>
              <a:defRPr sz="2952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Correlation - Price vs Year &amp; Mileage vs Year</a:t>
            </a:r>
            <a:endParaRPr sz="4400" dirty="0"/>
          </a:p>
        </p:txBody>
      </p:sp>
      <p:sp>
        <p:nvSpPr>
          <p:cNvPr id="2" name="AutoShape 2" descr="data:image/png;base64,iVBORw0KGgoAAAANSUhEUgAAAnwAAAHZCAYAAAAc1OaWAAAABHNCSVQICAgIfAhkiAAAAAlwSFlzAAAPYQAAD2EBqD+naQAAADl0RVh0U29mdHdhcmUAbWF0cGxvdGxpYiB2ZXJzaW9uIDMuMC4yLCBodHRwOi8vbWF0cGxvdGxpYi5vcmcvOIA7rQAAIABJREFUeJzs3Xt8zvX/x/HnjnZdm2HnMFbOkixqXyI1Uk5RZEqKH03NMSVJ5RRyyGFE+ubw1ZGQcqhEhMqhIhGRHIaJbYxt11w7XL8/fFvfq81lF9e17bp63Lt9bt2u9+f9+Xxen9Y1L6/35/3+eFgsFosAAADgtjxLOwAAAAA4FwkfAACAmyPhAwAAcHMkfAAAAG6OhA8AAMDNkfABAAC4ORI+AAAAN0fCBwAA4OZI+AAAANwcCR8AAICbI+EDAABwcyR8AAAAbs67tAMoSk7K76UdAkrIvY3iSzsElKBhOaGlHQJKULPmyaUdAkpYpeWbSu3azsgdfEJucvg5SwsVPgAAADdXJit8AAAAdsnPK+0IyjQqfAAAAG6OCh8AAHB9lvzSjqBMI+EDAACuL5+EzxaGdAEAANwcFT4AAODyLAzp2kSFDwAAwM1R4QMAAK6PZ/hsIuEDAACujyFdmxjSBQAAcHNU+AAAgOvjTRs2UeEDAABwc1T4AACA6+MZPptI+AAAgOtjlq5NDOkCAAC4OSp8AADA5fGmDduo8AEAALg5KnwAAMD18QyfTSR8AADA9TGkaxNDugAAAG6OCh8AAHB9vGnDJip8AAAATpCamqqEhAQ1adJEMTExGj9+vHJzc4vsu2LFCt1///2Kjo5WXFycdu7c6dBYSPgAAIDrs+Q7frtOQ4YMkdFo1JYtW7Rs2TJ99913WrRoUaF+GzZs0KhRozR8+HB9//336tOnj5588kn9/vvv1x3Dn0j4AACA68vPd/x2HY4dO6YdO3Zo2LBhMhgMioyMVEJCgt57771CfVevXq0OHTronnvukZeXl9q0aaMmTZpo+fLl1xXD/+IZPgAAgCKcOXNGZ8+etWoLDQ1VWFjYVY89dOiQKlasqPDw8IK2GjVq6NSpU7pw4YICAwML2vPy8mQ0Gq2O9/T0pMIHAABgxQlDukuWLNFDDz1ktS1ZsqRY4WRmZspgMFi1/fk5KyvLqv2+++7TypUrtWPHDuXm5mr9+vX67rvvdOnSJcf8txEVPgAAgCLFxcUpNjbWqi00NLRYxxqNRplMJqu2Pz/7+/tbtbdv315paWl6+eWXlZ6erpYtW6pDhw6Fjr8eJHwAAMD1OeFNG2FhYcUavi1KrVq1dP78eaWkpCgkJESSdPjwYUVERKh8+fJWfc+ePasWLVqoZ8+eBW3dunVTmzZtrj34v2FIFwAAuDyLJc/h2/WIiopS48aNNWHCBGVkZCgpKUlz5sxR165dC/XduXOnevbsqZMnT+rSpUtatGiRjhw5ogcffPC6YvhfJHwAAABOkJiYqNzcXLVq1UrdunVTixYtlJCQIEmKjo7Wp59+Kklq166d4uLiFBcXp6ZNm2rDhg36z3/+o+DgYIfF4mGxWCwOO5uD5KQ4blYKyrZ7G8WXdggoQcNyivfsC9xDs+bJpR0CSlil5ZtK7drZu1c7/Jx+jTo4/JylhQofAACAm2PSBgAAcH1OmLThTkj4AACA63PAq9DcGUO6AAAAbo4KHwAAcH3517eMirsj4QMAAK6PIV2bGNIFAABwc1T4AACA62OWrk1U+AAAANwcFT4AAOD6eIbPJhI+AADg+hjStYkhXQAAADdHhQ8AALg+Knw2UeEDAABwc1T4yoi0c+fVo99QjXlhiO64rWFph4NrFBN7h/q9+KRuqBahMyfP6M1X39J3G7YX2Te8SpgGvzpQt9zeQB4eHtr93U+aPWauTiedliTVqHeTnn65n2o3rKVcc652bv5Bc8bMVfq5CyV5S7gC35BA3TK1r4Kb1ZclN18nl2/V/tHvypJ35SpDRPs7VG/Uo9p4x5CCNs9yPqr70iOK6HCHvAMMyvjtlH599QOlfvNLSdwGiskjsKKMTz8n75sbSXl5Mm/+Uqb/zLX5dgfPyBsVOGmuMsa/oNx9uy+3hYbL0HewvOveInl4KHffbpkWzlb+mdMldStuy2LhTRu2UOErA37cs089+g1V0snk0g4F16HKjVU09q1RWjBloTrU66SFry/WqDdfVkhEcJH9x/57tFJOp6hLkzh1aRynrMwsvTB9mCTJ189Xk96ZoL0/7NND0d3UK7avAisFavi0YSV5S7DhtrcGKS/zktbfmqCtbV9SyF0NdGO/dkX29fD20k39Oyp63kDJw/rXbt2XHlGl22vr2/avaF2dvkp6b6OavDtMflWK/v8GpcP/2VGymExK79tFF194Sj4NG6tcx65XPsC3nAKeeVke5fyszzNsrCypKUp/sovS+3aRxZQl44AXnBz9P0R+vuM3N0LCV8o+Wfulho+erEHxT5R2KLhO93dtoz3bf9bWL75VXl6+Nq3+Wj9t26MOPdoX2X/gg4M18+XZMmeb5V/eKKO/Uemp6ZKk8MphOrz/dy2e/q5yc3J14fwFrXp3tRrGUP0tC4xR4Qq+82btH/u+8k1mmY6d0aFpK1T9/9oU2T9m6QgF31lfh2d9Wmifp5+PDk7+SNmn0qR8i5Le/Ur5l3JVoeGNzr4NFJNnRBX5NIiW6Z03JfMl5f+RLNNHi1Wu7YNXPMYY/4zMO7YUar84cqCy5s+UzGZ5GP3lYTDKciHdmeEDkhjSLXV3xjRW+zax8vb20rBRr5V2OLgOUXWq6/cDR6zajh48ppr1ahTZ33wpR5I0ctYItep0j1LPpOnZuMsVvKTfT2h4zxet+rdsf5cO/nzQCZHDXuXrVpU57aIu/XGuoC3j4EkZI0PlHWhU7oUsq/67+89RdnKaqsbdVehce4fNt/oc3Pxm+QQadWHfMecED7t5RUYp/2K6LOdSC9ryThyVV2iEPIwBsmRlWPX3bdlGXhFVlDVnsgwP/+0v8zlmSZJx8Ej5Nm8ly7lUXRzzrNPv4R+BdfhsuuYK3y+//KJ169bJbDYrNTX16gegSCHBQfL29irtMOAARn+jsk3ZVm2XTJdk8DfYPG7KsNfVrs4D2rTqa8346HX5l/cv1KfPsN5q1vpfmjVqjkNjxrXx9jcoL+uSVdufn739/Qr1z05OK9Z5Kzauqdv+PVgHpyyT6fjZ6w8UDuFhMErZ1t9tXfrvz9/P+vvtWaWaDI/2VcaMcTaHBLPmTtH5x9rJ/O0mlR8zQzIW/t4DjmR3hS81NVX9+/fX3r175ePjo2XLlqlr165asGCBoqOj7Q7gzJkzOnvW+hdb7XDbf0ACZUGPAY/osYGPFnz+Zdd++fmVs+pTzlBOWZlZfz/Uijn78t/4546bp/aPtFX0nY209fNvJEnGAKOGTxumOrfU0qCuQ3XkbxVElI7crGx5Gax/1l7Gy59zM0zXdM7IHveo/rjHdXDSRzoyb+11xwjHsWSbpL89i6dy5f6773++3z6+8h/6irIWzpYl5Yztk5ovf+9Ni+eqXOv28mkQrZwdWx0Z9j+Pmz1z52h2V/gmTJig2rVra+fOnfL29laNGjUUHx+vyZMnX1MAS5Ys0UMPPWS1Aa7gvdkfqG2djgXbLz/uV1SdKKs+UbWr68iBo4WO9fXz1eKvF6puozoFbZ5envL08tTF8xclSZWr36A317wh/wCj+rVLINkrQy4eOCHf4PLyDa1Q0BZQu4pMJ1OVe9HOhM/TQw2m9FGdF7vr+16vk+yVQXlJR+QZWEEeFSoVtHlVjVJ+yhkpK7OgzbtmHXndECljwvOqsHi1KixeLUkKGDFRhieHSL6+CkxcLK+adf86uaen5OkpS8bFErsft2XJd/zmRuyu8G3btk3r16+XwWCQh4eHJKlv375asGDBNQUQFxen2NjYazoWKEu+XL5e3eK76u4OLbXlsy1q0baFGjW9VbNeeaNQX3O2WccOHdNTI+M1Kn6MzJfM6j86QSd+P6F9P/yigAoBmrZkqnZ9s0uTn3tdFoulFO4IV5J15LTSth1Q/XGP6+dn/y3f4PKqNfQhJb2/0e5z1R/3uMJiG+mb+0bKdCLFCdHieuUnn1TOL3tk/L8Bypw7VZ6BFWR4+HFd2mCdnOfu/1nnH73Pqq3S8k3KmDiiYFmWvBPHZOj5lDKnjpIlxyxjr/7KO3VCuQf3ldj94J/J7oTPx8dH2dnZMhgMBX8IZWZmyt//2p4/CAsLU1hYmFVbTsrv13QuoDQdP5ykl/qMUr8X++r5qc/qjxN/6JX4MTpx5KQkqfWDsXr2tWfUtk5HSdKkoVP09CtPadHG+bJYpB+/2aXne76o3Jxcte12nyKqhuvuji11d4eWVtf583iUrh/6zlCDCb0UuzNRFku+Ti7dokPTVkiS7vt9oX4e9rZOLf/G5jl8gsorqncbWfLyddfmKVb7inM8Sk7m1FEy9h2sCnM/lCz5Mm9ap+xliyVJFd/9TFnzXpd5y/qrnidr9iQZej2twJmLJItFuT//qIxXn5dyc518B/8ADOna5GGxs3QwduxYHT9+XC+99JK6deumzz77TK+++qoCAwM1ZswYhwRFwvfPcW+j+NIOASVoWE5oaYeAEtSsOWuL/tNUWr6p1K5tWuf4SW2GNgkOP2dpsfsZvmeffVZGo1H333+/Lly4oObNm8tkMum5555zRnwAAABXxzN8Ntk9pOvv76/ExESlpaXpxIkTCg8PV3h4uDNiAwAAKB6GdG2yu8J36tQpde/eXcnJyWrYsKEWLVqkRx55pNDSKgAAACgb7E74xowZo5tuuknVq1eXJD355JOqWbOmxo0b5/DgAAAAioV36dpk95Durl279M0338jHx0eSFBQUpJdeekl33VX4lUEAAAAofXZX+Ly9vZWWZv2aoPT0dPn5FX6dEAAAQIlg0oZNdlf47r//fg0aNEhDhgzRDTfcoOTkZCUmJuq+++67+sEAAADO4GZDsI5md8I3bNgwjRkzRv369ZPZbJavr686d+6sIUOGOCM+AAAAXCe7Ez6DwaDXXntN48aNU3p6uoKDgwtesQYAAFAq3GwI1tGKnfCtXr1aHTp00MqVK6/Yp3Pnzg4JCgAAAI5T7ITvzTffVIcOHZSYmFjkfg8PDxI+AABQOniGzya7KnySNHnyZEVHR8vLy8tpQQEAANiFIV2b7F6WpX///jKbzc6IBQAAAE5gd8IXGRmpn3/+2RmxAAAAXBvetGGT3bN0K1SooN69e6tq1aoKCwuzmqG7ePFihwYHAACA62d3whcdHa3o6GiZzWalp6erUqVK8va2+zQAAACO42YVOUezO1Pr1auXxo4dq88//1xms1kGg0GdO3fWiBEjnBEfAADA1VkspR1BmWb3M3zjxo3TsWPHNHfuXK1du1YzZszQzz//rKlTpzojPgAAAFwnuyt8X331lT7//HMFBwdLkm666SbVrVtXnTp10osvvujwAAEAAK6KIV2b7K7wlStXrtAafP7+/jIYDA4LCgAAAI5jd8L31FNPadCgQTpw4IBMJpOOHj2qESNGqF27djp16lTBBgAAUGJYlsUmu4d0X331VUmX35vr4eEhy/88JLlgwQJZLBZ5eHho//79josSAADAFt60YZPdCd+GDRucEQcAAACcxO6Er0qVKs6IAwAA4Nq52RCso7FiMgAAcH2sw2eT3ZM2AAAA4Fqo8AEAANfHkK5NVPgAAADcHBU+AADg+qjw2UTCBwAAXB/r8NnEkC4AAICbo8IHAABcniWfZVlsocIHAADg5qjwAQAA18ekDZtI+AAAgOtj0oZNDOkCAAC4OSp8AADA9TFpwyYqfAAAAG6OCh8AAHB9TNqwiYQPAAC4PhI+mxjSBQAAcHNU+AAAgOuzMGnDFip8AAAAbo4KHwAAcH08w2cTCR8AAHB9rMNnE0O6AAAAbo6EDwAAuD5LvuO365SamqqEhAQ1adJEMTExGj9+vHJzc4vsu2PHDj388MOKjo5Wy5YtNW/evOu+/v8i4QMAAHCCIUOGyGg0asuWLVq2bJm+++47LVq0qFC/w4cPKz4+Xo8++qh+/PFHzZs3TwsWLNDnn3/usFjK5DN89zaKL+0QUEK+3P1WaYeAEjQ/+pXSDgElKHTVodIOASWs6NpVCSljz/AdO3ZMO3bs0ObNm2UwGBQZGamEhARNmTJFffv2ter7/vvvq1WrVnrwwQclSXXr1tWHH36ogIAAh8VTJhM+AAAAe1icMEv3zJkzOnv2rFVbaGiowsLCrnrsoUOHVLFiRYWHhxe01ahRQ6dOndKFCxcUGBhY0L5nzx41a9ZMQ4cO1TfffKOgoCD16tVLcXFxDrsXEj4AAIAiLFmyRLNnz7ZqGzBggAYOHHjVYzMzM2UwGKza/vyclZVllfClp6dr8eLFmj59uiZPnqxdu3apX79+qlChgu6//34H3AkJHwAAcAdOGNKNi4tTbGysVVtoaGixjjUajTKZTFZtf3729/e3avf19VWrVq109913S5Juv/12derUSZ999hkJHwAAgDOFhYUVa/i2KLVq1dL58+eVkpKikJAQSZcnZ0RERKh8+fJWfWvUqCGz2WzVlpeXJ4sDXxfHLF0AAOD6ytiyLFFRUWrcuLEmTJigjIwMJSUlac6cOeratWuhvt27d9eGDRv0ySefyGKxaOfOnVq1apU6dep0XTH8LxI+AADg+vItjt+uU2JionJzc9WqVSt169ZNLVq0UEJCgiQpOjpan376qSSpadOmmjNnjhYvXqzGjRtrxIgRGj58uFq1anXdMfyJIV0AAAAnCAkJUWJiYpH7du3aZfW5ZcuWatmypdNiIeEDAACuzwnLsrgThnQBAADcHBU+AADg+srYmzbKGhI+AADg+q5zVq27Y0gXAADAzVHhAwAAro8hXZuo8AEAALg5KnwAAMDlWViWxSYSPgAA4PoY0rWJIV0AAAA3R4UPAAC4Pip8NpHwAQAA18c6fDYxpAsAAODmqPABAADXx5CuTVT4AAAA3BwVPgAA4PIsVPhsIuEDAACuj4TPJoZ0AQAA3BwVPgAA4Pp4tZpNVPgAAADcHBU+AADg+niGzyYSPgAA4PpI+GxiSBcAAMDNUeEDAAAuz2KhwmcLFT4AAAA3R4UPAAC4Pp7hs4mEDwAAuD4SPpsY0gUAAHBzVPgAAIDLs1Dhs4kKHwAAgJujwgcAAFwfFT6bSPgAAIDryy/tAMo2hnQBAADcHBU+AADg8pi0YRsVPgAAADdHhQ8AALg+Knw2kfABAADXx6QNmxjSBQAAcHNU+AAAgMtj0oZtVPgAAADcHAmfk8XE3qEF6/+tzw6u0n82zlfTVjFX7BteJUwTFo7Tqr0fa/W+lXr17TGKiIwo2F+j3k2a+v4kfbp3hVb8uFQjZgxXhUqBJXEbcLC0c+fVttv/acePe0o7FBSTX3Cg7nt7iHrvnacnfpqrZqMek4dX0b9Cq91zqx7+cqL6/Pq24r6apGqtGhXZ787RPXXPtPgrXjN2xlN6YOlIh8SP69f2/ljt+nG90s8d0s97Nql9u9ZX7BsWFqJc80mdTztYsP12cFvB/laxLbR922dKSzmgw4e266WRQ0riFtxbvhM2N0LC50RVbqyisW+N0oIpC9WhXictfH2xRr35skIigovsP/bfo5VyOkVdmsSpS+M4ZWVm6YXpwyRJvn6+mvTOBO39YZ8eiu6mXrF9FVgpUMOnDSvJW4ID/Lhnn3r0G6qkk8mlHQrscO+cAcrJvKR3mgzUio6vqGqLm9Wwb9tC/SpEhavNW4O1c+oyLagfr++nrdC9cwfKP6JSQZ9yFQMUO/Np3dLnviter07cXarZuZlT7gX2q1nzRi1d8pZGjZ6ioJC6GjP2dX3w/puqXDmiyP63N2mkI0eOq2JQ7YKtZu1/SZKCgippxfIFGj9hhoJC6qp9xx5KeLq3evToUpK35HYs+RaHb+6EhM+J7u/aRnu2/6ytX3yrvLx8bVr9tX7atkcderQvsv/ABwdr5suzZc42y7+8UUZ/o9JT0yVJ4ZXDdHj/71o8/V3l5uTqwvkLWvXuajWMaViSt4Tr9MnaLzV89GQNin+itEOBHQKjwlWlWX1tm/CBcrPNunj8rH6YuVINet1bqG/th1soecevOvrFD7Lk5evw6u1K3nZA9R69R5LkbSyn7l9PkflCpg6v2VHk9SrVqqzGgzpr//sbnXpfKL7Hez6srVt36NNPv1BeXp6WLVulzZu/05N9exTZv0mTW/XDFSr41atVkb+/UZ6ef/0RbLFYlJVlckrsgETC51RRdarr9wNHrNqOHjymmvVqFNnffClHebl5GjlrhJb9sER1GtXR/MkLJUlJv5/Q8J4vKj//rxpzy/Z36eDPB513A3C4O2Ma67OlC9S2dcvSDgV2CKpdRdnnLirrj/MFbecOnVT5qiHyDTT+rW9VpR1Ismo7d+ikgutXkyTlXcrR0lbDtfXlxcrNyi50LS8/H7WeM1BbRi6S6Wy6E+4G16J+/drau/eAVdv+/YfUsGH9Ivs3aXyrIqtW1u5dG5R8co9WfbJY9erVkiTt2r1XHy1bpWVL31Z21jHt3fO1ln70qT7+eK3T78OtMaRr03UlfGlpaY6Kwy0Z/Y3KNln/Qr9kuiSDv8HmcVOGva52dR7QplVfa8ZHr8u/vH+hPn2G9Vaz1v/SrFFzHBoznCskOEje3l6lHQbs5ONvUE7WJau2XJP58j6j39/6+hXZ989+lrx8mVIuXPFazcc9oRObf1bSJp7vLEvKBwQoMyvLqi3LZFKAf+Hfz5J0Pv2Ctm7drlatu6pWnaY6eOiIPl/7gQIDy6tcuXJKTT2nbt3jFRBYQy3u6qS4bp3Uu1f3krgV/EPZnfDl5uZq+vTpaty4sWJjY5WUlKQuXbrozJkz1xTAmTNntG/fPqvNVfUY8Ig++3VVwSYPyc+vnFWfcoZyysrMusIZLjNnm5VtytbccfPkZ/RT9J1/PfBtDDBqzFujdO9DrTSo61Ad+VsFEYDj5Zguydtg/V32Nvhe3pdpKqKvb6G+OZmFq3l/V6tzMwXXr6btry25zohxvV4YPtBqwoWHh4eMBuu/rBsNBl3MyCjy+J6PD9DwEa8qNfWcMjIy9dyw0SpfPkAtmsco4eleujEqUitWrFFubq6+2/a9Zs2er6ee4lGP62HJd/zmTuxO+GbNmqVt27Zp5syZ8vHxUXBwsCIiIjR+/PhrCmDJkiV66KGHrDZX9d7sD9S2TseC7Zcf9yuqTpRVn6ja1XXkwNFCx/r6+Wrx1wtVt1GdgjZPL095ennq4vmLkqTK1W/Qm2vekH+AUf3aJZDsASXk3IEkGYLKyxDy16z4SrWqKONUqswXrRO+c7+eUFDtqlZtlWpVUdqvJ656ndpdm6viTTfoiV1z1HvvPDVK6KCI22ur9955Cqhc9GQvOMdrk2ZZTbjYvuNH1a9f26pPvXq1tG/fr4WODQjw1+TXXla1alUK2ry8vOTj4y2TKVuRkZVVrpz1XyBycnKUY85xzs38UzCka5PdCd+qVauUmJio5s2bX/4bj9GoiRMnatu2bVc/uAhxcXFasWKF1eYuvly+Xo2a3qq7O7SUl5en7u7QUo2a3qp1y78s1NecbdaxQ8f01Mh4VagUKIPRT0PGD9KJ309o3w+/KKBCgKYtmap93+/TsB4vKP3clYeEADhW+tE/lLzjVzUb3VM+/n4qHxmqxoM768CHXxfqe3D5VlVuWk81OsTIw8tTNTrEqHLTejq4fOtVr7PmsclaUO9JLWzQTwsb9NPuOat1eudBLWzQTxmnUp1xayimd99bppYtm6pr147y8vJS164d1bJlU7373vJCfTMyMhXbqoUmT3pFgYHl5e9vVOLM8TpyNEmbt2zTmjXr1bz5HerZ82FJUsOG9TWgfx+9937hcwGOYnfCl5WVpaCgIEmXZxVJkp+fn9VsI3uEhYXp5ptvttrcxfHDSXqpzyg9NvARrdq3Uk8MeUyvxI/RiSMnJUmtH4y9PPT7X5OGTtHJY6e0aON8vffNO/Iz+un5ni8qNydXbbvdp4iq4bq7Y0utPfCp9dAxAKdb12+mPL089ei30/XQp6N1fNMe/TDzY0lSnwNvq9Z/l1A5fzhZn/edrugBD6j33nlqPKSz1sXPVPqR06UZPq7Tr78eVpeuffTC8IFKOfOLXho5RN3i4nXo0O+SpEceeVDn0/6aRPdQl97y8vLUwQPfKunYj4qICFWHjo8pNzdXG77aop5PDNSQwfFKSzmgJR+8pekz5mnum/8prdtzCwzp2uZh+TNrK6annnpKderU0TPPPKM77rhDO3bs0Pz587V9+3a99dZbDgnq7qpXXswS7uXL3Y75fwauYX70K6UdAkrQgD9YVuafJtd8stSundLW8asfhHxWuIrvqux+l+7IkSP1xBNP6OOPP1ZmZqbatWunzMxMLVy40BnxAQAAXJ2bVeQcze6ELzIyUmvWrNHGjRt16tQpRURE6O6771ZAQIAz4gMAALgqdxuCdTS7E75Tp05Jkho1aqRGjS4vF3LhwgWZTCZVqFBBvr6+tg4HAABACbM74bv33nut3vbwvzw9PdWsWTNNmjSpYGIHAACAs1Hhs83uqbUjRoxQs2bNtHr1av30009as2aNWrZsqf79++vjjz9WQECAJk6c6IxYAQAAisQsXdvsTvj+85//6PXXX1eNGjXk6+urm266SZMmTdLKlStVu3ZtjRs3Tps3b3ZGrAAAALgGdg/pnjt3Tl5e1u8C9fDwUGrq5UVBDQbDFYd8AQAAnMLiUdoRlGl2V/hatGihZ599VseOHVNOTo6OHTumF198Uc2bN5fZbFZiYqJbLZ4MAADg6uxO+EaNGqW8vDzdd999atiwoe6//37l5eVpzJgx+v7777Vp0ya9/PLLzogVAACgSDzDZ5vdQ7oVK1bU/Pnz9ccff+j06dOqXLmyQkNDJUnNmjXTJ5984vAgAQAAbLHkM6RryzW9ADcpKUlJSUkym806evSovv32Wy1atMjBoQEAAMAR7K7wzZs3T9OnT5eHx+VM2mKxyMNTZEX9AAAgAElEQVTDQ/Xq1VOvXr0cHR8AAMBVudsQrKPZnfC9//77SkxMlK+vr7766isNHTpU48aN0w033OCM+AAAAHCd7B7SvXDhgtq0aaO6detq7969qlixokaOHKm1a9c6Iz4AAICrslg8HL65E7srfGFhYcrIyFB4eLhOnDghi8WioKAgpaenOyM+AACAq2JI1za7E77bb79dgwYN0owZM1S/fn1NmzZN5cqVU3h4uDPiAwAAwHWye0j3hRdeUPXq1ZWbm6sXX3xRGzZs0JIlSzRy5EhnxAcAAHBVlnwPh2/uxO4KX0BAgEaNGiVJCgoK4tk9AACAMu6a1uH75ptv9NRTT+mhhx7S2bNnNWnSJOXm5jo6NgAAgGKxWBy/uRO7E75Vq1Zp2LBhqlOnjo4dOyZJ+uqrrzRt2jSHBwcAAFAcDOnaZnfC99Zbb2nOnDl65pln5OnpqdDQUM2bN0+rV692RnwAAAC4TnYnfKdPn9att94qSQVv26hevbqysrIcGxkAAEAxlcUKX2pqqhISEtSkSRPFxMRo/PjxRT4Cl5+fr1mzZqlly5aKjo5Wx44dHT5Hwu6ELyoqShs2bLBq+/bbb1W9enWHBQUAAODqhgwZIqPRqC1btmjZsmX67rvvtGjRokL93nvvPa1cuVLvvPOOdu3apaFDh+rZZ5/V8ePHHRaL3bN0n3nmGSUkJKhVq1a6dOmSRo8erdWrV+v11193WFAAAAD2KGuTLI4dO6YdO3Zo8+bNMhgMioyMVEJCgqZMmaK+ffta9e3Ro4e6dOkio9Eos9mstLQ0GQwG+fn5OSweuxO+Zs2a6cMPP9SSJUsUExOj/Px8LViwQA0bNnRYUAAAAPZwxiSLM2fO6OzZs1ZtoaGhCgsLu+qxhw4dUsWKFa1eTFGjRg2dOnVKFy5cUGBgYEG7p6enjEajtm7dqieffFIWi0UjRowo1nWKy+6ET5Lq1q1bsBYfAACAO1qyZIlmz55t1TZgwAANHDjwqsdmZmbKYDBYtf35OSsryyrh+9Mdd9yhn3/+WTt37lRCQoJCQ0PVrl2767iDvxQ74evZs2fBJI0rWbx48XUHBAAAYC+LxfEVvri4OMXGxlq1hYaGFutYo9Eok8lk1fbnZ39//yKP8fX1lSQ1bdpUnTp10qpVq0o+4YuJiXHIBQEAAFxBWFjYNQ+r1qpVS+fPn1dKSopCQkIkSYcPH1ZERITKly9v1fe1116TdPn1tX8ym82qWLHiNUZeWLETvgEDBjjsogAAAI5kyS/tCKxFRUWpcePGmjBhgsaOHatz585pzpw56tq1a6G+TZo00XPPPadWrVqpcePG2rRpk9auXasFCxY4LJ5iJ3yjR4/W6NGjNWLEiCv2mThxokOCAgAAsEe+E4Z0r1diYqLGjh2rVq1aydPTU507d1ZCQoIkKTo6WmPGjNEDDzyg1q1b66WXXtJLL72klJQURUVFadasWbrtttscFkuxEz5LWZvvDAAAUIaFhIQoMTGxyH27du2y+ty1a9ciq3+OUuyFl8eMGSNJev7551W1alV5etq9ZjMAAIBTWCweDt/cid3LsgwdOlSnTp1So0aNSPoAAABcgN0J3+7du7Vx40aHzhwBAAC4Hs5YeNmd2J3wVatWTTk5Oc6IBQAA4Jow1cA2uxO+V155RfHx8ercubMqVKhgta9z584OCwwAAACOYXfCt2zZMh08eFALFy60eobPw8ODhA8AAJQKhnRtszvh+/zzz/XJJ5+oZs2azogHAAAADmZ3wlepUiVVq1bNGbEAAABck7K48HJZYnfCN2jQII0YMUJ9+vRRhQoV5OHx13/gypUrOzQ4AACA4nC3dfMcze6E788X+65Zs6Yg2bNYLPLw8ND+/fsdGx0AAACum90J34YNG5wRBwAAwDVjWRbb7E74qlSp4ow4AAAA4CR2J3wAAABlDZM2bCPhAwAALo9JG7Z5Xr0LAAAAXBkVPgAA4PKYtGEbFT4AAAA3VyYrfMNyQks7BJSQ+dGvlHYIKEF9do0t7RBQgky38f1GyWHShm1lMuEDAACwB5M2bGNIFwAAwM1R4QMAAC6PIV3bSPgAAIDLY5KubQzpAgAAuDkqfAAAwOUxpGsbFT4AAAA3R4UPAAC4PJZlsY2EDwAAuLz80g6gjGNIFwAAwM1R4QMAAC7PIoZ0baHCBwAA4Oao8AEAAJeXz8rLNpHwAQAAl5fPkK5NDOkCAAC4OSp8AADA5TFpwzYqfAAAAG6OCh8AAHB5LLxsGwkfAABweQzp2saQLgAAgJujwgcAAFweQ7q2UeEDAABwc1T4AACAy6PCZxsJHwAAcHlM2rCNIV0AAAA3R4UPAAC4vHwKfDZR4QMAAHBzVPgAAIDLy+cZPptI+AAAgMuzlHYAZRxDugAAAG6OCh8AAHB5rMNnGxU+AAAAN0eFDwAAuLx8DyZt2ELCBwAAXB6TNmxjSBcAAMDNUeEDAAAuj0kbtlHhAwAAcHNU+AAAgMvjXbq2kfABAACXx6vVbGNIFwAAwM1R4QMAAC6PZVlso8IHAADg5qjwAQAAl8ekDdtI+AAAgMtjHT7bGNIFAABwc1T4AACAy2PShm0kfAAAwOXxDJ9tJHxO5BsSqFum9lVws/qy5Obr5PKt2j/6XVnyrvykQUT7O1Rv1KPaeMeQgjbPcj6q+9Ijiuhwh7wDDMr47ZR+ffUDpX7zS0ncBq7ALzhQLSf9nyr/q57y8/J1aMU3+u7V94v8+Va751bFvNhdgdVClXEyVd+N/0DHN+wu1O/O0T3lG2jQxqFvFXnN2BlPKaBysD7tNt7h9wPnSTt3Xj36DdWYF4bojtsalnY4KKaoe25VixHdVaFaqC6cTNWWCR/oSBHfW0ny8PRQ8xe6q16X5vIx+Crp21+04cWFyjxz3qqfIai8uq8crS+ff1sntu0vaA+pG6mWox5TxK03Kcdk1oGV32rLhA9s/nkB2INn+JzotrcGKS/zktbfmqCtbV9SyF0NdGO/dkX29fD20k39Oyp63kDJw/rHUvelR1Tp9tr6tv0rWlenr5Le26gm7w6TX5XgkrgNXMG9cwYoJ/OS3mkyUCs6vqKqLW5Ww75tC/WrEBWuNm8N1s6py7Sgfry+n7ZC984dKP+ISgV9ylUMUOzMp3VLn/uueL06cXepZudmTrkXOM+Pe/apR7+hSjqZXNqhwA4Vo8LVcd5gfTt1md64OV7bpq9Q+zkD5R9eqcj+MYM6q/pdDfR+h5f17zsGKTfbrNaT+lr1qdyklrqvHK2KUeFW7X6VAtTlgxE6vnWv5jZ8Sh92GqWbWjXSbX3ud9r9uaN8J2zuhITPSYxR4Qq+82btH/u+8k1mmY6d0aFpK1T9/9oU2T9m6QgF31lfh2d9Wmifp5+PDk7+SNmn0qR8i5Le/Ur5l3JVoeGNzr4NXEFgVLiqNKuvbRM+UG62WRePn9UPM1eqQa97C/Wt/XALJe/4VUe/+EGWvHwdXr1dydsOqN6j90iSvI3l1P3rKTJfyNThNTuKvF6lWpXVeFBn7X9/o1PvC471ydovNXz0ZA2Kf6K0Q4Gd6ndtoZM7ftXhdZe/twdXb9eJbQfUsMc9RfZv0P1u7Zy7WhnJaTJnmLRp9Du68Z6GqlAttOB8bRP765spS4u81vkjp7XzjVXKz83ThRMpWt7jNR1cvd2p94h/lmIlfAcOHHB2HG6nfN2qMqdd1KU/zhW0ZRw8KWNkqLwDjYX67+4/RzsfnaSso38U2rd32Hyd/eqngs/BzW+WT6BRF/Ydc07wuKqg2lWUfe6isv74a7jm3KGTKl81RL5/+/kG1a6qtANJVm3nDp1UcP1qkqS8Szla2mq4tr68WLlZ2YWu5eXno9ZzBmrLyEUynU13wt3AWe6MaazPli5Q29YtSzsU2Cm4dlWl/O17m3bopELqVSvU17e8QeUrB1v1z0q5oOz0TIXUvdz/6Nd7tKDFUB1cVTiJi2hUQym/nlCrCb0V//1s9d7yuuo9eKcuJqc5+K7cGxU+24qV8D344IPq2bOn1q9fL4uFeTDF4e1vUF7WJau2Pz97+/sV6p9dzC92xcY1ddu/B+vglGUyHT97/YHimvj4G5Tzt59vrsl8eZ/R7299/Yrs+2c/S16+TCkXrnit5uOe0InNPytp0x5HhI4SFBIcJG9vr9IOA9fAN6Dw9zbHZJZvEb+/ff0NkqRcUxHf8//2zzqbfsXn8fwq+uvmh+/S6d2H9fa/BmtV/Ezd0iNWjZ8s/IgIrszi4fjNnRQr4Vu7dq3q16+vkSNHqlWrVlq4cKEuXrzokADOnDmjffv2WW3uIDcrW16GclZtXsbLn3MzTNd0zsge9yjmo5H6bcZK/Tb94+uOEdcux3RJ3n/7+XobfC/vyzQV0de3UN+czMLVvL+r1bmZgutX0/bXllxnxABsub3/A+q//+2CTR4ehb63PgZfmTMKf29zTJfbvP0K/04wF+P3fZ45V6d/Oqx9SzcrPzdPKfuPa/eiL1W7Q8x13BHKgtTUVCUkJKhJkyaKiYnR+PHjlZubW2Tfr7/+Wh07dlSjRo3Utm1bbdzo2Ed4ijVL98Ybb9SIESM0dOhQrV69Wh9++KESExPVqVMn9ezZUzVq1LjmAJYsWaLZs2dbtU3Tbdd8vrLi4oET8g0uL9/QCjL/dxguoHYVmU6mKveinQmfp4caTPo/RbS7Q9/3el2pm/c6IWLY49yBJBmCyssQElhQnatUq4oyTqXK/Lef77lfTyikQZRVW6VaVXR2z5GrXqd21+aqeNMNemLXHEmSVzkfeXp7qffeefqozYvKOJXqmBsC/uF2vvGpdr7x1zPUzYY9rLC/fW+DalXRH0V8by+lZ+licpqC61RR6sETkiRjaAUZKpUv+GxL2qGTqtq0vlWbp5en5OFmJSYnK4tDsEOGDFF4eLi2bNmilJQUPf3001q0aJH69rWe0HP06FENHDhQ06ZN0913361169ZpyJAhWrduncLDw69wdvvYNWmjXLly6tKliz766CO98847ysvL06OPPqo+ffpccwBxcXFasWKF1eYOso6cVtq2A6o/7nF5+fvJUC1UtYY+pKRreOi+/rjHFRbbSN/cN5Jkr4xIP/qHknf8qmaje8rH30/lI0PVeHBnHfjw60J9Dy7fqspN66lGhxh5eHmqRocYVW5aTweXb73qddY8NlkL6j2phQ36aWGDfto9Z7VO7zyohQ36kewBTrR/xVZFNq2n2v/93tbuEKPIpvW0f0XR39t9SzcrZmBnBUaGysffT3ePekxJ3+1X+rEzV73W3iVfK6ROVTV5qr08PD0UXKeqbn3i3iteC67h2LFj2rFjh4YNGyaDwaDIyEglJCTovffeK9T3448/VpMmTdS6dWt5e3urXbt2uv3227VkieNGd655Hb6bb75ZrVu3VlpamrZs2XLNAYSFhSksLMyq7eg1n61s+aHvDDWY0EuxOxNlseTr5NItOjTtckJ73+8L9fOwt3Vq+Tc2z+ETVF5RvdvIkpevuzZPsdpXnOPhPOv6zVTzcU/o0W+nS/n5+nX5Vv0w8/JQe58Db2vzCwt0aOW3On84WZ/3na5/jeiullP6KuNkitbFz1T6kdOlfAcAruTc4WR92ne6mo/ornsn99WFkyla1W+mzv/3e1u3czO1mvh/eqPe5UrN9pkfy8vHS92WvSxffz8lffeL1iTMKva1Puo2Xi1GPqLb+z+gXNMl/fTOBu1euM5p9+eOnFHhO3PmjM6etX5ePjQ0tFDeUpRDhw6pYsWKVhW6GjVq6NSpU7pw4YICAwML2n/77TfVrl3b6viaNWs6dNKsh8XOWRjJyclatmyZli9fLknq3r27unXrpqCgIIcFtSb8EYedC2Vbki8PtP+T9Nk1trRDQAmafdsrpR0CStgzx98ttWvPinzM8Sd9PqbQY2cDBgzQwIEDr3roJ598ounTp2vTpk0FbcePH9e9996rr7/+WhEREQXtvXr1UnR0tAYPHlzQNmPGDO3evVuLFi267tuQilnhy8vL01dffaWlS5fq22+/1a233qrnn39e9913n7y8+AMbAAC4n7i4OMXGxlq1hYaGFutYo9Eok8n6me4/P/v7+1u1GwwGZWdbTwjKzs4u1O96FCvha9mypTIyMtS2bVt99NFHql+//tUPAgAAKCHOeJduUY+dFVetWrV0/vx5paSkKCQkRJJ0+PBhRUREqHz58lZ9a9euXWiVkt9++00NGjS4tsCLUKxJGz179tTGjRs1ceJEkj0AAICriIqKUuPGjTVhwgRlZGQoKSlJc+bMUdeuXQv1feCBB7Rjxw6tXbtWubm5Wrt2rXbs2KFOnTo5LJ5iVfj69esnSVq5cmWR+318fBQUFKRGjRrJYDA4LDgAAIDiKIvLsiQmJmrs2LFq1aqVPD091blzZyUkJEiSoqOjNWbMGD3wwAOqUaOG3njjDU2dOlUjR45UlSpVNGvWLN14o+NeoWrXLN0lS5Zo9+7dCg4OVpUqVZScnKyzZ88qIiJCJpNJHh4eWrBggerVq+ewAAEAAK6mLCZ8ISEhSkxMLHLfrl27rD63aNFCLVq0cFosdiV8derU0e23364hQ4bI0/PyaPDs2bOVnp6ukSNHasGCBZo4caIWL17slGABAABgP7sWXl6/fr0GDhxYkOxJl4d7P/vsM0nS448/rl9++cWxEQIAAFyFxQmbO7Er4ZOkpKQkq88nT54seC9cdna2fHx8HBMZAAAAHMKuId2uXbsqPj5e/fr1U+XKlXXq1CnNnz9fDz30kFJTU/X888+rZcuWzooVAACgSM5YlsWd2JXwDRo0SEajUW+//baSk5NVuXJlxcXF6YknntDevXt10003aciQIc6KFQAAoEhlcdJGWWJXwufp6an4+HjFx8cX2tewYUM1bNjQYYEBAADAMexK+PLy8vTFF1/o6NGjys+3zqUHDBjg0MAAAACKy90mWTiaXQnfqFGjtGbNGtWtW1fe3n8d6uHBwDkAAEBZZVfCt3HjRi1evFi33HKLs+IBAACwWz41PpvsSvjy8/N5ly4AAChzmLRhm13r8HXo0EHz5893ViwAAABwArsqfPv27dOPP/6ouXPnKigoyGrfhg0bHBoYAABAcTGga5tdCd/DDz+shx9+WJKUmpqqoKAgJmwAAACUcXYP6R45ckSvvvqqZs+erSZNmujdd9/VnXfe6az4AAAArirfCZs7sSvhmz17trZv367ExET5+PgoJCREERERGj9+vLPiAwAAuKp8D8dv7sSuId1Vq1bpgw8+UHh4uDw8PGQ0GjVx4kTde++9zooPAAAA18muhC8rK6tgsobFcvnxSD8/P3l62lUoBAAAcCjW4bPNrkytUaNGmj17tqS/3q7xzjvvsBAzAABAGWZXhW/kyJF64okn9PHHHyszM1Pt2rVTZmamFi5c6Kz4AAAAror6nm12JXyRkZFas2aNNm3apJMnTyoiIkJ33323AgICnBUfAADAVbnbrFpHsyvhkySDwaC2bds6IxYAAAA4gd0JHwAAQFnDpA3bmF4LAADg5qjwAQAAl0d9zzYSPgAA4PKYtGEbQ7oAAABujgofAABweUzasI2EDwAAuDzSPdsY0gUAAHBzVPgAAIDLY9KGbVT4AAAA3BwVPgAA4PIsPMVnEwkfAABweQzp2saQLgAAgJujwgcAAFwe6/DZRoUPAADAzVHhAwAALo/6nm0kfAAAwOUxpGsbQ7oAAABujgofAABweSzLYhsVPgAAADdHhQ8AALg83rRhGwkfAABweQzp2lYmE75mzZNLOwSUkNBVh0o7BJQg022vlHYIKEEDfhxb2iEA+K8ymfABAADYgyFd25i0AQAA4Oao8AEAAJfHM3y2kfABAACXl29hSNcWhnQBAADcHBU+AADg8qjv2UaFDwAAwM1R4QMAAC4vnxqfTSR8AADA5bEOn20M6QIAALg5KnwAAMDlsQ6fbVT4AAAA3BwVPgAA4PKYtGEbCR8AAHB5TNqwjSFdAAAAN0eFDwAAuDwmbdhGhQ8AAMDNUeEDAAAuz2LhGT5bSPgAAIDLY5aubQzpAgAAuDkqfAAAwOUxacM2KnwAAABujgofAABweSy8bBsJHwAAcHlM2rCNIV0AAAA3R4UPAAC4PNbhs40KHwAAQAnLysrSiBEjFBMTo8aNG+v5559XZmbmFfu/9957atOmjaKjo9WmTRu9++67dl2PhA8AALi8fCdszjRu3DglJyfriy++0Lp165ScnKypU6cW2ferr77SzJkzNW3aNO3atUtTp07V5MmTtW3btmJfj4QPAAC4PIsT/nEWk8mkVatWadCgQapYsaKCg4P13HPPacWKFTKZTIX6x8bG6quvvlKDBg2Um5urc+fOycPDQ4GBgcW+Js/wAQAAFOHMmTM6e/asVVtoaKjCwsKuemx2drb++OOPIveZTCbl5OSodu3aBW01atRQdna2jh49qnr16hU6JiAgQL///rs6dOigvLw89e7dW/Xr1y/2vZDwAQAAl+eMZVmWLFmi2bNnW7UNGDBAAwcOvOqxP/30kx5//PEi9w0ePFiSZDQaC9oMBoMk2XyOLzIyUj/99JMOHDighIQEBQUFKT4+/qqxSCR8AADADThjlm5cXJxiY2Ot2kJDQ4t1bExMjH799dci9/3yyy+aOXOmTCaT/P39JalgKDcgIOCK5/Tx8ZEk3XLLLXr88ce1atUqEj4AAIDrERYWVqzhW3vdeOON8vHx0W+//aZbb71VknT48GH5+PgoKiqqUP9FixZp9+7dmjFjRkGb2WxWhQoVin1NJm0AAACXly+LwzdnMRgMatu2raZOnaq0tDSlpaVp6tSp6tChg/z8/Ar1b9KkidavX6+1a9cqPz9fP/zwgxYvXqxHHnmk2Nck4QMAAChho0aNUlRUlDp27Kj7779fVatW1SuvvFKwv3379nrzzTclSQ0aNFBiYqLefPNNNWnSRKNHj9bIkSPVrl27Yl/Pw1IGl6Y+1+Xu0g4BJSR01aHSDgElaErEPaUdAkrQgB/HlnYIKGE+ITeV2rXvrtra4efcdGK9w89ZWniGDwAAuLz8sle/KlMY0gUAAHBzVPgAAIDLo75nGxU+AAAAN0eFDwAAuDxnLqPiDkj4AACAyyPhs40hXQAAADdHhQ8AALi8MriscJlChQ8AAMDNUeEDAAAuj2f4bCPhAwAALs9CwmcTQ7pO5BFYUf7DX1WFxatVYeEnMvQeIHl62TzGM/JGVXz/c3nf3OivttBw+Y+YoAr/WaUKi1fLf/ir8gyLcHb4uAZt74/Vrh/XK/3cIf28Z5Pat7vyux3DwkKUaz6p82kHC7bfDm4r2N8qtoW2b/tMaSkHdPjQdr00ckhJ3AJsiLrnVvVcN1EDDrytxzdM0o2tGl2xr4enh1q8+Ijif3hD/X/5tx54+xn5h1Us1M8QVF69N7+uqv+qZ9UeUjdSXT4Yof6//FvxP7yhu17uIQ8vfmW7grRz59W22/9px497SjsUoAC/PZzI/9lRsphMSu/bRRdfeEo+DRurXMeuVz7At5wCnnlZHuX8rM8zbKwsqSlKf7KL0vt2kcWUJeOAF5wcPexVs+aNWrrkLY0aPUVBIXU1Zuzr+uD9N1W5ctHJ+e1NGunIkeOqGFS7YKtZ+1+SpKCgSlqxfIHGT5ihoJC6at+xhxKe7q0ePbqU5C3hf1SMClfHeYP17dRleuPmeG2bvkLt5wyUf3ilIvvHDOqs6nc10PsdXta/7xik3GyzWk/qa9WncpNa6r5ytCpGhVu1+1UKUJcPRuj41r2a2/ApfdhplG5q1Ui39bnfafcHx/hxzz716DdUSSeTSzuUfxyLxeLwzZ2Q8DmJZ0QV+TSIlumdNyXzJeX/kSzTR4tVru2DVzzGGP+MzDu2FGq/OHKgsubPlMxmeRj95WEwynIh3Znh4xo83vNhbd26Q59++oXy8vK0bNkqbd78nZ7s26PI/k2a3KofrlABqF6tivz9jfL0/OsrarFYlJVlckrsuLr6XVvo5I5fdXjdD7Lk5evg6u06se2AGva4p8j+DbrfrZ1zVysjOU3mDJM2jX5HN97TUBWqhRacr21if30zZWmR1zp/5LR2vrFK+bl5unAiRct7vKaDq7c79R5xfT5Z+6WGj56sQfFPlHYoQCF2JXxJSUnOisPteEVGKf9iuiznUgva8k4clVdohDyMAYX6+7ZsI6+IKspe+p/CJ8sxS3l5Mg4eqQr/XibvGnVk+mC+M8PHNahfv7b27j1g1bZ//yE1bFi/yP5NGt+qyKqVtXvXBiWf3KNVnyxWvXq1JEm7du/VR8tWadnSt5WddUx793ytpR99qo8/Xuv0+0DRgmtXVcoB69+BaYdOKqRetUJ9fcsbVL5ysFX/rJQLyk7PVEjdy/2Pfr1HC1oM1cFVhZO4iEY1lPLrCbWa0Fvx389W7y2vq96Dd+picpqD7wqOdGdMY322dIHatm5Z2qH8I+XL4vDNndiV8MXFxSkjI8OhAZw5c0b79u2z2tyBh8EoZWdbN166dPnffgarZs8q1WR4tK8yZoyT8vOveM6suVN0/rF2Mn+7SeXHzJCM/g6OGtejfECAMrOyrNqyTCYF+Bf9czqffkFbt25Xq9ZdVatOUx08dESfr/1AgYHlVa5cOaWmnlO37vEKCKyhFnd1Uly3Turdq3tJ3AqK4Bvgp5ysS1ZtOSazfP39Cvf1v/wdzzVZ9881meXz3/5ZZ9NlySv6++5X0V83P3yXTu8+rLf/NVir4mfqlh6xavxkW0fcCpwkJDhI3t62n9OG8zCka5tds3QrVqyoP/74QwEBhStU12rJkiWaPXu2Vdu2Bjc47PylxZJtkv72LJ7Klfvvvv9JCnx85T/0FWUtnC1LyhnbJzWbJUmmxXNVrnV7+TSIVs6OrY4MG3Z4YfhAvSERuGsAABN+SURBVDB8YMHnHTt2yWiwTuaNBoMuXuEvST0fH2D1+blho9W7V5xaNI9R7do1dGNUpFasWCNJ+m7b95o1e76eeuoJLVz0oYPvBEW5vf8DumPAAwWfT+8+LG+Dr1UfH4OvzBnZfz9UOabLbd5+5azavQ2+MmdcfVg+z5yr0z8d1r6lmyVJKfuPa/eiL1W7Q4x+eIsqLwD72ZXw1apVS926dVOjRo0UFhZmtW/ixInXFEBcXJxiY2OtG1/pf03nKkvyko7IM7CCPCpUkiX9nCTJq2qU8lPOSFmZBf28a9aR1w2RMiY8LyU8X9AeMGKiLn39/+3de1iUdd7H8TeMIAKSgQc84LZWmkaGiQa6JuJKVwcTEMVKsrT10dbyUHlARUXJQykaKrWmVm5hxkOtpKmXxzDUKzdNNzXqeUhFCQ0IGUhnEJ4/3OZpNh0aZUCGz4trros53L/5/u77npnvfH/3756t/PzOSnxee4uy11/h8nf/Hi50dQVXV6qMpbXaJ7G2YGEKCxamWK7PTZxCt6BAq8d07nznVY/T8/b2ImHGJJavXMOpU2cAMBgMuLk14uefLxIQ0IbGja2TBbPZjNlkdkBP5Gq+WLGRL1ZstFzv9fIQWgbeZvUY3zvbUnAk9zfLXioppzS/CL9ObSnMyQPAs8UtNLm1qeW6LUXfnqFdqPWhAK4GV3BxuY6eiDQMzjYEW9PsGtL19PQkIiLiN8nejWjZsiV333231cUZVOafwXzsCJ4jx4FHE1xb+tNkyFNc2mH97bzi+FF+euJBSp561HIBMM6fxs+rloLJxOW8kzSJG4NL01vAowmez07g8tk8KnKcY/jbWfz9vXT69g0lJmYgBoOBmJiB9O0byt/f++/fPNZoLCO8fx8WLUzAx6cpXl6evL4sidzvT/NZ1n42bdrOn/7Uk7i4IQB07dqFcX8dxXvv/7YtqR3HM/YSENqZjo/ej4vBlY6P3k9AaGeOZ1y9yv71hs+4//lIfAJa4OblQdis4Zzed5ySk9VU8oF/fbCH5p3aETzmEVxcXfDr1I57Rwy45nOJiFTHrgrf9VbxGqqy12bh+ex4bkldD1WVmHZv42L6uwA0+/unlL+5GFPW9mrbKV++kCZPj8Vn2dtQVUXF0S8xzpsMFRUO7oHY45tv/ofBMaN45ZXprHrzNU6eymNo7Gi+/fZ/AXj88ShSVyykmW9HAKIHP8Pi12aTcyIbd3c3du/J5tGBw6moqGDHziziRlwZMl6WPJeCgh9JXvomqW9cZVKP1Iri/8ln47PJ/GnaMAYsepYLZ34k87+W8VPuDwDcFdmL/vNHsqLzlVOvHFj2EQY3A0PTZ+Lu5cHpfcfY9FyKraeweq4PhybRZ/rj9PjrY1T8fImv1u3g8NptDuufSH2nEy/b5lJlx1GJJpOJzMxMCgoKqPz35AKz2UxOTg6pqak1FlTx4LAaa0tubi0yv63rEKQWvep/9VOYiHMa92ViXYcgtcyteYc6e+7AViE13ua/CvZX/6B6wq4KX3x8PFlZWdx6662YzWY8PT359ttviYyMdFR8IiIiInKD7Er4srKySEtLo6ioiLS0NBYvXsyaNWs4ckQ/HyMiIiJ1R0O6ttk1aaOyspIOHTrQoUMHjh8/DsCTTz7JwYMHHRKciIiIiNw4uyp8/v7+nD59moCAAAoLCykvL8fV1ZWysrLqFxYRERFxkEonO1FyTbMr4Rs4cCBPPPEE6enphIWFMXbsWBo3bkxgYGD1C4uIiIg4iIZ0bbMr4Rs9ejQBAQE0bdqUmTNn8uqrr2I0Gpk5c6aj4hMRERGRG2RXwgfw0ENXfsuxqKiIOXPm1HhAIiIiIvbSkK5tdk3aMJvNJCcn0717d8LDwzl9+jSDBw/m3LnqzxwvIiIiInXDroRv+fLl7N+/n2XLluHm5oafnx/+/v4kJSU5Kj4RERGRalU54M+Z2DWkm5mZSVpaGq1atcLFxQVPT0/mz5/PgAEDHBWfiIiISLU0pGubXRW+8vJyfH19AfjlF9k8PDxwdbWrGRERERGpRXZlakFBQSxfvhwAFxcXANatW8c999xT85GJiIiI/E4a0rXNriHd6dOnM2LECD766CPKysp4+OGHKSsrY+3atY6KT0RERERukF0J34oVK5g1axZlZWWcPXsWf39/wsLC8Pb2dlR8IiIiItWqqqqs6xBuanYlfJ6enkyZMoWmTZsSFRVFcHCwkj0RERGpc5VONgRb0+w6hi8hIYGsrCxefvlljh49SkREBKNGjWLz5s2YTCZHxSgiIiIiN8Du6bVubm5ERESQmprKu+++S3FxMZMmTaJPnz4sXLiQ0tJSR8QpIiIick1VVVU1fnEmdid858+fZ+3atURGRhIXF0ebNm1YuXIl77zzDrm5uYwdO9YRcYqIiIhcUyVVNX5xJnYdwzdq1Cj2799Phw4diI6OZtCgQZbz8gFMmjSJ2NjYGg9SRERERK6fXQlfu3btSEtLo2vXrle9v23btqSnp9dIYCIiIiK/l7MNwdY0uxK+OXPm2Lzfy8uL22+//YYCEhEREZGaZVfCJyIiInIz0m/p2qaET0REROo9Z/sptJpm9yxdEREREalfVOETERGRek+TNmxThU9ERETEyanCJyIiIvWes50ouaYp4RMREZF6T0O6tmlIV0RERMTJqcInIiIi9Z7Ow2ebKnwiIiIiTk4VPhEREan3dAyfbUr4REREpN7TLF3bNKQrIiIi4uRU4RMREZF6T0O6tqnCJyIiIuLkVOETERGRek+nZbFNCZ+IiIjUe1WatGGThnRFREREnJwqfCIiIlLvaUjXNlX4RERERJycKnwiIiJS7+m0LLYp4RMREZF6T5M2bNOQroiIiIiTU4VPRERE6j0N6dqmCp+IiIiIk1OFT0REROo9VfhsU8InIiIi9Z7SPdtcqpQS3xTOnTvHBx98QGxsLC1btqzrcMTBtL0bFm3vhkXbW25GOobvJnH+/HmWL1/O+fPn6zoUqQXa3g2LtnfDou0tNyMlfCIiIiJOTgmfiIiIiJNTwiciIiLi5AyzZ8+eXddByBVeXl707NkTLy+vug5FaoG2d8Oi7d2waHvLzUazdEVEREScnIZ0RURERJycEj4RERERJ6eET0RERMTJKeETERERcXJK+EREREScnBI+ERERESenhE9ERETEySnhExEREXFySvhEREREnJwSvjr2yCOPsHHjxroOQ25QQkICCQkJAKSkpBAXF1fHEUl98cYbb9C7d2/MZvNv7svNzeWuu+7i+PHjdRCZiDiTRnUdQEO3adOmug5BakBiYmJdhyD11NChQ1m5ciU7d+7kwQcftLpv/fr1BAcH07lz5zqKTkSchSp8NSwvL49OnTqxbt06evfuTffu3Xn55ZcxGo2kpKQwcuRIBg8eTM+ePfniiy8IDw8nIyMDgPLychITEwkNDSU4OJi//OUvnDlzBgCj0UhiYiJ9+/YlNDSUiRMn8uOPP9ZlV53eL9vy448/pl+/fgQFBTFt2jQOHjzIY489Rrdu3RgxYgRFRUVMnTqVqVOnXrWd7OxsYmJiCA4O/k1F12g0MmPGDCIiIggKCqJPnz688cYblvuLi4uZOHEi3bt3p3///qxbt44uXbqQl5cHwKlTpxgzZgz3338//fr1Izk5GZPJ5NgV04Bda31nZGTw+OOPM2/ePEJCQggNDWX69OmWqt3ly5dZunQpvXv3plevXsyaNYthw4aRkZGBr68vjzzyCBs2bLB6rosXL/LRRx/x1FNP1UVX5d8SEhIYOXKk1W2JiYlMnjzZ5uuvqqqKv/3tbwwcOJDg4GB69OjBiy++yMWLFwGYOnUqL7zwAg899BAhISGcOnWq1vsmDYsSPgfZtm0bmZmZbNmyhZMnTzJnzhwA9u3bx0svvcSuXbvo1q2b1TKJiYkcPXqUjIwMsrOzad68OZMmTQIgPj6ekydPkpGRwfbt2/H29mbcuHFUVVXVet8amj179rB582Y2bNjAP/7xD+bOncuqVavYsWMH+fn5vP/++9dc9sSJE4wdO5bRo0dz4MAB5s6dyyuvvEJWVhYAr732Gnl5eaSnp3Po0CFmzJhBcnIyJ0+eBOCll16itLSUHTt28OGHH7Jr1y4uX74MXPmC8PTTT3PnnXfy2Wef8f7775OdnU1KSorjV0oDVN36/vLLL/Hz8yMrK4s333yTzZs3s23bNgBWr17Nxo0beeedd9i9ezc+Pj4cOnTI0vbw4cPJzs62fMGDK9V/Ly8v+vfvX7sdFSsxMTHs27ePgoICAEwmE5s2beLhhx+2uT98+umnvPvuu6SkpHDw4EHWr1/P3r17yczMtLSdlZXFsmXL2LZtG+3bt6+T/knDoYTPQaZNm4avry8tWrTghRdeYMuWLZhMJgICAggNDcXLy4tGjf5/RP2XN5Hx48fTunVr3N3dmTZtGjNmzKCwsJCtW7cyffp0/Pz88PLyIj4+nqNHj/L111/XYS8bhpEjR9KkSRM6duxIixYtiIqKolWrVvj6+hIUFGT1If2f1q9fT//+/YmIiMBgMHDfffcxdOhQ3nvvPQCef/55li5dire3Nz/88AONGzcG4Ny5cxQUFLB3717i4+Np1qwZvr6+xMfHW9revXs3JpOJSZMm0bhxY1q3bs348eMtbUvNqm59e3h4MGbMGNzc3OjatSudOnUiNzcXgPT0dEaPHs0dd9yBu7s7EyZMoEWLFpa27777boKCgkhPT7fclpaWxpNPPonBYKjdjoqVrl27cvvtt/PJJ58AV/YDb29vysvLbe4PDzzwAOnp6dx2220UFRVRXFxMs2bNLIkjQFBQEB07dsTHx6dO+iYNi47hc5A//OEPlv9bt26NyWSipKSEli1bXvXxJSUlmEwm2rRpY7nNx8eHe+65hyNHjgBXjvX5NYPBQF5eHoGBgQ7ogfyiWbNmlv8NBoPVm7Orq6vNKuuZM2fYv38/wcHBltsuX75s+TZfWFhIUlISx44do127dpZtWVlZSX5+PgDt2rWzLBsQEGDVdlFRET169LDcVlVVhdlsprCwED8/v+vtslzF71nfLi4ulvvc3Nws+0Z+fj5t27a13GcwGKxe6wBxcXEsWLCAcePGcfz4cb777juGDBni4F7J7xEdHc3HH3/MqFGjyMjIICoqqtr9wd3dneTkZHbt2oWvry+dO3fGbDZbvV9c6/NAxBGU8DlIQUEBHTp0AK4cC9akSRNuvfVWqw+EX/Pz88Pd3Z38/HzLcoWFhaxatYpnnnkGuDJE8OuqwHfffWeVAIhjXGub/R7+/v5ERUVZTeo4d+6c5U1//PjxhIeHs3r1aho1akRxcbHlWK5fEoIzZ87wxz/+0fL/r9tu3749W7ZssdxmNBopLCzE19f3umOWq7O1vg8ePGhz2TZt2nD27FnL9aqqKktC/4uIiAgWLFhAVlYW27dv57HHHuOWW26p2U7IdRk0aBBLlizh0KFDfP755yQkJPDPf/7T5utv9uzZnD17lp07d+Lt7Q3AwIEDrdq9kfcWEXtpSNdBFi9ejNFopKCggNdff51BgwZZDeH+J1dXVyIjI0lJSaGgoIBLly6xdOlSDh8+TKtWrQgLCyMpKYni4mLMZjOpqanExMRw4cKFWuyV2CsmJoZPPvmEvXv3UllZyffff8/w4cNZs2YNAKWlpXh4eGAwGCgqKmLevHkAmM1mWrZsSb9+/Xj11VcpKSmhpKSERYsWWdru168fZWVlvPXWW5hMJi5cuMCUKVOYOHGiPkgc4EbWd2xsLGvWrCE3NxeTycSKFSs4d+6c1WMaNWrEsGHD2LBhA1u3btVkjZuIn58fffv2JTExkeDgYNq0aVPt/mA0GmncuDEGg4FLly6xZs0acnJyrnr6HZHaoITPQdq3b8+jjz5qmc3562OvrmXq1KkEBgYyZMgQ+vTpQ3FxMcuWLQNg0aJF+Pj4EBkZSUhICHv27OGtt96yqvjJzefee+9lyZIlLFmyhB49ejB8+HDCw8N58cUXAZg/fz6bN2/mvvvuIzo6mlatWtGlSxdycnIASEpKwsXFhbCwMKKioujSpQtwZbjQ29ubt99+mwMHDvDAAw/w5z//GVdXV1JTU+usv87sRtb3iBEjCA8PZ9iwYYSFhfHTTz/h7++Pm5ub1eNiY2PJysoiMDCQO+64w1FdkesQHR3NsWPHGDx4MFD9/jBhwgQuXrxIr169CA8P5/DhwwwaNMjy2hapbS5VmuZZo/Ly8ujfvz87duywOvZK5Hp8/vnndO/eHQ8PDwC++eYbIiMjOXz4sGWCh9z8vvrqK9q2bUvz5s2BK0O6ISEhLFmyhN69e9dxdPJ7nDhxgri4OPbu3avXntRLqvCJ3MQWLlxIamoqFRUVGI1GUlNT6dWrlz5w6pnMzEwmT55MaWkpFRUVrF27FrgyS1NubkajkZycHJYuXUp0dLRee1JvKeETuYktXryYw4cPExISQnh4OAaDweo4PqkfJkyYQPPmzRkwYAA9e/Zk165drF69Gi8vr7oOTarxww8/EBsbS0lJCc8991xdhyNy3TSkKyIiIuLkVOETERERcXJK+EREREScnBI+ERERESenhE9ERETEySnhExEREXFySvhEREREnJwSPhEREREnp4RPRERExMn9HyakyBkMfJW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403065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png;base64,iVBORw0KGgoAAAANSUhEUgAAAnwAAAHZCAYAAAAc1OaWAAAABHNCSVQICAgIfAhkiAAAAAlwSFlzAAAPYQAAD2EBqD+naQAAADl0RVh0U29mdHdhcmUAbWF0cGxvdGxpYiB2ZXJzaW9uIDMuMC4yLCBodHRwOi8vbWF0cGxvdGxpYi5vcmcvOIA7rQAAIABJREFUeJzs3Xt8zvX/x/HnjnZdm2HnMFbOkixqXyI1Uk5RZEqKH03NMSVJ5RRyyGFE+ubw1ZGQcqhEhMqhIhGRHIaJbYxt11w7XL8/fFvfq81lF9e17bp63Lt9bt2u9+f9+Xxen9Y1L6/35/3+eFgsFosAAADgtjxLOwAAAAA4FwkfAACAmyPhAwAAcHMkfAAAAG6OhA8AAMDNkfABAAC4ORI+AAAAN0fCBwAA4OZI+AAAANwcCR8AAICbI+EDAABwcyR8AAAAbs67tAMoSk7K76UdAkrIvY3iSzsElKBhOaGlHQJKULPmyaUdAkpYpeWbSu3azsgdfEJucvg5SwsVPgAAADdXJit8AAAAdsnPK+0IyjQqfAAAAG6OCh8AAHB9lvzSjqBMI+EDAACuL5+EzxaGdAEAANwcFT4AAODyLAzp2kSFDwAAwM1R4QMAAK6PZ/hsIuEDAACujyFdmxjSBQAAcHNU+AAAgOvjTRs2UeEDAABwc1T4AACA6+MZPptI+AAAgOtjlq5NDOkCAAC4OSp8AADA5fGmDduo8AEAALg5KnwAAMD18QyfTSR8AADA9TGkaxNDugAAAG6OCh8AAHB9vGnDJip8AAAATpCamqqEhAQ1adJEMTExGj9+vHJzc4vsu2LFCt1///2Kjo5WXFycdu7c6dBYSPgAAIDrs+Q7frtOQ4YMkdFo1JYtW7Rs2TJ99913WrRoUaF+GzZs0KhRozR8+HB9//336tOnj5588kn9/vvv1x3Dn0j4AACA68vPd/x2HY4dO6YdO3Zo2LBhMhgMioyMVEJCgt57771CfVevXq0OHTronnvukZeXl9q0aaMmTZpo+fLl1xXD/+IZPgAAgCKcOXNGZ8+etWoLDQ1VWFjYVY89dOiQKlasqPDw8IK2GjVq6NSpU7pw4YICAwML2vPy8mQ0Gq2O9/T0pMIHAABgxQlDukuWLNFDDz1ktS1ZsqRY4WRmZspgMFi1/fk5KyvLqv2+++7TypUrtWPHDuXm5mr9+vX67rvvdOnSJcf8txEVPgAAgCLFxcUpNjbWqi00NLRYxxqNRplMJqu2Pz/7+/tbtbdv315paWl6+eWXlZ6erpYtW6pDhw6Fjr8eJHwAAMD1OeFNG2FhYcUavi1KrVq1dP78eaWkpCgkJESSdPjwYUVERKh8+fJWfc+ePasWLVqoZ8+eBW3dunVTmzZtrj34v2FIFwAAuDyLJc/h2/WIiopS48aNNWHCBGVkZCgpKUlz5sxR165dC/XduXOnevbsqZMnT+rSpUtatGiRjhw5ogcffPC6YvhfJHwAAABOkJiYqNzcXLVq1UrdunVTixYtlJCQIEmKjo7Wp59+Kklq166d4uLiFBcXp6ZNm2rDhg36z3/+o+DgYIfF4mGxWCwOO5uD5KQ4blYKyrZ7G8WXdggoQcNyivfsC9xDs+bJpR0CSlil5ZtK7drZu1c7/Jx+jTo4/JylhQofAACAm2PSBgAAcH1OmLThTkj4AACA63PAq9DcGUO6AAAAbo4KHwAAcH3517eMirsj4QMAAK6PIV2bGNIFAABwc1T4AACA62OWrk1U+AAAANwcFT4AAOD6eIbPJhI+AADg+hjStYkhXQAAADdHhQ8AALg+Knw2UeEDAABwc1T4yoi0c+fVo99QjXlhiO64rWFph4NrFBN7h/q9+KRuqBahMyfP6M1X39J3G7YX2Te8SpgGvzpQt9zeQB4eHtr93U+aPWauTiedliTVqHeTnn65n2o3rKVcc652bv5Bc8bMVfq5CyV5S7gC35BA3TK1r4Kb1ZclN18nl2/V/tHvypJ35SpDRPs7VG/Uo9p4x5CCNs9yPqr70iOK6HCHvAMMyvjtlH599QOlfvNLSdwGiskjsKKMTz8n75sbSXl5Mm/+Uqb/zLX5dgfPyBsVOGmuMsa/oNx9uy+3hYbL0HewvOveInl4KHffbpkWzlb+mdMldStuy2LhTRu2UOErA37cs089+g1V0snk0g4F16HKjVU09q1RWjBloTrU66SFry/WqDdfVkhEcJH9x/57tFJOp6hLkzh1aRynrMwsvTB9mCTJ189Xk96ZoL0/7NND0d3UK7avAisFavi0YSV5S7DhtrcGKS/zktbfmqCtbV9SyF0NdGO/dkX29fD20k39Oyp63kDJw/rXbt2XHlGl22vr2/avaF2dvkp6b6OavDtMflWK/v8GpcP/2VGymExK79tFF194Sj4NG6tcx65XPsC3nAKeeVke5fyszzNsrCypKUp/sovS+3aRxZQl44AXnBz9P0R+vuM3N0LCV8o+Wfulho+erEHxT5R2KLhO93dtoz3bf9bWL75VXl6+Nq3+Wj9t26MOPdoX2X/gg4M18+XZMmeb5V/eKKO/Uemp6ZKk8MphOrz/dy2e/q5yc3J14fwFrXp3tRrGUP0tC4xR4Qq+82btH/u+8k1mmY6d0aFpK1T9/9oU2T9m6QgF31lfh2d9Wmifp5+PDk7+SNmn0qR8i5Le/Ur5l3JVoeGNzr4NFJNnRBX5NIiW6Z03JfMl5f+RLNNHi1Wu7YNXPMYY/4zMO7YUar84cqCy5s+UzGZ5GP3lYTDKciHdmeEDkhjSLXV3xjRW+zax8vb20rBRr5V2OLgOUXWq6/cDR6zajh48ppr1ahTZ33wpR5I0ctYItep0j1LPpOnZuMsVvKTfT2h4zxet+rdsf5cO/nzQCZHDXuXrVpU57aIu/XGuoC3j4EkZI0PlHWhU7oUsq/67+89RdnKaqsbdVehce4fNt/oc3Pxm+QQadWHfMecED7t5RUYp/2K6LOdSC9ryThyVV2iEPIwBsmRlWPX3bdlGXhFVlDVnsgwP/+0v8zlmSZJx8Ej5Nm8ly7lUXRzzrNPv4R+BdfhsuuYK3y+//KJ169bJbDYrNTX16gegSCHBQfL29irtMOAARn+jsk3ZVm2XTJdk8DfYPG7KsNfVrs4D2rTqa8346HX5l/cv1KfPsN5q1vpfmjVqjkNjxrXx9jcoL+uSVdufn739/Qr1z05OK9Z5Kzauqdv+PVgHpyyT6fjZ6w8UDuFhMErZ1t9tXfrvz9/P+vvtWaWaDI/2VcaMcTaHBLPmTtH5x9rJ/O0mlR8zQzIW/t4DjmR3hS81NVX9+/fX3r175ePjo2XLlqlr165asGCBoqOj7Q7gzJkzOnvW+hdb7XDbf0ACZUGPAY/osYGPFnz+Zdd++fmVs+pTzlBOWZlZfz/Uijn78t/4546bp/aPtFX0nY209fNvJEnGAKOGTxumOrfU0qCuQ3XkbxVElI7crGx5Gax/1l7Gy59zM0zXdM7IHveo/rjHdXDSRzoyb+11xwjHsWSbpL89i6dy5f6773++3z6+8h/6irIWzpYl5Yztk5ovf+9Ni+eqXOv28mkQrZwdWx0Z9j+Pmz1z52h2V/gmTJig2rVra+fOnfL29laNGjUUHx+vyZMnX1MAS5Ys0UMPPWS1Aa7gvdkfqG2djgXbLz/uV1SdKKs+UbWr68iBo4WO9fXz1eKvF6puozoFbZ5envL08tTF8xclSZWr36A317wh/wCj+rVLINkrQy4eOCHf4PLyDa1Q0BZQu4pMJ1OVe9HOhM/TQw2m9FGdF7vr+16vk+yVQXlJR+QZWEEeFSoVtHlVjVJ+yhkpK7OgzbtmHXndECljwvOqsHi1KixeLUkKGDFRhieHSL6+CkxcLK+adf86uaen5OkpS8bFErsft2XJd/zmRuyu8G3btk3r16+XwWCQh4eHJKlv375asGDBNQUQFxen2NjYazoWKEu+XL5e3eK76u4OLbXlsy1q0baFGjW9VbNeeaNQX3O2WccOHdNTI+M1Kn6MzJfM6j86QSd+P6F9P/yigAoBmrZkqnZ9s0uTn3tdFoulFO4IV5J15LTSth1Q/XGP6+dn/y3f4PKqNfQhJb2/0e5z1R/3uMJiG+mb+0bKdCLFCdHieuUnn1TOL3tk/L8Bypw7VZ6BFWR4+HFd2mCdnOfu/1nnH73Pqq3S8k3KmDiiYFmWvBPHZOj5lDKnjpIlxyxjr/7KO3VCuQf3ldj94J/J7oTPx8dH2dnZMhgMBX8IZWZmyt//2p4/CAsLU1hYmFVbTsrv13QuoDQdP5ykl/qMUr8X++r5qc/qjxN/6JX4MTpx5KQkqfWDsXr2tWfUtk5HSdKkoVP09CtPadHG+bJYpB+/2aXne76o3Jxcte12nyKqhuvuji11d4eWVtf583iUrh/6zlCDCb0UuzNRFku+Ti7dokPTVkiS7vt9oX4e9rZOLf/G5jl8gsorqncbWfLyddfmKVb7inM8Sk7m1FEy9h2sCnM/lCz5Mm9ap+xliyVJFd/9TFnzXpd5y/qrnidr9iQZej2twJmLJItFuT//qIxXn5dyc518B/8ADOna5GGxs3QwduxYHT9+XC+99JK6deumzz77TK+++qoCAwM1ZswYhwRFwvfPcW+j+NIOASVoWE5oaYeAEtSsOWuL/tNUWr6p1K5tWuf4SW2GNgkOP2dpsfsZvmeffVZGo1H333+/Lly4oObNm8tkMum5555zRnwAAABXxzN8Ntk9pOvv76/ExESlpaXpxIkTCg8PV3h4uDNiAwAAKB6GdG2yu8J36tQpde/eXcnJyWrYsKEWLVqkRx55pNDSKgAAACgb7E74xowZo5tuuknVq1eXJD355JOqWbOmxo0b5/DgAAAAioV36dpk95Durl279M0338jHx0eSFBQUpJdeekl33VX4lUEAAAAofXZX+Ly9vZWWZv2aoPT0dPn5FX6dEAAAQIlg0oZNdlf47r//fg0aNEhDhgzRDTfcoOTkZCUmJuq+++67+sEAAADO4GZDsI5md8I3bNgwjRkzRv369ZPZbJavr686d+6sIUOGOCM+AAAAXCe7Ez6DwaDXXntN48aNU3p6uoKDgwtesQYAAFAq3GwI1tGKnfCtXr1aHTp00MqVK6/Yp3Pnzg4JCgAAAI5T7ITvzTffVIcOHZSYmFjkfg8PDxI+AABQOniGzya7KnySNHnyZEVHR8vLy8tpQQEAANiFIV2b7F6WpX///jKbzc6IBQAAAE5gd8IXGRmpn3/+2RmxAAAAXBvetGGT3bN0K1SooN69e6tq1aoKCwuzmqG7ePFihwYHAACA62d3whcdHa3o6GiZzWalp6erUqVK8va2+zQAAACO42YVOUezO1Pr1auXxo4dq88//1xms1kGg0GdO3fWiBEjnBEfAADA1VkspR1BmWb3M3zjxo3TsWPHNHfuXK1du1YzZszQzz//rKlTpzojPgAAAFwnuyt8X331lT7//HMFBwdLkm666SbVrVtXnTp10osvvujwAAEAAK6KIV2b7K7wlStXrtAafP7+/jIYDA4LCgAAAI5jd8L31FNPadCgQTpw4IBMJpOOHj2qESNGqF27djp16lTBBgAAUGJYlsUmu4d0X331VUmX35vr4eEhy/88JLlgwQJZLBZ5eHho//79josSAADAFt60YZPdCd+GDRucEQcAAACcxO6Er0qVKs6IAwAA4Nq52RCso7FiMgAAcH2sw2eT3ZM2AAAA4Fqo8AEAANfHkK5NVPgAAADcHBU+AADg+qjw2UTCBwAAXB/r8NnEkC4AAICbo8IHAABcniWfZVlsocIHAADg5qjwAQAA18ekDZtI+AAAgOtj0oZNDOkCAAC4OSp8AADA9TFpwyYqfAAAAG6OCh8AAHB9TNqwiYQPAAC4PhI+mxjSBQAAcHNU+AAAgOuzMGnDFip8AAAAbo4KHwAAcH08w2cTCR8AAHB9rMNnE0O6AAAAbo6EDwAAuD5LvuO365SamqqEhAQ1adJEMTExGj9+vHJzc4vsu2PHDj388MOKjo5Wy5YtNW/evOu+/v8i4QMAAHCCIUOGyGg0asuWLVq2bJm+++47LVq0qFC/w4cPKz4+Xo8++qh+/PFHzZs3TwsWLNDnn3/usFjK5DN89zaKL+0QUEK+3P1WaYeAEjQ/+pXSDgElKHTVodIOASWs6NpVCSljz/AdO3ZMO3bs0ObNm2UwGBQZGamEhARNmTJFffv2ter7/vvvq1WrVnrwwQclSXXr1tWHH36ogIAAh8VTJhM+AAAAe1icMEv3zJkzOnv2rFVbaGiowsLCrnrsoUOHVLFiRYWHhxe01ahRQ6dOndKFCxcUGBhY0L5nzx41a9ZMQ4cO1TfffKOgoCD16tVLcXFxDrsXEj4AAIAiLFmyRLNnz7ZqGzBggAYOHHjVYzMzM2UwGKza/vyclZVllfClp6dr8eLFmj59uiZPnqxdu3apX79+qlChgu6//34H3AkJHwAAcAdOGNKNi4tTbGysVVtoaGixjjUajTKZTFZtf3729/e3avf19VWrVq109913S5Juv/12derUSZ999hkJHwAAgDOFhYUVa/i2KLVq1dL58+eVkpKikJAQSZcnZ0RERKh8+fJWfWvUqCGz2WzVlpeXJ4sDXxfHLF0AAOD6ytiyLFFRUWrcuLEmTJigjIwMJSUlac6cOeratWuhvt27d9eGDRv0ySefyGKxaOfOnVq1apU6dep0XTH8LxI+AADg+vItjt+uU2JionJzc9WqVSt169ZNLVq0UEJCgiQpOjpan376qSSpadOmmjNnjhYvXqzGjRtrxIgRGj58uFq1anXdMfyJIV0AAAAnCAkJUWJiYpH7du3aZfW5ZcuWatmypdNiIeEDAACuzwnLsrgThnQBAADcHBU+AADg+srYmzbKGhI+AADg+q5zVq27Y0gXAADAzVHhAwAAro8hXZuo8AEAALg5KnwAAMDlWViWxSYSPgAA4PoY0rWJIV0AAAA3R4UPAAC4Pip8NpHwAQAA18c6fDYxpAsAAODmqPABAADXx5CuTVT4AAAA3BwVPgAA4PIsVPhsIuEDAACuj4TPJoZ0AQAA3BwVPgAA4Pp4tZpNVPgAAADcHBU+AADg+niGzyYSPgAA4PpI+GxiSBcAAMDNUeEDAAAuz2KhwmcLFT4AAAA3R4UPAAC4Pp7hs4mEDwAAuD4SPpsY0gUAAHBzVPgAAIDLs1Dhs4kKHwAAgJujwgcAAFwfFT6bSPgAAIDryy/tAMo2hnQBAADcHBU+AADg8pi0YRsVPgAAADdHhQ8AALg+Knw2kfABAADXx6QNmxjSBQAAcHNU+AAAgMtj0oZtVPgAAADcHAmfk8XE3qEF6/+tzw6u0n82zlfTVjFX7BteJUwTFo7Tqr0fa/W+lXr17TGKiIwo2F+j3k2a+v4kfbp3hVb8uFQjZgxXhUqBJXEbcLC0c+fVttv/acePe0o7FBSTX3Cg7nt7iHrvnacnfpqrZqMek4dX0b9Cq91zqx7+cqL6/Pq24r6apGqtGhXZ787RPXXPtPgrXjN2xlN6YOlIh8SP69f2/ljt+nG90s8d0s97Nql9u9ZX7BsWFqJc80mdTztYsP12cFvB/laxLbR922dKSzmgw4e266WRQ0riFtxbvhM2N0LC50RVbqyisW+N0oIpC9WhXictfH2xRr35skIigovsP/bfo5VyOkVdmsSpS+M4ZWVm6YXpwyRJvn6+mvTOBO39YZ8eiu6mXrF9FVgpUMOnDSvJW4ID/Lhnn3r0G6qkk8mlHQrscO+cAcrJvKR3mgzUio6vqGqLm9Wwb9tC/SpEhavNW4O1c+oyLagfr++nrdC9cwfKP6JSQZ9yFQMUO/Np3dLnviter07cXarZuZlT7gX2q1nzRi1d8pZGjZ6ioJC6GjP2dX3w/puqXDmiyP63N2mkI0eOq2JQ7YKtZu1/SZKCgippxfIFGj9hhoJC6qp9xx5KeLq3evToUpK35HYs+RaHb+6EhM+J7u/aRnu2/6ytX3yrvLx8bVr9tX7atkcderQvsv/ABwdr5suzZc42y7+8UUZ/o9JT0yVJ4ZXDdHj/71o8/V3l5uTqwvkLWvXuajWMaViSt4Tr9MnaLzV89GQNin+itEOBHQKjwlWlWX1tm/CBcrPNunj8rH6YuVINet1bqG/th1soecevOvrFD7Lk5evw6u1K3nZA9R69R5LkbSyn7l9PkflCpg6v2VHk9SrVqqzGgzpr//sbnXpfKL7Hez6srVt36NNPv1BeXp6WLVulzZu/05N9exTZv0mTW/XDFSr41atVkb+/UZ6ef/0RbLFYlJVlckrsgETC51RRdarr9wNHrNqOHjymmvVqFNnffClHebl5GjlrhJb9sER1GtXR/MkLJUlJv5/Q8J4vKj//rxpzy/Z36eDPB513A3C4O2Ma67OlC9S2dcvSDgV2CKpdRdnnLirrj/MFbecOnVT5qiHyDTT+rW9VpR1Ismo7d+ikgutXkyTlXcrR0lbDtfXlxcrNyi50LS8/H7WeM1BbRi6S6Wy6E+4G16J+/drau/eAVdv+/YfUsGH9Ivs3aXyrIqtW1u5dG5R8co9WfbJY9erVkiTt2r1XHy1bpWVL31Z21jHt3fO1ln70qT7+eK3T78OtMaRr03UlfGlpaY6Kwy0Z/Y3KNln/Qr9kuiSDv8HmcVOGva52dR7QplVfa8ZHr8u/vH+hPn2G9Vaz1v/SrFFzHBoznCskOEje3l6lHQbs5ONvUE7WJau2XJP58j6j39/6+hXZ989+lrx8mVIuXPFazcc9oRObf1bSJp7vLEvKBwQoMyvLqi3LZFKAf+Hfz5J0Pv2Ctm7drlatu6pWnaY6eOiIPl/7gQIDy6tcuXJKTT2nbt3jFRBYQy3u6qS4bp3Uu1f3krgV/EPZnfDl5uZq+vTpaty4sWJjY5WUlKQuXbrozJkz1xTAmTNntG/fPqvNVfUY8Ig++3VVwSYPyc+vnFWfcoZyysrMusIZLjNnm5VtytbccfPkZ/RT9J1/PfBtDDBqzFujdO9DrTSo61Ad+VsFEYDj5Zguydtg/V32Nvhe3pdpKqKvb6G+OZmFq3l/V6tzMwXXr6btry25zohxvV4YPtBqwoWHh4eMBuu/rBsNBl3MyCjy+J6PD9DwEa8qNfWcMjIy9dyw0SpfPkAtmsco4eleujEqUitWrFFubq6+2/a9Zs2er6ee4lGP62HJd/zmTuxO+GbNmqVt27Zp5syZ8vHxUXBwsCIiIjR+/PhrCmDJkiV66KGHrDZX9d7sD9S2TseC7Zcf9yuqTpRVn6ja1XXkwNFCx/r6+Wrx1wtVt1GdgjZPL095ennq4vmLkqTK1W/Qm2vekH+AUf3aJZDsASXk3IEkGYLKyxDy16z4SrWqKONUqswXrRO+c7+eUFDtqlZtlWpVUdqvJ656ndpdm6viTTfoiV1z1HvvPDVK6KCI22ur9955Cqhc9GQvOMdrk2ZZTbjYvuNH1a9f26pPvXq1tG/fr4WODQjw1+TXXla1alUK2ry8vOTj4y2TKVuRkZVVrpz1XyBycnKUY85xzs38UzCka5PdCd+qVauUmJio5s2bX/4bj9GoiRMnatu2bVc/uAhxcXFasWKF1eYuvly+Xo2a3qq7O7SUl5en7u7QUo2a3qp1y78s1NecbdaxQ8f01Mh4VagUKIPRT0PGD9KJ309o3w+/KKBCgKYtmap93+/TsB4vKP3clYeEADhW+tE/lLzjVzUb3VM+/n4qHxmqxoM768CHXxfqe3D5VlVuWk81OsTIw8tTNTrEqHLTejq4fOtVr7PmsclaUO9JLWzQTwsb9NPuOat1eudBLWzQTxmnUp1xayimd99bppYtm6pr147y8vJS164d1bJlU7373vJCfTMyMhXbqoUmT3pFgYHl5e9vVOLM8TpyNEmbt2zTmjXr1bz5HerZ82FJUsOG9TWgfx+9937hcwGOYnfCl5WVpaCgIEmXZxVJkp+fn9VsI3uEhYXp5ptvttrcxfHDSXqpzyg9NvARrdq3Uk8MeUyvxI/RiSMnJUmtH4y9PPT7X5OGTtHJY6e0aON8vffNO/Iz+un5ni8qNydXbbvdp4iq4bq7Y0utPfCp9dAxAKdb12+mPL089ei30/XQp6N1fNMe/TDzY0lSnwNvq9Z/l1A5fzhZn/edrugBD6j33nlqPKSz1sXPVPqR06UZPq7Tr78eVpeuffTC8IFKOfOLXho5RN3i4nXo0O+SpEceeVDn0/6aRPdQl97y8vLUwQPfKunYj4qICFWHjo8pNzdXG77aop5PDNSQwfFKSzmgJR+8pekz5mnum/8prdtzCwzp2uZh+TNrK6annnpKderU0TPPPKM77rhDO3bs0Pz587V9+3a99dZbDgnq7qpXXswS7uXL3Y75fwauYX70K6UdAkrQgD9YVuafJtd8stSundLW8asfhHxWuIrvqux+l+7IkSP1xBNP6OOPP1ZmZqbatWunzMxMLVy40BnxAQAAXJ2bVeQcze6ELzIyUmvWrNHGjRt16tQpRURE6O6771ZAQIAz4gMAALgqdxuCdTS7E75Tp05Jkho1aqRGjS4vF3LhwgWZTCZVqFBBvr6+tg4HAABACbM74bv33nut3vbwvzw9PdWsWTNNmjSpYGIHAACAs1Hhs83uqbUjRoxQs2bNtHr1av30009as2aNWrZsqf79++vjjz9WQECAJk6c6IxYAQAAisQsXdvsTvj+85//6PXXX1eNGjXk6+urm266SZMmTdLKlStVu3ZtjRs3Tps3b3ZGrAAAALgGdg/pnjt3Tl5e1u8C9fDwUGrq5UVBDQbDFYd8AQAAnMLiUdoRlGl2V/hatGihZ599VseOHVNOTo6OHTumF198Uc2bN5fZbFZiYqJbLZ4MAADg6uxO+EaNGqW8vDzdd999atiwoe6//37l5eVpzJgx+v7777Vp0ya9/PLLzogVAACgSDzDZ5vdQ7oVK1bU/Pnz9ccff+j06dOqXLmyQkNDJUnNmjXTJ5984vAgAQAAbLHkM6RryzW9ADcpKUlJSUkym806evSovv32Wy1atMjBoQEAAMAR7K7wzZs3T9OnT5eHx+VM2mKxyMNTZEX9AAAgAElEQVTDQ/Xq1VOvXr0cHR8AAMBVudsQrKPZnfC9//77SkxMlK+vr7766isNHTpU48aN0w033OCM+AAAAHCd7B7SvXDhgtq0aaO6detq7969qlixokaOHKm1a9c6Iz4AAICrslg8HL65E7srfGFhYcrIyFB4eLhOnDghi8WioKAgpaenOyM+AACAq2JI1za7E77bb79dgwYN0owZM1S/fn1NmzZN5cqVU3h4uDPiAwAAwHWye0j3hRdeUPXq1ZWbm6sXX3xRGzZs0JIlSzRy5EhnxAcAAHBVlnwPh2/uxO4KX0BAgEaNGiVJCgoK4tk9AACAMu6a1uH75ptv9NRTT+mhhx7S2bNnNWnSJOXm5jo6NgAAgGKxWBy/uRO7E75Vq1Zp2LBhqlOnjo4dOyZJ+uqrrzRt2jSHBwcAAFAcDOnaZnfC99Zbb2nOnDl65pln5OnpqdDQUM2bN0+rV692RnwAAAC4TnYnfKdPn9att94qSQVv26hevbqysrIcGxkAAEAxlcUKX2pqqhISEtSkSRPFxMRo/PjxRT4Cl5+fr1mzZqlly5aKjo5Wx44dHT5Hwu6ELyoqShs2bLBq+/bbb1W9enWHBQUAAODqhgwZIqPRqC1btmjZsmX67rvvtGjRokL93nvvPa1cuVLvvPOOdu3apaFDh+rZZ5/V8ePHHRaL3bN0n3nmGSUkJKhVq1a6dOmSRo8erdWrV+v11193WFAAAAD2KGuTLI4dO6YdO3Zo8+bNMhgMioyMVEJCgqZMmaK+ffta9e3Ro4e6dOkio9Eos9mstLQ0GQwG+fn5OSweuxO+Zs2a6cMPP9SSJUsUExOj/Px8LViwQA0bNnRYUAAAAPZwxiSLM2fO6OzZs1ZtoaGhCgsLu+qxhw4dUsWKFa1eTFGjRg2dOnVKFy5cUGBgYEG7p6enjEajtm7dqieffFIWi0UjRowo1nWKy+6ET5Lq1q1bsBYfAACAO1qyZIlmz55t1TZgwAANHDjwqsdmZmbKYDBYtf35OSsryyrh+9Mdd9yhn3/+WTt37lRCQoJCQ0PVrl2767iDvxQ74evZs2fBJI0rWbx48XUHBAAAYC+LxfEVvri4OMXGxlq1hYaGFutYo9Eok8lk1fbnZ39//yKP8fX1lSQ1bdpUnTp10qpVq0o+4YuJiXHIBQEAAFxBWFjYNQ+r1qpVS+fPn1dKSopCQkIkSYcPH1ZERITKly9v1fe1116TdPn1tX8ym82qWLHiNUZeWLETvgEDBjjsogAAAI5kyS/tCKxFRUWpcePGmjBhgsaOHatz585pzpw56tq1a6G+TZo00XPPPadWrVqpcePG2rRpk9auXasFCxY4LJ5iJ3yjR4/W6NGjNWLEiCv2mThxokOCAgAAsEe+E4Z0r1diYqLGjh2rVq1aydPTU507d1ZCQoIkKTo6WmPGjNEDDzyg1q1b66WXXtJLL72klJQURUVFadasWbrtttscFkuxEz5LWZvvDAAAUIaFhIQoMTGxyH27du2y+ty1a9ciq3+OUuyFl8eMGSNJev7551W1alV5etq9ZjMAAIBTWCweDt/cid3LsgwdOlSnTp1So0aNSPoAAABcgN0J3+7du7Vx40aHzhwBAAC4Hs5YeNmd2J3wVatWTTk5Oc6IBQAA4Jow1cA2uxO+V155RfHx8ercubMqVKhgta9z584OCwwAAACOYXfCt2zZMh08eFALFy60eobPw8ODhA8AAJQKhnRtszvh+/zzz/XJJ5+oZs2azogHAAAADmZ3wlepUiVVq1bNGbEAAABck7K48HJZYnfCN2jQII0YMUJ9+vRRhQoV5OHx13/gypUrOzQ4AACA4nC3dfMcze6E788X+65Zs6Yg2bNYLPLw8ND+/fsdGx0AAACum90J34YNG5wRBwAAwDVjWRbb7E74qlSp4ow4AAAA4CR2J3wAAABlDZM2bCPhAwAALo9JG7Z5Xr0LAAAAXBkVPgAA4PKYtGEbFT4AAAA3VyYrfMNyQks7BJSQ+dGvlHYIKEF9do0t7RBQgky38f1GyWHShm1lMuEDAACwB5M2bGNIFwAAwM1R4QMAAC6PIV3bSPgAAIDLY5KubQzpAgAAuDkqfAAAwOUxpGsbFT4AAAA3R4UPAAC4PJZlsY2EDwAAuLz80g6gjGNIFwAAwM1R4QMAAC7PIoZ0baHCBwAA4Oao8AEAAJeXz8rLNpHwAQAAl5fPkK5NDOkCAAC4OSp8AADA5TFpwzYqfAAAAG6OCh8AAHB5LLxsGwkfAABweQzp2saQLgAAgJujwgcAAFweQ7q2UeEDAABwc1T4AACAy6PCZxsJHwAAcHlM2rCNIV0AAAA3R4UPAAC4vHwKfDZR4QMAAHBzVPgAAIDLy+cZPptI+AAAgMuzlHYAZRxDugAAAG6OCh8AAHB5rMNnGxU+AAAAN0eFDwAAuLx8DyZt2ELCBwAAXB6TNmxjSBcAAMDNUeEDAAAuj0kbtlHhAwAAcHNU+AAAgMvjXbq2kfABAACXx6vVbGNIFwAAwM1R4QMAAC6PZVlso8IHAADg5qjwAQAAl8ekDdtI+AAAgMtjHT7bGNIFAABwc1T4AACAy2PShm0kfAAAwOXxDJ9tJHxO5BsSqFum9lVws/qy5Obr5PKt2j/6XVnyrvykQUT7O1Rv1KPaeMeQgjbPcj6q+9Ijiuhwh7wDDMr47ZR+ffUDpX7zS0ncBq7ALzhQLSf9nyr/q57y8/J1aMU3+u7V94v8+Va751bFvNhdgdVClXEyVd+N/0DHN+wu1O/O0T3lG2jQxqFvFXnN2BlPKaBysD7tNt7h9wPnSTt3Xj36DdWYF4bojtsalnY4KKaoe25VixHdVaFaqC6cTNWWCR/oSBHfW0ny8PRQ8xe6q16X5vIx+Crp21+04cWFyjxz3qqfIai8uq8crS+ff1sntu0vaA+pG6mWox5TxK03Kcdk1oGV32rLhA9s/nkB2INn+JzotrcGKS/zktbfmqCtbV9SyF0NdGO/dkX29fD20k39Oyp63kDJw/rHUvelR1Tp9tr6tv0rWlenr5Le26gm7w6TX5XgkrgNXMG9cwYoJ/OS3mkyUCs6vqKqLW5Ww75tC/WrEBWuNm8N1s6py7Sgfry+n7ZC984dKP+ISgV9ylUMUOzMp3VLn/uueL06cXepZudmTrkXOM+Pe/apR7+hSjqZXNqhwA4Vo8LVcd5gfTt1md64OV7bpq9Q+zkD5R9eqcj+MYM6q/pdDfR+h5f17zsGKTfbrNaT+lr1qdyklrqvHK2KUeFW7X6VAtTlgxE6vnWv5jZ8Sh92GqWbWjXSbX3ud9r9uaN8J2zuhITPSYxR4Qq+82btH/u+8k1mmY6d0aFpK1T9/9oU2T9m6QgF31lfh2d9Wmifp5+PDk7+SNmn0qR8i5Le/Ur5l3JVoeGNzr4NXEFgVLiqNKuvbRM+UG62WRePn9UPM1eqQa97C/Wt/XALJe/4VUe/+EGWvHwdXr1dydsOqN6j90iSvI3l1P3rKTJfyNThNTuKvF6lWpXVeFBn7X9/o1PvC471ydovNXz0ZA2Kf6K0Q4Gd6ndtoZM7ftXhdZe/twdXb9eJbQfUsMc9RfZv0P1u7Zy7WhnJaTJnmLRp9Du68Z6GqlAttOB8bRP765spS4u81vkjp7XzjVXKz83ThRMpWt7jNR1cvd2p94h/lmIlfAcOHHB2HG6nfN2qMqdd1KU/zhW0ZRw8KWNkqLwDjYX67+4/RzsfnaSso38U2rd32Hyd/eqngs/BzW+WT6BRF/Ydc07wuKqg2lWUfe6isv74a7jm3KGTKl81RL5/+/kG1a6qtANJVm3nDp1UcP1qkqS8Szla2mq4tr68WLlZ2YWu5eXno9ZzBmrLyEUynU13wt3AWe6MaazPli5Q29YtSzsU2Cm4dlWl/O17m3bopELqVSvU17e8QeUrB1v1z0q5oOz0TIXUvdz/6Nd7tKDFUB1cVTiJi2hUQym/nlCrCb0V//1s9d7yuuo9eKcuJqc5+K7cGxU+24qV8D344IPq2bOn1q9fL4uFeTDF4e1vUF7WJau2Pz97+/sV6p9dzC92xcY1ddu/B+vglGUyHT97/YHimvj4G5Tzt59vrsl8eZ/R7299/Yrs+2c/S16+TCkXrnit5uOe0InNPytp0x5HhI4SFBIcJG9vr9IOA9fAN6Dw9zbHZJZvEb+/ff0NkqRcUxHf8//2zzqbfsXn8fwq+uvmh+/S6d2H9fa/BmtV/Ezd0iNWjZ8s/IgIrszi4fjNnRQr4Vu7dq3q16+vkSNHqlWrVlq4cKEuXrzokADOnDmjffv2WW3uIDcrW16GclZtXsbLn3MzTNd0zsge9yjmo5H6bcZK/Tb94+uOEdcux3RJ3n/7+XobfC/vyzQV0de3UN+czMLVvL+r1bmZgutX0/bXllxnxABsub3/A+q//+2CTR4ehb63PgZfmTMKf29zTJfbvP0K/04wF+P3fZ45V6d/Oqx9SzcrPzdPKfuPa/eiL1W7Q8x13BHKgtTUVCUkJKhJkyaKiYnR+PHjlZubW2Tfr7/+Wh07dlSjRo3Utm1bbdzo2Ed4ijVL98Ybb9SIESM0dOhQrV69Wh9++KESExPVqVMn9ezZUzVq1LjmAJYsWaLZs2dbtU3Tbdd8vrLi4oET8g0uL9/QCjL/dxguoHYVmU6mKveinQmfp4caTPo/RbS7Q9/3el2pm/c6IWLY49yBJBmCyssQElhQnatUq4oyTqXK/Lef77lfTyikQZRVW6VaVXR2z5GrXqd21+aqeNMNemLXHEmSVzkfeXp7qffeefqozYvKOJXqmBsC/uF2vvGpdr7x1zPUzYY9rLC/fW+DalXRH0V8by+lZ+licpqC61RR6sETkiRjaAUZKpUv+GxL2qGTqtq0vlWbp5en5OFmJSYnK4tDsEOGDFF4eLi2bNmilJQUPf3001q0aJH69rWe0HP06FENHDhQ06ZN0913361169ZpyJAhWrduncLDw69wdvvYNWmjXLly6tKliz766CO98847ysvL06OPPqo+ffpccwBxcXFasWKF1eYOso6cVtq2A6o/7nF5+fvJUC1UtYY+pKRreOi+/rjHFRbbSN/cN5Jkr4xIP/qHknf8qmaje8rH30/lI0PVeHBnHfjw60J9Dy7fqspN66lGhxh5eHmqRocYVW5aTweXb73qddY8NlkL6j2phQ36aWGDfto9Z7VO7zyohQ36kewBTrR/xVZFNq2n2v/93tbuEKPIpvW0f0XR39t9SzcrZmBnBUaGysffT3ePekxJ3+1X+rEzV73W3iVfK6ROVTV5qr08PD0UXKeqbn3i3iteC67h2LFj2rFjh4YNGyaDwaDIyEglJCTovffeK9T3448/VpMmTdS6dWt5e3urXbt2uv3227VkieNGd655Hb6bb75ZrVu3VlpamrZs2XLNAYSFhSksLMyq7eg1n61s+aHvDDWY0EuxOxNlseTr5NItOjTtckJ73+8L9fOwt3Vq+Tc2z+ETVF5RvdvIkpevuzZPsdpXnOPhPOv6zVTzcU/o0W+nS/n5+nX5Vv0w8/JQe58Db2vzCwt0aOW3On84WZ/3na5/jeiullP6KuNkitbFz1T6kdOlfAcAruTc4WR92ne6mo/ornsn99WFkyla1W+mzv/3e1u3czO1mvh/eqPe5UrN9pkfy8vHS92WvSxffz8lffeL1iTMKva1Puo2Xi1GPqLb+z+gXNMl/fTOBu1euM5p9+eOnFHhO3PmjM6etX5ePjQ0tFDeUpRDhw6pYsWKVhW6GjVq6NSpU7pw4YICAwML2n/77TfVrl3b6viaNWs6dNKsh8XOWRjJyclatmyZli9fLknq3r27unXrpqCgIIcFtSb8EYedC2Vbki8PtP+T9Nk1trRDQAmafdsrpR0CStgzx98ttWvPinzM8Sd9PqbQY2cDBgzQwIEDr3roJ598ounTp2vTpk0FbcePH9e9996rr7/+WhEREQXtvXr1UnR0tAYPHlzQNmPGDO3evVuLFi267tuQilnhy8vL01dffaWlS5fq22+/1a233qrnn39e9913n7y8+AMbAAC4n7i4OMXGxlq1hYaGFutYo9Eok8n6me4/P/v7+1u1GwwGZWdbTwjKzs4u1O96FCvha9mypTIyMtS2bVt99NFHql+//tUPAgAAKCHOeJduUY+dFVetWrV0/vx5paSkKCQkRJJ0+PBhRUREqHz58lZ9a9euXWiVkt9++00NGjS4tsCLUKxJGz179tTGjRs1ceJEkj0AAICriIqKUuPGjTVhwgRlZGQoKSlJc+bMUdeuXQv1feCBB7Rjxw6tXbtWubm5Wrt2rXbs2KFOnTo5LJ5iVfj69esnSVq5cmWR+318fBQUFKRGjRrJYDA4LDgAAIDiKIvLsiQmJmrs2LFq1aqVPD091blzZyUkJEiSoqOjNWbMGD3wwAOqUaOG3njjDU2dOlUjR45UlSpVNGvWLN14o+NeoWrXLN0lS5Zo9+7dCg4OVpUqVZScnKyzZ88qIiJCJpNJHh4eWrBggerVq+ewAAEAAK6mLCZ8ISEhSkxMLHLfrl27rD63aNFCLVq0cFosdiV8derU0e23364hQ4bI0/PyaPDs2bOVnp6ukSNHasGCBZo4caIWL17slGABAABgP7sWXl6/fr0GDhxYkOxJl4d7P/vsM0nS448/rl9++cWxEQIAAFyFxQmbO7Er4ZOkpKQkq88nT54seC9cdna2fHx8HBMZAAAAHMKuId2uXbsqPj5e/fr1U+XKlXXq1CnNnz9fDz30kFJTU/X888+rZcuWzooVAACgSM5YlsWd2JXwDRo0SEajUW+//baSk5NVuXJlxcXF6YknntDevXt10003aciQIc6KFQAAoEhlcdJGWWJXwufp6an4+HjFx8cX2tewYUM1bNjQYYEBAADAMexK+PLy8vTFF1/o6NGjys+3zqUHDBjg0MAAAACKy90mWTiaXQnfqFGjtGbNGtWtW1fe3n8d6uHBwDkAAEBZZVfCt3HjRi1evFi33HKLs+IBAACwWz41PpvsSvjy8/N5ly4AAChzmLRhm13r8HXo0EHz5893ViwAAABwArsqfPv27dOPP/6ouXPnKigoyGrfhg0bHBoYAABAcTGga5tdCd/DDz+shx9+WJKUmpqqoKAgJmwAAACUcXYP6R45ckSvvvqqZs+erSZNmujdd9/VnXfe6az4AAAArirfCZs7sSvhmz17trZv367ExET5+PgoJCREERERGj9+vLPiAwAAuKp8D8dv7sSuId1Vq1bpgw8+UHh4uDw8PGQ0GjVx4kTde++9zooPAAAA18muhC8rK6tgsobFcvnxSD8/P3l62lUoBAAAcCjW4bPNrkytUaNGmj17tqS/3q7xzjvvsBAzAABAGWZXhW/kyJF64okn9PHHHyszM1Pt2rVTZmamFi5c6Kz4AAAAror6nm12JXyRkZFas2aNNm3apJMnTyoiIkJ33323AgICnBUfAADAVbnbrFpHsyvhkySDwaC2bds6IxYAAAA4gd0JHwAAQFnDpA3bmF4LAADg5qjwAQAAl0d9zzYSPgAA4PKYtGEbQ7oAAABujgofAABweUzasI2EDwAAuDzSPdsY0gUAAHBzVPgAAIDLY9KGbVT4AAAA3BwVPgAA4PIsPMVnEwkfAABweQzp2saQLgAAgJujwgcAAFwe6/DZRoUPAADAzVHhAwAALo/6nm0kfAAAwOUxpGsbQ7oAAABujgofAABweSzLYhsVPgAAADdHhQ8AALg83rRhGwkfAABweQzp2lYmE75mzZNLOwSUkNBVh0o7BJQg022vlHYIKEEDfhxb2iEA+K8ymfABAADYgyFd25i0AQAA4Oao8AEAAJfHM3y2kfABAACXl29hSNcWhnQBAADcHBU+AADg8qjv2UaFDwAAwM1R4QMAAC4vnxqfTSR8AADA5bEOn20M6QIAALg5KnwAAMDlsQ6fbVT4AAAA3BwVPgAA4PKYtGEbCR8AAHB5TNqwjSFdAAAAN0eFDwAAuDwmbdhGhQ8AAMDNUeEDAAAuz2LhGT5bSPgAAIDLY5aubQzpAgAAuDkqfAAAwOUxacM2KnwAAABujgofAABweSy8bBsJHwAAcHlM2rCNIV0AAAA3R4UPAAC4PNbhs40KHwAAQAnLysrSiBEjFBMTo8aNG+v5559XZmbmFfu/9957atOmjaKjo9WmTRu9++67dl2PhA8AALi8fCdszjRu3DglJyfriy++0Lp165ScnKypU6cW2ferr77SzJkzNW3aNO3atUtTp07V5MmTtW3btmJfj4QPAAC4PIsT/nEWk8mkVatWadCgQapYsaKCg4P13HPPacWKFTKZTIX6x8bG6quvvlKDBg2Um5urc+fOycPDQ4GBgcW+Js/wAQAAFOHMmTM6e/asVVtoaKjCwsKuemx2drb++OOPIveZTCbl5OSodu3aBW01atRQdna2jh49qnr16hU6JiAgQL///rs6dOigvLw89e7dW/Xr1y/2vZDwAQAAl+eMZVmWLFmi2bNnW7UNGDBAAwcOvOqxP/30kx5//PEi9w0ePFiSZDQaC9oMBoMk2XyOLzIyUj/99JMOHDighIQEBQUFKT4+/qqxSCR8AADADThjlm5cXJxiY2Ot2kJDQ4t1bExMjH799dci9/3yyy+aOXOmTCaT/P39JalgKDcgIOCK5/Tx8ZEk3XLLLXr88ce1atUqEj4AAIDrERYWVqzhW3vdeOON8vHx0W+//aZbb71VknT48GH5+PgoKiqqUP9FixZp9+7dmjFjRkGb2WxWhQoVin1NJm0AAACXly+LwzdnMRgMatu2raZOnaq0tDSlpaVp6tSp6tChg/z8/Ar1b9KkidavX6+1a9cqPz9fP/zwgxYvXqxHHnmk2Nck4QMAAChho0aNUlRUlDp27Kj7779fVatW1SuvvFKwv3379nrzzTclSQ0aNFBiYqLefPNNNWnSRKNHj9bIkSPVrl27Yl/Pw1IGl6Y+1+Xu0g4BJSR01aHSDgElaErEPaUdAkrQgB/HlnYIKGE+ITeV2rXvrtra4efcdGK9w89ZWniGDwAAuLz8sle/KlMY0gUAAHBzVPgAAIDLo75nGxU+AAAAN0eFDwAAuDxnLqPiDkj4AACAyyPhs40hXQAAADdHhQ8AALi8MriscJlChQ8AAMDNUeEDAAAuj2f4bCPhAwAALs9CwmcTQ7pO5BFYUf7DX1WFxatVYeEnMvQeIHl62TzGM/JGVXz/c3nf3OivttBw+Y+YoAr/WaUKi1fLf/ir8gyLcHb4uAZt74/Vrh/XK/3cIf28Z5Pat7vyux3DwkKUaz6p82kHC7bfDm4r2N8qtoW2b/tMaSkHdPjQdr00ckhJ3AJsiLrnVvVcN1EDDrytxzdM0o2tGl2xr4enh1q8+Ijif3hD/X/5tx54+xn5h1Us1M8QVF69N7+uqv+qZ9UeUjdSXT4Yof6//FvxP7yhu17uIQ8vfmW7grRz59W22/9px497SjsUoAC/PZzI/9lRsphMSu/bRRdfeEo+DRurXMeuVz7At5wCnnlZHuX8rM8zbKwsqSlKf7KL0vt2kcWUJeOAF5wcPexVs+aNWrrkLY0aPUVBIXU1Zuzr+uD9N1W5ctHJ+e1NGunIkeOqGFS7YKtZ+1+SpKCgSlqxfIHGT5ihoJC6at+xhxKe7q0ePbqU5C3hf1SMClfHeYP17dRleuPmeG2bvkLt5wyUf3ilIvvHDOqs6nc10PsdXta/7xik3GyzWk/qa9WncpNa6r5ytCpGhVu1+1UKUJcPRuj41r2a2/ApfdhplG5q1Ui39bnfafcHx/hxzz716DdUSSeTSzuUfxyLxeLwzZ2Q8DmJZ0QV+TSIlumdNyXzJeX/kSzTR4tVru2DVzzGGP+MzDu2FGq/OHKgsubPlMxmeRj95WEwynIh3Znh4xo83vNhbd26Q59++oXy8vK0bNkqbd78nZ7s26PI/k2a3KofrlABqF6tivz9jfL0/OsrarFYlJVlckrsuLr6XVvo5I5fdXjdD7Lk5evg6u06se2AGva4p8j+DbrfrZ1zVysjOU3mDJM2jX5HN97TUBWqhRacr21if30zZWmR1zp/5LR2vrFK+bl5unAiRct7vKaDq7c79R5xfT5Z+6WGj56sQfFPlHYoQCF2JXxJSUnOisPteEVGKf9iuiznUgva8k4clVdohDyMAYX6+7ZsI6+IKspe+p/CJ8sxS3l5Mg4eqQr/XibvGnVk+mC+M8PHNahfv7b27j1g1bZ//yE1bFi/yP5NGt+qyKqVtXvXBiWf3KNVnyxWvXq1JEm7du/VR8tWadnSt5WddUx793ytpR99qo8/Xuv0+0DRgmtXVcoB69+BaYdOKqRetUJ9fcsbVL5ysFX/rJQLyk7PVEjdy/2Pfr1HC1oM1cFVhZO4iEY1lPLrCbWa0Fvx389W7y2vq96Dd+picpqD7wqOdGdMY322dIHatm5Z2qH8I+XL4vDNndiV8MXFxSkjI8OhAZw5c0b79u2z2tyBh8EoZWdbN166dPnffgarZs8q1WR4tK8yZoyT8vOveM6suVN0/rF2Mn+7SeXHzJCM/g6OGtejfECAMrOyrNqyTCYF+Bf9czqffkFbt25Xq9ZdVatOUx08dESfr/1AgYHlVa5cOaWmnlO37vEKCKyhFnd1Uly3Turdq3tJ3AqK4Bvgp5ysS1ZtOSazfP39Cvf1v/wdzzVZ9881meXz3/5ZZ9NlySv6++5X0V83P3yXTu8+rLf/NVir4mfqlh6xavxkW0fcCpwkJDhI3t62n9OG8zCka5tds3QrVqyoP/74QwEBhStU12rJkiWaPXu2Vdu2Bjc47PylxZJtkv72LJ7Klfvvvv9JCnx85T/0FWUtnC1LyhnbJzWbJUmmxXNVrnV7+TSIVs6OrY4MG3Z4YfhAvSERuGsAABN+SURBVDB8YMHnHTt2yWiwTuaNBoMuXuEvST0fH2D1+blho9W7V5xaNI9R7do1dGNUpFasWCNJ+m7b95o1e76eeuoJLVz0oYPvBEW5vf8DumPAAwWfT+8+LG+Dr1UfH4OvzBnZfz9UOabLbd5+5azavQ2+MmdcfVg+z5yr0z8d1r6lmyVJKfuPa/eiL1W7Q4x+eIsqLwD72ZXw1apVS926dVOjRo0UFhZmtW/ixInXFEBcXJxiY2OtG1/pf03nKkvyko7IM7CCPCpUkiX9nCTJq2qU8lPOSFmZBf28a9aR1w2RMiY8LyU8X9AeMGKiLn39/+3de1iUdd7H8TeMIAKSgQc84LZWmkaGiQa6JuJKVwcTEMVKsrT10dbyUHlARUXJQykaKrWmVm5hxkOtpKmXxzDUKzdNNzXqeUhFCQ0IGUhnEJ4/3OZpNh0aZUCGz4trros53L/5/u77npnvfH/3756t/PzOSnxee4uy11/h8nf/Hi50dQVXV6qMpbXaJ7G2YGEKCxamWK7PTZxCt6BAq8d07nznVY/T8/b2ImHGJJavXMOpU2cAMBgMuLk14uefLxIQ0IbGja2TBbPZjNlkdkBP5Gq+WLGRL1ZstFzv9fIQWgbeZvUY3zvbUnAk9zfLXioppzS/CL9ObSnMyQPAs8UtNLm1qeW6LUXfnqFdqPWhAK4GV3BxuY6eiDQMzjYEW9PsGtL19PQkIiLiN8nejWjZsiV333231cUZVOafwXzsCJ4jx4FHE1xb+tNkyFNc2mH97bzi+FF+euJBSp561HIBMM6fxs+rloLJxOW8kzSJG4NL01vAowmez07g8tk8KnKcY/jbWfz9vXT69g0lJmYgBoOBmJiB9O0byt/f++/fPNZoLCO8fx8WLUzAx6cpXl6evL4sidzvT/NZ1n42bdrOn/7Uk7i4IQB07dqFcX8dxXvv/7YtqR3HM/YSENqZjo/ej4vBlY6P3k9AaGeOZ1y9yv71hs+4//lIfAJa4OblQdis4Zzed5ySk9VU8oF/fbCH5p3aETzmEVxcXfDr1I57Rwy45nOJiFTHrgrf9VbxGqqy12bh+ex4bkldD1WVmHZv42L6uwA0+/unlL+5GFPW9mrbKV++kCZPj8Vn2dtQVUXF0S8xzpsMFRUO7oHY45tv/ofBMaN45ZXprHrzNU6eymNo7Gi+/fZ/AXj88ShSVyykmW9HAKIHP8Pi12aTcyIbd3c3du/J5tGBw6moqGDHziziRlwZMl6WPJeCgh9JXvomqW9cZVKP1Iri/8ln47PJ/GnaMAYsepYLZ34k87+W8VPuDwDcFdmL/vNHsqLzlVOvHFj2EQY3A0PTZ+Lu5cHpfcfY9FyKraeweq4PhybRZ/rj9PjrY1T8fImv1u3g8NptDuufSH2nEy/b5lJlx1GJJpOJzMxMCgoKqPz35AKz2UxOTg6pqak1FlTx4LAaa0tubi0yv63rEKQWvep/9VOYiHMa92ViXYcgtcyteYc6e+7AViE13ua/CvZX/6B6wq4KX3x8PFlZWdx6662YzWY8PT359ttviYyMdFR8IiIiInKD7Er4srKySEtLo6ioiLS0NBYvXsyaNWs4ckQ/HyMiIiJ1R0O6ttk1aaOyspIOHTrQoUMHjh8/DsCTTz7JwYMHHRKciIiIiNw4uyp8/v7+nD59moCAAAoLCykvL8fV1ZWysrLqFxYRERFxkEonO1FyTbMr4Rs4cCBPPPEE6enphIWFMXbsWBo3bkxgYGD1C4uIiIg4iIZ0bbMr4Rs9ejQBAQE0bdqUmTNn8uqrr2I0Gpk5c6aj4hMRERGRG2RXwgfw0ENXfsuxqKiIOXPm1HhAIiIiIvbSkK5tdk3aMJvNJCcn0717d8LDwzl9+jSDBw/m3LnqzxwvIiIiInXDroRv+fLl7N+/n2XLluHm5oafnx/+/v4kJSU5Kj4RERGRalU54M+Z2DWkm5mZSVpaGq1atcLFxQVPT0/mz5/PgAEDHBWfiIiISLU0pGubXRW+8vJyfH19AfjlF9k8PDxwdbWrGRERERGpRXZlakFBQSxfvhwAFxcXANatW8c999xT85GJiIiI/E4a0rXNriHd6dOnM2LECD766CPKysp4+OGHKSsrY+3atY6KT0RERERukF0J34oVK5g1axZlZWWcPXsWf39/wsLC8Pb2dlR8IiIiItWqqqqs6xBuanYlfJ6enkyZMoWmTZsSFRVFcHCwkj0RERGpc5VONgRb0+w6hi8hIYGsrCxefvlljh49SkREBKNGjWLz5s2YTCZHxSgiIiIiN8Du6bVubm5ERESQmprKu+++S3FxMZMmTaJPnz4sXLiQ0tJSR8QpIiIick1VVVU1fnEmdid858+fZ+3atURGRhIXF0ebNm1YuXIl77zzDrm5uYwdO9YRcYqIiIhcUyVVNX5xJnYdwzdq1Cj2799Phw4diI6OZtCgQZbz8gFMmjSJ2NjYGg9SRERERK6fXQlfu3btSEtLo2vXrle9v23btqSnp9dIYCIiIiK/l7MNwdY0uxK+OXPm2Lzfy8uL22+//YYCEhEREZGaZVfCJyIiInIz0m/p2qaET0REROo9Z/sptJpm9yxdEREREalfVOETERGRek+TNmxThU9ERETEyanCJyIiIvWes50ouaYp4RMREZF6T0O6tmlIV0RERMTJqcInIiIi9Z7Ow2ebKnwiIiIiTk4VPhEREan3dAyfbUr4REREpN7TLF3bNKQrIiIi4uRU4RMREZF6T0O6tqnCJyIiIuLkVOETERGRek+nZbFNCZ+IiIjUe1WatGGThnRFREREnJwqfCIiIlLvaUjXNlX4RERERJycKnwiIiJS7+m0LLYp4RMREZF6T5M2bNOQroiIiIiTU4VPRERE6j0N6dqmCp+IiIiIk1OFT0REROo9VfhsU8InIiIi9Z7SPdtcqpQS3xTOnTvHBx98QGxsLC1btqzrcMTBtL0bFm3vhkXbW25GOobvJnH+/HmWL1/O+fPn6zoUqQXa3g2LtnfDou0tNyMlfCIiIiJOTgmfiIiIiJNTwiciIiLi5AyzZ8+eXddByBVeXl707NkTLy+vug5FaoG2d8Oi7d2waHvLzUazdEVEREScnIZ0RURERJycEj4RERERJ6eET0RERMTJKeETERERcXJK+EREREScnBI+ERERESenhE9ERETEySnhExEREXFySvhEREREnJwSvjr2yCOPsHHjxroOQ25QQkICCQkJAKSkpBAXF1fHEUl98cYbb9C7d2/MZvNv7svNzeWuu+7i+PHjdRCZiDiTRnUdQEO3adOmug5BakBiYmJdhyD11NChQ1m5ciU7d+7kwQcftLpv/fr1BAcH07lz5zqKTkSchSp8NSwvL49OnTqxbt06evfuTffu3Xn55ZcxGo2kpKQwcuRIBg8eTM+ePfniiy8IDw8nIyMDgPLychITEwkNDSU4OJi//OUvnDlzBgCj0UhiYiJ9+/YlNDSUiRMn8uOPP9ZlV53eL9vy448/pl+/fgQFBTFt2jQOHjzIY489Rrdu3RgxYgRFRUVMnTqVqVOnXrWd7OxsYmJiCA4O/k1F12g0MmPGDCIiIggKCqJPnz688cYblvuLi4uZOHEi3bt3p3///qxbt44uXbqQl5cHwKlTpxgzZgz3338//fr1Izk5GZPJ5NgV04Bda31nZGTw+OOPM2/ePEJCQggNDWX69OmWqt3ly5dZunQpvXv3plevXsyaNYthw4aRkZGBr68vjzzyCBs2bLB6rosXL/LRRx/x1FNP1UVX5d8SEhIYOXKk1W2JiYlMnjzZ5uuvqqqKv/3tbwwcOJDg4GB69OjBiy++yMWLFwGYOnUqL7zwAg899BAhISGcOnWq1vsmDYsSPgfZtm0bmZmZbNmyhZMnTzJnzhwA9u3bx0svvcSuXbvo1q2b1TKJiYkcPXqUjIwMsrOzad68OZMmTQIgPj6ekydPkpGRwfbt2/H29mbcuHFUVVXVet8amj179rB582Y2bNjAP/7xD+bOncuqVavYsWMH+fn5vP/++9dc9sSJE4wdO5bRo0dz4MAB5s6dyyuvvEJWVhYAr732Gnl5eaSnp3Po0CFmzJhBcnIyJ0+eBOCll16itLSUHTt28OGHH7Jr1y4uX74MXPmC8PTTT3PnnXfy2Wef8f7775OdnU1KSorjV0oDVN36/vLLL/Hz8yMrK4s333yTzZs3s23bNgBWr17Nxo0beeedd9i9ezc+Pj4cOnTI0vbw4cPJzs62fMGDK9V/Ly8v+vfvX7sdFSsxMTHs27ePgoICAEwmE5s2beLhhx+2uT98+umnvPvuu6SkpHDw4EHWr1/P3r17yczMtLSdlZXFsmXL2LZtG+3bt6+T/knDoYTPQaZNm4avry8tWrTghRdeYMuWLZhMJgICAggNDcXLy4tGjf5/RP2XN5Hx48fTunVr3N3dmTZtGjNmzKCwsJCtW7cyffp0/Pz88PLyIj4+nqNHj/L111/XYS8bhpEjR9KkSRM6duxIixYtiIqKolWrVvj6+hIUFGT1If2f1q9fT//+/YmIiMBgMHDfffcxdOhQ3nvvPQCef/55li5dire3Nz/88AONGzcG4Ny5cxQUFLB3717i4+Np1qwZvr6+xMfHW9revXs3JpOJSZMm0bhxY1q3bs348eMtbUvNqm59e3h4MGbMGNzc3OjatSudOnUiNzcXgPT0dEaPHs0dd9yBu7s7EyZMoEWLFpa27777boKCgkhPT7fclpaWxpNPPonBYKjdjoqVrl27cvvtt/PJJ58AV/YDb29vysvLbe4PDzzwAOnp6dx2220UFRVRXFxMs2bNLIkjQFBQEB07dsTHx6dO+iYNi47hc5A//OEPlv9bt26NyWSipKSEli1bXvXxJSUlmEwm2rRpY7nNx8eHe+65hyNHjgBXjvX5NYPBQF5eHoGBgQ7ogfyiWbNmlv8NBoPVm7Orq6vNKuuZM2fYv38/wcHBltsuX75s+TZfWFhIUlISx44do127dpZtWVlZSX5+PgDt2rWzLBsQEGDVdlFRET169LDcVlVVhdlsprCwED8/v+vtslzF71nfLi4ulvvc3Nws+0Z+fj5t27a13GcwGKxe6wBxcXEsWLCAcePGcfz4cb777juGDBni4F7J7xEdHc3HH3/MqFGjyMjIICoqqtr9wd3dneTkZHbt2oWvry+dO3fGbDZbvV9c6/NAxBGU8DlIQUEBHTp0AK4cC9akSRNuvfVWqw+EX/Pz88Pd3Z38/HzLcoWFhaxatYpnnnkGuDJE8OuqwHfffWeVAIhjXGub/R7+/v5ERUVZTeo4d+6c5U1//PjxhIeHs3r1aho1akRxcbHlWK5fEoIzZ87wxz/+0fL/r9tu3749W7ZssdxmNBopLCzE19f3umOWq7O1vg8ePGhz2TZt2nD27FnL9aqqKktC/4uIiAgWLFhAVlYW27dv57HHHuOWW26p2U7IdRk0aBBLlizh0KFDfP755yQkJPDPf/7T5utv9uzZnD17lp07d+Lt7Q3AwIEDrdq9kfcWEXtpSNdBFi9ejNFopKCggNdff51BgwZZDeH+J1dXVyIjI0lJSaGgoIBLly6xdOlSDh8+TKtWrQgLCyMpKYni4mLMZjOpqanExMRw4cKFWuyV2CsmJoZPPvmEvXv3UllZyffff8/w4cNZs2YNAKWlpXh4eGAwGCgqKmLevHkAmM1mWrZsSb9+/Xj11VcpKSmhpKSERYsWWdru168fZWVlvPXWW5hMJi5cuMCUKVOYOHGiPkgc4EbWd2xsLGvWrCE3NxeTycSKFSs4d+6c1WMaNWrEsGHD2LBhA1u3btVkjZuIn58fffv2JTExkeDgYNq0aVPt/mA0GmncuDEGg4FLly6xZs0acnJyrnr6HZHaoITPQdq3b8+jjz5qmc3562OvrmXq1KkEBgYyZMgQ+vTpQ3FxMcuWLQNg0aJF+Pj4EBkZSUhICHv27OGtt96yqvjJzefee+9lyZIlLFmyhB49ejB8+HDCw8N58cUXAZg/fz6bN2/mvvvuIzo6mlatWtGlSxdycnIASEpKwsXFhbCwMKKioujSpQtwZbjQ29ubt99+mwMHDvDAAw/w5z//GVdXV1JTU+usv87sRtb3iBEjCA8PZ9iwYYSFhfHTTz/h7++Pm5ub1eNiY2PJysoiMDCQO+64w1FdkesQHR3NsWPHGDx4MFD9/jBhwgQuXrxIr169CA8P5/DhwwwaNMjy2hapbS5VmuZZo/Ly8ujfvz87duywOvZK5Hp8/vnndO/eHQ8PDwC++eYbIiMjOXz4sGWCh9z8vvrqK9q2bUvz5s2BK0O6ISEhLFmyhN69e9dxdPJ7nDhxgri4OPbu3avXntRLqvCJ3MQWLlxIamoqFRUVGI1GUlNT6dWrlz5w6pnMzEwmT55MaWkpFRUVrF27FrgyS1NubkajkZycHJYuXUp0dLRee1JvKeETuYktXryYw4cPExISQnh4OAaDweo4PqkfJkyYQPPmzRkwYAA9e/Zk165drF69Gi8vr7oOTarxww8/EBsbS0lJCc8991xdhyNy3TSkKyIiIuLkVOETERERcXJK+EREREScnBI+ERERESenhE9ERETEySnhExEREXFySvhEREREnJwSPhEREREnp4RPRERExMn9HyakyBkMfJW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133600"/>
            <a:ext cx="11430000" cy="76199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Drive vs Body type Count Plot graph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514600"/>
            <a:ext cx="11988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391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SvtyTwo ITC TT-Book</vt:lpstr>
      <vt:lpstr>Helvetica</vt:lpstr>
      <vt:lpstr>Helvetica Neue</vt:lpstr>
      <vt:lpstr>Palatino</vt:lpstr>
      <vt:lpstr>Wingdings</vt:lpstr>
      <vt:lpstr>Zapf Dingbats</vt:lpstr>
      <vt:lpstr>New_Template4</vt:lpstr>
      <vt:lpstr>PowerPoint Presentation</vt:lpstr>
      <vt:lpstr>PowerPoint Presentation</vt:lpstr>
      <vt:lpstr>Introduction</vt:lpstr>
      <vt:lpstr>Handling Missing values</vt:lpstr>
      <vt:lpstr>Key Data Points</vt:lpstr>
      <vt:lpstr>Problem statement</vt:lpstr>
      <vt:lpstr>Investigation</vt:lpstr>
      <vt:lpstr>Correlation - Price vs Year &amp; Mileage vs Year</vt:lpstr>
      <vt:lpstr>Drive vs Body type Count Plot graph</vt:lpstr>
      <vt:lpstr>Body type  vs Engine type count plot graph</vt:lpstr>
      <vt:lpstr>Engine type vs Car Model count</vt:lpstr>
      <vt:lpstr>Drive type vs Car Model count</vt:lpstr>
      <vt:lpstr>Conclusion</vt:lpstr>
      <vt:lpstr>Actionable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Rohit Chouhan</cp:lastModifiedBy>
  <cp:revision>34</cp:revision>
  <dcterms:modified xsi:type="dcterms:W3CDTF">2019-03-15T10:55:25Z</dcterms:modified>
</cp:coreProperties>
</file>