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1" r:id="rId6"/>
    <p:sldId id="264" r:id="rId7"/>
    <p:sldId id="269" r:id="rId8"/>
    <p:sldId id="266" r:id="rId9"/>
    <p:sldId id="270" r:id="rId10"/>
  </p:sldIdLst>
  <p:sldSz cx="12192000" cy="6858000"/>
  <p:notesSz cx="6858000" cy="9144000"/>
  <p:embeddedFontLs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  <p:embeddedFont>
      <p:font typeface="Wingdings 3" panose="05040102010807070707" pitchFamily="18" charset="2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90346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036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37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5020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39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8281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10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944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7140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611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4946904" y="530352"/>
            <a:ext cx="6748271" cy="187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IN" sz="4000" dirty="0">
                <a:solidFill>
                  <a:schemeClr val="tx1"/>
                </a:solidFill>
              </a:rPr>
              <a:t>Education Learning Platform</a:t>
            </a:r>
            <a:endParaRPr sz="4000" dirty="0">
              <a:solidFill>
                <a:schemeClr val="tx1"/>
              </a:solidFill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25655" y="1404815"/>
            <a:ext cx="614936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Statement: </a:t>
            </a:r>
            <a:r>
              <a:rPr lang="en-GB" sz="160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Our Education Learning Platform makes learning fun and personalized with interactive lessons, games, and progress tracking. With videos, quizzes, and 24/7 access, students can learn anytime, anywhere</a:t>
            </a:r>
            <a:endParaRPr lang="en-GB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Project Group Number:10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Group Member Details: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lang="en-IN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    Ritik</a:t>
            </a:r>
            <a:r>
              <a:rPr lang="en-IN"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 Sharma                  0187CS211136</a:t>
            </a:r>
            <a:endParaRPr lang="en-IN" spc="-1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lang="en-IN"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     </a:t>
            </a:r>
            <a:r>
              <a:rPr lang="en-IN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Shubh</a:t>
            </a:r>
            <a:r>
              <a:rPr lang="en-IN" sz="1800" b="1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1800" b="1" spc="-10" dirty="0" err="1">
                <a:solidFill>
                  <a:schemeClr val="tx1"/>
                </a:solidFill>
                <a:latin typeface="Times New Roman"/>
                <a:cs typeface="Times New Roman"/>
              </a:rPr>
              <a:t>Dengre</a:t>
            </a:r>
            <a:r>
              <a:rPr lang="en-IN"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                 0187CS211162</a:t>
            </a:r>
            <a:endParaRPr lang="en-IN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indent="0">
              <a:lnSpc>
                <a:spcPct val="100000"/>
              </a:lnSpc>
              <a:spcBef>
                <a:spcPts val="780"/>
              </a:spcBef>
              <a:tabLst>
                <a:tab pos="299085" algn="l"/>
              </a:tabLst>
            </a:pPr>
            <a:r>
              <a:rPr lang="en-IN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    Satyam</a:t>
            </a:r>
            <a:r>
              <a:rPr lang="en-IN" sz="1800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 Sen</a:t>
            </a:r>
            <a:r>
              <a:rPr lang="en-IN"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                     0187CS211152</a:t>
            </a:r>
            <a:endParaRPr lang="en-IN" spc="-25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indent="0">
              <a:lnSpc>
                <a:spcPct val="100000"/>
              </a:lnSpc>
              <a:spcBef>
                <a:spcPts val="780"/>
              </a:spcBef>
              <a:tabLst>
                <a:tab pos="299085" algn="l"/>
              </a:tabLst>
            </a:pPr>
            <a:r>
              <a:rPr lang="en-IN" sz="1800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     </a:t>
            </a:r>
            <a:r>
              <a:rPr lang="en-IN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Rohit</a:t>
            </a:r>
            <a:r>
              <a:rPr lang="en-IN" sz="1800" b="1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IN" sz="1800" b="1" spc="-10" dirty="0" err="1">
                <a:solidFill>
                  <a:schemeClr val="tx1"/>
                </a:solidFill>
                <a:latin typeface="Times New Roman"/>
                <a:cs typeface="Times New Roman"/>
              </a:rPr>
              <a:t>Chourasiya</a:t>
            </a:r>
            <a:r>
              <a:rPr lang="en-IN"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           0187CS211138</a:t>
            </a:r>
            <a:endParaRPr lang="en-IN" sz="18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/>
            <a:endParaRPr lang="en-US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endParaRPr lang="en-US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Guide Details: </a:t>
            </a:r>
            <a:r>
              <a:rPr lang="en-IN" sz="1800" b="1" kern="1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Prof. </a:t>
            </a:r>
            <a:r>
              <a:rPr lang="en-IN" b="1" kern="1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Amit Swami</a:t>
            </a:r>
            <a:r>
              <a:rPr lang="en-IN" sz="1800" b="1" kern="1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bg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800" kern="100" dirty="0">
              <a:solidFill>
                <a:schemeClr val="bg2">
                  <a:lumMod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/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dirty="0"/>
              <a:t>Major Project - II</a:t>
            </a:r>
          </a:p>
          <a:p>
            <a:pPr algn="ctr"/>
            <a:r>
              <a:rPr lang="en-US" sz="3600" dirty="0"/>
              <a:t>CS- 805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23" y="442636"/>
            <a:ext cx="893352" cy="11329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1064807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78210" y="2289364"/>
            <a:ext cx="5456805" cy="40428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Describe your idea Solution/Prototype here:</a:t>
            </a:r>
            <a:endParaRPr dirty="0"/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b="1" dirty="0"/>
              <a:t>Personalized Learning Paths</a:t>
            </a:r>
            <a:r>
              <a:rPr lang="en-GB" dirty="0"/>
              <a:t> – Tailored lessons based on student progress and understanding.</a:t>
            </a: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GB" b="1" dirty="0"/>
              <a:t>Multi-Device Accessibility</a:t>
            </a:r>
            <a:r>
              <a:rPr lang="en-GB" dirty="0"/>
              <a:t> – Learn anytime, anywhere on mobile, tablet, or desktop.</a:t>
            </a: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GB" b="1" dirty="0"/>
              <a:t>Collaborative Learning</a:t>
            </a:r>
            <a:r>
              <a:rPr lang="en-GB" dirty="0"/>
              <a:t> – Group discussions, live classes, and peer interaction.</a:t>
            </a: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GB" b="1" dirty="0"/>
              <a:t>Diverse Learning Materials</a:t>
            </a:r>
            <a:r>
              <a:rPr lang="en-GB" dirty="0"/>
              <a:t> – Includes notes, practice exercises, and interactive activities.</a:t>
            </a: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GB" b="1" dirty="0"/>
              <a:t>User-Friendly Interface</a:t>
            </a:r>
            <a:r>
              <a:rPr lang="en-GB" dirty="0"/>
              <a:t> – Simple and easy-to-use design for all age groups.</a:t>
            </a:r>
          </a:p>
          <a:p>
            <a:pPr marL="3873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GB" b="1" dirty="0"/>
              <a:t>Self-Paced Learning</a:t>
            </a:r>
            <a:r>
              <a:rPr lang="en-GB" dirty="0"/>
              <a:t> – Students can learn at their own speed, improving retention.</a:t>
            </a:r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085967" y="5065776"/>
            <a:ext cx="4882265" cy="170535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GB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endParaRPr lang="en-US" sz="1600" dirty="0">
              <a:solidFill>
                <a:schemeClr val="dk1"/>
              </a:solidFill>
              <a:latin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endParaRPr lang="en-IN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Front-end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 Technology:  HTML/ CSS, JavaScript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Back-end Technology: PHP , Django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GB" sz="2000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222;p2">
            <a:extLst>
              <a:ext uri="{FF2B5EF4-FFF2-40B4-BE49-F238E27FC236}">
                <a16:creationId xmlns:a16="http://schemas.microsoft.com/office/drawing/2014/main" id="{D17D62E3-421C-8B4F-24FC-7C53CF7AA148}"/>
              </a:ext>
            </a:extLst>
          </p:cNvPr>
          <p:cNvSpPr txBox="1"/>
          <p:nvPr/>
        </p:nvSpPr>
        <p:spPr>
          <a:xfrm>
            <a:off x="5779008" y="1547839"/>
            <a:ext cx="6189224" cy="337859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Abstract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r>
              <a:rPr lang="en-GB" sz="1600" dirty="0"/>
              <a:t>The </a:t>
            </a:r>
            <a:r>
              <a:rPr lang="en-GB" sz="1600" b="1" dirty="0"/>
              <a:t>Education Learning Platform</a:t>
            </a:r>
            <a:r>
              <a:rPr lang="en-GB" sz="1600" dirty="0"/>
              <a:t> is an interactive and accessible solution designed to enhance learning experiences for students. Traditional education methods often lack personalization, engagement, and flexibility. This platform addresses these challenges by offering </a:t>
            </a:r>
            <a:r>
              <a:rPr lang="en-GB" sz="1600" b="1" dirty="0"/>
              <a:t>customized learning paths, engaging quizzes, interactive activities, and real-time progress tracking</a:t>
            </a:r>
            <a:r>
              <a:rPr lang="en-GB" sz="1600" dirty="0"/>
              <a:t>. With </a:t>
            </a:r>
            <a:r>
              <a:rPr lang="en-GB" sz="1600" b="1" dirty="0"/>
              <a:t>videos, study materials, and 24/7 accessibility</a:t>
            </a:r>
            <a:r>
              <a:rPr lang="en-GB" sz="1600" dirty="0"/>
              <a:t>, students can learn at their own pace, anytime and anywhere. This project aims to make learning </a:t>
            </a:r>
            <a:r>
              <a:rPr lang="en-GB" sz="1600" b="1" dirty="0"/>
              <a:t>more enjoyable, effective, and accessible</a:t>
            </a:r>
            <a:r>
              <a:rPr lang="en-GB" sz="1600" dirty="0"/>
              <a:t> for all learners.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167786"/>
            <a:ext cx="5780809" cy="4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Project Requirements 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28848"/>
            <a:ext cx="4838700" cy="42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 sz="2000" dirty="0"/>
              <a:t>Functional Requirements</a:t>
            </a:r>
            <a:endParaRPr sz="2000"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35447" y="2701933"/>
            <a:ext cx="4838701" cy="38512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b="1" dirty="0"/>
              <a:t>User Authentication &amp; Roles</a:t>
            </a:r>
            <a:r>
              <a:rPr lang="en-GB" dirty="0"/>
              <a:t> – Sign up, login, and role-based access (students, teachers, admins).</a:t>
            </a:r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GB" b="0" i="0" dirty="0">
              <a:solidFill>
                <a:schemeClr val="bg2">
                  <a:lumMod val="25000"/>
                </a:schemeClr>
              </a:solidFill>
              <a:effectLst/>
              <a:latin typeface="Söhne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b="1" dirty="0"/>
              <a:t>Course Management</a:t>
            </a:r>
            <a:r>
              <a:rPr lang="en-GB" dirty="0"/>
              <a:t> – Add, update, and delete courses, lessons, and materials.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GB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b="1" dirty="0"/>
              <a:t>Interactive Learning Content</a:t>
            </a:r>
            <a:r>
              <a:rPr lang="en-GB" dirty="0"/>
              <a:t> – Support for videos, PDFs, quizzes, and assignments.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GB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b="1" dirty="0"/>
              <a:t>Multi-Device Support</a:t>
            </a:r>
            <a:r>
              <a:rPr lang="en-GB" dirty="0"/>
              <a:t> – Allow access from desktops, tablets, and mobile devices.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GB" dirty="0"/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b="1" dirty="0"/>
              <a:t>Live Classes &amp; Video Conferencing</a:t>
            </a:r>
            <a:r>
              <a:rPr lang="en-GB" dirty="0"/>
              <a:t>  Integrate real-time sessions with teachers.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GB" dirty="0">
              <a:solidFill>
                <a:schemeClr val="bg2">
                  <a:lumMod val="25000"/>
                </a:schemeClr>
              </a:solidFill>
              <a:latin typeface="Söhne"/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43142"/>
            <a:ext cx="5143500" cy="458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90000"/>
              </a:lnSpc>
              <a:buClr>
                <a:schemeClr val="lt2"/>
              </a:buClr>
              <a:buSzPts val="1800"/>
            </a:pPr>
            <a:r>
              <a:rPr lang="en-US" sz="20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Non-Functional Requirements</a:t>
            </a:r>
            <a:endParaRPr sz="1600"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5943600" y="2656903"/>
            <a:ext cx="6053328" cy="385126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Performance:</a:t>
            </a:r>
            <a:r>
              <a:rPr lang="en-GB" sz="1800" b="0" i="0" dirty="0">
                <a:solidFill>
                  <a:srgbClr val="B7B7B7"/>
                </a:solidFill>
                <a:effectLst/>
                <a:latin typeface="Söhne"/>
              </a:rPr>
              <a:t> </a:t>
            </a:r>
            <a:r>
              <a:rPr lang="en-GB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The system should respond to user requests within 2 seconds.</a:t>
            </a:r>
            <a:endParaRPr lang="en-GB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Security:</a:t>
            </a:r>
            <a:r>
              <a:rPr lang="en-GB" sz="2400" b="0" i="0" dirty="0">
                <a:solidFill>
                  <a:srgbClr val="B7B7B7"/>
                </a:solidFill>
                <a:effectLst/>
                <a:latin typeface="Söhne"/>
              </a:rPr>
              <a:t> </a:t>
            </a:r>
            <a:r>
              <a:rPr lang="en-GB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All sensitive member and financial data should be encrypted using industry-standard encryption algorithms.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GB" sz="1800" dirty="0">
              <a:solidFill>
                <a:schemeClr val="tx1">
                  <a:lumMod val="85000"/>
                  <a:lumOff val="15000"/>
                </a:schemeClr>
              </a:solidFill>
              <a:latin typeface="Söhne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SEO Optimization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Improve search engine visibility for better reach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ccessibility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Compliance with WCAG guidelines for inclusive education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Fast loading times and smooth user experience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Easy navigation with an intuitive UI.</a:t>
            </a:r>
          </a:p>
          <a:p>
            <a:pPr marL="285750" indent="-285750">
              <a:lnSpc>
                <a:spcPct val="9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GB" sz="16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GB" sz="16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GB" sz="16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GB" sz="16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öhne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CB1478-5523-D2CA-309E-4D2A3B404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Learning Content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Support for videos, PDFs, quizzes, and assignments.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196362"/>
            <a:ext cx="5780809" cy="4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lvl="0">
              <a:buSzPct val="100000"/>
            </a:pPr>
            <a:r>
              <a:rPr lang="en-US" dirty="0"/>
              <a:t>Project Requirements 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728664" y="2271718"/>
            <a:ext cx="5472113" cy="38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 dirty="0"/>
              <a:t>Hardware and Software requirements (Developer)	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828675" y="2656903"/>
            <a:ext cx="4962525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tabLst/>
              <a:defRPr/>
            </a:pPr>
            <a:r>
              <a:rPr lang="en-US" dirty="0"/>
              <a:t>  </a:t>
            </a:r>
            <a:r>
              <a:rPr kumimoji="0" lang="en-IN" sz="1600" b="1" i="0" u="sng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Libre Franklin"/>
              </a:rPr>
              <a:t>For Developer</a:t>
            </a:r>
            <a:r>
              <a:rPr lang="en-US" sz="1800" b="0" i="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ranklin Gothic" panose="020B0604020202020204" charset="0"/>
                <a:ea typeface="Franklin Gothic" panose="020B0604020202020204" charset="0"/>
                <a:cs typeface="Franklin Gothic" panose="020B0604020202020204" charset="0"/>
              </a:rPr>
              <a:t> </a:t>
            </a:r>
            <a:r>
              <a:rPr lang="en-US" b="0" i="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ranklin Gothic" panose="020B0604020202020204" charset="0"/>
                <a:ea typeface="Franklin Gothic" panose="020B0604020202020204" charset="0"/>
                <a:cs typeface="Franklin Gothic" panose="020B0604020202020204" charset="0"/>
              </a:rPr>
              <a:t>Hardware requirements</a:t>
            </a:r>
            <a:r>
              <a:rPr kumimoji="0" lang="en-IN" sz="1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Libre Franklin"/>
              </a:rPr>
              <a:t>: 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  <a:sym typeface="Libre Franklin"/>
            </a:endParaRPr>
          </a:p>
          <a:p>
            <a:pPr marL="845185" marR="0" lvl="0" indent="-514350" algn="l" defTabSz="914400" rtl="0" eaLnBrk="1" fontAlgn="auto" latinLnBrk="0" hangingPunct="1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 3"/>
              <a:buAutoNum type="romanLcParenR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Libre Franklin"/>
              </a:rPr>
              <a:t>PROCESSOR :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Libre Franklin"/>
              </a:rPr>
              <a:t>Dual-core 64-bit processor.</a:t>
            </a:r>
            <a:endParaRPr kumimoji="0" lang="en-I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Arial" panose="020B0604020202020204" pitchFamily="34" charset="0"/>
              <a:cs typeface="Times New Roman" pitchFamily="18" charset="0"/>
              <a:sym typeface="Libre Franklin"/>
            </a:endParaRPr>
          </a:p>
          <a:p>
            <a:pPr marL="845185" marR="0" lvl="0" indent="-514350" algn="l" defTabSz="914400" rtl="0" eaLnBrk="1" fontAlgn="auto" latinLnBrk="0" hangingPunct="1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600"/>
              <a:buFont typeface="Arial"/>
              <a:buAutoNum type="romanLcParenR"/>
              <a:tabLst/>
              <a:defRPr/>
            </a:pPr>
            <a:r>
              <a:rPr kumimoji="0" lang="en-I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Arial" panose="020B0604020202020204" pitchFamily="34" charset="0"/>
                <a:cs typeface="Times New Roman" pitchFamily="18" charset="0"/>
                <a:sym typeface="Libre Franklin"/>
              </a:rPr>
              <a:t>Minimum RAM: 4.00 GB</a:t>
            </a:r>
          </a:p>
          <a:p>
            <a:pPr algn="l"/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For Developer </a:t>
            </a:r>
            <a:r>
              <a:rPr lang="en-US" b="1" u="sng" dirty="0"/>
              <a:t>Software</a:t>
            </a:r>
            <a:r>
              <a:rPr lang="en-US" u="sng" dirty="0"/>
              <a:t> </a:t>
            </a:r>
            <a:r>
              <a:rPr lang="en-US" b="1" u="sng" dirty="0"/>
              <a:t>requirements</a:t>
            </a:r>
            <a:r>
              <a:rPr lang="en-US" u="sng" dirty="0"/>
              <a:t> </a:t>
            </a:r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514350" indent="-514350" algn="l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IDE</a:t>
            </a:r>
          </a:p>
          <a:p>
            <a:pPr marL="514350" indent="-514350" algn="l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MS Visual Studio Code (latest version)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	    </a:t>
            </a:r>
          </a:p>
          <a:p>
            <a:pPr algn="l"/>
            <a:r>
              <a:rPr lang="en-IN" b="1" dirty="0">
                <a:latin typeface="Times New Roman" pitchFamily="18" charset="0"/>
                <a:cs typeface="Times New Roman" pitchFamily="18" charset="0"/>
              </a:rPr>
              <a:t> Programming Language</a:t>
            </a:r>
          </a:p>
          <a:p>
            <a:pPr algn="l"/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HTML, CSS and JavaScript &amp; PHP,</a:t>
            </a:r>
          </a:p>
          <a:p>
            <a:pPr algn="l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Django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  <p:sp>
        <p:nvSpPr>
          <p:cNvPr id="7" name="Google Shape;228;p3"/>
          <p:cNvSpPr txBox="1">
            <a:spLocks noGrp="1"/>
          </p:cNvSpPr>
          <p:nvPr>
            <p:ph type="body" idx="2"/>
          </p:nvPr>
        </p:nvSpPr>
        <p:spPr>
          <a:xfrm>
            <a:off x="6234127" y="2295520"/>
            <a:ext cx="4838700" cy="39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 dirty="0"/>
              <a:t>Hardware and Software requirements (Client)</a:t>
            </a:r>
            <a:endParaRPr dirty="0"/>
          </a:p>
        </p:txBody>
      </p:sp>
      <p:sp>
        <p:nvSpPr>
          <p:cNvPr id="8" name="Google Shape;229;p3"/>
          <p:cNvSpPr txBox="1">
            <a:spLocks noGrp="1"/>
          </p:cNvSpPr>
          <p:nvPr>
            <p:ph type="body" idx="1"/>
          </p:nvPr>
        </p:nvSpPr>
        <p:spPr>
          <a:xfrm>
            <a:off x="6234126" y="2694999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30835" algn="l">
              <a:lnSpc>
                <a:spcPct val="107000"/>
              </a:lnSpc>
              <a:spcAft>
                <a:spcPts val="905"/>
              </a:spcAft>
            </a:pPr>
            <a:r>
              <a:rPr lang="en-US" dirty="0"/>
              <a:t>  </a:t>
            </a:r>
            <a:r>
              <a:rPr lang="en-I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Users</a:t>
            </a:r>
            <a:r>
              <a:rPr lang="en-US" b="0" i="0" u="sng" dirty="0">
                <a:solidFill>
                  <a:srgbClr val="7CA655"/>
                </a:solidFill>
                <a:effectLst/>
                <a:latin typeface="Franklin Gothic" panose="020B0604020202020204" charset="0"/>
                <a:ea typeface="Franklin Gothic" panose="020B0604020202020204" charset="0"/>
                <a:cs typeface="Franklin Gothic" panose="020B0604020202020204" charset="0"/>
              </a:rPr>
              <a:t> </a:t>
            </a:r>
            <a:r>
              <a:rPr lang="en-US" b="0" i="0" u="sng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Franklin Gothic" panose="020B0604020202020204" charset="0"/>
                <a:ea typeface="Franklin Gothic" panose="020B0604020202020204" charset="0"/>
                <a:cs typeface="Franklin Gothic" panose="020B0604020202020204" charset="0"/>
              </a:rPr>
              <a:t>Hardware requirements </a:t>
            </a:r>
            <a:r>
              <a:rPr lang="en-I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845185" indent="-514350">
              <a:lnSpc>
                <a:spcPct val="107000"/>
              </a:lnSpc>
              <a:spcBef>
                <a:spcPts val="0"/>
              </a:spcBef>
              <a:spcAft>
                <a:spcPts val="905"/>
              </a:spcAft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       A compatible web browser.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(recommended Google Chrome and Microsoft Edge)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GB" dirty="0"/>
          </a:p>
          <a:p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For Users </a:t>
            </a:r>
            <a:r>
              <a:rPr lang="en-US" b="1" u="sng" dirty="0"/>
              <a:t>Software</a:t>
            </a:r>
            <a:r>
              <a:rPr lang="en-US" u="sng" dirty="0"/>
              <a:t> </a:t>
            </a:r>
            <a:r>
              <a:rPr lang="en-US" b="1" u="sng" dirty="0"/>
              <a:t>requirements</a:t>
            </a:r>
            <a:r>
              <a:rPr lang="en-US" u="sng" dirty="0"/>
              <a:t> </a:t>
            </a:r>
            <a:r>
              <a:rPr lang="en-IN" sz="2400" b="1" u="sng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l"/>
            <a:r>
              <a:rPr lang="en-IN" sz="20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l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A compatible web browser.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(recommended Google Chrome and Microsoft Edge)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548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4791710" y="417525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lvl="0">
              <a:buSzPct val="100000"/>
            </a:pPr>
            <a:r>
              <a:rPr lang="en-US" sz="4000" dirty="0"/>
              <a:t>Design 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71550" y="148854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/>
              <a:t> Use Cases </a:t>
            </a:r>
            <a:r>
              <a:rPr lang="en-US" dirty="0"/>
              <a:t>Diagram</a:t>
            </a:r>
            <a:endParaRPr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  <p:pic>
        <p:nvPicPr>
          <p:cNvPr id="2050" name="Picture 2" descr="Online Learning Management System ">
            <a:extLst>
              <a:ext uri="{FF2B5EF4-FFF2-40B4-BE49-F238E27FC236}">
                <a16:creationId xmlns:a16="http://schemas.microsoft.com/office/drawing/2014/main" id="{F59F6A1F-C1DF-3B8A-E802-6C29EB0FA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28" y="1510281"/>
            <a:ext cx="6062472" cy="5134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76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3878579" y="355315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000" dirty="0"/>
              <a:t>Deployment Details</a:t>
            </a:r>
            <a:endParaRPr sz="4000"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71550" y="1495625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 sz="1800" dirty="0"/>
              <a:t>Describe </a:t>
            </a:r>
            <a:r>
              <a:rPr lang="en-US" dirty="0"/>
              <a:t>Deployment Details </a:t>
            </a:r>
            <a:r>
              <a:rPr lang="en-US" sz="1800" dirty="0"/>
              <a:t>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2245360" y="2235201"/>
            <a:ext cx="6813550" cy="409701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Server Setup: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Domain Name and SSL Certificate:</a:t>
            </a:r>
            <a:endParaRPr lang="en-IN" b="1" dirty="0">
              <a:solidFill>
                <a:schemeClr val="bg2">
                  <a:lumMod val="10000"/>
                </a:schemeClr>
              </a:solidFill>
              <a:latin typeface="Söhne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Database Configuration: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File Transfer: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Server-Side Script Execution:</a:t>
            </a:r>
            <a:endParaRPr lang="en-US" b="1" i="0" dirty="0">
              <a:solidFill>
                <a:schemeClr val="bg2">
                  <a:lumMod val="10000"/>
                </a:schemeClr>
              </a:solidFill>
              <a:effectLst/>
              <a:latin typeface="Söhne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Web Application Firewall (WAF):</a:t>
            </a:r>
            <a:endParaRPr lang="en-US" b="1" dirty="0">
              <a:solidFill>
                <a:schemeClr val="bg2">
                  <a:lumMod val="10000"/>
                </a:schemeClr>
              </a:solidFill>
              <a:latin typeface="Söhne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Configuration Files:</a:t>
            </a:r>
            <a:endParaRPr lang="en-US" b="1" i="0" dirty="0">
              <a:solidFill>
                <a:schemeClr val="bg2">
                  <a:lumMod val="10000"/>
                </a:schemeClr>
              </a:solidFill>
              <a:effectLst/>
              <a:latin typeface="Söhne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Testing:</a:t>
            </a:r>
            <a:endParaRPr lang="en-IN" b="1" dirty="0">
              <a:solidFill>
                <a:schemeClr val="bg2">
                  <a:lumMod val="10000"/>
                </a:schemeClr>
              </a:solidFill>
              <a:latin typeface="Söhne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Backup Procedures: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Monitoring Tools:</a:t>
            </a:r>
            <a:endParaRPr lang="en-IN" b="1" dirty="0">
              <a:solidFill>
                <a:schemeClr val="bg2">
                  <a:lumMod val="10000"/>
                </a:schemeClr>
              </a:solidFill>
              <a:latin typeface="Söhne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GB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User Authentication and Access Control:</a:t>
            </a:r>
            <a:endParaRPr lang="en-IN" b="1" i="0" dirty="0">
              <a:solidFill>
                <a:schemeClr val="bg2">
                  <a:lumMod val="10000"/>
                </a:schemeClr>
              </a:solidFill>
              <a:effectLst/>
              <a:latin typeface="Söhne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Documentation and User Guides:</a:t>
            </a:r>
            <a:endParaRPr lang="en-IN" b="1" dirty="0">
              <a:solidFill>
                <a:schemeClr val="bg2">
                  <a:lumMod val="10000"/>
                </a:schemeClr>
              </a:solidFill>
              <a:latin typeface="Söhne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Launch and Communication: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User Training:</a:t>
            </a:r>
            <a:endParaRPr lang="en-IN" b="1" dirty="0">
              <a:solidFill>
                <a:schemeClr val="bg2">
                  <a:lumMod val="10000"/>
                </a:schemeClr>
              </a:solidFill>
              <a:latin typeface="Söhne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Post-Deployment Support: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Version Control:</a:t>
            </a:r>
            <a:endParaRPr lang="en-IN" b="1" dirty="0">
              <a:solidFill>
                <a:schemeClr val="bg2">
                  <a:lumMod val="10000"/>
                </a:schemeClr>
              </a:solidFill>
              <a:latin typeface="Söhne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Feedback Mechanism: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IN" b="1" i="0" dirty="0">
                <a:solidFill>
                  <a:schemeClr val="bg2">
                    <a:lumMod val="10000"/>
                  </a:schemeClr>
                </a:solidFill>
                <a:effectLst/>
                <a:latin typeface="Söhne"/>
              </a:rPr>
              <a:t>Compliance Checks:</a:t>
            </a:r>
            <a:endParaRPr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767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3868419" y="531230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lvl="0">
              <a:buSzPct val="100000"/>
            </a:pPr>
            <a:r>
              <a:rPr lang="en-US" sz="4000" dirty="0"/>
              <a:t>Monetary Support</a:t>
            </a:r>
            <a:endParaRPr sz="4000"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71550" y="1524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 dirty="0"/>
              <a:t>Financial Requirements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35447" y="2128833"/>
            <a:ext cx="9692640" cy="44510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IN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öhne"/>
              </a:rPr>
              <a:t>Upgrades and Expansion Investment:  </a:t>
            </a:r>
            <a:r>
              <a:rPr lang="en-GB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Allocate funds for future upgrades and system     expansions.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Components:</a:t>
            </a:r>
            <a:endParaRPr lang="en-GB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Costs for adding new features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Scalability enhancements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Maintenance and Support Allocation: </a:t>
            </a:r>
            <a:r>
              <a:rPr lang="en-GB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Allocate funds for ongoing maintenance and user support.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Components:</a:t>
            </a:r>
            <a:endParaRPr lang="en-GB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Regular updates and patches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Helpdesk support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Bug fixes and troubleshooting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Software Licensing and Tools: </a:t>
            </a:r>
            <a:r>
              <a:rPr lang="en-GB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Acquire funding for software licenses and development tools.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Components:</a:t>
            </a:r>
            <a:endParaRPr lang="en-GB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Operating system licenses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Database management system licenses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Development tools licenses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6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öhne"/>
            </a:endParaRP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3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39194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000" dirty="0"/>
              <a:t>Project Screen shorts</a:t>
            </a:r>
            <a:endParaRPr sz="4000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7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1" y="1173708"/>
            <a:ext cx="9276625" cy="47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824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385</TotalTime>
  <Words>727</Words>
  <Application>Microsoft Office PowerPoint</Application>
  <PresentationFormat>Widescreen</PresentationFormat>
  <Paragraphs>119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Wingdings</vt:lpstr>
      <vt:lpstr>Söhne</vt:lpstr>
      <vt:lpstr>Libre Franklin</vt:lpstr>
      <vt:lpstr>Noto Sans Symbols</vt:lpstr>
      <vt:lpstr>Times New Roman</vt:lpstr>
      <vt:lpstr>Arial</vt:lpstr>
      <vt:lpstr>Franklin Gothic</vt:lpstr>
      <vt:lpstr>Wingdings 3</vt:lpstr>
      <vt:lpstr>Calibri</vt:lpstr>
      <vt:lpstr>Theme1</vt:lpstr>
      <vt:lpstr>Education Learning Platform</vt:lpstr>
      <vt:lpstr>Idea/Approach Details</vt:lpstr>
      <vt:lpstr>Project Requirements </vt:lpstr>
      <vt:lpstr>Project Requirements </vt:lpstr>
      <vt:lpstr>Design </vt:lpstr>
      <vt:lpstr>Deployment Details</vt:lpstr>
      <vt:lpstr>Monetary Support</vt:lpstr>
      <vt:lpstr>Project Screen shorts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Sarim Moin</dc:creator>
  <cp:lastModifiedBy>Rohit Chaurasiya</cp:lastModifiedBy>
  <cp:revision>27</cp:revision>
  <dcterms:created xsi:type="dcterms:W3CDTF">2022-02-11T07:14:46Z</dcterms:created>
  <dcterms:modified xsi:type="dcterms:W3CDTF">2025-03-25T04:54:32Z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