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2" r:id="rId3"/>
    <p:sldId id="257" r:id="rId4"/>
    <p:sldId id="258" r:id="rId5"/>
    <p:sldId id="321" r:id="rId6"/>
    <p:sldId id="325" r:id="rId7"/>
    <p:sldId id="326" r:id="rId8"/>
    <p:sldId id="328" r:id="rId9"/>
    <p:sldId id="327" r:id="rId10"/>
    <p:sldId id="329" r:id="rId11"/>
    <p:sldId id="330" r:id="rId12"/>
    <p:sldId id="331" r:id="rId13"/>
    <p:sldId id="332" r:id="rId14"/>
    <p:sldId id="334" r:id="rId15"/>
    <p:sldId id="335" r:id="rId16"/>
    <p:sldId id="336" r:id="rId17"/>
    <p:sldId id="259" r:id="rId18"/>
    <p:sldId id="260" r:id="rId19"/>
    <p:sldId id="261" r:id="rId20"/>
    <p:sldId id="262" r:id="rId21"/>
    <p:sldId id="333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323" r:id="rId51"/>
    <p:sldId id="291" r:id="rId52"/>
    <p:sldId id="337" r:id="rId53"/>
    <p:sldId id="292" r:id="rId54"/>
    <p:sldId id="293" r:id="rId55"/>
    <p:sldId id="339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24" r:id="rId75"/>
    <p:sldId id="341" r:id="rId76"/>
    <p:sldId id="312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320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9696" y="1098549"/>
            <a:ext cx="740460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837" y="1671637"/>
            <a:ext cx="8320405" cy="138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651713"/>
            <a:ext cx="4575810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William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Stallings 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Computer Organization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and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Architecture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800" dirty="0">
                <a:latin typeface="Arial Black"/>
                <a:cs typeface="Arial Black"/>
              </a:rPr>
              <a:t>6</a:t>
            </a:r>
            <a:r>
              <a:rPr sz="2775" baseline="25525" dirty="0">
                <a:latin typeface="Arial Black"/>
                <a:cs typeface="Arial Black"/>
              </a:rPr>
              <a:t>th</a:t>
            </a:r>
            <a:r>
              <a:rPr sz="2775" spc="367" baseline="255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Edition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800" spc="-10" dirty="0">
                <a:latin typeface="Arial Black"/>
                <a:cs typeface="Arial Black"/>
              </a:rPr>
              <a:t>Chapter</a:t>
            </a:r>
            <a:r>
              <a:rPr sz="2800" spc="-7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9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Arial Black"/>
                <a:cs typeface="Arial Black"/>
              </a:rPr>
              <a:t>Computer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342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2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404607" cy="8788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20405" cy="5181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46188"/>
            <a:ext cx="72453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82838"/>
            <a:ext cx="8305800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8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7404607" cy="430887"/>
          </a:xfrm>
        </p:spPr>
        <p:txBody>
          <a:bodyPr/>
          <a:lstStyle/>
          <a:p>
            <a:r>
              <a:rPr lang="en-US" dirty="0" smtClean="0"/>
              <a:t>Fixed point representation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671636"/>
            <a:ext cx="7777163" cy="20621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radix point (binary point) is fixed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assumed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to the right of the rightmost digit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can use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representation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fractions by scaling the numbers so that the binary point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implicitly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at some other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04607" cy="430887"/>
          </a:xfrm>
        </p:spPr>
        <p:txBody>
          <a:bodyPr/>
          <a:lstStyle/>
          <a:p>
            <a:r>
              <a:rPr lang="en-IN" b="1" dirty="0"/>
              <a:t>Addition and Subtraction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219201"/>
            <a:ext cx="8320405" cy="495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262063"/>
            <a:ext cx="568325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4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04607" cy="8788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671637"/>
            <a:ext cx="8320405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any addition, the result may be larger than can be held in the word size</a:t>
            </a:r>
          </a:p>
          <a:p>
            <a:r>
              <a:rPr lang="en-US" dirty="0"/>
              <a:t>being used</a:t>
            </a:r>
            <a:r>
              <a:rPr lang="en-US" dirty="0" smtClean="0"/>
              <a:t>. This </a:t>
            </a:r>
            <a:r>
              <a:rPr lang="en-US" dirty="0"/>
              <a:t>condition is called </a:t>
            </a:r>
            <a:r>
              <a:rPr lang="en-US" b="1" dirty="0" smtClean="0"/>
              <a:t>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7158"/>
            <a:ext cx="7543800" cy="134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2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671637"/>
            <a:ext cx="8320405" cy="4652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4213"/>
            <a:ext cx="8610600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07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85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Addition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398"/>
            <a:ext cx="7131050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Normal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binary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Monitor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overflow</a:t>
            </a:r>
            <a:endParaRPr sz="2400">
              <a:latin typeface="Tahoma"/>
              <a:cs typeface="Tahoma"/>
            </a:endParaRPr>
          </a:p>
          <a:p>
            <a:pPr marL="355600" marR="196215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twos compliment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substahend </a:t>
            </a:r>
            <a:r>
              <a:rPr sz="2400" dirty="0">
                <a:latin typeface="Tahoma"/>
                <a:cs typeface="Tahoma"/>
              </a:rPr>
              <a:t>and add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minuend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i.e.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-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5" dirty="0">
                <a:latin typeface="Tahoma"/>
                <a:cs typeface="Tahoma"/>
              </a:rPr>
              <a:t> (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b)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So </a:t>
            </a:r>
            <a:r>
              <a:rPr sz="2400" spc="-10" dirty="0">
                <a:latin typeface="Tahoma"/>
                <a:cs typeface="Tahoma"/>
              </a:rPr>
              <a:t>we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complement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7862" y="4143375"/>
          <a:ext cx="6048375" cy="252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/>
                <a:gridCol w="2016125"/>
                <a:gridCol w="2016125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Sum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5312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0,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Carry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5312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1,Carry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4741926" cy="1943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312800"/>
            <a:ext cx="5313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Example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2’s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Compliment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5496" y="1265808"/>
            <a:ext cx="3948504" cy="2137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473" y="3500373"/>
            <a:ext cx="4721837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3932554" cy="510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Find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2’s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compliment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1000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0100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111001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101010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100000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671637"/>
            <a:ext cx="8320405" cy="2769989"/>
          </a:xfrm>
        </p:spPr>
        <p:txBody>
          <a:bodyPr/>
          <a:lstStyle/>
          <a:p>
            <a:pPr algn="just"/>
            <a:r>
              <a:rPr lang="en-US" dirty="0"/>
              <a:t> 2.1 </a:t>
            </a:r>
            <a:r>
              <a:rPr lang="en-US" b="1" dirty="0"/>
              <a:t>Introduction to Arithmetic and Logical unit, Computer Arithmetic: Fixed and Floating point numbers, Signed numbers, Integer Arithmetic, 2’s Complement arithmetic </a:t>
            </a:r>
          </a:p>
          <a:p>
            <a:pPr algn="just"/>
            <a:endParaRPr lang="en-US" b="1" dirty="0"/>
          </a:p>
          <a:p>
            <a:r>
              <a:rPr lang="en-US" dirty="0"/>
              <a:t>2.2 </a:t>
            </a:r>
            <a:r>
              <a:rPr lang="en-US" b="1" dirty="0"/>
              <a:t>Booth’s Recoding and Booth’s algorithm for signed multiplication, Restoring division and non-restoring division algorithms </a:t>
            </a:r>
          </a:p>
          <a:p>
            <a:endParaRPr lang="en-US" dirty="0"/>
          </a:p>
          <a:p>
            <a:r>
              <a:rPr lang="en-US" dirty="0"/>
              <a:t>2.3 </a:t>
            </a:r>
            <a:r>
              <a:rPr lang="en-US" b="1" dirty="0"/>
              <a:t>IEEE floating point number representation and operations: Addition. Subtraction, Multiplication and Division</a:t>
            </a:r>
            <a:r>
              <a:rPr lang="en-US" dirty="0"/>
              <a:t>. </a:t>
            </a:r>
            <a:r>
              <a:rPr lang="en-US" b="1" dirty="0"/>
              <a:t>IEEE standards for Floating point representations :Single Precision and Double precision Format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068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1249"/>
            <a:ext cx="9144000" cy="62467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42" y="114427"/>
            <a:ext cx="7515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Hardware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for</a:t>
            </a:r>
            <a:r>
              <a:rPr spc="-5" dirty="0">
                <a:latin typeface="Arial Black"/>
                <a:cs typeface="Arial Black"/>
              </a:rPr>
              <a:t> Addition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04607" cy="4978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154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paths and hardware elements needed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 addition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element is a binary adder, which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for addition and produces a sum and an overflow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adder treats the two numbers as unsigned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the two numbers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adder from two registers, designated in this case as A and B registers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stored in one of these registers or in a third.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indication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1-bit overflow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subtrahend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register) is passed through a twos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twos complement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presented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are needed to control whether or not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whether the operation is addition or subtraction.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9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88773"/>
            <a:ext cx="3494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Booth’s</a:t>
            </a:r>
            <a:r>
              <a:rPr spc="-6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49" y="1222556"/>
            <a:ext cx="3859615" cy="516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330065"/>
            <a:ext cx="192722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=7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Q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=3</a:t>
            </a:r>
            <a:endParaRPr sz="2400">
              <a:latin typeface="Tahoma"/>
              <a:cs typeface="Tahoma"/>
            </a:endParaRPr>
          </a:p>
          <a:p>
            <a:pPr marR="20955" algn="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R="3937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Q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0737" y="1190625"/>
          <a:ext cx="7705725" cy="258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75"/>
                <a:gridCol w="2568575"/>
                <a:gridCol w="2568575"/>
              </a:tblGrid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Q-1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Result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Only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5388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A=A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,then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770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A=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then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760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Example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Booth’s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Algorithm:7(M)*3(Q)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87" y="1312015"/>
            <a:ext cx="7764264" cy="6213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9387" y="2307367"/>
            <a:ext cx="7550150" cy="260350"/>
            <a:chOff x="179387" y="2307367"/>
            <a:chExt cx="7550150" cy="260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87" y="2307367"/>
              <a:ext cx="7549864" cy="2601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94425" y="2380741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211201" y="83439"/>
                  </a:moveTo>
                  <a:lnTo>
                    <a:pt x="0" y="83439"/>
                  </a:lnTo>
                  <a:lnTo>
                    <a:pt x="0" y="139065"/>
                  </a:lnTo>
                  <a:lnTo>
                    <a:pt x="211201" y="139065"/>
                  </a:lnTo>
                  <a:lnTo>
                    <a:pt x="211201" y="83439"/>
                  </a:lnTo>
                  <a:close/>
                </a:path>
                <a:path w="211454" h="139064">
                  <a:moveTo>
                    <a:pt x="211201" y="0"/>
                  </a:moveTo>
                  <a:lnTo>
                    <a:pt x="0" y="0"/>
                  </a:lnTo>
                  <a:lnTo>
                    <a:pt x="0" y="55626"/>
                  </a:lnTo>
                  <a:lnTo>
                    <a:pt x="211201" y="55626"/>
                  </a:lnTo>
                  <a:lnTo>
                    <a:pt x="21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4425" y="2380741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0" y="0"/>
                  </a:moveTo>
                  <a:lnTo>
                    <a:pt x="211200" y="0"/>
                  </a:lnTo>
                  <a:lnTo>
                    <a:pt x="211200" y="55625"/>
                  </a:lnTo>
                  <a:lnTo>
                    <a:pt x="0" y="55625"/>
                  </a:lnTo>
                  <a:lnTo>
                    <a:pt x="0" y="0"/>
                  </a:lnTo>
                  <a:close/>
                </a:path>
                <a:path w="211454" h="139064">
                  <a:moveTo>
                    <a:pt x="0" y="83438"/>
                  </a:moveTo>
                  <a:lnTo>
                    <a:pt x="211200" y="83438"/>
                  </a:lnTo>
                  <a:lnTo>
                    <a:pt x="211200" y="139065"/>
                  </a:lnTo>
                  <a:lnTo>
                    <a:pt x="0" y="139065"/>
                  </a:lnTo>
                  <a:lnTo>
                    <a:pt x="0" y="8343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387" y="2942187"/>
            <a:ext cx="6578424" cy="2260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975" y="3593937"/>
            <a:ext cx="6510244" cy="200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7740" y="2367099"/>
            <a:ext cx="1221950" cy="5894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177" y="3422952"/>
            <a:ext cx="1234447" cy="54489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25341" y="4161249"/>
            <a:ext cx="7329805" cy="233679"/>
            <a:chOff x="225341" y="4161249"/>
            <a:chExt cx="7329805" cy="23367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341" y="4161249"/>
              <a:ext cx="7329591" cy="2332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0849" y="4193666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211201" y="83439"/>
                  </a:moveTo>
                  <a:lnTo>
                    <a:pt x="0" y="83439"/>
                  </a:lnTo>
                  <a:lnTo>
                    <a:pt x="0" y="139065"/>
                  </a:lnTo>
                  <a:lnTo>
                    <a:pt x="211201" y="139065"/>
                  </a:lnTo>
                  <a:lnTo>
                    <a:pt x="211201" y="83439"/>
                  </a:lnTo>
                  <a:close/>
                </a:path>
                <a:path w="211454" h="139064">
                  <a:moveTo>
                    <a:pt x="211201" y="0"/>
                  </a:moveTo>
                  <a:lnTo>
                    <a:pt x="0" y="0"/>
                  </a:lnTo>
                  <a:lnTo>
                    <a:pt x="0" y="55626"/>
                  </a:lnTo>
                  <a:lnTo>
                    <a:pt x="211201" y="55626"/>
                  </a:lnTo>
                  <a:lnTo>
                    <a:pt x="21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0849" y="4193667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0" y="0"/>
                  </a:moveTo>
                  <a:lnTo>
                    <a:pt x="211200" y="0"/>
                  </a:lnTo>
                  <a:lnTo>
                    <a:pt x="211200" y="55625"/>
                  </a:lnTo>
                  <a:lnTo>
                    <a:pt x="0" y="55625"/>
                  </a:lnTo>
                  <a:lnTo>
                    <a:pt x="0" y="0"/>
                  </a:lnTo>
                  <a:close/>
                </a:path>
                <a:path w="211454" h="139064">
                  <a:moveTo>
                    <a:pt x="0" y="83438"/>
                  </a:moveTo>
                  <a:lnTo>
                    <a:pt x="211200" y="83438"/>
                  </a:lnTo>
                  <a:lnTo>
                    <a:pt x="211200" y="139064"/>
                  </a:lnTo>
                  <a:lnTo>
                    <a:pt x="0" y="139064"/>
                  </a:lnTo>
                  <a:lnTo>
                    <a:pt x="0" y="8343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5163" y="4598380"/>
            <a:ext cx="6305677" cy="2745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39126" y="4200525"/>
            <a:ext cx="1295400" cy="6191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076" y="5156200"/>
            <a:ext cx="6554843" cy="2738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77150" y="5010150"/>
            <a:ext cx="1466849" cy="6381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1964" y="6063792"/>
            <a:ext cx="724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/>
                <a:cs typeface="Arial Black"/>
              </a:rPr>
              <a:t>Answer</a:t>
            </a:r>
            <a:r>
              <a:rPr sz="2800" spc="-5" dirty="0">
                <a:latin typeface="Arial Black"/>
                <a:cs typeface="Arial Black"/>
              </a:rPr>
              <a:t> is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in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and Q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Arial Black"/>
                <a:cs typeface="Arial Black"/>
              </a:rPr>
              <a:t>0001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0101</a:t>
            </a:r>
            <a:r>
              <a:rPr sz="2800" spc="-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=21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72" y="1278742"/>
            <a:ext cx="7943373" cy="493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506334" cy="637603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Examples-size</a:t>
            </a:r>
            <a:r>
              <a:rPr sz="2800" spc="3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of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n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determines</a:t>
            </a:r>
            <a:r>
              <a:rPr sz="2800" spc="1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answer</a:t>
            </a:r>
            <a:endParaRPr sz="2800">
              <a:latin typeface="Arial Black"/>
              <a:cs typeface="Arial Black"/>
            </a:endParaRPr>
          </a:p>
          <a:p>
            <a:pPr marL="62865" marR="2848610">
              <a:lnSpc>
                <a:spcPct val="120000"/>
              </a:lnSpc>
              <a:spcBef>
                <a:spcPts val="800"/>
              </a:spcBef>
              <a:tabLst>
                <a:tab pos="578485" algn="l"/>
                <a:tab pos="2413635" algn="l"/>
              </a:tabLst>
            </a:pPr>
            <a:r>
              <a:rPr sz="2800" spc="-5" dirty="0">
                <a:latin typeface="Tahoma"/>
                <a:cs typeface="Tahoma"/>
              </a:rPr>
              <a:t>Solve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using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Booths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Algorithm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	Q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5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38506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B.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12,	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41427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C.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9,	Q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  <a:tabLst>
                <a:tab pos="800735" algn="l"/>
                <a:tab pos="421449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D.	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M</a:t>
            </a:r>
            <a:r>
              <a:rPr sz="2800" b="1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=</a:t>
            </a:r>
            <a:r>
              <a:rPr sz="2800"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ahoma"/>
                <a:cs typeface="Tahoma"/>
              </a:rPr>
              <a:t>-13</a:t>
            </a:r>
            <a:r>
              <a:rPr sz="2800" b="1" spc="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(</a:t>
            </a:r>
            <a:r>
              <a:rPr sz="2800"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ahoma"/>
                <a:cs typeface="Tahoma"/>
              </a:rPr>
              <a:t>0011</a:t>
            </a:r>
            <a:r>
              <a:rPr sz="2800" b="1" spc="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)</a:t>
            </a:r>
            <a:r>
              <a:rPr sz="2800" b="1" spc="7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	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6</a:t>
            </a:r>
            <a:endParaRPr sz="2800">
              <a:latin typeface="Tahoma"/>
              <a:cs typeface="Tahoma"/>
            </a:endParaRPr>
          </a:p>
          <a:p>
            <a:pPr marL="72898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solidFill>
                  <a:srgbClr val="FF6600"/>
                </a:solidFill>
                <a:latin typeface="Tahoma"/>
                <a:cs typeface="Tahoma"/>
              </a:rPr>
              <a:t>-M=13 (1101)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072005" algn="l"/>
                <a:tab pos="240157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-19	,	Q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-20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5646420" cy="227901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Division</a:t>
            </a:r>
            <a:endParaRPr sz="28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More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complex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than</a:t>
            </a:r>
            <a:r>
              <a:rPr sz="2800" spc="-5" dirty="0">
                <a:latin typeface="Tahoma"/>
                <a:cs typeface="Tahoma"/>
              </a:rPr>
              <a:t> multiplication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Negative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really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bad!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Based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long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4102" y="3808221"/>
            <a:ext cx="114173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r">
              <a:lnSpc>
                <a:spcPts val="264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001111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40"/>
              </a:lnSpc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ourier New"/>
                <a:cs typeface="Courier New"/>
              </a:rPr>
              <a:t>100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091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Division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Unsigned Binary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Integers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2451" y="1727707"/>
            <a:ext cx="23780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0">
              <a:lnSpc>
                <a:spcPct val="127099"/>
              </a:lnSpc>
              <a:spcBef>
                <a:spcPts val="100"/>
              </a:spcBef>
            </a:pPr>
            <a:r>
              <a:rPr sz="2400" u="sng" spc="-7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000011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3600" spc="-7" baseline="1157" dirty="0">
                <a:latin typeface="Courier New"/>
                <a:cs typeface="Courier New"/>
              </a:rPr>
              <a:t>1011</a:t>
            </a:r>
            <a:r>
              <a:rPr sz="3600" spc="-375" baseline="1157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10010011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5251" y="2209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102" y="2664663"/>
            <a:ext cx="113792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u="sng" spc="-5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  <a:p>
            <a:pPr marR="20955" algn="r">
              <a:lnSpc>
                <a:spcPts val="2640"/>
              </a:lnSpc>
              <a:spcBef>
                <a:spcPts val="125"/>
              </a:spcBef>
            </a:pPr>
            <a:r>
              <a:rPr sz="2400" spc="-5" dirty="0">
                <a:latin typeface="Courier New"/>
                <a:cs typeface="Courier New"/>
              </a:rPr>
              <a:t>001110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40"/>
              </a:lnSpc>
            </a:pPr>
            <a:r>
              <a:rPr sz="2400" spc="-5" dirty="0"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2423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34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3400" y="1003300"/>
                </a:lnTo>
                <a:lnTo>
                  <a:pt x="33400" y="990600"/>
                </a:lnTo>
                <a:close/>
              </a:path>
              <a:path w="76200" h="1066800">
                <a:moveTo>
                  <a:pt x="42925" y="0"/>
                </a:moveTo>
                <a:lnTo>
                  <a:pt x="33400" y="0"/>
                </a:lnTo>
                <a:lnTo>
                  <a:pt x="33400" y="1003300"/>
                </a:lnTo>
                <a:lnTo>
                  <a:pt x="42925" y="1003300"/>
                </a:lnTo>
                <a:lnTo>
                  <a:pt x="42925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2925" y="990600"/>
                </a:lnTo>
                <a:lnTo>
                  <a:pt x="42925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4823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34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3400" y="1003300"/>
                </a:lnTo>
                <a:lnTo>
                  <a:pt x="33400" y="990600"/>
                </a:lnTo>
                <a:close/>
              </a:path>
              <a:path w="76200" h="1066800">
                <a:moveTo>
                  <a:pt x="42925" y="0"/>
                </a:moveTo>
                <a:lnTo>
                  <a:pt x="33400" y="0"/>
                </a:lnTo>
                <a:lnTo>
                  <a:pt x="33400" y="1003300"/>
                </a:lnTo>
                <a:lnTo>
                  <a:pt x="42925" y="1003300"/>
                </a:lnTo>
                <a:lnTo>
                  <a:pt x="42925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2925" y="990600"/>
                </a:lnTo>
                <a:lnTo>
                  <a:pt x="42925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8307" y="1741423"/>
            <a:ext cx="11684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Quotient</a:t>
            </a:r>
            <a:endParaRPr sz="24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imes New Roman"/>
                <a:cs typeface="Times New Roman"/>
              </a:rPr>
              <a:t>Dividend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3359" y="4367606"/>
            <a:ext cx="136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320" y="3224529"/>
            <a:ext cx="148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Partial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nder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320" y="2309876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Divisor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19431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24765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400" y="45339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5603" y="3338194"/>
            <a:ext cx="1068705" cy="563880"/>
          </a:xfrm>
          <a:custGeom>
            <a:avLst/>
            <a:gdLst/>
            <a:ahLst/>
            <a:cxnLst/>
            <a:rect l="l" t="t" r="r" b="b"/>
            <a:pathLst>
              <a:path w="1068704" h="563879">
                <a:moveTo>
                  <a:pt x="1068197" y="548005"/>
                </a:moveTo>
                <a:lnTo>
                  <a:pt x="1054176" y="535178"/>
                </a:lnTo>
                <a:lnTo>
                  <a:pt x="1005332" y="490474"/>
                </a:lnTo>
                <a:lnTo>
                  <a:pt x="996213" y="522528"/>
                </a:lnTo>
                <a:lnTo>
                  <a:pt x="18338" y="243116"/>
                </a:lnTo>
                <a:lnTo>
                  <a:pt x="691807" y="41109"/>
                </a:lnTo>
                <a:lnTo>
                  <a:pt x="701421" y="73025"/>
                </a:lnTo>
                <a:lnTo>
                  <a:pt x="748842" y="28321"/>
                </a:lnTo>
                <a:lnTo>
                  <a:pt x="763397" y="14605"/>
                </a:lnTo>
                <a:lnTo>
                  <a:pt x="679450" y="0"/>
                </a:lnTo>
                <a:lnTo>
                  <a:pt x="689051" y="31953"/>
                </a:lnTo>
                <a:lnTo>
                  <a:pt x="0" y="238633"/>
                </a:lnTo>
                <a:lnTo>
                  <a:pt x="1397" y="243205"/>
                </a:lnTo>
                <a:lnTo>
                  <a:pt x="127" y="247777"/>
                </a:lnTo>
                <a:lnTo>
                  <a:pt x="993609" y="531685"/>
                </a:lnTo>
                <a:lnTo>
                  <a:pt x="984504" y="563753"/>
                </a:lnTo>
                <a:lnTo>
                  <a:pt x="1068197" y="5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3810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24765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23875"/>
            <a:ext cx="639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3145" algn="l"/>
              </a:tabLst>
            </a:pPr>
            <a:r>
              <a:rPr spc="-5" dirty="0">
                <a:latin typeface="Arial Black"/>
                <a:cs typeface="Arial Black"/>
              </a:rPr>
              <a:t>Flow</a:t>
            </a:r>
            <a:r>
              <a:rPr spc="-15" dirty="0">
                <a:latin typeface="Arial Black"/>
                <a:cs typeface="Arial Black"/>
              </a:rPr>
              <a:t>c</a:t>
            </a:r>
            <a:r>
              <a:rPr spc="-5" dirty="0">
                <a:latin typeface="Arial Black"/>
                <a:cs typeface="Arial Black"/>
              </a:rPr>
              <a:t>h</a:t>
            </a:r>
            <a:r>
              <a:rPr spc="-20" dirty="0">
                <a:latin typeface="Arial Black"/>
                <a:cs typeface="Arial Black"/>
              </a:rPr>
              <a:t>a</a:t>
            </a:r>
            <a:r>
              <a:rPr spc="-5" dirty="0">
                <a:latin typeface="Arial Black"/>
                <a:cs typeface="Arial Black"/>
              </a:rPr>
              <a:t>rt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</a:t>
            </a:r>
            <a:r>
              <a:rPr spc="-5" dirty="0">
                <a:latin typeface="Arial Black"/>
                <a:cs typeface="Arial Black"/>
              </a:rPr>
              <a:t>r R</a:t>
            </a:r>
            <a:r>
              <a:rPr spc="-15" dirty="0">
                <a:latin typeface="Arial Black"/>
                <a:cs typeface="Arial Black"/>
              </a:rPr>
              <a:t>e</a:t>
            </a:r>
            <a:r>
              <a:rPr spc="-5" dirty="0">
                <a:latin typeface="Arial Black"/>
                <a:cs typeface="Arial Black"/>
              </a:rPr>
              <a:t>s</a:t>
            </a:r>
            <a:r>
              <a:rPr spc="-15" dirty="0">
                <a:latin typeface="Arial Black"/>
                <a:cs typeface="Arial Black"/>
              </a:rPr>
              <a:t>t</a:t>
            </a:r>
            <a:r>
              <a:rPr spc="-5" dirty="0">
                <a:latin typeface="Arial Black"/>
                <a:cs typeface="Arial Black"/>
              </a:rPr>
              <a:t>o</a:t>
            </a:r>
            <a:r>
              <a:rPr spc="-20" dirty="0">
                <a:latin typeface="Arial Black"/>
                <a:cs typeface="Arial Black"/>
              </a:rPr>
              <a:t>r</a:t>
            </a:r>
            <a:r>
              <a:rPr spc="-5" dirty="0">
                <a:latin typeface="Arial Black"/>
                <a:cs typeface="Arial Black"/>
              </a:rPr>
              <a:t>ing</a:t>
            </a:r>
            <a:r>
              <a:rPr dirty="0">
                <a:latin typeface="Arial Black"/>
                <a:cs typeface="Arial Black"/>
              </a:rPr>
              <a:t>	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12" y="404875"/>
            <a:ext cx="5976874" cy="579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4214"/>
            <a:ext cx="8277657" cy="57752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Arithmetic &amp;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Logic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Unit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Does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calculations</a:t>
            </a:r>
            <a:endParaRPr sz="2800">
              <a:latin typeface="Tahoma"/>
              <a:cs typeface="Tahoma"/>
            </a:endParaRPr>
          </a:p>
          <a:p>
            <a:pPr marL="405765" marR="86360" indent="-342900">
              <a:lnSpc>
                <a:spcPct val="2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Everything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else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computer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there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service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0">
                <a:latin typeface="Tahoma"/>
                <a:cs typeface="Tahoma"/>
              </a:rPr>
              <a:t>this</a:t>
            </a:r>
            <a:r>
              <a:rPr sz="2800" spc="10">
                <a:latin typeface="Tahoma"/>
                <a:cs typeface="Tahoma"/>
              </a:rPr>
              <a:t> </a:t>
            </a:r>
            <a:r>
              <a:rPr sz="2800" spc="-5" smtClean="0">
                <a:latin typeface="Tahoma"/>
                <a:cs typeface="Tahoma"/>
              </a:rPr>
              <a:t>unit</a:t>
            </a: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>
                <a:latin typeface="Tahoma"/>
                <a:cs typeface="Tahoma"/>
              </a:rPr>
              <a:t>Handles</a:t>
            </a:r>
            <a:r>
              <a:rPr sz="2800" spc="-10">
                <a:latin typeface="Tahoma"/>
                <a:cs typeface="Tahoma"/>
              </a:rPr>
              <a:t> </a:t>
            </a:r>
            <a:r>
              <a:rPr sz="2800" spc="-5" smtClean="0">
                <a:latin typeface="Tahoma"/>
                <a:cs typeface="Tahoma"/>
              </a:rPr>
              <a:t>integers</a:t>
            </a: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May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handle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floating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(real)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Tahoma"/>
              <a:buChar char="•"/>
            </a:pP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May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>
                <a:latin typeface="Tahoma"/>
                <a:cs typeface="Tahoma"/>
              </a:rPr>
              <a:t>separate</a:t>
            </a:r>
            <a:r>
              <a:rPr sz="2800" spc="35">
                <a:latin typeface="Tahoma"/>
                <a:cs typeface="Tahoma"/>
              </a:rPr>
              <a:t> </a:t>
            </a:r>
            <a:r>
              <a:rPr sz="2800" spc="-10" smtClean="0">
                <a:latin typeface="Tahoma"/>
                <a:cs typeface="Tahoma"/>
              </a:rPr>
              <a:t>FPU</a:t>
            </a:r>
            <a:r>
              <a:rPr lang="en-US" sz="2800" spc="-10" dirty="0" smtClean="0">
                <a:latin typeface="Tahoma"/>
                <a:cs typeface="Tahoma"/>
              </a:rPr>
              <a:t>-</a:t>
            </a:r>
            <a:r>
              <a:rPr lang="en-US" sz="2800" dirty="0"/>
              <a:t>floating-point unit (FPU), which operates on floating point numbers.</a:t>
            </a:r>
            <a:r>
              <a:rPr sz="2800" smtClean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(maths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co-processor)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1775" cy="6837680"/>
            <a:chOff x="0" y="0"/>
            <a:chExt cx="9121775" cy="683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21775" cy="2781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12" y="2401886"/>
              <a:ext cx="8870950" cy="4435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31900"/>
            <a:ext cx="9143999" cy="4310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225"/>
            <a:ext cx="9143999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860425"/>
            <a:ext cx="9036050" cy="52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" y="1412875"/>
            <a:ext cx="9121775" cy="403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8625"/>
            <a:ext cx="9144000" cy="4462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19049"/>
            <a:ext cx="6337300" cy="6838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990600"/>
          <a:ext cx="8152764" cy="4646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/>
                <a:gridCol w="275589"/>
                <a:gridCol w="5962015"/>
              </a:tblGrid>
              <a:tr h="846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 , A=0000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 Q=0010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0245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 26, A=00010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 Q=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  <a:tr h="1024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9,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19 , A=00001 , Q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10242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32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59, A=011011,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Q=000001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726773">
                <a:tc>
                  <a:txBody>
                    <a:bodyPr/>
                    <a:lstStyle/>
                    <a:p>
                      <a:pPr marL="91440">
                        <a:lnSpc>
                          <a:spcPts val="3279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42, A=001000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 Q=000010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90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 using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Restoring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20150" cy="685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50" y="71373"/>
            <a:ext cx="6429375" cy="2171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12" y="2822511"/>
            <a:ext cx="9094787" cy="3630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65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ALU Inputs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Outputs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26" y="2002534"/>
            <a:ext cx="8630352" cy="314668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350"/>
            <a:ext cx="9144000" cy="6558280"/>
            <a:chOff x="0" y="260350"/>
            <a:chExt cx="9144000" cy="6558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350"/>
              <a:ext cx="9143936" cy="2914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87" y="3175062"/>
              <a:ext cx="7885049" cy="36432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990600"/>
          <a:ext cx="8152764" cy="4646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/>
                <a:gridCol w="275589"/>
                <a:gridCol w="5962015"/>
              </a:tblGrid>
              <a:tr h="846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5,A=0000,Q=0001.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0245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26,A=000010,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Q=000010.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  <a:tr h="1024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9,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19,A=00001,Q=00010.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10242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32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59,A=011011,Q=000001.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726773">
                <a:tc>
                  <a:txBody>
                    <a:bodyPr/>
                    <a:lstStyle/>
                    <a:p>
                      <a:pPr marL="91440">
                        <a:lnSpc>
                          <a:spcPts val="3279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42,A=001000,Q=000010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13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using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Non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Restoring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57404"/>
            <a:ext cx="70459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Booths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Recoding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/ Bit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pair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recording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8549"/>
            <a:ext cx="10236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STEPS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5625"/>
            <a:ext cx="9143935" cy="43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8950"/>
            <a:ext cx="9144000" cy="4631055"/>
            <a:chOff x="0" y="1258950"/>
            <a:chExt cx="9144000" cy="4631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8475"/>
              <a:ext cx="9143935" cy="4611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63713"/>
              <a:ext cx="9144000" cy="4621530"/>
            </a:xfrm>
            <a:custGeom>
              <a:avLst/>
              <a:gdLst/>
              <a:ahLst/>
              <a:cxnLst/>
              <a:rect l="l" t="t" r="r" b="b"/>
              <a:pathLst>
                <a:path w="9144000" h="4621530">
                  <a:moveTo>
                    <a:pt x="0" y="4621149"/>
                  </a:moveTo>
                  <a:lnTo>
                    <a:pt x="9143999" y="4621149"/>
                  </a:lnTo>
                </a:path>
                <a:path w="9144000" h="462153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1243012"/>
            <a:ext cx="8856599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" y="62"/>
            <a:ext cx="8280400" cy="682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484073"/>
            <a:ext cx="8179434" cy="417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Solve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using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Booths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Recoding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3398520" algn="l"/>
                <a:tab pos="70072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1.	</a:t>
            </a: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	(4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00010100	(20)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1477010" algn="l"/>
                <a:tab pos="341693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2.	</a:t>
            </a:r>
            <a:r>
              <a:rPr sz="2800" spc="-5" dirty="0">
                <a:latin typeface="Tahoma"/>
                <a:cs typeface="Tahoma"/>
              </a:rPr>
              <a:t>M=9	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-6	</a:t>
            </a:r>
            <a:r>
              <a:rPr sz="2800" spc="-5" dirty="0">
                <a:latin typeface="Tahoma"/>
                <a:cs typeface="Tahoma"/>
              </a:rPr>
              <a:t>(5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bits)=11110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01010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(-54)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7685" algn="l"/>
                <a:tab pos="347027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3.	</a:t>
            </a:r>
            <a:r>
              <a:rPr sz="2800" spc="-5" dirty="0">
                <a:latin typeface="Tahoma"/>
                <a:cs typeface="Tahoma"/>
              </a:rPr>
              <a:t>M=15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Q=-10	(5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bits)=11011 </a:t>
            </a:r>
            <a:r>
              <a:rPr sz="2800" spc="-10" dirty="0">
                <a:latin typeface="Tahoma"/>
                <a:cs typeface="Tahoma"/>
              </a:rPr>
              <a:t>01010(-150)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34893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4.	</a:t>
            </a: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-13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-20	(6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bits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)=000100000100(260)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57404"/>
            <a:ext cx="8562340" cy="601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13131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/>
                <a:cs typeface="Arial Black"/>
              </a:rPr>
              <a:t>Sample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mix problems-Kindly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refrain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referring</a:t>
            </a:r>
            <a:r>
              <a:rPr sz="2800" spc="-5" dirty="0">
                <a:latin typeface="Arial Black"/>
                <a:cs typeface="Arial Black"/>
              </a:rPr>
              <a:t> to </a:t>
            </a:r>
            <a:r>
              <a:rPr sz="2800" spc="-10" dirty="0">
                <a:latin typeface="Arial Black"/>
                <a:cs typeface="Arial Black"/>
              </a:rPr>
              <a:t>flowchart.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5" dirty="0">
                <a:latin typeface="Tahoma"/>
                <a:cs typeface="Tahoma"/>
              </a:rPr>
              <a:t>1.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Booth’s</a:t>
            </a:r>
            <a:r>
              <a:rPr sz="2800" b="1" spc="-5" dirty="0">
                <a:latin typeface="Tahoma"/>
                <a:cs typeface="Tahoma"/>
              </a:rPr>
              <a:t> Algorithm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=</a:t>
            </a:r>
            <a:r>
              <a:rPr sz="2800" b="1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000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100</a:t>
            </a:r>
            <a:r>
              <a:rPr sz="2800" b="1" spc="2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000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100(260)</a:t>
            </a:r>
            <a:endParaRPr sz="2800">
              <a:latin typeface="Tahoma"/>
              <a:cs typeface="Tahoma"/>
            </a:endParaRPr>
          </a:p>
          <a:p>
            <a:pPr marL="12700" marR="4333875">
              <a:lnSpc>
                <a:spcPct val="120000"/>
              </a:lnSpc>
              <a:tabLst>
                <a:tab pos="1979930" algn="l"/>
                <a:tab pos="2085339" algn="l"/>
              </a:tabLst>
            </a:pPr>
            <a:r>
              <a:rPr sz="2800" spc="-5" dirty="0">
                <a:latin typeface="Tahoma"/>
                <a:cs typeface="Tahoma"/>
              </a:rPr>
              <a:t>A=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110011	(Multiplicand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B=</a:t>
            </a:r>
            <a:r>
              <a:rPr sz="2800" spc="-5" dirty="0">
                <a:latin typeface="Tahoma"/>
                <a:cs typeface="Tahoma"/>
              </a:rPr>
              <a:t> 101100		(Multiplier)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ahoma"/>
                <a:cs typeface="Tahoma"/>
              </a:rPr>
              <a:t>2.</a:t>
            </a:r>
            <a:r>
              <a:rPr sz="2800" b="1" spc="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Booth’s</a:t>
            </a:r>
            <a:r>
              <a:rPr sz="2800" b="1" spc="-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Recoding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= 0110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1010/11011</a:t>
            </a:r>
            <a:r>
              <a:rPr sz="2800" b="1" spc="6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01010</a:t>
            </a:r>
            <a:endParaRPr sz="2800">
              <a:latin typeface="Tahoma"/>
              <a:cs typeface="Tahoma"/>
            </a:endParaRPr>
          </a:p>
          <a:p>
            <a:pPr marL="12700" marR="6904355">
              <a:lnSpc>
                <a:spcPct val="120000"/>
              </a:lnSpc>
              <a:tabLst>
                <a:tab pos="1513840" algn="l"/>
              </a:tabLst>
            </a:pP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15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)  Q=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-10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56565" algn="l"/>
              </a:tabLst>
            </a:pPr>
            <a:r>
              <a:rPr sz="2800" b="1" spc="-5" dirty="0">
                <a:latin typeface="Tahoma"/>
                <a:cs typeface="Tahoma"/>
              </a:rPr>
              <a:t>Non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Restoring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ahoma"/>
                <a:cs typeface="Tahoma"/>
              </a:rPr>
              <a:t>M=11 , Q= 21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 A=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01010 , Q= 00001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456565" algn="l"/>
              </a:tabLst>
            </a:pPr>
            <a:r>
              <a:rPr sz="2800" b="1" spc="-10" dirty="0">
                <a:latin typeface="Tahoma"/>
                <a:cs typeface="Tahoma"/>
              </a:rPr>
              <a:t>Restoring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M=14 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Q=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15,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A=00001 , Q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00001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272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3497414"/>
            <a:ext cx="7998459" cy="27488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775"/>
              </a:spcBef>
              <a:tabLst>
                <a:tab pos="38036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•	</a:t>
            </a:r>
            <a:r>
              <a:rPr 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floating point number, is a positive or negative whole number with a decimal point. For example, 5.5, 0.25, and -103.342 are all floating point numbers, while 91, and 0 are </a:t>
            </a:r>
            <a:r>
              <a:rPr lang="en-US" sz="20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38100" algn="just">
              <a:lnSpc>
                <a:spcPct val="100000"/>
              </a:lnSpc>
              <a:spcBef>
                <a:spcPts val="775"/>
              </a:spcBef>
              <a:tabLst>
                <a:tab pos="380365" algn="l"/>
              </a:tabLst>
            </a:pPr>
            <a:r>
              <a:rPr lang="en-US"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.significand x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endParaRPr sz="2000" b="1" baseline="25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Misnomer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sz="20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mantissa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4837" y="1671637"/>
          <a:ext cx="8305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371600"/>
                <a:gridCol w="6477000"/>
              </a:tblGrid>
              <a:tr h="137160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Biased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Exponent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21494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Significand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Mantissa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04607" cy="878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320405" cy="3323987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Operands for arithmetic and logic operations are presented to the ALU in registers, and the results of an operation are stored in registers.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These registers are temporary storage locations within the processor that are connected by signal paths to the ALU.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ALU may also set flags as the result of an operation.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flag values are also stored in registers within the processor.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processor provides signals that control the operation of the ALU and the movement of the data into and out of the ALU.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5232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739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Examples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" y="2433573"/>
            <a:ext cx="8934450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49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Typical 32-Bit Floating-Point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leftmost bit stores the </a:t>
            </a:r>
            <a:r>
              <a:rPr lang="en-US" b="1" dirty="0"/>
              <a:t>sign </a:t>
            </a:r>
            <a:r>
              <a:rPr lang="en-US" dirty="0"/>
              <a:t>of the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 The </a:t>
            </a:r>
            <a:r>
              <a:rPr lang="en-US" b="1" dirty="0" smtClean="0"/>
              <a:t>exponent </a:t>
            </a:r>
            <a:r>
              <a:rPr lang="en-US" dirty="0"/>
              <a:t>value is stored in the next 8 bits.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representation used is known </a:t>
            </a:r>
            <a:r>
              <a:rPr lang="en-US" dirty="0" smtClean="0"/>
              <a:t> as a </a:t>
            </a:r>
            <a:r>
              <a:rPr lang="en-US" b="1" dirty="0" smtClean="0"/>
              <a:t>biased </a:t>
            </a:r>
            <a:r>
              <a:rPr lang="en-US" b="1" dirty="0"/>
              <a:t>representation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fixed value, called the bias, is subtracted from the field </a:t>
            </a:r>
            <a:r>
              <a:rPr lang="en-US" dirty="0" smtClean="0"/>
              <a:t>to get </a:t>
            </a:r>
            <a:r>
              <a:rPr lang="en-US" dirty="0"/>
              <a:t>the true exponent value.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04607" cy="8788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143001"/>
            <a:ext cx="8544242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fixed value, called the bias, is subtracted from the field </a:t>
            </a:r>
            <a:r>
              <a:rPr lang="en-US" dirty="0" smtClean="0"/>
              <a:t>to get </a:t>
            </a:r>
            <a:r>
              <a:rPr lang="en-US" dirty="0"/>
              <a:t>the true exponent value. Typically, the bias equals where k is </a:t>
            </a:r>
            <a:r>
              <a:rPr lang="en-US" dirty="0" smtClean="0"/>
              <a:t>the number </a:t>
            </a:r>
            <a:r>
              <a:rPr lang="en-US" dirty="0"/>
              <a:t>of bits in the binary </a:t>
            </a:r>
            <a:r>
              <a:rPr lang="en-US" dirty="0" smtClean="0"/>
              <a:t>exponent.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case, the 8-bit field yields the </a:t>
            </a:r>
            <a:r>
              <a:rPr lang="en-US" dirty="0" smtClean="0"/>
              <a:t>numbers 0 </a:t>
            </a:r>
            <a:r>
              <a:rPr lang="en-US" dirty="0"/>
              <a:t>through 255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bias of 127 (2^7-1), true </a:t>
            </a:r>
            <a:r>
              <a:rPr lang="en-US" dirty="0"/>
              <a:t>exponent values are in the </a:t>
            </a:r>
            <a:r>
              <a:rPr lang="en-US" dirty="0" smtClean="0"/>
              <a:t>range -127 to 128. </a:t>
            </a:r>
            <a:r>
              <a:rPr lang="en-US" dirty="0"/>
              <a:t>In this example, the base is assumed to be </a:t>
            </a:r>
            <a:r>
              <a:rPr lang="en-US" dirty="0" smtClean="0"/>
              <a:t>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normalized number is one in which the most significant digit </a:t>
            </a:r>
            <a:r>
              <a:rPr lang="en-US" b="1" dirty="0" smtClean="0"/>
              <a:t>of </a:t>
            </a:r>
            <a:r>
              <a:rPr lang="en-US" b="1" dirty="0"/>
              <a:t>the significand is nonzero. For base 2 representation, a normalized number is </a:t>
            </a:r>
            <a:r>
              <a:rPr lang="en-US" b="1" dirty="0" smtClean="0"/>
              <a:t>therefore one </a:t>
            </a:r>
            <a:r>
              <a:rPr lang="en-US" b="1" dirty="0"/>
              <a:t>in which the most significant bit of the significand is </a:t>
            </a:r>
            <a:r>
              <a:rPr lang="en-US" b="1" dirty="0" smtClean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0638"/>
            <a:ext cx="7239000" cy="113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792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56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Signs </a:t>
            </a:r>
            <a:r>
              <a:rPr spc="-5" dirty="0">
                <a:latin typeface="Arial Black"/>
                <a:cs typeface="Arial Black"/>
              </a:rPr>
              <a:t>for</a:t>
            </a:r>
            <a:r>
              <a:rPr spc="-4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596"/>
            <a:ext cx="6675755" cy="3245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Mantissa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stored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2s compliment</a:t>
            </a:r>
            <a:endParaRPr sz="2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excess</a:t>
            </a:r>
            <a:r>
              <a:rPr sz="2800" spc="-5" dirty="0">
                <a:latin typeface="Tahoma"/>
                <a:cs typeface="Tahoma"/>
              </a:rPr>
              <a:t> or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biased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notation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e.g.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Excess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(bias)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128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means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35" dirty="0">
                <a:latin typeface="Tahoma"/>
                <a:cs typeface="Tahoma"/>
              </a:rPr>
              <a:t>8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exponent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field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Pure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range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0-255</a:t>
            </a: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5" dirty="0">
                <a:latin typeface="Tahoma"/>
                <a:cs typeface="Tahoma"/>
              </a:rPr>
              <a:t>Subtract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128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correct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Range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-128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148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Expressible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Numbers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52588"/>
            <a:ext cx="7048500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04607" cy="8788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97" y="533400"/>
            <a:ext cx="8320405" cy="2769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6840"/>
            <a:ext cx="6019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9" y="2133600"/>
            <a:ext cx="777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 occurs when an arithmetic operation results in a magnitude</a:t>
            </a:r>
          </a:p>
          <a:p>
            <a:r>
              <a:rPr lang="en-US" dirty="0"/>
              <a:t>greater than can be expressed with an exponent of </a:t>
            </a:r>
            <a:r>
              <a:rPr lang="en-US" dirty="0" smtClean="0"/>
              <a:t>128.</a:t>
            </a:r>
          </a:p>
          <a:p>
            <a:r>
              <a:rPr lang="en-IN" dirty="0" smtClean="0"/>
              <a:t>Underflow </a:t>
            </a:r>
            <a:r>
              <a:rPr lang="en-US" dirty="0" smtClean="0"/>
              <a:t>occurs </a:t>
            </a:r>
            <a:r>
              <a:rPr lang="en-US" dirty="0"/>
              <a:t>when the fractional magnitude is too small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755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8040370" cy="4421723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754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US" sz="2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to facilitate the portability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processor to another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3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lang="en-US" sz="2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defines two extended formats, single and double, whose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format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implementation dependent.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formats include additional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exponent (extended range) and in the significand (extended precision).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are to be used for intermediate calculations.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marR="508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mantissa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exponent) </a:t>
            </a:r>
            <a:r>
              <a:rPr sz="20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347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IEEE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754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Formats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2059251"/>
            <a:ext cx="8900159" cy="3352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8850" y="3023361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32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8850" y="5036566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64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2854" y="2015185"/>
            <a:ext cx="162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(1.N)2</a:t>
            </a:r>
            <a:r>
              <a:rPr sz="3600" spc="-7" baseline="25462" dirty="0">
                <a:latin typeface="Times New Roman"/>
                <a:cs typeface="Times New Roman"/>
              </a:rPr>
              <a:t>E-127</a:t>
            </a:r>
            <a:endParaRPr sz="3600" baseline="254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6656" y="5876035"/>
            <a:ext cx="1778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25462" dirty="0">
                <a:latin typeface="Times New Roman"/>
                <a:cs typeface="Times New Roman"/>
              </a:rPr>
              <a:t>(1.N)2</a:t>
            </a:r>
            <a:r>
              <a:rPr sz="2400" spc="-5" dirty="0">
                <a:latin typeface="Times New Roman"/>
                <a:cs typeface="Times New Roman"/>
              </a:rPr>
              <a:t>E-1023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1127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</a:t>
            </a:r>
            <a:r>
              <a:rPr spc="-20" dirty="0">
                <a:latin typeface="Arial Black"/>
                <a:cs typeface="Arial Black"/>
              </a:rPr>
              <a:t>t</a:t>
            </a:r>
            <a:r>
              <a:rPr spc="-5" dirty="0">
                <a:latin typeface="Arial Black"/>
                <a:cs typeface="Arial Black"/>
              </a:rPr>
              <a:t>e</a:t>
            </a:r>
            <a:r>
              <a:rPr spc="-20" dirty="0">
                <a:latin typeface="Arial Black"/>
                <a:cs typeface="Arial Black"/>
              </a:rPr>
              <a:t>p</a:t>
            </a:r>
            <a:r>
              <a:rPr spc="-5" dirty="0">
                <a:latin typeface="Arial Black"/>
                <a:cs typeface="Arial Black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20851"/>
            <a:ext cx="4386580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1.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Convert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Decimal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Binary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2.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Normalization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78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Rew</a:t>
            </a:r>
            <a:r>
              <a:rPr sz="2000" spc="-5" dirty="0">
                <a:latin typeface="Tahoma"/>
                <a:cs typeface="Tahoma"/>
              </a:rPr>
              <a:t>riti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 Ste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nto (1.N)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67" y="2913633"/>
            <a:ext cx="4766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0251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1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8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800" b="1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775" b="1" spc="15" baseline="2552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551" y="3021076"/>
            <a:ext cx="1224280" cy="504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0"/>
              </a:spcBef>
            </a:pPr>
            <a:r>
              <a:rPr sz="1100" b="1" spc="-5" dirty="0">
                <a:solidFill>
                  <a:srgbClr val="FF0000"/>
                </a:solidFill>
                <a:latin typeface="Tahoma"/>
                <a:cs typeface="Tahoma"/>
              </a:rPr>
              <a:t>Exponent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67" y="3639058"/>
            <a:ext cx="8762365" cy="259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5"/>
              </a:spcBef>
              <a:tabLst>
                <a:tab pos="873125" algn="l"/>
                <a:tab pos="285178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	</a:t>
            </a:r>
            <a:r>
              <a:rPr sz="2000" dirty="0">
                <a:latin typeface="Tahoma"/>
                <a:cs typeface="Tahoma"/>
              </a:rPr>
              <a:t>Ex: 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0 0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775" b="1" baseline="25525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775" baseline="25525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2120"/>
              </a:spcBef>
              <a:buClr>
                <a:srgbClr val="FF0000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ahoma"/>
                <a:cs typeface="Tahoma"/>
              </a:rPr>
              <a:t>3.Biasing</a:t>
            </a:r>
            <a:endParaRPr sz="2400">
              <a:latin typeface="Tahoma"/>
              <a:cs typeface="Tahoma"/>
            </a:endParaRPr>
          </a:p>
          <a:p>
            <a:pPr marL="794385" marR="43180" indent="-287020">
              <a:lnSpc>
                <a:spcPct val="150000"/>
              </a:lnSpc>
              <a:spcBef>
                <a:spcPts val="58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Applying Single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7)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&amp;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Double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 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exponent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from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Step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ahoma"/>
                <a:cs typeface="Tahoma"/>
              </a:rPr>
              <a:t>4.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Representation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Single</a:t>
            </a:r>
            <a:r>
              <a:rPr sz="2000" dirty="0">
                <a:latin typeface="Tahoma"/>
                <a:cs typeface="Tahoma"/>
              </a:rPr>
              <a:t> (32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)and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Double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 </a:t>
            </a:r>
            <a:r>
              <a:rPr sz="2000" dirty="0">
                <a:latin typeface="Tahoma"/>
                <a:cs typeface="Tahoma"/>
              </a:rPr>
              <a:t>(64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9100" y="3258820"/>
            <a:ext cx="1449705" cy="616585"/>
          </a:xfrm>
          <a:custGeom>
            <a:avLst/>
            <a:gdLst/>
            <a:ahLst/>
            <a:cxnLst/>
            <a:rect l="l" t="t" r="r" b="b"/>
            <a:pathLst>
              <a:path w="1449704" h="616585">
                <a:moveTo>
                  <a:pt x="1418844" y="0"/>
                </a:moveTo>
                <a:lnTo>
                  <a:pt x="108838" y="616330"/>
                </a:lnTo>
              </a:path>
              <a:path w="1449704" h="616585">
                <a:moveTo>
                  <a:pt x="0" y="14604"/>
                </a:moveTo>
                <a:lnTo>
                  <a:pt x="1449451" y="146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260350"/>
            <a:ext cx="3433826" cy="20669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450" y="2924175"/>
            <a:ext cx="5977001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04607" cy="430887"/>
          </a:xfrm>
        </p:spPr>
        <p:txBody>
          <a:bodyPr/>
          <a:lstStyle/>
          <a:p>
            <a:r>
              <a:rPr lang="en-US" dirty="0" smtClean="0"/>
              <a:t>Integer representation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219201"/>
            <a:ext cx="8320405" cy="5105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620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312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Solved</a:t>
            </a:r>
            <a:r>
              <a:rPr spc="-5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908113"/>
            <a:ext cx="8945499" cy="576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4875"/>
            <a:ext cx="9036050" cy="6453505"/>
            <a:chOff x="0" y="404875"/>
            <a:chExt cx="9036050" cy="6453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875"/>
              <a:ext cx="9036050" cy="1487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1892299"/>
              <a:ext cx="5938774" cy="4965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2301" y="2781299"/>
              <a:ext cx="2371725" cy="552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" y="811276"/>
            <a:ext cx="8362950" cy="5065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9097899" cy="522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109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</a:t>
            </a:r>
            <a:r>
              <a:rPr spc="-20" dirty="0">
                <a:latin typeface="Arial Black"/>
                <a:cs typeface="Arial Black"/>
              </a:rPr>
              <a:t>o</a:t>
            </a:r>
            <a:r>
              <a:rPr spc="-5" dirty="0">
                <a:latin typeface="Arial Black"/>
                <a:cs typeface="Arial Black"/>
              </a:rPr>
              <a:t>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098550"/>
            <a:ext cx="65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25.44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920" y="1038199"/>
            <a:ext cx="59429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ahoma"/>
                <a:cs typeface="Tahoma"/>
              </a:rPr>
              <a:t>SP-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0|100000|1001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0111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0000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1010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0011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110</a:t>
            </a:r>
            <a:endParaRPr sz="20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DP-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0|10000000011|1001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0111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0000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1010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0011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2195906"/>
            <a:ext cx="935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0.0</a:t>
            </a:r>
            <a:r>
              <a:rPr sz="2000" spc="-1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6</a:t>
            </a:r>
            <a:r>
              <a:rPr sz="2000" spc="-1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3639" y="2135544"/>
            <a:ext cx="441706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43560" algn="l"/>
              </a:tabLst>
            </a:pPr>
            <a:r>
              <a:rPr sz="2000" dirty="0">
                <a:latin typeface="Tahoma"/>
                <a:cs typeface="Tahoma"/>
              </a:rPr>
              <a:t>SP-	</a:t>
            </a:r>
            <a:r>
              <a:rPr sz="2000" spc="-5" dirty="0">
                <a:latin typeface="Tahoma"/>
                <a:cs typeface="Tahoma"/>
              </a:rPr>
              <a:t>0|1110111|00000001101000…</a:t>
            </a:r>
            <a:endParaRPr sz="2000">
              <a:latin typeface="Tahoma"/>
              <a:cs typeface="Tahoma"/>
            </a:endParaRPr>
          </a:p>
          <a:p>
            <a:pPr marL="45720" marR="5080" indent="13970">
              <a:lnSpc>
                <a:spcPct val="120000"/>
              </a:lnSpc>
            </a:pPr>
            <a:r>
              <a:rPr sz="2000" spc="-5" dirty="0">
                <a:latin typeface="Tahoma"/>
                <a:cs typeface="Tahoma"/>
              </a:rPr>
              <a:t>DP- 0|1111110111|00000001101000…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SP-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|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10000101|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1111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010001</a:t>
            </a:r>
            <a:endParaRPr sz="2000">
              <a:latin typeface="Tahoma"/>
              <a:cs typeface="Tahoma"/>
            </a:endParaRPr>
          </a:p>
          <a:p>
            <a:pPr marL="603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DP-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|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10000000101|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1111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010001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65" y="2927731"/>
            <a:ext cx="890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-12</a:t>
            </a:r>
            <a:r>
              <a:rPr sz="2000" spc="-10" dirty="0">
                <a:latin typeface="Tahoma"/>
                <a:cs typeface="Tahoma"/>
              </a:rPr>
              <a:t>5</a:t>
            </a:r>
            <a:r>
              <a:rPr sz="2000" dirty="0">
                <a:latin typeface="Tahoma"/>
                <a:cs typeface="Tahoma"/>
              </a:rPr>
              <a:t>.10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4025265"/>
            <a:ext cx="751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-13.54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1601" y="3964914"/>
            <a:ext cx="38855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ahoma"/>
                <a:cs typeface="Tahoma"/>
              </a:rPr>
              <a:t>SP-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1|10000010|10110001010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DP-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1|10000000010|10110001010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09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Sample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Problems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to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398"/>
            <a:ext cx="646811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spc="-5" dirty="0">
                <a:latin typeface="Tahoma"/>
                <a:cs typeface="Tahoma"/>
              </a:rPr>
              <a:t>178.1875</a:t>
            </a:r>
            <a:endParaRPr sz="2400">
              <a:latin typeface="Tahoma"/>
              <a:cs typeface="Tahoma"/>
            </a:endParaRPr>
          </a:p>
          <a:p>
            <a:pPr marL="12700" marR="2456180">
              <a:lnSpc>
                <a:spcPct val="120000"/>
              </a:lnSpc>
            </a:pPr>
            <a:r>
              <a:rPr sz="2400" spc="-5" dirty="0">
                <a:latin typeface="Tahoma"/>
                <a:cs typeface="Tahoma"/>
              </a:rPr>
              <a:t>SP 0|10000110|01100100011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 0|10000000110|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spc="-5" dirty="0">
                <a:latin typeface="Tahoma"/>
                <a:cs typeface="Tahoma"/>
              </a:rPr>
              <a:t>309.175</a:t>
            </a:r>
            <a:endParaRPr sz="2400">
              <a:latin typeface="Tahoma"/>
              <a:cs typeface="Tahoma"/>
            </a:endParaRPr>
          </a:p>
          <a:p>
            <a:pPr marL="12700" marR="1957070">
              <a:lnSpc>
                <a:spcPct val="120000"/>
              </a:lnSpc>
            </a:pPr>
            <a:r>
              <a:rPr sz="2400" spc="-5" dirty="0">
                <a:latin typeface="Tahoma"/>
                <a:cs typeface="Tahoma"/>
              </a:rPr>
              <a:t>SP 0|10000111|01011101001011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 0|10000000111|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spc="-5" dirty="0">
                <a:latin typeface="Tahoma"/>
                <a:cs typeface="Tahoma"/>
              </a:rPr>
              <a:t>1259.125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sz="2400" spc="-5" dirty="0">
                <a:latin typeface="Tahoma"/>
                <a:cs typeface="Tahoma"/>
              </a:rPr>
              <a:t>SP 0|10001001|0011101011001000…(9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zeroes)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 0|10000001001|</a:t>
            </a:r>
            <a:r>
              <a:rPr sz="2400" b="1" spc="-5" dirty="0">
                <a:latin typeface="Tahoma"/>
                <a:cs typeface="Tahoma"/>
              </a:rPr>
              <a:t>010100111100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dirty="0">
                <a:latin typeface="Tahoma"/>
                <a:cs typeface="Tahoma"/>
              </a:rPr>
              <a:t>0.0625</a:t>
            </a:r>
            <a:endParaRPr sz="2400">
              <a:latin typeface="Tahoma"/>
              <a:cs typeface="Tahoma"/>
            </a:endParaRPr>
          </a:p>
          <a:p>
            <a:pPr marL="12700" marR="2781300">
              <a:lnSpc>
                <a:spcPct val="12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SP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0|01111011|0000000….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0|01111111|00000…..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9144000" cy="1584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445973"/>
            <a:ext cx="5254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Division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signed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numbers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00" y="2743200"/>
            <a:ext cx="9029700" cy="2054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986401"/>
            <a:ext cx="9086850" cy="1611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404875"/>
            <a:ext cx="9124950" cy="5040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12" y="0"/>
            <a:ext cx="7056374" cy="6850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8549"/>
            <a:ext cx="2836545" cy="312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Solve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a)	</a:t>
            </a:r>
            <a:r>
              <a:rPr sz="2800" spc="-5" dirty="0">
                <a:latin typeface="Tahoma"/>
                <a:cs typeface="Tahoma"/>
              </a:rPr>
              <a:t>7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-3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b)	</a:t>
            </a:r>
            <a:r>
              <a:rPr sz="2800" spc="-5" dirty="0">
                <a:latin typeface="Tahoma"/>
                <a:cs typeface="Tahoma"/>
              </a:rPr>
              <a:t>-7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(Q)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c)	</a:t>
            </a:r>
            <a:r>
              <a:rPr sz="2800" spc="-5" dirty="0">
                <a:latin typeface="Tahoma"/>
                <a:cs typeface="Tahoma"/>
              </a:rPr>
              <a:t>-7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(Q)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-3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8838"/>
            <a:ext cx="8381999" cy="55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147699"/>
            <a:ext cx="8713724" cy="665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" y="62"/>
            <a:ext cx="8820150" cy="6774180"/>
            <a:chOff x="323850" y="62"/>
            <a:chExt cx="8820150" cy="6774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" y="62"/>
              <a:ext cx="8496300" cy="6773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950" y="6296024"/>
              <a:ext cx="2051049" cy="4778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0"/>
            <a:ext cx="8640699" cy="6857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2454"/>
            <a:ext cx="6100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Dividend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negative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Remainder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–ve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5788"/>
            <a:ext cx="8305800" cy="401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2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8199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370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6657340" cy="279082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4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phases</a:t>
            </a:r>
            <a:r>
              <a:rPr sz="2800" spc="1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of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FP Arithmetic</a:t>
            </a:r>
            <a:r>
              <a:rPr sz="2800" spc="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+/-</a:t>
            </a:r>
            <a:endParaRPr sz="28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Check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Align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(adjusting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exponents)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Add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subtract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Normalize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243" y="57404"/>
            <a:ext cx="7350759" cy="584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Floating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Point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Addition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Arial Black"/>
              <a:cs typeface="Arial Black"/>
            </a:endParaRPr>
          </a:p>
          <a:p>
            <a:pPr marL="443865" marR="422275" indent="-1206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Add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following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two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decimal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scientific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notation: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8.70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-1</a:t>
            </a:r>
            <a:r>
              <a:rPr sz="2775" spc="419" baseline="255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9.95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443865" marR="30480" indent="-9525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Rewrite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smaller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such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its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matches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exponent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larger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8.70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-1</a:t>
            </a:r>
            <a:r>
              <a:rPr sz="2775" spc="419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0.087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(Note</a:t>
            </a:r>
            <a:r>
              <a:rPr sz="28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!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098549"/>
            <a:ext cx="561594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Add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9.95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+ 0.087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10.037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write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sum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10.037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  <a:p>
            <a:pPr marL="76200" marR="30480" indent="222250">
              <a:lnSpc>
                <a:spcPts val="8070"/>
              </a:lnSpc>
              <a:spcBef>
                <a:spcPts val="1050"/>
              </a:spcBef>
            </a:pPr>
            <a:r>
              <a:rPr sz="2800" spc="-10" dirty="0">
                <a:latin typeface="Tahoma"/>
                <a:cs typeface="Tahoma"/>
              </a:rPr>
              <a:t>Put the</a:t>
            </a:r>
            <a:r>
              <a:rPr sz="2800" spc="-5" dirty="0">
                <a:latin typeface="Tahoma"/>
                <a:cs typeface="Tahoma"/>
              </a:rPr>
              <a:t> result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Normalised</a:t>
            </a:r>
            <a:r>
              <a:rPr sz="2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Form </a:t>
            </a:r>
            <a:r>
              <a:rPr sz="2800" spc="-8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10.037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r>
              <a:rPr sz="2775" spc="434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1.0037 ×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  <a:p>
            <a:pPr marL="76200">
              <a:lnSpc>
                <a:spcPts val="2975"/>
              </a:lnSpc>
            </a:pPr>
            <a:r>
              <a:rPr sz="2800" spc="-5" dirty="0">
                <a:latin typeface="Tahoma"/>
                <a:cs typeface="Tahoma"/>
              </a:rPr>
              <a:t>(shift mantissa,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adjust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Check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overflow/underflow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the</a:t>
            </a:r>
            <a:r>
              <a:rPr dirty="0"/>
              <a:t> </a:t>
            </a:r>
            <a:r>
              <a:rPr spc="-5" dirty="0"/>
              <a:t>exponent </a:t>
            </a:r>
            <a:r>
              <a:rPr spc="-860" dirty="0"/>
              <a:t> </a:t>
            </a:r>
            <a:r>
              <a:rPr spc="-5" dirty="0"/>
              <a:t>after</a:t>
            </a:r>
            <a:r>
              <a:rPr spc="5" dirty="0"/>
              <a:t> </a:t>
            </a:r>
            <a:r>
              <a:rPr spc="-5" dirty="0"/>
              <a:t>normalisation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6454"/>
            <a:ext cx="7678420" cy="34175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Overflow</a:t>
            </a:r>
            <a:endParaRPr sz="2800">
              <a:latin typeface="Tahoma"/>
              <a:cs typeface="Tahoma"/>
            </a:endParaRPr>
          </a:p>
          <a:p>
            <a:pPr marL="355600" marR="5080" indent="-9525">
              <a:lnSpc>
                <a:spcPts val="3360"/>
              </a:lnSpc>
              <a:spcBef>
                <a:spcPts val="780"/>
              </a:spcBef>
            </a:pPr>
            <a:r>
              <a:rPr sz="2800" spc="-5" dirty="0">
                <a:latin typeface="Tahoma"/>
                <a:cs typeface="Tahoma"/>
              </a:rPr>
              <a:t>The exponent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too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950" spc="-70" dirty="0">
                <a:latin typeface="Tahoma"/>
                <a:cs typeface="Tahoma"/>
              </a:rPr>
              <a:t>large</a:t>
            </a:r>
            <a:r>
              <a:rPr sz="295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represented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field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Underflow</a:t>
            </a:r>
            <a:endParaRPr sz="2800">
              <a:latin typeface="Tahoma"/>
              <a:cs typeface="Tahoma"/>
            </a:endParaRPr>
          </a:p>
          <a:p>
            <a:pPr marL="355600" marR="228600" indent="-9525">
              <a:lnSpc>
                <a:spcPts val="3360"/>
              </a:lnSpc>
              <a:spcBef>
                <a:spcPts val="775"/>
              </a:spcBef>
            </a:pPr>
            <a:r>
              <a:rPr sz="2800" spc="-5" dirty="0">
                <a:latin typeface="Tahoma"/>
                <a:cs typeface="Tahoma"/>
              </a:rPr>
              <a:t>The number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too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950" spc="-75" dirty="0">
                <a:latin typeface="Tahoma"/>
                <a:cs typeface="Tahoma"/>
              </a:rPr>
              <a:t>small</a:t>
            </a:r>
            <a:r>
              <a:rPr sz="295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represented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field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04607" cy="430887"/>
          </a:xfrm>
        </p:spPr>
        <p:txBody>
          <a:bodyPr/>
          <a:lstStyle/>
          <a:p>
            <a:r>
              <a:rPr lang="en-IN" b="1" dirty="0"/>
              <a:t>Twos Complement Representation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320405" cy="166199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sign magnitude,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twos complement representation uses the most significant bit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sign bit, making it easy to test whether an integer is positive or negative.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differs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the sign-magnitude representation in the way that the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facilitates the most important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addition and subtraction. For this reason, it is almost universally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representation for integers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29" y="3200400"/>
            <a:ext cx="672465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8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012596"/>
            <a:ext cx="6975475" cy="3952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Round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  <a:p>
            <a:pPr marL="384175" marR="318135" algn="ct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If</a:t>
            </a:r>
            <a:r>
              <a:rPr sz="2800" spc="-10" dirty="0">
                <a:latin typeface="Tahoma"/>
                <a:cs typeface="Tahoma"/>
              </a:rPr>
              <a:t> 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does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space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reserved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 be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rounded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off.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2540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For </a:t>
            </a:r>
            <a:r>
              <a:rPr sz="2800" spc="-10" dirty="0">
                <a:latin typeface="Tahoma"/>
                <a:cs typeface="Tahoma"/>
              </a:rPr>
              <a:t>Example: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only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digits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allowed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for</a:t>
            </a:r>
            <a:endParaRPr sz="2800">
              <a:latin typeface="Tahoma"/>
              <a:cs typeface="Tahoma"/>
            </a:endParaRPr>
          </a:p>
          <a:p>
            <a:pPr marL="2324735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mantissa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1.0037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r>
              <a:rPr sz="2775" spc="434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===&gt;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1.004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9337"/>
            <a:ext cx="9143999" cy="6214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341" y="176021"/>
            <a:ext cx="461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FP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Addition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&amp;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Subtraction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Flowchart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302009"/>
            <a:ext cx="7209790" cy="423608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spc="-5" dirty="0">
                <a:latin typeface="Arial Black"/>
                <a:cs typeface="Arial Black"/>
              </a:rPr>
              <a:t>FP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 </a:t>
            </a:r>
            <a:r>
              <a:rPr sz="2800" spc="-5" dirty="0">
                <a:latin typeface="Arial MT"/>
                <a:cs typeface="Arial MT"/>
              </a:rPr>
              <a:t>x/</a:t>
            </a:r>
            <a:r>
              <a:rPr sz="2800" spc="-5" dirty="0">
                <a:latin typeface="Symbol"/>
                <a:cs typeface="Symbol"/>
              </a:rPr>
              <a:t></a:t>
            </a:r>
            <a:endParaRPr sz="2800">
              <a:latin typeface="Symbol"/>
              <a:cs typeface="Symbol"/>
            </a:endParaRPr>
          </a:p>
          <a:p>
            <a:pPr marL="405765" indent="-343535">
              <a:lnSpc>
                <a:spcPct val="100000"/>
              </a:lnSpc>
              <a:spcBef>
                <a:spcPts val="145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Check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Add/subtract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Multiply/divide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(watch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sign)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Normalize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Round</a:t>
            </a:r>
            <a:endParaRPr sz="2800">
              <a:latin typeface="Tahoma"/>
              <a:cs typeface="Tahoma"/>
            </a:endParaRPr>
          </a:p>
          <a:p>
            <a:pPr marL="405765" marR="508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All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intermediate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results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should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double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length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storage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509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Multiplication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100208"/>
            <a:ext cx="5172075" cy="571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38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100207"/>
            <a:ext cx="5172075" cy="568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04607" cy="8788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143001"/>
            <a:ext cx="8320405" cy="5257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858000" cy="98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7056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2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1541</Words>
  <Application>Microsoft Office PowerPoint</Application>
  <PresentationFormat>On-screen Show (4:3)</PresentationFormat>
  <Paragraphs>310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Office Theme</vt:lpstr>
      <vt:lpstr>PowerPoint Presentation</vt:lpstr>
      <vt:lpstr>PowerPoint Presentation</vt:lpstr>
      <vt:lpstr>PowerPoint Presentation</vt:lpstr>
      <vt:lpstr>ALU Inputs and Outputs</vt:lpstr>
      <vt:lpstr>PowerPoint Presentation</vt:lpstr>
      <vt:lpstr>Integer representation</vt:lpstr>
      <vt:lpstr>PowerPoint Presentation</vt:lpstr>
      <vt:lpstr>Twos Complement Representation</vt:lpstr>
      <vt:lpstr>PowerPoint Presentation</vt:lpstr>
      <vt:lpstr>PowerPoint Presentation</vt:lpstr>
      <vt:lpstr>PowerPoint Presentation</vt:lpstr>
      <vt:lpstr>PowerPoint Presentation</vt:lpstr>
      <vt:lpstr>Fixed point representation</vt:lpstr>
      <vt:lpstr>Addition and Subtraction</vt:lpstr>
      <vt:lpstr>PowerPoint Presentation</vt:lpstr>
      <vt:lpstr>PowerPoint Presentation</vt:lpstr>
      <vt:lpstr>Addition and Subtraction</vt:lpstr>
      <vt:lpstr>Example of 2’s Compliment</vt:lpstr>
      <vt:lpstr>PowerPoint Presentation</vt:lpstr>
      <vt:lpstr>Hardware for Addition and Subtraction</vt:lpstr>
      <vt:lpstr>PowerPoint Presentation</vt:lpstr>
      <vt:lpstr>Booth’s Algorithm</vt:lpstr>
      <vt:lpstr>PowerPoint Presentation</vt:lpstr>
      <vt:lpstr>Example of Booth’s Algorithm:7(M)*3(Q)</vt:lpstr>
      <vt:lpstr>PowerPoint Presentation</vt:lpstr>
      <vt:lpstr>PowerPoint Presentation</vt:lpstr>
      <vt:lpstr>PowerPoint Presentation</vt:lpstr>
      <vt:lpstr>Division of Unsigned Binary Integers</vt:lpstr>
      <vt:lpstr>Flowchart for Restoring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using Restoring Division</vt:lpstr>
      <vt:lpstr>PowerPoint Presentation</vt:lpstr>
      <vt:lpstr>PowerPoint Presentation</vt:lpstr>
      <vt:lpstr>PowerPoint Presentation</vt:lpstr>
      <vt:lpstr>Solve using Non Restoring</vt:lpstr>
      <vt:lpstr>Booths Recoding / Bit pair recording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 Point</vt:lpstr>
      <vt:lpstr>PowerPoint Presentation</vt:lpstr>
      <vt:lpstr>Floating Point Examples</vt:lpstr>
      <vt:lpstr>PowerPoint Presentation</vt:lpstr>
      <vt:lpstr>Signs for Floating Point</vt:lpstr>
      <vt:lpstr>Expressible Numbers</vt:lpstr>
      <vt:lpstr>PowerPoint Presentation</vt:lpstr>
      <vt:lpstr>PowerPoint Presentation</vt:lpstr>
      <vt:lpstr>IEEE 754 Formats</vt:lpstr>
      <vt:lpstr>Steps</vt:lpstr>
      <vt:lpstr>PowerPoint Presentation</vt:lpstr>
      <vt:lpstr>Solved Example</vt:lpstr>
      <vt:lpstr>PowerPoint Presentation</vt:lpstr>
      <vt:lpstr>PowerPoint Presentation</vt:lpstr>
      <vt:lpstr>PowerPoint Presentation</vt:lpstr>
      <vt:lpstr>Solve</vt:lpstr>
      <vt:lpstr>Sample Problems to Solve</vt:lpstr>
      <vt:lpstr>Division of signed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for overflow/underflow of the exponent  after normalisation</vt:lpstr>
      <vt:lpstr>PowerPoint Presentation</vt:lpstr>
      <vt:lpstr>PowerPoint Presentation</vt:lpstr>
      <vt:lpstr>PowerPoint Presentation</vt:lpstr>
      <vt:lpstr>Floating Point Multiplication</vt:lpstr>
      <vt:lpstr>Floating Point Division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</dc:title>
  <dc:creator>Adrian &amp; Wendy</dc:creator>
  <cp:lastModifiedBy>Admin</cp:lastModifiedBy>
  <cp:revision>34</cp:revision>
  <dcterms:created xsi:type="dcterms:W3CDTF">2023-07-10T11:37:07Z</dcterms:created>
  <dcterms:modified xsi:type="dcterms:W3CDTF">2023-08-21T11:10:19Z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2023-07-10T00:00:00Z</vt:filetime>
  </property>
</Properties>
</file>