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6" r:id="rId9"/>
    <p:sldId id="262" r:id="rId10"/>
    <p:sldId id="263" r:id="rId11"/>
    <p:sldId id="287" r:id="rId12"/>
    <p:sldId id="264" r:id="rId13"/>
    <p:sldId id="288" r:id="rId14"/>
    <p:sldId id="289" r:id="rId15"/>
    <p:sldId id="290" r:id="rId16"/>
    <p:sldId id="265" r:id="rId17"/>
    <p:sldId id="266" r:id="rId18"/>
    <p:sldId id="291" r:id="rId19"/>
    <p:sldId id="292" r:id="rId20"/>
    <p:sldId id="267" r:id="rId21"/>
    <p:sldId id="268" r:id="rId22"/>
    <p:sldId id="269" r:id="rId23"/>
    <p:sldId id="270" r:id="rId24"/>
    <p:sldId id="293" r:id="rId25"/>
    <p:sldId id="294" r:id="rId26"/>
    <p:sldId id="295" r:id="rId27"/>
    <p:sldId id="271" r:id="rId28"/>
    <p:sldId id="272" r:id="rId29"/>
    <p:sldId id="273" r:id="rId30"/>
    <p:sldId id="274" r:id="rId31"/>
    <p:sldId id="275" r:id="rId32"/>
    <p:sldId id="276" r:id="rId33"/>
    <p:sldId id="296" r:id="rId34"/>
    <p:sldId id="278" r:id="rId35"/>
    <p:sldId id="277" r:id="rId36"/>
    <p:sldId id="279" r:id="rId37"/>
    <p:sldId id="280" r:id="rId38"/>
    <p:sldId id="281" r:id="rId39"/>
    <p:sldId id="282" r:id="rId40"/>
    <p:sldId id="283" r:id="rId41"/>
    <p:sldId id="284" r:id="rId4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8" autoAdjust="0"/>
  </p:normalViewPr>
  <p:slideViewPr>
    <p:cSldViewPr>
      <p:cViewPr>
        <p:scale>
          <a:sx n="70" d="100"/>
          <a:sy n="70" d="100"/>
        </p:scale>
        <p:origin x="-1156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5C11-6329-4A0D-952B-C0CA26B9FAC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CC086-CB79-4FEF-A1D7-A5ABB59E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0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CC086-CB79-4FEF-A1D7-A5ABB59E3CD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3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343" y="57404"/>
            <a:ext cx="570801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25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5344" y="652017"/>
            <a:ext cx="4575810" cy="335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Black"/>
                <a:cs typeface="Arial Black"/>
              </a:rPr>
              <a:t>William</a:t>
            </a:r>
            <a:r>
              <a:rPr sz="2800" spc="-1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Stallings </a:t>
            </a:r>
            <a:r>
              <a:rPr sz="2800" dirty="0">
                <a:latin typeface="Arial Black"/>
                <a:cs typeface="Arial Black"/>
              </a:rPr>
              <a:t>Computer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Organization </a:t>
            </a:r>
            <a:r>
              <a:rPr sz="2800" dirty="0">
                <a:latin typeface="Arial Black"/>
                <a:cs typeface="Arial Black"/>
              </a:rPr>
              <a:t>and</a:t>
            </a:r>
            <a:r>
              <a:rPr sz="2800" spc="-10" dirty="0">
                <a:latin typeface="Arial Black"/>
                <a:cs typeface="Arial Black"/>
              </a:rPr>
              <a:t> Architecture</a:t>
            </a:r>
            <a:endParaRPr sz="2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 Black"/>
                <a:cs typeface="Arial Black"/>
              </a:rPr>
              <a:t>7</a:t>
            </a:r>
            <a:r>
              <a:rPr sz="2775" baseline="25525" dirty="0">
                <a:latin typeface="Arial Black"/>
                <a:cs typeface="Arial Black"/>
              </a:rPr>
              <a:t>th</a:t>
            </a:r>
            <a:r>
              <a:rPr sz="2775" spc="450" baseline="255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Edition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800">
              <a:latin typeface="Arial Black"/>
              <a:cs typeface="Arial Black"/>
            </a:endParaRPr>
          </a:p>
          <a:p>
            <a:pPr marL="50800" marR="2094230">
              <a:lnSpc>
                <a:spcPct val="120100"/>
              </a:lnSpc>
            </a:pPr>
            <a:r>
              <a:rPr sz="2800" dirty="0">
                <a:latin typeface="Arial Black"/>
                <a:cs typeface="Arial Black"/>
              </a:rPr>
              <a:t>Chapter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0" dirty="0">
                <a:latin typeface="Arial Black"/>
                <a:cs typeface="Arial Black"/>
              </a:rPr>
              <a:t>7 </a:t>
            </a:r>
            <a:r>
              <a:rPr sz="2800" spc="-10" dirty="0">
                <a:latin typeface="Arial Black"/>
                <a:cs typeface="Arial Black"/>
              </a:rPr>
              <a:t>Input/Output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Input</a:t>
            </a:r>
            <a:r>
              <a:rPr spc="-50" dirty="0"/>
              <a:t> </a:t>
            </a:r>
            <a:r>
              <a:rPr dirty="0"/>
              <a:t>Output</a:t>
            </a:r>
            <a:r>
              <a:rPr spc="-5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5482"/>
            <a:ext cx="557720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Programmed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Interrupt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driven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Direct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Memory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Access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(DMA)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510EE-2C7C-3ABB-040D-B44D5FE4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A4C392-6D4A-AAD0-7410-9675D1DA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92442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-data are exchanged between the processor and the I/O module.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executes a program that gives it direct control of the I/O operation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issues a command to the I/O module, it must wait until the I/O operation is complete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issues an I/O command, continues to execute other instructions, and is interrupted by the I/O module when the latter has completed its 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-I/O module and main memory exchange data directly, without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processorinvolvement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35" dirty="0"/>
              <a:t> </a:t>
            </a:r>
            <a:r>
              <a:rPr sz="3600" spc="-25" dirty="0"/>
              <a:t>I/O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607565"/>
            <a:ext cx="8971280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4965" algn="l"/>
              </a:tabLst>
            </a:pPr>
            <a:r>
              <a:rPr sz="2000" dirty="0">
                <a:latin typeface="Verdana"/>
                <a:cs typeface="Verdana"/>
              </a:rPr>
              <a:t>Data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transfer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operations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completely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controlled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CPU</a:t>
            </a:r>
            <a:r>
              <a:rPr sz="20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i.e.</a:t>
            </a:r>
            <a:r>
              <a:rPr sz="2000" spc="-25" dirty="0">
                <a:latin typeface="Verdana"/>
                <a:cs typeface="Verdana"/>
              </a:rPr>
              <a:t> CPU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70"/>
              </a:spcBef>
              <a:buClr>
                <a:srgbClr val="FF0000"/>
              </a:buClr>
              <a:buFont typeface="Verdana"/>
              <a:buChar char="•"/>
            </a:pP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executes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program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that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1800" spc="-10" dirty="0">
                <a:latin typeface="Verdana"/>
                <a:cs typeface="Verdana"/>
              </a:rPr>
              <a:t>initiates,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Verdana"/>
              <a:buChar char="—"/>
            </a:pP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Verdana"/>
              <a:buChar char="—"/>
            </a:pPr>
            <a:endParaRPr sz="180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buClr>
                <a:srgbClr val="FF0000"/>
              </a:buClr>
              <a:buChar char="—"/>
              <a:tabLst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directs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Verdana"/>
              <a:buChar char="—"/>
            </a:pP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Verdana"/>
              <a:buChar char="—"/>
            </a:pPr>
            <a:endParaRPr sz="180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buClr>
                <a:srgbClr val="FF0000"/>
              </a:buClr>
              <a:buChar char="—"/>
              <a:tabLst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terminates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I/O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operation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F8A8A-4990-22B0-128E-2A061180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B6201-C357-811D-A5D8-6AD96EAFD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E654437-CFCD-3CD1-48CA-47F85BFE0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3" t="35185" r="16667" b="51481"/>
          <a:stretch/>
        </p:blipFill>
        <p:spPr>
          <a:xfrm>
            <a:off x="914400" y="2286000"/>
            <a:ext cx="6400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22157-1B16-23DB-F4E4-117BA2C9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5708015" cy="555244"/>
          </a:xfrm>
        </p:spPr>
        <p:txBody>
          <a:bodyPr/>
          <a:lstStyle/>
          <a:p>
            <a:r>
              <a:rPr lang="en-US" b="1" i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Programmed I/O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023116-20DF-D375-6299-6132855E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990601"/>
            <a:ext cx="8024495" cy="36933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 executing a program and encounters an instruction relating to I/O, it executes that instruction by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issuing a command to the appropriate I/O module.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programmed I/O, the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module will perform the requested action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appropriate bits in the I/O status register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periodically checks the status of the I/O module until it finds that the operation is complete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03EB7B-95CA-EA0D-33DC-87CA2172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161"/>
            <a:ext cx="5708015" cy="878840"/>
          </a:xfrm>
        </p:spPr>
        <p:txBody>
          <a:bodyPr/>
          <a:lstStyle/>
          <a:p>
            <a:pPr algn="ctr"/>
            <a:r>
              <a:rPr lang="en-IN" i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Commands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7806CE-2EA6-9E77-B469-F5AC963C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143001"/>
            <a:ext cx="8024495" cy="70173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rocessor issues an address, specifying the particular I/O module and external device, and an I/O command 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execute an I/O-related instruction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activate a peripheral and tell it what to 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test various status conditions associated with an I/O module and its peripherals.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 the I/O module to obtain an item of data from the peripheral and place it in an internal 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 the I/O module to take an item of data (byte or word) from the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bus and subsequently transmit that data item to the peripheral.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215"/>
            <a:ext cx="8638540" cy="50742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Useful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where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h/w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costs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need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be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minimized.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Entire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I/O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handled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CPU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FF0000"/>
                </a:solidFill>
                <a:latin typeface="Verdana"/>
                <a:cs typeface="Verdana"/>
              </a:rPr>
              <a:t>STEPS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1.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I/O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devices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status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bit</a:t>
            </a:r>
            <a:endParaRPr sz="2400">
              <a:latin typeface="Verdana"/>
              <a:cs typeface="Verdana"/>
            </a:endParaRPr>
          </a:p>
          <a:p>
            <a:pPr marL="1250315" marR="1435100" indent="-781050">
              <a:lnSpc>
                <a:spcPct val="15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2.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Test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status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bit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determine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if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10" dirty="0">
                <a:latin typeface="Verdana"/>
                <a:cs typeface="Verdana"/>
              </a:rPr>
              <a:t>ready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3.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If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ready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return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step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50315" marR="487680" indent="-781050">
              <a:lnSpc>
                <a:spcPct val="1501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4.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During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interval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when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ready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CPU </a:t>
            </a:r>
            <a:r>
              <a:rPr sz="2400" dirty="0">
                <a:latin typeface="Verdana"/>
                <a:cs typeface="Verdana"/>
              </a:rPr>
              <a:t>simply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wastes</a:t>
            </a:r>
            <a:r>
              <a:rPr sz="24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its</a:t>
            </a:r>
            <a:r>
              <a:rPr sz="24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time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until</a:t>
            </a:r>
            <a:r>
              <a:rPr sz="24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device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is</a:t>
            </a:r>
            <a:r>
              <a:rPr sz="24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ready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35" dirty="0"/>
              <a:t> </a:t>
            </a:r>
            <a:r>
              <a:rPr sz="3600" spc="-25" dirty="0"/>
              <a:t>I/O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398"/>
            <a:ext cx="6096000" cy="6705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B69A6-8EA2-1DD3-C616-130A3594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3" y="57404"/>
            <a:ext cx="5708015" cy="2473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6803DE-E592-0123-C096-98BF6923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7200"/>
            <a:ext cx="8024495" cy="3693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Figure-use of programmed I/O to read in a block of data from a peripheral device (e.g., a record from tape) into memory.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are read in one word (e.g., 16 bits) at a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word that is read in, the processor must remain in a status-checking cycle until it determines that the word is available in the I/O module’s data register.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issues an I/O command, the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contains the address of the desired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each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address lines to determine if the command is for </a:t>
            </a:r>
            <a:r>
              <a:rPr lang="en-US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332398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processor, main memory, and I/O share a common bus, two modes of addressing are possible: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and isolated.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memory-mapped I/O, there is 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address space 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memory locations and I/O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space for I/O is isolated from that for memory, this  is referred to as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 I/O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47"/>
          <a:stretch/>
        </p:blipFill>
        <p:spPr bwMode="auto">
          <a:xfrm>
            <a:off x="838200" y="2286000"/>
            <a:ext cx="7899400" cy="111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Programmed</a:t>
            </a:r>
            <a:r>
              <a:rPr spc="-35" dirty="0"/>
              <a:t> </a:t>
            </a:r>
            <a:r>
              <a:rPr spc="-25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617"/>
            <a:ext cx="7152005" cy="33058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has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direct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control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over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I/O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Sensing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status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Read/write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commands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Transferring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waits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I/O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complete operation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Wastes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CPU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time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7691120" cy="43281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dirty="0">
                <a:latin typeface="Arial Black"/>
                <a:cs typeface="Arial Black"/>
              </a:rPr>
              <a:t>Programmed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I/O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-</a:t>
            </a:r>
            <a:r>
              <a:rPr sz="2800" spc="-3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detail</a:t>
            </a:r>
            <a:endParaRPr sz="280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requests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I/O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performs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sets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status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bits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checks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status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bits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periodically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does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not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inform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CPU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directly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does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not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interrupt</a:t>
            </a:r>
            <a:r>
              <a:rPr sz="2800" spc="-25" dirty="0">
                <a:latin typeface="Verdana"/>
                <a:cs typeface="Verdana"/>
              </a:rPr>
              <a:t> CPU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may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wait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or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come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back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later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84073"/>
            <a:ext cx="8681085" cy="5672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algn="just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83540" indent="-342900" algn="just">
              <a:spcBef>
                <a:spcPts val="79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spcBef>
                <a:spcPts val="235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0550" indent="-342900" algn="just"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4800" lvl="3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sz="2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2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sz="2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endParaRPr lang="en-US" sz="2400" i="1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an I/O command to a module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go on to do some other useful work.</a:t>
            </a: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then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 the processor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request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when it is ready to exchange data with the processor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then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data transfer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 before, and then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resumes its former processing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49114"/>
            <a:ext cx="5314593" cy="6594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5708015" cy="430887"/>
          </a:xfrm>
        </p:spPr>
        <p:txBody>
          <a:bodyPr/>
          <a:lstStyle/>
          <a:p>
            <a:r>
              <a:rPr lang="en-US" dirty="0" smtClean="0"/>
              <a:t>From I/O module’s point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024495" cy="3693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receives a READ command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input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proceeds to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 in from an associated peripheral. </a:t>
            </a:r>
            <a:endParaRPr lang="en-US" b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module’s data register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module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an interrupt to the </a:t>
            </a:r>
            <a:r>
              <a:rPr 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control line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waits until its data are requested by the </a:t>
            </a:r>
            <a:r>
              <a:rPr 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is made, 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places its data on the data bus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ready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another I/O operation.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8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3" y="57404"/>
            <a:ext cx="5708015" cy="430887"/>
          </a:xfrm>
        </p:spPr>
        <p:txBody>
          <a:bodyPr/>
          <a:lstStyle/>
          <a:p>
            <a:r>
              <a:rPr lang="en-US" dirty="0" smtClean="0"/>
              <a:t>From CPU point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4319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a READ command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goes off and 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else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each instruction cycle,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checks for interrupts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from the I/O module occurs,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saves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(e.g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program counter and processor registers) of the current program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interrupt.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reads the word of data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I/O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and stores it in memory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restores the context of the program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(or some other program) and resumes execution.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7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3" y="57404"/>
            <a:ext cx="7972857" cy="738664"/>
          </a:xfrm>
        </p:spPr>
        <p:txBody>
          <a:bodyPr/>
          <a:lstStyle/>
          <a:p>
            <a:r>
              <a:rPr lang="en-IN" sz="2400" b="1" dirty="0"/>
              <a:t>Interrupt </a:t>
            </a:r>
            <a:r>
              <a:rPr lang="en-IN" sz="2400" b="1" dirty="0" smtClean="0"/>
              <a:t>Processing-Occurrence of interrupt-H/W &amp; s/w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371599"/>
            <a:ext cx="517525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867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to save all the state information about the interrupted</a:t>
            </a:r>
          </a:p>
          <a:p>
            <a:r>
              <a:rPr lang="en-IN" dirty="0"/>
              <a:t>program for later resumption</a:t>
            </a:r>
          </a:p>
        </p:txBody>
      </p:sp>
    </p:spTree>
    <p:extLst>
      <p:ext uri="{BB962C8B-B14F-4D97-AF65-F5344CB8AC3E}">
        <p14:creationId xmlns:p14="http://schemas.microsoft.com/office/powerpoint/2010/main" val="1328323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" y="381000"/>
            <a:ext cx="6876415" cy="4447371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spcBef>
                <a:spcPts val="1475"/>
              </a:spcBef>
              <a:buClr>
                <a:srgbClr val="FF0000"/>
              </a:buClr>
              <a:buFontTx/>
              <a:buChar char="•"/>
              <a:tabLst>
                <a:tab pos="4057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-Interrupt I/O is more efficient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en-US" sz="2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I/O still </a:t>
            </a:r>
            <a:r>
              <a:rPr lang="en-US"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a lot of processor time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(because every word of data that goes from memory to I/O module/or from I/O module to memory must pass through the processor)</a:t>
            </a: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57404"/>
            <a:ext cx="7144384" cy="516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9725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Black"/>
                <a:cs typeface="Arial Black"/>
              </a:rPr>
              <a:t>Interrupt</a:t>
            </a:r>
            <a:r>
              <a:rPr sz="2800" spc="-5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Driven</a:t>
            </a:r>
            <a:r>
              <a:rPr sz="2800" spc="-50" dirty="0">
                <a:latin typeface="Arial Black"/>
                <a:cs typeface="Arial Black"/>
              </a:rPr>
              <a:t> </a:t>
            </a:r>
            <a:r>
              <a:rPr sz="2800" spc="-25" dirty="0">
                <a:latin typeface="Arial Black"/>
                <a:cs typeface="Arial Black"/>
              </a:rPr>
              <a:t>I/O </a:t>
            </a:r>
            <a:r>
              <a:rPr sz="2800" dirty="0">
                <a:latin typeface="Arial Black"/>
                <a:cs typeface="Arial Black"/>
              </a:rPr>
              <a:t>Basic</a:t>
            </a:r>
            <a:r>
              <a:rPr sz="2800" spc="-5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Operation</a:t>
            </a:r>
            <a:endParaRPr sz="280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spcBef>
                <a:spcPts val="2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issues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read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command</a:t>
            </a:r>
            <a:endParaRPr sz="2800">
              <a:latin typeface="Verdana"/>
              <a:cs typeface="Verdana"/>
            </a:endParaRPr>
          </a:p>
          <a:p>
            <a:pPr marL="406400" marR="5080" indent="-343535">
              <a:lnSpc>
                <a:spcPct val="15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gets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from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peripheral </a:t>
            </a:r>
            <a:r>
              <a:rPr sz="2800" dirty="0">
                <a:latin typeface="Verdana"/>
                <a:cs typeface="Verdana"/>
              </a:rPr>
              <a:t>whilst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CPU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does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other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work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interrupts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CPU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CPU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requests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I/O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module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transfers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CPU</a:t>
            </a:r>
            <a:r>
              <a:rPr spc="-65" dirty="0"/>
              <a:t> </a:t>
            </a:r>
            <a:r>
              <a:rPr spc="-10" dirty="0"/>
              <a:t>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215"/>
            <a:ext cx="6449695" cy="37452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Issue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read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command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Do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other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work</a:t>
            </a:r>
            <a:endParaRPr sz="2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Check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for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interrupt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at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end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each </a:t>
            </a:r>
            <a:r>
              <a:rPr sz="2800" dirty="0">
                <a:latin typeface="Verdana"/>
                <a:cs typeface="Verdana"/>
              </a:rPr>
              <a:t>instruction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cycle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If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interrupted:-</a:t>
            </a:r>
            <a:endParaRPr sz="2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Save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context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(registers)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Process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interrupt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–</a:t>
            </a:r>
            <a:r>
              <a:rPr sz="20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Fetch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&amp;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store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9018"/>
            <a:ext cx="5708015" cy="878840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Input/Output</a:t>
            </a:r>
            <a:r>
              <a:rPr spc="-40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70" y="1143000"/>
            <a:ext cx="7922260" cy="510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module stands for Input/Output module, which is a device that acts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connective bridge between a computer system at one end and an I/O or peripheral device of some kind at the other, such as a printer, webcam or scanner.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module contains logic for performing a communication function between the peripheral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bus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not connected directly to bus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tabLst>
                <a:tab pos="3556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20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96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5" indent="-342900" algn="just"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  <a:endParaRPr lang="en-US" sz="20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Peripherals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data formats and address length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57404"/>
            <a:ext cx="4622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Three</a:t>
            </a:r>
            <a:r>
              <a:rPr spc="-60" dirty="0"/>
              <a:t> </a:t>
            </a:r>
            <a:r>
              <a:rPr dirty="0"/>
              <a:t>Techniques</a:t>
            </a:r>
            <a:r>
              <a:rPr spc="-35" dirty="0"/>
              <a:t> </a:t>
            </a:r>
            <a:r>
              <a:rPr spc="-25" dirty="0"/>
              <a:t>for </a:t>
            </a:r>
            <a:r>
              <a:rPr dirty="0"/>
              <a:t>Input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Block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077975"/>
            <a:ext cx="8060390" cy="5729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Direct</a:t>
            </a:r>
            <a:r>
              <a:rPr spc="-40" dirty="0"/>
              <a:t> </a:t>
            </a:r>
            <a:r>
              <a:rPr dirty="0"/>
              <a:t>Memory</a:t>
            </a:r>
            <a:r>
              <a:rPr spc="-15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8549"/>
            <a:ext cx="8023859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  <a:tab pos="2312670" algn="l"/>
                <a:tab pos="3771265" algn="l"/>
                <a:tab pos="4772660" algn="l"/>
                <a:tab pos="741870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(with which the processor can test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service a device.)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dirty="0"/>
              <a:t>managing an I/O transfer</a:t>
            </a:r>
            <a:r>
              <a:rPr lang="en-US"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volumes of data are to be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moved-DMA</a:t>
            </a:r>
            <a:endParaRPr lang="en-US" sz="2400" spc="-2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626" y="3962400"/>
            <a:ext cx="80238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  <a:tab pos="1288415" algn="l"/>
                <a:tab pos="2522855" algn="l"/>
                <a:tab pos="3530600" algn="l"/>
                <a:tab pos="4586605" algn="l"/>
                <a:tab pos="4964430" algn="l"/>
                <a:tab pos="5292725" algn="l"/>
                <a:tab pos="6379210" algn="l"/>
                <a:tab pos="679704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2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subsystems to</a:t>
            </a:r>
            <a:r>
              <a:rPr sz="2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400" b="1" spc="3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b="1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b="1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  <a:r>
              <a:rPr sz="2400" b="1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sz="2400" b="1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7487284" cy="1592744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24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(hardware)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5080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I/O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835" y="2362200"/>
            <a:ext cx="5284870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221599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DMA module is capable of mimicking the 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-transfer data to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system bus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must use the bus only when the processor does not need it, or it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force the processor to suspend operation </a:t>
            </a:r>
            <a:r>
              <a:rPr 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temporarily-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and is referred to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stealing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 module in effect steals a bus cycle.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7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5708015" cy="878840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1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253" y="908566"/>
            <a:ext cx="8074660" cy="59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CPU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tells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DMA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controller:-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780"/>
              </a:spcBef>
              <a:buClr>
                <a:srgbClr val="FF0000"/>
              </a:buClr>
              <a:buChar char="—"/>
              <a:tabLst>
                <a:tab pos="755650" algn="l"/>
              </a:tabLst>
            </a:pPr>
            <a:r>
              <a:rPr sz="2000" spc="-10" dirty="0" smtClean="0">
                <a:latin typeface="Verdana"/>
                <a:cs typeface="Verdana"/>
              </a:rPr>
              <a:t>Read/Write</a:t>
            </a:r>
            <a:r>
              <a:rPr lang="en-US" sz="2000" spc="-10" dirty="0" smtClean="0">
                <a:latin typeface="Verdana"/>
                <a:cs typeface="Verdana"/>
              </a:rPr>
              <a:t> request is made using control </a:t>
            </a:r>
            <a:r>
              <a:rPr lang="en-US" sz="2000" spc="-10" dirty="0" smtClean="0">
                <a:latin typeface="Verdana"/>
                <a:cs typeface="Verdana"/>
              </a:rPr>
              <a:t>line</a:t>
            </a:r>
            <a:endParaRPr sz="20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sz="2000" dirty="0">
                <a:latin typeface="Verdana"/>
                <a:cs typeface="Verdana"/>
              </a:rPr>
              <a:t>Device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address</a:t>
            </a:r>
            <a:r>
              <a:rPr lang="en-US" sz="2000" spc="-10" dirty="0" smtClean="0">
                <a:latin typeface="Verdana"/>
                <a:cs typeface="Verdana"/>
              </a:rPr>
              <a:t> communicated on data lines</a:t>
            </a:r>
            <a:endParaRPr sz="20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sz="2000" dirty="0">
                <a:latin typeface="Verdana"/>
                <a:cs typeface="Verdana"/>
              </a:rPr>
              <a:t>Starting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address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memory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 smtClean="0">
                <a:latin typeface="Verdana"/>
                <a:cs typeface="Verdana"/>
              </a:rPr>
              <a:t>block</a:t>
            </a:r>
            <a:r>
              <a:rPr lang="en-US" sz="2000" dirty="0" smtClean="0">
                <a:latin typeface="Verdana"/>
                <a:cs typeface="Verdana"/>
              </a:rPr>
              <a:t> communicated in data line</a:t>
            </a:r>
            <a:r>
              <a:rPr lang="en-US" sz="2000" spc="-15" dirty="0">
                <a:latin typeface="Verdana"/>
                <a:cs typeface="Verdana"/>
              </a:rPr>
              <a:t> </a:t>
            </a:r>
            <a:r>
              <a:rPr lang="en-US" sz="2000" spc="-15" dirty="0" smtClean="0">
                <a:latin typeface="Verdana"/>
                <a:cs typeface="Verdana"/>
              </a:rPr>
              <a:t>&amp;</a:t>
            </a:r>
            <a:r>
              <a:rPr lang="en-US" sz="2000" spc="-20" dirty="0" smtClean="0">
                <a:latin typeface="Verdana"/>
                <a:cs typeface="Verdana"/>
              </a:rPr>
              <a:t> stored by DMA</a:t>
            </a:r>
            <a:endParaRPr sz="20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5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sz="2000" dirty="0">
                <a:latin typeface="Verdana"/>
                <a:cs typeface="Verdana"/>
              </a:rPr>
              <a:t>Amount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transferred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lang="en-US" sz="2000" dirty="0" smtClean="0">
                <a:latin typeface="Verdana"/>
                <a:cs typeface="Verdana"/>
              </a:rPr>
              <a:t>communicated in data line</a:t>
            </a:r>
            <a:r>
              <a:rPr lang="en-US" sz="2000" spc="-15" dirty="0" smtClean="0">
                <a:latin typeface="Verdana"/>
                <a:cs typeface="Verdana"/>
              </a:rPr>
              <a:t> </a:t>
            </a:r>
            <a:r>
              <a:rPr lang="en-US" sz="2000" spc="-15" dirty="0" smtClean="0">
                <a:latin typeface="Verdana"/>
                <a:cs typeface="Verdana"/>
              </a:rPr>
              <a:t>&amp;stored in data count register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CPU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carries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other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work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DMA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controller deals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transfer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DMA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controller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sends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interrupt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when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 smtClean="0">
                <a:latin typeface="Verdana"/>
                <a:cs typeface="Verdana"/>
              </a:rPr>
              <a:t>finished</a:t>
            </a:r>
            <a:endParaRPr lang="en-US" sz="2400" spc="-10" dirty="0" smtClean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400" spc="-10" dirty="0" smtClean="0">
                <a:latin typeface="Verdana"/>
                <a:cs typeface="Verdana"/>
              </a:rPr>
              <a:t>Processor involvement only at start &amp; end of transfer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Typical</a:t>
            </a:r>
            <a:r>
              <a:rPr spc="-20" dirty="0"/>
              <a:t> </a:t>
            </a:r>
            <a:r>
              <a:rPr dirty="0"/>
              <a:t>DMA</a:t>
            </a:r>
            <a:r>
              <a:rPr spc="-35" dirty="0"/>
              <a:t> </a:t>
            </a:r>
            <a:r>
              <a:rPr dirty="0"/>
              <a:t>Module</a:t>
            </a:r>
            <a:r>
              <a:rPr spc="-3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" y="1131145"/>
            <a:ext cx="5506533" cy="5582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transfer</a:t>
            </a:r>
            <a:r>
              <a:rPr spc="-5" dirty="0"/>
              <a:t> </a:t>
            </a:r>
            <a:r>
              <a:rPr spc="-10" dirty="0"/>
              <a:t>modes: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396494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Burst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Cycle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Stealing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Transparent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4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transfer </a:t>
            </a:r>
            <a:r>
              <a:rPr spc="-10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3914"/>
            <a:ext cx="7922259" cy="4034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469900" algn="l"/>
              </a:tabLst>
            </a:pPr>
            <a:r>
              <a:rPr sz="2400" b="1" dirty="0">
                <a:latin typeface="Verdana"/>
                <a:cs typeface="Verdana"/>
              </a:rPr>
              <a:t>DMA</a:t>
            </a:r>
            <a:r>
              <a:rPr sz="2400" b="1" spc="-6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block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transfer/Burst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Mode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Clr>
                <a:srgbClr val="FF0000"/>
              </a:buClr>
              <a:buFont typeface="Verdana"/>
              <a:buAutoNum type="arabicPeriod"/>
            </a:pPr>
            <a:endParaRPr sz="2400" dirty="0">
              <a:latin typeface="Verdana"/>
              <a:cs typeface="Verdana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block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arbitrary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length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transferred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single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IN" sz="2000" b="1" spc="-10" dirty="0" smtClean="0">
                <a:latin typeface="Verdana"/>
                <a:cs typeface="Verdana"/>
              </a:rPr>
              <a:t>B</a:t>
            </a:r>
            <a:r>
              <a:rPr sz="2000" b="1" spc="-10" dirty="0" err="1" smtClean="0">
                <a:latin typeface="Verdana"/>
                <a:cs typeface="Verdana"/>
              </a:rPr>
              <a:t>urst</a:t>
            </a:r>
            <a:endParaRPr lang="en-US" sz="2000" b="1" spc="-1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Verdana"/>
              <a:cs typeface="Verdana"/>
            </a:endParaRPr>
          </a:p>
          <a:p>
            <a:pPr marL="353695" marR="537845" lvl="1" indent="-341630" algn="just">
              <a:lnSpc>
                <a:spcPct val="200100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Burst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Temporary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high-</a:t>
            </a:r>
            <a:r>
              <a:rPr sz="2000" dirty="0">
                <a:latin typeface="Verdana"/>
                <a:cs typeface="Verdana"/>
              </a:rPr>
              <a:t>speed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transmission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mode 	</a:t>
            </a:r>
            <a:r>
              <a:rPr sz="2000" dirty="0">
                <a:latin typeface="Verdana"/>
                <a:cs typeface="Verdana"/>
              </a:rPr>
              <a:t>used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facilitate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sequential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transfer</a:t>
            </a:r>
            <a:r>
              <a:rPr sz="20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at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maximum 	throughput.</a:t>
            </a:r>
            <a:endParaRPr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</a:t>
            </a:r>
            <a:r>
              <a:rPr spc="-60" dirty="0"/>
              <a:t> </a:t>
            </a:r>
            <a:r>
              <a:rPr dirty="0"/>
              <a:t>Cycle</a:t>
            </a:r>
            <a:r>
              <a:rPr spc="-45" dirty="0"/>
              <a:t> </a:t>
            </a:r>
            <a:r>
              <a:rPr dirty="0"/>
              <a:t>stealing</a:t>
            </a:r>
            <a:r>
              <a:rPr spc="-40" dirty="0"/>
              <a:t> </a:t>
            </a:r>
            <a:r>
              <a:rPr spc="-20" dirty="0"/>
              <a:t>mode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  <a:tab pos="1033780" algn="l"/>
                <a:tab pos="2271395" algn="l"/>
                <a:tab pos="2606675" algn="l"/>
                <a:tab pos="3628390" algn="l"/>
                <a:tab pos="4009390" algn="l"/>
                <a:tab pos="4562475" algn="l"/>
                <a:tab pos="5539740" algn="l"/>
                <a:tab pos="6099175" algn="l"/>
                <a:tab pos="6480175" algn="l"/>
                <a:tab pos="7534909" algn="l"/>
              </a:tabLst>
            </a:pPr>
            <a:r>
              <a:rPr sz="1800" b="0" spc="-25" dirty="0">
                <a:latin typeface="Verdana"/>
                <a:cs typeface="Verdana"/>
              </a:rPr>
              <a:t>DMA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controller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is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allowed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to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use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system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bus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to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transfer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spc="-25" dirty="0">
                <a:solidFill>
                  <a:srgbClr val="FF0000"/>
                </a:solidFill>
              </a:rPr>
              <a:t>one</a:t>
            </a:r>
            <a:endParaRPr sz="1800" dirty="0">
              <a:latin typeface="Verdana"/>
              <a:cs typeface="Verdana"/>
            </a:endParaRPr>
          </a:p>
          <a:p>
            <a:pPr marL="355600" marR="5080" algn="just">
              <a:lnSpc>
                <a:spcPct val="200000"/>
              </a:lnSpc>
            </a:pPr>
            <a:r>
              <a:rPr sz="1800" dirty="0">
                <a:solidFill>
                  <a:srgbClr val="FF0000"/>
                </a:solidFill>
              </a:rPr>
              <a:t>word</a:t>
            </a:r>
            <a:r>
              <a:rPr sz="1800" spc="2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of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data</a:t>
            </a:r>
            <a:r>
              <a:rPr sz="1800" spc="1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at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a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time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after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which</a:t>
            </a:r>
            <a:r>
              <a:rPr sz="1800" b="0" spc="-1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it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must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return</a:t>
            </a:r>
            <a:r>
              <a:rPr sz="1800" b="0" spc="-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control</a:t>
            </a:r>
            <a:r>
              <a:rPr sz="1800" b="0" spc="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of </a:t>
            </a:r>
            <a:r>
              <a:rPr sz="1800" b="0" spc="-25" dirty="0">
                <a:latin typeface="Verdana"/>
                <a:cs typeface="Verdana"/>
              </a:rPr>
              <a:t>the </a:t>
            </a:r>
            <a:r>
              <a:rPr sz="1800" b="0" dirty="0">
                <a:latin typeface="Verdana"/>
                <a:cs typeface="Verdana"/>
              </a:rPr>
              <a:t>bus</a:t>
            </a:r>
            <a:r>
              <a:rPr sz="1800" b="0" spc="-1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-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-15" dirty="0">
                <a:latin typeface="Verdana"/>
                <a:cs typeface="Verdana"/>
              </a:rPr>
              <a:t> </a:t>
            </a:r>
            <a:r>
              <a:rPr sz="1800" b="0" spc="-20" dirty="0">
                <a:latin typeface="Verdana"/>
                <a:cs typeface="Verdana"/>
              </a:rPr>
              <a:t>CPU.</a:t>
            </a:r>
            <a:endParaRPr sz="1800" dirty="0">
              <a:latin typeface="Verdana"/>
              <a:cs typeface="Verdana"/>
            </a:endParaRPr>
          </a:p>
          <a:p>
            <a:pPr marL="355600" marR="8255" indent="-343535" algn="just">
              <a:lnSpc>
                <a:spcPct val="2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1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DMA</a:t>
            </a:r>
            <a:r>
              <a:rPr sz="1800" b="0" spc="1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module</a:t>
            </a:r>
            <a:r>
              <a:rPr sz="1800" b="0" spc="1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uses</a:t>
            </a:r>
            <a:r>
              <a:rPr sz="1800" b="0" spc="14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1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system</a:t>
            </a:r>
            <a:r>
              <a:rPr sz="1800" b="0" spc="14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bus</a:t>
            </a:r>
            <a:r>
              <a:rPr sz="1800" b="0" spc="1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only</a:t>
            </a:r>
            <a:r>
              <a:rPr sz="1800" b="0" spc="15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when</a:t>
            </a:r>
            <a:r>
              <a:rPr sz="1800" b="0" spc="1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125" dirty="0">
                <a:latin typeface="Verdana"/>
                <a:cs typeface="Verdana"/>
              </a:rPr>
              <a:t> </a:t>
            </a:r>
            <a:r>
              <a:rPr sz="1800" spc="-10" dirty="0"/>
              <a:t>processor </a:t>
            </a:r>
            <a:r>
              <a:rPr sz="1800" dirty="0"/>
              <a:t>does</a:t>
            </a:r>
            <a:r>
              <a:rPr sz="1800" spc="455" dirty="0"/>
              <a:t> </a:t>
            </a:r>
            <a:r>
              <a:rPr sz="1800" dirty="0"/>
              <a:t>not</a:t>
            </a:r>
            <a:r>
              <a:rPr sz="1800" spc="450" dirty="0"/>
              <a:t> </a:t>
            </a:r>
            <a:r>
              <a:rPr sz="1800" dirty="0"/>
              <a:t>need</a:t>
            </a:r>
            <a:r>
              <a:rPr sz="1800" spc="465" dirty="0"/>
              <a:t> </a:t>
            </a:r>
            <a:r>
              <a:rPr sz="1800" dirty="0"/>
              <a:t>it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44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or</a:t>
            </a:r>
            <a:r>
              <a:rPr sz="1800" b="0" spc="4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it</a:t>
            </a:r>
            <a:r>
              <a:rPr sz="1800" b="0" spc="4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must</a:t>
            </a:r>
            <a:r>
              <a:rPr sz="1800" b="0" spc="434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force</a:t>
            </a:r>
            <a:r>
              <a:rPr sz="1800" b="0" spc="44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45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processor</a:t>
            </a:r>
            <a:r>
              <a:rPr sz="1800" b="0" spc="4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434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suspend </a:t>
            </a:r>
            <a:r>
              <a:rPr sz="1800" b="0" dirty="0">
                <a:latin typeface="Verdana"/>
                <a:cs typeface="Verdana"/>
              </a:rPr>
              <a:t>operation</a:t>
            </a:r>
            <a:r>
              <a:rPr sz="1800" b="0" spc="-45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temporarily.</a:t>
            </a:r>
            <a:endParaRPr sz="1800" dirty="0">
              <a:latin typeface="Verdana"/>
              <a:cs typeface="Verdana"/>
            </a:endParaRPr>
          </a:p>
          <a:p>
            <a:pPr marL="355600" marR="8255" indent="-343535" algn="just">
              <a:lnSpc>
                <a:spcPct val="2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1800" b="0" dirty="0">
                <a:latin typeface="Verdana"/>
                <a:cs typeface="Verdana"/>
              </a:rPr>
              <a:t>Referred</a:t>
            </a:r>
            <a:r>
              <a:rPr sz="1800" b="0" spc="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as</a:t>
            </a:r>
            <a:r>
              <a:rPr sz="1800" b="0" spc="35" dirty="0">
                <a:latin typeface="Verdana"/>
                <a:cs typeface="Verdana"/>
              </a:rPr>
              <a:t> </a:t>
            </a:r>
            <a:r>
              <a:rPr sz="1800" dirty="0"/>
              <a:t>cycle</a:t>
            </a:r>
            <a:r>
              <a:rPr sz="1800" spc="50" dirty="0"/>
              <a:t> </a:t>
            </a:r>
            <a:r>
              <a:rPr sz="1800" dirty="0"/>
              <a:t>stealing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because</a:t>
            </a:r>
            <a:r>
              <a:rPr sz="1800" b="0" spc="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DMA</a:t>
            </a:r>
            <a:r>
              <a:rPr sz="1800" b="0" spc="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module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in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effect </a:t>
            </a:r>
            <a:r>
              <a:rPr sz="1800" b="0" dirty="0">
                <a:latin typeface="Verdana"/>
                <a:cs typeface="Verdana"/>
              </a:rPr>
              <a:t>steals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</a:t>
            </a:r>
            <a:r>
              <a:rPr sz="1800" b="0" spc="-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bus</a:t>
            </a:r>
            <a:r>
              <a:rPr sz="1800" b="0" spc="-10" dirty="0">
                <a:latin typeface="Verdana"/>
                <a:cs typeface="Verdana"/>
              </a:rPr>
              <a:t> cycle.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4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transfer </a:t>
            </a:r>
            <a:r>
              <a:rPr spc="-10" dirty="0"/>
              <a:t>modes: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72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b="0" dirty="0">
                <a:latin typeface="Verdana"/>
                <a:cs typeface="Verdana"/>
              </a:rPr>
              <a:t>.</a:t>
            </a:r>
            <a:r>
              <a:rPr dirty="0"/>
              <a:t>Transparent</a:t>
            </a:r>
            <a:r>
              <a:rPr spc="-45" dirty="0"/>
              <a:t> </a:t>
            </a:r>
            <a:r>
              <a:rPr spc="-25" dirty="0"/>
              <a:t>DMA</a:t>
            </a:r>
          </a:p>
          <a:p>
            <a:pPr marL="12700" marR="5080">
              <a:lnSpc>
                <a:spcPts val="4800"/>
              </a:lnSpc>
              <a:spcBef>
                <a:spcPts val="55"/>
              </a:spcBef>
            </a:pPr>
            <a:r>
              <a:rPr sz="2000" b="0" dirty="0">
                <a:latin typeface="Verdana"/>
                <a:cs typeface="Verdana"/>
              </a:rPr>
              <a:t>DMA</a:t>
            </a:r>
            <a:r>
              <a:rPr sz="2000" b="0" spc="-30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is</a:t>
            </a:r>
            <a:r>
              <a:rPr sz="2000" b="0" spc="-25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allowed</a:t>
            </a:r>
            <a:r>
              <a:rPr sz="2000" b="0" spc="-5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to</a:t>
            </a:r>
            <a:r>
              <a:rPr sz="2000" b="0" spc="-20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steal</a:t>
            </a:r>
            <a:r>
              <a:rPr sz="2000" b="0" spc="-35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only</a:t>
            </a:r>
            <a:r>
              <a:rPr sz="2000" b="0" spc="-20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those</a:t>
            </a:r>
            <a:r>
              <a:rPr sz="2000" b="0" spc="-40" dirty="0">
                <a:latin typeface="Verdana"/>
                <a:cs typeface="Verdana"/>
              </a:rPr>
              <a:t> </a:t>
            </a:r>
            <a:r>
              <a:rPr sz="2000" b="0" dirty="0">
                <a:latin typeface="Verdana"/>
                <a:cs typeface="Verdana"/>
              </a:rPr>
              <a:t>cycles</a:t>
            </a:r>
            <a:r>
              <a:rPr sz="2000" b="0" spc="-15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</a:rPr>
              <a:t>when</a:t>
            </a:r>
            <a:r>
              <a:rPr sz="2000" spc="-40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CPU</a:t>
            </a:r>
            <a:r>
              <a:rPr sz="2000" spc="-10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is</a:t>
            </a:r>
            <a:r>
              <a:rPr sz="2000" spc="-15" dirty="0">
                <a:solidFill>
                  <a:srgbClr val="FF0000"/>
                </a:solidFill>
              </a:rPr>
              <a:t> </a:t>
            </a:r>
            <a:r>
              <a:rPr sz="2000" spc="-25" dirty="0">
                <a:solidFill>
                  <a:srgbClr val="FF0000"/>
                </a:solidFill>
              </a:rPr>
              <a:t>not </a:t>
            </a:r>
            <a:r>
              <a:rPr sz="2000" dirty="0">
                <a:solidFill>
                  <a:srgbClr val="FF0000"/>
                </a:solidFill>
              </a:rPr>
              <a:t>using</a:t>
            </a:r>
            <a:r>
              <a:rPr sz="2000" spc="-25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system</a:t>
            </a:r>
            <a:r>
              <a:rPr sz="2000" spc="-40" dirty="0">
                <a:solidFill>
                  <a:srgbClr val="FF0000"/>
                </a:solidFill>
              </a:rPr>
              <a:t> </a:t>
            </a:r>
            <a:r>
              <a:rPr sz="2000" spc="-25" dirty="0">
                <a:solidFill>
                  <a:srgbClr val="FF0000"/>
                </a:solidFill>
              </a:rPr>
              <a:t>bus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484073"/>
            <a:ext cx="7972857" cy="2602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 smtClean="0">
                <a:latin typeface="Arial Black"/>
                <a:cs typeface="Arial Black"/>
              </a:rPr>
              <a:t>Main Functions </a:t>
            </a:r>
            <a:r>
              <a:rPr lang="en-US" sz="2800" dirty="0">
                <a:latin typeface="Arial Black"/>
                <a:cs typeface="Arial Black"/>
              </a:rPr>
              <a:t>of </a:t>
            </a:r>
            <a:r>
              <a:rPr sz="2800" dirty="0" err="1">
                <a:latin typeface="Arial Black"/>
                <a:cs typeface="Arial Black"/>
              </a:rPr>
              <a:t>Input/Output</a:t>
            </a:r>
            <a:r>
              <a:rPr sz="2800" spc="-4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Module</a:t>
            </a:r>
            <a:endParaRPr sz="28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800" dirty="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Interface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CPU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Memory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05"/>
              </a:spcBef>
              <a:buClr>
                <a:srgbClr val="FF0000"/>
              </a:buClr>
              <a:buFont typeface="Verdana"/>
              <a:buChar char="•"/>
            </a:pPr>
            <a:endParaRPr sz="2800" dirty="0"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latin typeface="Verdana"/>
                <a:cs typeface="Verdana"/>
              </a:rPr>
              <a:t>Interface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or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more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peripherals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167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Advantages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5" dirty="0"/>
              <a:t>DMA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1514"/>
            <a:ext cx="7265034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High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transfer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rates</a:t>
            </a:r>
            <a:endParaRPr sz="2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835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fewer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CPU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cycles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transfer.</a:t>
            </a:r>
            <a:endParaRPr sz="1800">
              <a:latin typeface="Verdana"/>
              <a:cs typeface="Verdana"/>
            </a:endParaRPr>
          </a:p>
          <a:p>
            <a:pPr marL="756285" marR="5080" lvl="1" indent="-287020">
              <a:lnSpc>
                <a:spcPct val="200100"/>
              </a:lnSpc>
              <a:spcBef>
                <a:spcPts val="430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DMA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speedups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memory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operations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bypassing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involvement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CPU.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25"/>
              </a:spcBef>
              <a:buClr>
                <a:srgbClr val="FF0000"/>
              </a:buClr>
              <a:buFont typeface="Verdana"/>
              <a:buChar char="—"/>
            </a:pP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Work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overload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CPU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decreases.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Disadvantages</a:t>
            </a:r>
            <a:r>
              <a:rPr spc="-4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5" dirty="0"/>
              <a:t>DMA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02765"/>
            <a:ext cx="7940294" cy="3899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Verdana"/>
                <a:cs typeface="Verdana"/>
              </a:rPr>
              <a:t>DMA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transfer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requires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DMA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controller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carry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out</a:t>
            </a:r>
            <a:endParaRPr sz="2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operation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 dirty="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Verdana"/>
                <a:cs typeface="Verdana"/>
              </a:rPr>
              <a:t>More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expensive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system</a:t>
            </a:r>
            <a:endParaRPr sz="2000" dirty="0">
              <a:latin typeface="Verdana"/>
              <a:cs typeface="Verdana"/>
            </a:endParaRPr>
          </a:p>
          <a:p>
            <a:pPr marL="241300" marR="34925" indent="-228600">
              <a:lnSpc>
                <a:spcPct val="200100"/>
              </a:lnSpc>
              <a:spcBef>
                <a:spcPts val="480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Verdana"/>
                <a:cs typeface="Verdana"/>
              </a:rPr>
              <a:t>Synchronization</a:t>
            </a:r>
            <a:r>
              <a:rPr sz="2000" b="1" spc="-9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mechanisms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must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provided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order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avoid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accessing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non</a:t>
            </a:r>
            <a:r>
              <a:rPr sz="2000" spc="-1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updated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information </a:t>
            </a:r>
            <a:r>
              <a:rPr sz="2000" dirty="0">
                <a:latin typeface="Verdana"/>
                <a:cs typeface="Verdana"/>
              </a:rPr>
              <a:t>from</a:t>
            </a:r>
            <a:r>
              <a:rPr sz="2000" spc="-25" dirty="0">
                <a:latin typeface="Verdana"/>
                <a:cs typeface="Verdana"/>
              </a:rPr>
              <a:t> RAM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Arial MT"/>
              <a:buChar char="•"/>
            </a:pPr>
            <a:endParaRPr sz="2000" dirty="0">
              <a:latin typeface="Verdana"/>
              <a:cs typeface="Verdana"/>
            </a:endParaRPr>
          </a:p>
          <a:p>
            <a:pPr marL="697865" lvl="1" indent="-227965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697865" algn="l"/>
              </a:tabLst>
            </a:pPr>
            <a:r>
              <a:rPr sz="2000" b="1" dirty="0">
                <a:latin typeface="Verdana"/>
                <a:cs typeface="Verdana"/>
              </a:rPr>
              <a:t>Cache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coherence</a:t>
            </a:r>
            <a:r>
              <a:rPr sz="2000" b="1" spc="-55" dirty="0">
                <a:latin typeface="Verdana"/>
                <a:cs typeface="Verdana"/>
              </a:rPr>
              <a:t> </a:t>
            </a:r>
            <a:r>
              <a:rPr sz="2000" b="1" spc="-10" dirty="0" smtClean="0">
                <a:latin typeface="Verdana"/>
                <a:cs typeface="Verdana"/>
              </a:rPr>
              <a:t>problem</a:t>
            </a:r>
            <a:r>
              <a:rPr lang="en-US" sz="2000" b="1" spc="-10" dirty="0" smtClean="0">
                <a:latin typeface="Verdana"/>
                <a:cs typeface="Verdana"/>
              </a:rPr>
              <a:t> (</a:t>
            </a:r>
            <a:r>
              <a:rPr lang="en-US" sz="2000" dirty="0"/>
              <a:t>Cache and the main memory may have inconsistent copies of the same object.</a:t>
            </a:r>
            <a:r>
              <a:rPr lang="en-US" sz="2000" b="1" spc="-10" dirty="0" smtClean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Generic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I/O</a:t>
            </a:r>
            <a:r>
              <a:rPr spc="-45" dirty="0"/>
              <a:t> </a:t>
            </a:r>
            <a:r>
              <a:rPr spc="-10" dirty="0"/>
              <a:t>Module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914462"/>
            <a:ext cx="6172200" cy="591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874" y="381000"/>
            <a:ext cx="8353857" cy="58112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253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-status reporting, commands and information transfer.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4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-decoding and accepting commands, reporting status updates and recognizing its own address.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-status reporting, commands and information transfer.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transfer speed between the memory, processor and other peripheral devices that are connected.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-data-based issues during transmission.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0212"/>
            <a:ext cx="5708015" cy="878840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External</a:t>
            </a:r>
            <a:r>
              <a:rPr spc="-95" dirty="0"/>
              <a:t> </a:t>
            </a:r>
            <a:r>
              <a:rPr spc="-10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066800"/>
            <a:ext cx="7696200" cy="47185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-human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Screen,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-equipment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 and tape systems-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-remote devices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human-readable device, such as a terminal, a machine-readable</a:t>
            </a:r>
          </a:p>
          <a:p>
            <a:pPr marL="469900">
              <a:lnSpc>
                <a:spcPct val="100000"/>
              </a:lnSpc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device, or even another computer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</a:t>
            </a: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-connects to N/w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318CA3-E351-9D56-256E-703F6837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CC7C97-3324-9781-C0C0-77E2124C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36933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7E6F6C4-F80A-ACBC-A652-29A811B8B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7" t="25539" r="13333" b="25572"/>
          <a:stretch/>
        </p:blipFill>
        <p:spPr>
          <a:xfrm>
            <a:off x="1981200" y="2036700"/>
            <a:ext cx="5943600" cy="34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271" y="227487"/>
            <a:ext cx="8201457" cy="48724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control of the transfer of data from an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device to the processor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might involve the following sequence of steps: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373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DMA,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981200"/>
            <a:ext cx="1466749" cy="1365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1678</Words>
  <Application>Microsoft Office PowerPoint</Application>
  <PresentationFormat>On-screen Show (4:3)</PresentationFormat>
  <Paragraphs>239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Input/Output Problems</vt:lpstr>
      <vt:lpstr>PowerPoint Presentation</vt:lpstr>
      <vt:lpstr>Generic Model of I/O Module</vt:lpstr>
      <vt:lpstr>PowerPoint Presentation</vt:lpstr>
      <vt:lpstr>External Devices</vt:lpstr>
      <vt:lpstr>PowerPoint Presentation</vt:lpstr>
      <vt:lpstr>PowerPoint Presentation</vt:lpstr>
      <vt:lpstr>Input Output Techniques</vt:lpstr>
      <vt:lpstr>PowerPoint Presentation</vt:lpstr>
      <vt:lpstr>PROGRAMMED I/O</vt:lpstr>
      <vt:lpstr>PowerPoint Presentation</vt:lpstr>
      <vt:lpstr>Overview of Programmed I/O  </vt:lpstr>
      <vt:lpstr>I/O Commands  </vt:lpstr>
      <vt:lpstr>PROGRAMMED I/O</vt:lpstr>
      <vt:lpstr>PowerPoint Presentation</vt:lpstr>
      <vt:lpstr>PowerPoint Presentation</vt:lpstr>
      <vt:lpstr>PowerPoint Presentation</vt:lpstr>
      <vt:lpstr>Programmed I/O</vt:lpstr>
      <vt:lpstr>PowerPoint Presentation</vt:lpstr>
      <vt:lpstr>PowerPoint Presentation</vt:lpstr>
      <vt:lpstr>PowerPoint Presentation</vt:lpstr>
      <vt:lpstr>From I/O module’s point</vt:lpstr>
      <vt:lpstr>From CPU point</vt:lpstr>
      <vt:lpstr>Interrupt Processing-Occurrence of interrupt-H/W &amp; s/w</vt:lpstr>
      <vt:lpstr>PowerPoint Presentation</vt:lpstr>
      <vt:lpstr>PowerPoint Presentation</vt:lpstr>
      <vt:lpstr>CPU Viewpoint</vt:lpstr>
      <vt:lpstr>Three Techniques for Input of a Block of Data</vt:lpstr>
      <vt:lpstr>Direct Memory Access</vt:lpstr>
      <vt:lpstr>PowerPoint Presentation</vt:lpstr>
      <vt:lpstr>PowerPoint Presentation</vt:lpstr>
      <vt:lpstr>DMA Operation</vt:lpstr>
      <vt:lpstr>Typical DMA Module Diagram</vt:lpstr>
      <vt:lpstr>DMA data transfer modes:</vt:lpstr>
      <vt:lpstr>DMA data transfer modes</vt:lpstr>
      <vt:lpstr>2. Cycle stealing mode</vt:lpstr>
      <vt:lpstr>DMA data transfer modes:</vt:lpstr>
      <vt:lpstr>Advantages of DMA</vt:lpstr>
      <vt:lpstr>Disadvantages of DMA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Admin</cp:lastModifiedBy>
  <cp:revision>38</cp:revision>
  <dcterms:created xsi:type="dcterms:W3CDTF">2023-10-11T08:42:48Z</dcterms:created>
  <dcterms:modified xsi:type="dcterms:W3CDTF">2023-10-15T05:47:26Z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2023-10-11T00:00:00Z</vt:filetime>
  </property>
  <property fmtid="{D5CDD505-2E9C-101B-9397-08002B2CF9AE}" pid="5" name="Producer">
    <vt:lpwstr>Microsoft® PowerPoint® 2010</vt:lpwstr>
  </property>
</Properties>
</file>