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57" r:id="rId4"/>
    <p:sldId id="258" r:id="rId5"/>
    <p:sldId id="284" r:id="rId6"/>
    <p:sldId id="259" r:id="rId7"/>
    <p:sldId id="260" r:id="rId8"/>
    <p:sldId id="282" r:id="rId9"/>
    <p:sldId id="262" r:id="rId10"/>
    <p:sldId id="261" r:id="rId11"/>
    <p:sldId id="264" r:id="rId12"/>
    <p:sldId id="263" r:id="rId13"/>
    <p:sldId id="266" r:id="rId14"/>
    <p:sldId id="265" r:id="rId15"/>
    <p:sldId id="268" r:id="rId16"/>
    <p:sldId id="267" r:id="rId17"/>
    <p:sldId id="283" r:id="rId18"/>
    <p:sldId id="269" r:id="rId19"/>
    <p:sldId id="286" r:id="rId20"/>
    <p:sldId id="285" r:id="rId21"/>
    <p:sldId id="270" r:id="rId22"/>
    <p:sldId id="290" r:id="rId23"/>
    <p:sldId id="291" r:id="rId24"/>
    <p:sldId id="287" r:id="rId25"/>
    <p:sldId id="288" r:id="rId26"/>
    <p:sldId id="271" r:id="rId27"/>
    <p:sldId id="272" r:id="rId28"/>
    <p:sldId id="292" r:id="rId29"/>
    <p:sldId id="289" r:id="rId30"/>
    <p:sldId id="274" r:id="rId31"/>
    <p:sldId id="275" r:id="rId32"/>
    <p:sldId id="276" r:id="rId33"/>
    <p:sldId id="293" r:id="rId34"/>
    <p:sldId id="294" r:id="rId35"/>
    <p:sldId id="295" r:id="rId36"/>
    <p:sldId id="296" r:id="rId37"/>
    <p:sldId id="277" r:id="rId38"/>
    <p:sldId id="278" r:id="rId39"/>
    <p:sldId id="279" r:id="rId40"/>
    <p:sldId id="280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-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46045" y="1601799"/>
            <a:ext cx="4852670" cy="2464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35045" y="3797270"/>
            <a:ext cx="3075940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6809" y="2008353"/>
            <a:ext cx="4654318" cy="32694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2815" y="126314"/>
            <a:ext cx="7878368" cy="136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958162"/>
            <a:ext cx="8072119" cy="4290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whatis/definition/pipelining#:~:text=With%20pipelining%2C%20the%20next%20instructions,for%20each%20instruction%20is%20performed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00200" y="838200"/>
            <a:ext cx="6172200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 indent="-1270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William </a:t>
            </a:r>
            <a:r>
              <a:rPr spc="-10" dirty="0"/>
              <a:t>Stallings </a:t>
            </a:r>
            <a:r>
              <a:rPr spc="-5" dirty="0"/>
              <a:t> </a:t>
            </a:r>
            <a:r>
              <a:rPr spc="-10" dirty="0"/>
              <a:t>Computer </a:t>
            </a:r>
            <a:r>
              <a:rPr spc="-25" dirty="0"/>
              <a:t>Organization </a:t>
            </a:r>
            <a:r>
              <a:rPr spc="-894" dirty="0"/>
              <a:t> </a:t>
            </a:r>
            <a:r>
              <a:rPr spc="-5" dirty="0"/>
              <a:t>and</a:t>
            </a:r>
            <a:r>
              <a:rPr spc="-15" dirty="0"/>
              <a:t> Architecture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/>
              <a:t>8</a:t>
            </a:r>
            <a:r>
              <a:rPr sz="3975" baseline="25157" dirty="0"/>
              <a:t>th</a:t>
            </a:r>
            <a:r>
              <a:rPr sz="3975" spc="375" baseline="25157" dirty="0"/>
              <a:t> </a:t>
            </a:r>
            <a:r>
              <a:rPr sz="4000" spc="-15" dirty="0"/>
              <a:t>Edition</a:t>
            </a:r>
            <a:endParaRPr sz="4000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15315">
              <a:lnSpc>
                <a:spcPct val="120100"/>
              </a:lnSpc>
              <a:spcBef>
                <a:spcPts val="95"/>
              </a:spcBef>
            </a:pPr>
            <a:r>
              <a:rPr spc="-10" dirty="0"/>
              <a:t>Chapter</a:t>
            </a:r>
            <a:r>
              <a:rPr dirty="0"/>
              <a:t> 17 </a:t>
            </a:r>
            <a:r>
              <a:rPr spc="5" dirty="0"/>
              <a:t> </a:t>
            </a:r>
            <a:r>
              <a:rPr spc="-20" dirty="0"/>
              <a:t>Parallel</a:t>
            </a:r>
            <a:r>
              <a:rPr spc="-40" dirty="0"/>
              <a:t> </a:t>
            </a:r>
            <a:r>
              <a:rPr spc="-10" dirty="0"/>
              <a:t>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8856" y="580858"/>
            <a:ext cx="6238512" cy="6249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596" rIns="0" bIns="0" rtlCol="0">
            <a:spAutoFit/>
          </a:bodyPr>
          <a:lstStyle/>
          <a:p>
            <a:pPr marL="2453640" marR="5080" indent="-183070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Single</a:t>
            </a:r>
            <a:r>
              <a:rPr sz="4000" spc="5" dirty="0"/>
              <a:t> </a:t>
            </a:r>
            <a:r>
              <a:rPr sz="4000" spc="-10" dirty="0"/>
              <a:t>Instruction,</a:t>
            </a:r>
            <a:r>
              <a:rPr sz="4000" spc="-5" dirty="0"/>
              <a:t> Multiple</a:t>
            </a:r>
            <a:r>
              <a:rPr sz="4000" spc="-10" dirty="0"/>
              <a:t> </a:t>
            </a:r>
            <a:r>
              <a:rPr sz="4000" spc="-25" dirty="0"/>
              <a:t>Data </a:t>
            </a:r>
            <a:r>
              <a:rPr sz="4000" spc="-885" dirty="0"/>
              <a:t> </a:t>
            </a:r>
            <a:r>
              <a:rPr sz="4000" spc="-15" dirty="0"/>
              <a:t>Stream</a:t>
            </a:r>
            <a:r>
              <a:rPr sz="4000" dirty="0"/>
              <a:t> </a:t>
            </a:r>
            <a:r>
              <a:rPr sz="4000" spc="-5" dirty="0"/>
              <a:t>-</a:t>
            </a:r>
            <a:r>
              <a:rPr sz="4000" spc="-10" dirty="0"/>
              <a:t> SIMD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7757159" cy="2558393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machine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controls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simultaneous execution of a number of processing elements </a:t>
            </a:r>
            <a:endParaRPr lang="en-US" sz="24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element has an associated data memory,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that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instruction is executed on a different set of data by the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processors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array processors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1431" y="752016"/>
            <a:ext cx="5764535" cy="5715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596" rIns="0" bIns="0" rtlCol="0">
            <a:spAutoFit/>
          </a:bodyPr>
          <a:lstStyle/>
          <a:p>
            <a:pPr marL="2453640" marR="5080" indent="-1830705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Multiple</a:t>
            </a:r>
            <a:r>
              <a:rPr sz="4000" dirty="0"/>
              <a:t> </a:t>
            </a:r>
            <a:r>
              <a:rPr sz="4000" spc="-10" dirty="0"/>
              <a:t>Instruction,</a:t>
            </a:r>
            <a:r>
              <a:rPr sz="4000" spc="-5" dirty="0"/>
              <a:t> </a:t>
            </a:r>
            <a:r>
              <a:rPr sz="4000" spc="-10" dirty="0"/>
              <a:t>Single</a:t>
            </a:r>
            <a:r>
              <a:rPr sz="4000" dirty="0"/>
              <a:t> </a:t>
            </a:r>
            <a:r>
              <a:rPr sz="4000" spc="-25" dirty="0"/>
              <a:t>Data </a:t>
            </a:r>
            <a:r>
              <a:rPr sz="4000" spc="-890" dirty="0"/>
              <a:t> </a:t>
            </a:r>
            <a:r>
              <a:rPr sz="4000" spc="-15" dirty="0"/>
              <a:t>Stream</a:t>
            </a:r>
            <a:r>
              <a:rPr sz="4000" dirty="0"/>
              <a:t> </a:t>
            </a:r>
            <a:r>
              <a:rPr sz="4000" spc="-5" dirty="0"/>
              <a:t>-</a:t>
            </a:r>
            <a:r>
              <a:rPr sz="4000" spc="-10" dirty="0"/>
              <a:t> </a:t>
            </a:r>
            <a:r>
              <a:rPr sz="4000" spc="-5" dirty="0"/>
              <a:t>MISD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8379460" cy="2189061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data is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transmitted to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processors, each of which executes a different instruction sequence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indent="-343535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processing unit operates on the data independently via separate instruction stream.</a:t>
            </a:r>
          </a:p>
          <a:p>
            <a:pPr marL="355600" indent="-343535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structure is not commercially implemented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545" y="490280"/>
            <a:ext cx="6334277" cy="6312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34" y="191846"/>
            <a:ext cx="716978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8035" marR="5080" indent="-204597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Multiple </a:t>
            </a:r>
            <a:r>
              <a:rPr sz="4000" spc="-10" dirty="0"/>
              <a:t>Instruction,</a:t>
            </a:r>
            <a:r>
              <a:rPr sz="4000" spc="-5" dirty="0"/>
              <a:t> Multiple</a:t>
            </a:r>
            <a:r>
              <a:rPr sz="4000" dirty="0"/>
              <a:t> </a:t>
            </a:r>
            <a:r>
              <a:rPr sz="4000" spc="-25" dirty="0"/>
              <a:t>Data </a:t>
            </a:r>
            <a:r>
              <a:rPr sz="4000" spc="-890" dirty="0"/>
              <a:t> </a:t>
            </a:r>
            <a:r>
              <a:rPr sz="4000" spc="-10" dirty="0"/>
              <a:t>Stream- </a:t>
            </a:r>
            <a:r>
              <a:rPr sz="4000" spc="-5" dirty="0"/>
              <a:t>MIMD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7658100" cy="4215257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ifferent</a:t>
            </a:r>
            <a:r>
              <a:rPr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SMPs,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NUMA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US" sz="2400" spc="-2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3535" algn="just"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SMP-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ymmetric multiprocessing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 processors are interconnected to a single shared main memory,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3535" algn="just"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Non-Uniform Memory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a cluster of microprocessors in a multiprocessing system so they can share memory locally.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685" y="746010"/>
            <a:ext cx="5234647" cy="5591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254125"/>
            <a:ext cx="7112000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42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815" y="126314"/>
            <a:ext cx="7878368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27505" marR="5080" indent="-1605280" algn="ctr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sz="3200" spc="-9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19200"/>
            <a:ext cx="8456295" cy="53790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Pipelining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985" indent="-343535" algn="just">
              <a:lnSpc>
                <a:spcPct val="150100"/>
              </a:lnSpc>
              <a:spcBef>
                <a:spcPts val="765"/>
              </a:spcBef>
              <a:buFont typeface="Arial MT"/>
              <a:buChar char="•"/>
              <a:tabLst>
                <a:tab pos="35623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Subdivide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task(process)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subtasks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specialized </a:t>
            </a:r>
            <a:r>
              <a:rPr sz="2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en-US" sz="28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mprovement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system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</a:p>
          <a:p>
            <a:pPr marL="355600" marR="5080" indent="-343535" algn="just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Pipelining, specialized hardware stages are also known as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segments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78368" cy="5035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072119" cy="1754326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perform a fixed function over a stream of data flowing from one end to the other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supporting such a hardware architecture computation is known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processor.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68643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486400"/>
            <a:ext cx="770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processors are constructed with k processing stages. Data inputs such as operands are fed into the pipeline at the first stage S1. The processed results are passed from stage Si to stage Si+1, for 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2, 3… k-1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0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83"/>
          <a:stretch/>
        </p:blipFill>
        <p:spPr bwMode="auto">
          <a:xfrm>
            <a:off x="533400" y="2286000"/>
            <a:ext cx="7899400" cy="2575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3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878368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990601"/>
            <a:ext cx="5638800" cy="3048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51244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19" y="4191000"/>
            <a:ext cx="503555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213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57886"/>
            <a:ext cx="8651240" cy="63946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Pipelining</a:t>
            </a:r>
            <a:r>
              <a:rPr sz="24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88620" indent="-342900" algn="just">
              <a:lnSpc>
                <a:spcPct val="15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in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400" b="1" spc="-4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r>
              <a:rPr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staging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4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task is subdivided into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successive subtasks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phase is defined for each subtask to execute its operations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continues until the processor has executed all the instructions and all subtasks are completed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https://www.techtarget.com/whatis/definition/pipelining#:~:text=With%20pipelining%2C%20the%20next%20instructions,for%20each%20instruction%20is%20performed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Merits &amp; demerits</a:t>
            </a: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878368" cy="63568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066800"/>
            <a:ext cx="8072119" cy="553997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pipelining: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pipelining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pipelining-The integer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and floating point arithmetic) are performed by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separate units to introduce parallelism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units perform scalar operations involving one pair of operands at a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subcycles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instruction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performed simultaneously to reduce overall processing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time-instruction pipelining.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9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815" y="126314"/>
            <a:ext cx="7878368" cy="55948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072119" cy="4801314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instruction process is divided into four stages so it is also known as Four Stage Instruction Pipeline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Fetch: read the instruction from the memory.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Decode: decode the opcode and fetch source operand if necessary.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Execute: Perform the operation specified by the instruction.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Store: store the result in the destination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distinct hardware units are needed- capable of performing their tasks simultaneously and without interfering with one another. Information from one stage is passed to the next stage with the help of the buffers.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31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878368" cy="677108"/>
          </a:xfrm>
        </p:spPr>
        <p:txBody>
          <a:bodyPr/>
          <a:lstStyle/>
          <a:p>
            <a:r>
              <a:rPr lang="en-IN" dirty="0"/>
              <a:t>INSTRUCTION PIPELINING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8072119" cy="400109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are accepted at one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before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 accepted inputs appear as outputs at the other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fetches an instruction and buffers 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stage is free,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stage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passes it the buffered instruction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stage is executing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instruction,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stage takes advantage of any unused memory cycles to fetch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buffer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instruction-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nstruction 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prefetch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 overlap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43400"/>
            <a:ext cx="568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029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878368" cy="5797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305800" cy="62786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registers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data between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fetch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execute stages were of equal duration, the instruction cycle time would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halved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execution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 is due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involve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and storing operands and the performance of some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(waiting for fetch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stage-more time for execution)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conditional branch instruction makes the address of the next instruction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gain further speedup, the pipeline must have more stages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61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8077199" cy="5627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878" y="37913"/>
            <a:ext cx="8435559" cy="674864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878368" cy="430887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diagram for 6 stage  instruction pipeline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05400"/>
            <a:ext cx="7538719" cy="609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162800" cy="40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642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878368" cy="6559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8072119" cy="443198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six-stage pipeline can reduce the execution time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instructions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54 time units to 14 time units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timing is set up assuming that each instruction requires 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six stages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load instruction does not need the WO stage)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diagram assumes that all of the stages can be performed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Assumes no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conflicts-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occur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12.11-Conditional branch in Instruction pipelining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8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037" y="254000"/>
            <a:ext cx="8869680" cy="4910455"/>
            <a:chOff x="173037" y="254000"/>
            <a:chExt cx="8869680" cy="4910455"/>
          </a:xfrm>
        </p:grpSpPr>
        <p:sp>
          <p:nvSpPr>
            <p:cNvPr id="3" name="object 3"/>
            <p:cNvSpPr/>
            <p:nvPr/>
          </p:nvSpPr>
          <p:spPr>
            <a:xfrm>
              <a:off x="179387" y="260349"/>
              <a:ext cx="8856980" cy="4897755"/>
            </a:xfrm>
            <a:custGeom>
              <a:avLst/>
              <a:gdLst/>
              <a:ahLst/>
              <a:cxnLst/>
              <a:rect l="l" t="t" r="r" b="b"/>
              <a:pathLst>
                <a:path w="8856980" h="4897755">
                  <a:moveTo>
                    <a:pt x="8856599" y="0"/>
                  </a:moveTo>
                  <a:lnTo>
                    <a:pt x="0" y="0"/>
                  </a:lnTo>
                  <a:lnTo>
                    <a:pt x="0" y="703453"/>
                  </a:lnTo>
                  <a:lnTo>
                    <a:pt x="0" y="703580"/>
                  </a:lnTo>
                  <a:lnTo>
                    <a:pt x="0" y="4897374"/>
                  </a:lnTo>
                  <a:lnTo>
                    <a:pt x="8856599" y="4897374"/>
                  </a:lnTo>
                  <a:lnTo>
                    <a:pt x="8856599" y="703580"/>
                  </a:lnTo>
                  <a:lnTo>
                    <a:pt x="8856599" y="703453"/>
                  </a:lnTo>
                  <a:lnTo>
                    <a:pt x="88565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037" y="944880"/>
              <a:ext cx="8869680" cy="38100"/>
            </a:xfrm>
            <a:custGeom>
              <a:avLst/>
              <a:gdLst/>
              <a:ahLst/>
              <a:cxnLst/>
              <a:rect l="l" t="t" r="r" b="b"/>
              <a:pathLst>
                <a:path w="8869680" h="38100">
                  <a:moveTo>
                    <a:pt x="0" y="38100"/>
                  </a:moveTo>
                  <a:lnTo>
                    <a:pt x="8869362" y="38100"/>
                  </a:lnTo>
                  <a:lnTo>
                    <a:pt x="8869362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037" y="254000"/>
              <a:ext cx="8869680" cy="4910455"/>
            </a:xfrm>
            <a:custGeom>
              <a:avLst/>
              <a:gdLst/>
              <a:ahLst/>
              <a:cxnLst/>
              <a:rect l="l" t="t" r="r" b="b"/>
              <a:pathLst>
                <a:path w="8869680" h="4910455">
                  <a:moveTo>
                    <a:pt x="6350" y="0"/>
                  </a:moveTo>
                  <a:lnTo>
                    <a:pt x="6350" y="4910074"/>
                  </a:lnTo>
                </a:path>
                <a:path w="8869680" h="4910455">
                  <a:moveTo>
                    <a:pt x="8863012" y="0"/>
                  </a:moveTo>
                  <a:lnTo>
                    <a:pt x="8863012" y="4910074"/>
                  </a:lnTo>
                </a:path>
                <a:path w="8869680" h="4910455">
                  <a:moveTo>
                    <a:pt x="0" y="6350"/>
                  </a:moveTo>
                  <a:lnTo>
                    <a:pt x="8869362" y="6350"/>
                  </a:lnTo>
                </a:path>
                <a:path w="8869680" h="4910455">
                  <a:moveTo>
                    <a:pt x="0" y="4903724"/>
                  </a:moveTo>
                  <a:lnTo>
                    <a:pt x="8869362" y="490372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5407" y="264363"/>
            <a:ext cx="57708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Multiprocessor</a:t>
            </a:r>
            <a:r>
              <a:rPr sz="3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Configurations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407" y="862308"/>
            <a:ext cx="7473315" cy="386715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7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50" dirty="0">
                <a:solidFill>
                  <a:srgbClr val="FFFFFF"/>
                </a:solidFill>
                <a:latin typeface="Calibri"/>
                <a:cs typeface="Calibri"/>
              </a:rPr>
              <a:t>Flynn’s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classification,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40" dirty="0">
                <a:solidFill>
                  <a:srgbClr val="FFFFFF"/>
                </a:solidFill>
                <a:latin typeface="Calibri"/>
                <a:cs typeface="Calibri"/>
              </a:rPr>
              <a:t>Parallel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concepts,</a:t>
            </a:r>
            <a:endParaRPr sz="2800">
              <a:latin typeface="Calibri"/>
              <a:cs typeface="Calibri"/>
            </a:endParaRPr>
          </a:p>
          <a:p>
            <a:pPr marL="527685" marR="5080" indent="-515620">
              <a:lnSpc>
                <a:spcPct val="15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pipeline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pipeline </a:t>
            </a:r>
            <a:r>
              <a:rPr sz="2800" b="1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hazards,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 pipeline</a:t>
            </a:r>
            <a:r>
              <a:rPr sz="28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architecture,</a:t>
            </a:r>
            <a:endParaRPr sz="2800">
              <a:latin typeface="Calibri"/>
              <a:cs typeface="Calibri"/>
            </a:endParaRPr>
          </a:p>
          <a:p>
            <a:pPr marL="608330" indent="-596265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608330" algn="l"/>
                <a:tab pos="608965" algn="l"/>
              </a:tabLst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pipelining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5005" y="461594"/>
            <a:ext cx="3714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Pipeline</a:t>
            </a:r>
            <a:r>
              <a:rPr spc="-85" dirty="0"/>
              <a:t> </a:t>
            </a:r>
            <a:r>
              <a:rPr spc="-20" dirty="0"/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7776209" cy="4827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reason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</a:t>
            </a:r>
            <a:endParaRPr lang="en-US" sz="24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hazard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pipeline, or some portion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pipeline, must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 because conditions do not permit continued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execution-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ctr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ctr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527685" algn="ctr">
              <a:lnSpc>
                <a:spcPct val="100000"/>
              </a:lnSpc>
              <a:buFont typeface="Arial MT"/>
              <a:buChar char="•"/>
              <a:tabLst>
                <a:tab pos="539750" algn="l"/>
                <a:tab pos="54038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(where different tasks get executed at pre-determined time or when the right event happens.)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0310" y="461594"/>
            <a:ext cx="4185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</a:t>
            </a:r>
            <a:r>
              <a:rPr spc="-25" dirty="0"/>
              <a:t> </a:t>
            </a:r>
            <a:r>
              <a:rPr dirty="0"/>
              <a:t>types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0" dirty="0"/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443608"/>
            <a:ext cx="8147684" cy="5224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RESOURCE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CONFLICTS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45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insufficient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85"/>
              </a:spcBef>
              <a:buFont typeface="Arial MT"/>
              <a:buChar char="•"/>
              <a:tabLst>
                <a:tab pos="354965" algn="l"/>
                <a:tab pos="355600" algn="l"/>
                <a:tab pos="5115560" algn="l"/>
              </a:tabLst>
            </a:pPr>
            <a:r>
              <a:rPr sz="3200" spc="-145" dirty="0">
                <a:latin typeface="Calibri"/>
                <a:cs typeface="Calibri"/>
              </a:rPr>
              <a:t>DATA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45" dirty="0">
                <a:latin typeface="Calibri"/>
                <a:cs typeface="Calibri"/>
              </a:rPr>
              <a:t>DATA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DEPENDENCY	</a:t>
            </a:r>
            <a:r>
              <a:rPr sz="3200" spc="-10" dirty="0">
                <a:latin typeface="Calibri"/>
                <a:cs typeface="Calibri"/>
              </a:rPr>
              <a:t>CONFLICTS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50000"/>
              </a:lnSpc>
              <a:spcBef>
                <a:spcPts val="7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pipeline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depend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previous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still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pipeline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yet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completed</a:t>
            </a:r>
            <a:endParaRPr sz="2800">
              <a:latin typeface="Calibri"/>
              <a:cs typeface="Calibri"/>
            </a:endParaRPr>
          </a:p>
          <a:p>
            <a:pPr marL="355600" marR="972819" indent="-342900">
              <a:lnSpc>
                <a:spcPct val="100000"/>
              </a:lnSpc>
              <a:spcBef>
                <a:spcPts val="12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BRANCH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DIFFICULTIES-Contents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get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changed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957" y="461594"/>
            <a:ext cx="4482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RESOURCE</a:t>
            </a:r>
            <a:r>
              <a:rPr spc="-55" dirty="0"/>
              <a:t> </a:t>
            </a:r>
            <a:r>
              <a:rPr spc="-5" dirty="0"/>
              <a:t>HAZARD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219200"/>
            <a:ext cx="7131050" cy="3363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(or more)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already in the pipeline need the same resource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in serial rather than parallel</a:t>
            </a:r>
            <a:endParaRPr lang="en-US" sz="24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Stalling</a:t>
            </a:r>
            <a:r>
              <a:rPr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causes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Hazard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need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algn="just">
              <a:lnSpc>
                <a:spcPct val="100000"/>
              </a:lnSpc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400" b="1" spc="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 dirty="0">
                <a:solidFill>
                  <a:srgbClr val="375F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78368" cy="677108"/>
          </a:xfrm>
        </p:spPr>
        <p:txBody>
          <a:bodyPr/>
          <a:lstStyle/>
          <a:p>
            <a:r>
              <a:rPr lang="en-US" dirty="0" smtClean="0"/>
              <a:t>Resource conflict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1" y="1143000"/>
            <a:ext cx="4645660" cy="510585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219200"/>
            <a:ext cx="42164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1371600"/>
            <a:ext cx="289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a-each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takes one clock cycle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b- main memory has a single port and that all instruction fetches and data reads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writes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performed one at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stage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pipeline must idle for one cycle before beginning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fetch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instruction I3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9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78368" cy="677108"/>
          </a:xfrm>
        </p:spPr>
        <p:txBody>
          <a:bodyPr/>
          <a:lstStyle/>
          <a:p>
            <a:r>
              <a:rPr lang="en-US" dirty="0"/>
              <a:t>Resource conflict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8072119" cy="1477328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to enter the execute instruction phase and there is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ALU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available resources,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multiple ports into main memory and multiple ALU units.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71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78368" cy="677108"/>
          </a:xfrm>
        </p:spPr>
        <p:txBody>
          <a:bodyPr/>
          <a:lstStyle/>
          <a:p>
            <a:pPr algn="ctr"/>
            <a:r>
              <a:rPr lang="en-IN" spc="-60" dirty="0"/>
              <a:t>D</a:t>
            </a:r>
            <a:r>
              <a:rPr lang="en-IN" spc="-360" dirty="0"/>
              <a:t>A</a:t>
            </a:r>
            <a:r>
              <a:rPr lang="en-IN" spc="-350" dirty="0"/>
              <a:t>T</a:t>
            </a:r>
            <a:r>
              <a:rPr lang="en-IN" dirty="0"/>
              <a:t>A</a:t>
            </a:r>
            <a:r>
              <a:rPr lang="en-IN" spc="15" dirty="0"/>
              <a:t> </a:t>
            </a:r>
            <a:r>
              <a:rPr lang="en-IN" spc="-5" dirty="0"/>
              <a:t>HA</a:t>
            </a:r>
            <a:r>
              <a:rPr lang="en-IN" spc="-30" dirty="0"/>
              <a:t>Z</a:t>
            </a:r>
            <a:r>
              <a:rPr lang="en-IN" dirty="0"/>
              <a:t>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072119" cy="295465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a conflict in the access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produces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incorrect result because of the use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EAX, EBX /* EAX = EAX + EBX</a:t>
            </a: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ECX, EAX /* ECX = ECX - EAX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91000"/>
            <a:ext cx="42735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575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78368" cy="7321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072119" cy="221599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 instruction does not update register EAX until the end of stage 5,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occurs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clock cycle 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SUB instruction needs that value at the beginning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2, which occurs at clock cycle 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correct operation,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must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 for two clocks cycles.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21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370" y="461594"/>
            <a:ext cx="3225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D</a:t>
            </a:r>
            <a:r>
              <a:rPr spc="-360" dirty="0"/>
              <a:t>A</a:t>
            </a:r>
            <a:r>
              <a:rPr spc="-350" dirty="0"/>
              <a:t>T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HA</a:t>
            </a:r>
            <a:r>
              <a:rPr spc="-30" dirty="0"/>
              <a:t>Z</a:t>
            </a:r>
            <a:r>
              <a:rPr dirty="0"/>
              <a:t>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7819" y="4876800"/>
            <a:ext cx="7516495" cy="112530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dirty="0" smtClean="0">
                <a:solidFill>
                  <a:srgbClr val="6F2F9F"/>
                </a:solidFill>
                <a:latin typeface="Calibri"/>
                <a:cs typeface="Calibri"/>
              </a:rPr>
              <a:t>RAR</a:t>
            </a: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Rearrange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pipeline-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pipeline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scheduling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153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8305" y="461594"/>
            <a:ext cx="4250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BRANCH</a:t>
            </a:r>
            <a:r>
              <a:rPr spc="-85" dirty="0"/>
              <a:t> </a:t>
            </a:r>
            <a:r>
              <a:rPr spc="-5" dirty="0"/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400367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Flush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Pipeline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Delayed </a:t>
            </a:r>
            <a:r>
              <a:rPr sz="3200" spc="-10" dirty="0">
                <a:latin typeface="Calibri"/>
                <a:cs typeface="Calibri"/>
              </a:rPr>
              <a:t>branching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Conditional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branching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37" y="366725"/>
            <a:ext cx="8365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FF0000"/>
                </a:solidFill>
              </a:rPr>
              <a:t>Design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issues </a:t>
            </a:r>
            <a:r>
              <a:rPr spc="-15" dirty="0">
                <a:solidFill>
                  <a:srgbClr val="FF0000"/>
                </a:solidFill>
              </a:rPr>
              <a:t>of</a:t>
            </a:r>
            <a:r>
              <a:rPr spc="-25" dirty="0">
                <a:solidFill>
                  <a:srgbClr val="FF0000"/>
                </a:solidFill>
              </a:rPr>
              <a:t> pipeline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spc="-40" dirty="0">
                <a:solidFill>
                  <a:srgbClr val="FF0000"/>
                </a:solidFill>
              </a:rPr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58162"/>
            <a:ext cx="7929880" cy="4290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latin typeface="Calibri"/>
                <a:cs typeface="Calibri"/>
              </a:rPr>
              <a:t>Instruction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Pipeline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design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Issuing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295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issuing,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 of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issuing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20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issuing</a:t>
            </a:r>
            <a:endParaRPr sz="24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latin typeface="Calibri"/>
                <a:cs typeface="Calibri"/>
              </a:rPr>
              <a:t>Arithmetic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Pipeline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design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Fixed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floating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integer</a:t>
            </a:r>
            <a:r>
              <a:rPr sz="2800" spc="-10" dirty="0">
                <a:latin typeface="Calibri"/>
                <a:cs typeface="Calibri"/>
              </a:rPr>
              <a:t> arithmetic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072" y="461594"/>
            <a:ext cx="6454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Parallel</a:t>
            </a:r>
            <a:r>
              <a:rPr spc="-10" dirty="0"/>
              <a:t> Processing</a:t>
            </a:r>
            <a:r>
              <a:rPr spc="-5" dirty="0"/>
              <a:t> 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826375" cy="41940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58875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400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</a:t>
            </a:r>
            <a:r>
              <a:rPr lang="en-IN"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tasks concurrently </a:t>
            </a:r>
            <a:endParaRPr lang="en-IN" sz="2400" spc="-14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158875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demands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sz="2400" spc="-7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8255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sz="2400" spc="-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endParaRPr lang="en-US" sz="2400" spc="-1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8255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concurrent data processing to achieve faster execution times.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units-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2400" spc="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ALU’s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400" spc="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-several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sz="24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92" y="221945"/>
            <a:ext cx="8966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0000"/>
                </a:solidFill>
              </a:rPr>
              <a:t>Principles</a:t>
            </a:r>
            <a:r>
              <a:rPr sz="4000" spc="5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of</a:t>
            </a:r>
            <a:r>
              <a:rPr sz="4000" spc="5" dirty="0">
                <a:solidFill>
                  <a:srgbClr val="FF0000"/>
                </a:solidFill>
              </a:rPr>
              <a:t> </a:t>
            </a:r>
            <a:r>
              <a:rPr sz="4000" spc="-10" dirty="0">
                <a:solidFill>
                  <a:srgbClr val="FF0000"/>
                </a:solidFill>
              </a:rPr>
              <a:t>designing</a:t>
            </a:r>
            <a:r>
              <a:rPr sz="4000" dirty="0">
                <a:solidFill>
                  <a:srgbClr val="FF0000"/>
                </a:solidFill>
              </a:rPr>
              <a:t> </a:t>
            </a:r>
            <a:r>
              <a:rPr sz="4000" spc="-10" dirty="0">
                <a:solidFill>
                  <a:srgbClr val="FF0000"/>
                </a:solidFill>
              </a:rPr>
              <a:t>pipelined</a:t>
            </a:r>
            <a:r>
              <a:rPr sz="4000" spc="-20" dirty="0">
                <a:solidFill>
                  <a:srgbClr val="FF0000"/>
                </a:solidFill>
              </a:rPr>
              <a:t> processors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6639" y="696442"/>
            <a:ext cx="8685530" cy="5149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73735" indent="-343535" algn="just">
              <a:lnSpc>
                <a:spcPct val="1501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(Preloading data into a reserved area of memory)</a:t>
            </a:r>
            <a:r>
              <a:rPr sz="24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26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26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</a:t>
            </a:r>
            <a:r>
              <a:rPr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26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Collisions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00000"/>
              </a:lnSpc>
              <a:spcBef>
                <a:spcPts val="1925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26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Reconfiguration</a:t>
            </a:r>
            <a:r>
              <a:rPr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32" y="152400"/>
            <a:ext cx="7878368" cy="609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762000"/>
            <a:ext cx="8072119" cy="429069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5581650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5410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these units will work concurrently and produce the required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8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61594"/>
            <a:ext cx="74676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Flynn’s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-Types of Parallel Processor Systems</a:t>
            </a:r>
            <a:endParaRPr sz="32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7846060" cy="36899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242185" lvl="1">
              <a:lnSpc>
                <a:spcPts val="4029"/>
              </a:lnSpc>
              <a:spcBef>
                <a:spcPts val="25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</a:t>
            </a:r>
            <a:r>
              <a:rPr sz="28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800" spc="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7310">
              <a:lnSpc>
                <a:spcPts val="4029"/>
              </a:lnSpc>
              <a:spcBef>
                <a:spcPts val="5"/>
              </a:spcBef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r>
              <a:rPr sz="28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spc="-6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7310">
              <a:lnSpc>
                <a:spcPts val="4029"/>
              </a:lnSpc>
              <a:spcBef>
                <a:spcPts val="5"/>
              </a:spcBef>
            </a:pPr>
            <a:r>
              <a:rPr sz="2800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Operands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flowing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66116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FLYNN’s</a:t>
            </a:r>
            <a:r>
              <a:rPr sz="4000" spc="15" dirty="0"/>
              <a:t> </a:t>
            </a:r>
            <a:r>
              <a:rPr sz="4000" spc="-30" dirty="0"/>
              <a:t>CLASSIFICATION</a:t>
            </a:r>
            <a:endParaRPr sz="4000" dirty="0"/>
          </a:p>
          <a:p>
            <a:pPr algn="ctr">
              <a:lnSpc>
                <a:spcPct val="100000"/>
              </a:lnSpc>
            </a:pPr>
            <a:r>
              <a:rPr sz="4000" spc="-5" dirty="0"/>
              <a:t>Multiple</a:t>
            </a:r>
            <a:r>
              <a:rPr sz="4000" spc="-20" dirty="0"/>
              <a:t> </a:t>
            </a:r>
            <a:r>
              <a:rPr sz="4000" spc="-15" dirty="0"/>
              <a:t>Processor </a:t>
            </a:r>
            <a:r>
              <a:rPr sz="4000" spc="-25" dirty="0"/>
              <a:t>Organization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981200"/>
            <a:ext cx="8035290" cy="263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stream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instruction, multiple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instruction,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instruction,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stream-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631950"/>
            <a:ext cx="5956300" cy="359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2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601" y="191846"/>
            <a:ext cx="80010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7745" marR="5080" indent="-3535679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Single</a:t>
            </a:r>
            <a:r>
              <a:rPr sz="4000" spc="-20" dirty="0"/>
              <a:t> </a:t>
            </a:r>
            <a:r>
              <a:rPr sz="4000" spc="-5" dirty="0"/>
              <a:t>Instruction,</a:t>
            </a:r>
            <a:r>
              <a:rPr sz="4000" spc="-15" dirty="0"/>
              <a:t> </a:t>
            </a:r>
            <a:r>
              <a:rPr sz="4000" dirty="0"/>
              <a:t>Single</a:t>
            </a:r>
            <a:r>
              <a:rPr sz="4000" spc="-15" dirty="0"/>
              <a:t> </a:t>
            </a:r>
            <a:r>
              <a:rPr sz="4000" spc="-20" dirty="0"/>
              <a:t>Data</a:t>
            </a:r>
            <a:r>
              <a:rPr sz="4000" spc="-35" dirty="0"/>
              <a:t> </a:t>
            </a:r>
            <a:r>
              <a:rPr sz="4000" spc="-10" dirty="0"/>
              <a:t>Stream</a:t>
            </a:r>
            <a:r>
              <a:rPr sz="4000" spc="-70" dirty="0"/>
              <a:t> </a:t>
            </a:r>
            <a:r>
              <a:rPr sz="4000" spc="-5" dirty="0"/>
              <a:t>- </a:t>
            </a:r>
            <a:r>
              <a:rPr sz="4000" spc="-890" dirty="0"/>
              <a:t> </a:t>
            </a:r>
            <a:r>
              <a:rPr sz="4000" spc="-5" dirty="0"/>
              <a:t>SISD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8150860" cy="3374001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processor executes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stream to operate on data stored in a single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-processor</a:t>
            </a:r>
            <a:endParaRPr lang="en-US" sz="24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"PU" (processing unit) does not necessarily correspond to a processor, just some functional unit that can perform processing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PU's are indicated as such to show relationship between instructions, data, and the processing of the data.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1412</Words>
  <Application>Microsoft Office PowerPoint</Application>
  <PresentationFormat>On-screen Show (4:3)</PresentationFormat>
  <Paragraphs>178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William Stallings  Computer Organization  and Architecture 8th Edition</vt:lpstr>
      <vt:lpstr>PowerPoint Presentation</vt:lpstr>
      <vt:lpstr>Multiprocessor Configurations</vt:lpstr>
      <vt:lpstr>Parallel Processing Concepts</vt:lpstr>
      <vt:lpstr>PowerPoint Presentation</vt:lpstr>
      <vt:lpstr>Flynn’s Classification-Types of Parallel Processor Systems</vt:lpstr>
      <vt:lpstr>FLYNN’s CLASSIFICATION Multiple Processor Organization</vt:lpstr>
      <vt:lpstr>PowerPoint Presentation</vt:lpstr>
      <vt:lpstr>Single Instruction, Single Data Stream -  SISD</vt:lpstr>
      <vt:lpstr>PowerPoint Presentation</vt:lpstr>
      <vt:lpstr>Single Instruction, Multiple Data  Stream - SIMD</vt:lpstr>
      <vt:lpstr>PowerPoint Presentation</vt:lpstr>
      <vt:lpstr>Multiple Instruction, Single Data  Stream - MISD</vt:lpstr>
      <vt:lpstr>PowerPoint Presentation</vt:lpstr>
      <vt:lpstr>Multiple Instruction, Multiple Data  Stream- MIMD</vt:lpstr>
      <vt:lpstr>PowerPoint Presentation</vt:lpstr>
      <vt:lpstr>PowerPoint Presentation</vt:lpstr>
      <vt:lpstr>Introduction to pipeline processing  and pipeline hazards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 PIPELINING</vt:lpstr>
      <vt:lpstr>PowerPoint Presentation</vt:lpstr>
      <vt:lpstr>PowerPoint Presentation</vt:lpstr>
      <vt:lpstr>PowerPoint Presentation</vt:lpstr>
      <vt:lpstr>Timing diagram for 6 stage  instruction pipeline</vt:lpstr>
      <vt:lpstr>PowerPoint Presentation</vt:lpstr>
      <vt:lpstr>Pipeline hazards</vt:lpstr>
      <vt:lpstr>3 types of Hazards</vt:lpstr>
      <vt:lpstr>RESOURCE HAZARD</vt:lpstr>
      <vt:lpstr>Resource conflict</vt:lpstr>
      <vt:lpstr>Resource conflict</vt:lpstr>
      <vt:lpstr>DATA HAZARD</vt:lpstr>
      <vt:lpstr>PowerPoint Presentation</vt:lpstr>
      <vt:lpstr>DATA HAZARD</vt:lpstr>
      <vt:lpstr>BRANCH HAZARDS</vt:lpstr>
      <vt:lpstr>Design issues of pipeline architecture</vt:lpstr>
      <vt:lpstr>Principles of designing pipelined processors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 Parallel Processing</dc:title>
  <dc:creator>Adrian J Pullin</dc:creator>
  <cp:lastModifiedBy>Admin</cp:lastModifiedBy>
  <cp:revision>34</cp:revision>
  <dcterms:created xsi:type="dcterms:W3CDTF">2023-10-10T11:27:19Z</dcterms:created>
  <dcterms:modified xsi:type="dcterms:W3CDTF">2023-10-31T06:09:27Z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2023-10-10T00:00:00Z</vt:filetime>
  </property>
</Properties>
</file>