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61" r:id="rId6"/>
    <p:sldId id="263" r:id="rId7"/>
    <p:sldId id="265" r:id="rId8"/>
    <p:sldId id="301" r:id="rId9"/>
    <p:sldId id="302" r:id="rId10"/>
    <p:sldId id="297" r:id="rId11"/>
    <p:sldId id="303" r:id="rId12"/>
    <p:sldId id="307" r:id="rId13"/>
    <p:sldId id="308" r:id="rId14"/>
    <p:sldId id="304" r:id="rId15"/>
    <p:sldId id="309" r:id="rId16"/>
    <p:sldId id="305" r:id="rId17"/>
    <p:sldId id="310" r:id="rId18"/>
    <p:sldId id="30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19" autoAdjust="0"/>
    <p:restoredTop sz="94637" autoAdjust="0"/>
  </p:normalViewPr>
  <p:slideViewPr>
    <p:cSldViewPr>
      <p:cViewPr>
        <p:scale>
          <a:sx n="77" d="100"/>
          <a:sy n="77" d="100"/>
        </p:scale>
        <p:origin x="-1036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349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E2E96-D5A5-4077-BFD9-07F175796CAC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F10FE-C706-466B-B73F-EE443F088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286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71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85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23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96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11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8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10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96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1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16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97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                               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C9DDECDA-AC01-47B8-B70B-458DA247878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219"/>
            <a:ext cx="2434302" cy="811434"/>
          </a:xfrm>
          <a:prstGeom prst="rect">
            <a:avLst/>
          </a:prstGeom>
        </p:spPr>
      </p:pic>
      <p:pic>
        <p:nvPicPr>
          <p:cNvPr id="8" name="Content Placeholder 6" descr="A close up of a sign&#10;&#10;Description automatically generated">
            <a:extLst>
              <a:ext uri="{FF2B5EF4-FFF2-40B4-BE49-F238E27FC236}">
                <a16:creationId xmlns=""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347" y="332681"/>
            <a:ext cx="726409" cy="721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5400000">
            <a:off x="4204042" y="1938902"/>
            <a:ext cx="702416" cy="91774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B15A553C-6E56-4E14-9B40-3D70033DB61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5400000">
            <a:off x="5540361" y="2572804"/>
            <a:ext cx="207493" cy="699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63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Instruction set of </a:t>
            </a:r>
            <a:r>
              <a:rPr lang="en-IN" b="1" dirty="0" smtClean="0"/>
              <a:t>8086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39548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65127"/>
            <a:ext cx="6705600" cy="777874"/>
          </a:xfrm>
        </p:spPr>
        <p:txBody>
          <a:bodyPr/>
          <a:lstStyle/>
          <a:p>
            <a:r>
              <a:rPr lang="en-IN" dirty="0" smtClean="0"/>
              <a:t>       </a:t>
            </a:r>
            <a:r>
              <a:rPr lang="en-IN" b="1" dirty="0" smtClean="0"/>
              <a:t>ADDITION instructions..</a:t>
            </a:r>
            <a:r>
              <a:rPr lang="en-IN" b="1" dirty="0" err="1" smtClean="0"/>
              <a:t>cntd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1"/>
            <a:ext cx="8610600" cy="4800600"/>
          </a:xfrm>
        </p:spPr>
        <p:txBody>
          <a:bodyPr>
            <a:normAutofit fontScale="70000" lnSpcReduction="20000"/>
          </a:bodyPr>
          <a:lstStyle/>
          <a:p>
            <a:r>
              <a:rPr lang="en-IN" b="1" dirty="0" smtClean="0"/>
              <a:t>ADD </a:t>
            </a:r>
          </a:p>
          <a:p>
            <a:pPr marL="0" indent="0">
              <a:buNone/>
            </a:pPr>
            <a:r>
              <a:rPr lang="en-IN" dirty="0" smtClean="0"/>
              <a:t>Ex  ADD AX,BX </a:t>
            </a:r>
          </a:p>
          <a:p>
            <a:pPr marL="0" indent="0">
              <a:buNone/>
            </a:pPr>
            <a:r>
              <a:rPr lang="en-IN" dirty="0" smtClean="0"/>
              <a:t>AX&lt;= AX+BX</a:t>
            </a:r>
          </a:p>
          <a:p>
            <a:r>
              <a:rPr lang="en-IN" b="1" dirty="0" smtClean="0"/>
              <a:t>ADC</a:t>
            </a:r>
          </a:p>
          <a:p>
            <a:pPr marL="0" indent="0">
              <a:buNone/>
            </a:pPr>
            <a:r>
              <a:rPr lang="en-IN" dirty="0"/>
              <a:t>Ex  ADD AX,BX </a:t>
            </a:r>
          </a:p>
          <a:p>
            <a:pPr marL="0" indent="0">
              <a:buNone/>
            </a:pPr>
            <a:r>
              <a:rPr lang="en-IN" dirty="0" smtClean="0"/>
              <a:t>AX</a:t>
            </a:r>
            <a:r>
              <a:rPr lang="en-IN" dirty="0"/>
              <a:t>&lt;= </a:t>
            </a:r>
            <a:r>
              <a:rPr lang="en-IN" dirty="0" smtClean="0"/>
              <a:t>AX+BX+CF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r>
              <a:rPr lang="en-IN" b="1" dirty="0" smtClean="0"/>
              <a:t>INC</a:t>
            </a:r>
          </a:p>
          <a:p>
            <a:pPr marL="0" indent="0">
              <a:buNone/>
            </a:pPr>
            <a:r>
              <a:rPr lang="en-IN" b="1" dirty="0" smtClean="0"/>
              <a:t>Ex: INC </a:t>
            </a:r>
            <a:r>
              <a:rPr lang="en-IN" b="1" dirty="0" smtClean="0"/>
              <a:t>CL (content of CL +1)</a:t>
            </a:r>
            <a:endParaRPr lang="en-IN" b="1" dirty="0" smtClean="0"/>
          </a:p>
          <a:p>
            <a:pPr marL="0" indent="0">
              <a:buNone/>
            </a:pPr>
            <a:r>
              <a:rPr lang="en-IN" b="1" dirty="0" smtClean="0"/>
              <a:t>CL&lt;= CL+1</a:t>
            </a:r>
          </a:p>
          <a:p>
            <a:pPr marL="0" indent="0">
              <a:buNone/>
            </a:pPr>
            <a:r>
              <a:rPr lang="en-IN" b="1" dirty="0"/>
              <a:t> </a:t>
            </a:r>
            <a:r>
              <a:rPr lang="en-IN" b="1" dirty="0" smtClean="0"/>
              <a:t>INC BX</a:t>
            </a:r>
          </a:p>
          <a:p>
            <a:pPr marL="0" indent="0">
              <a:buNone/>
            </a:pPr>
            <a:r>
              <a:rPr lang="en-IN" b="1" dirty="0" smtClean="0"/>
              <a:t>BX&lt;= BX+1</a:t>
            </a:r>
          </a:p>
          <a:p>
            <a:r>
              <a:rPr lang="en-IN" b="1" dirty="0" smtClean="0"/>
              <a:t>AAA</a:t>
            </a:r>
          </a:p>
          <a:p>
            <a:r>
              <a:rPr lang="en-IN" b="1" dirty="0" smtClean="0"/>
              <a:t>DAA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7624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2</a:t>
            </a:r>
            <a:r>
              <a:rPr lang="en-US" b="1" u="sng" dirty="0" smtClean="0"/>
              <a:t>.Instructions to perform subtraction</a:t>
            </a:r>
            <a:endParaRPr lang="en-IN" b="1" u="sng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78486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443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</a:t>
            </a:r>
            <a:r>
              <a:rPr lang="en-US" b="1" u="sng" dirty="0" smtClean="0"/>
              <a:t>SUBTRACT INSTRUCTIONS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1.SUB 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:-SUB ax, bx ;    </a:t>
            </a:r>
            <a:r>
              <a:rPr lang="en-US" dirty="0" smtClean="0">
                <a:solidFill>
                  <a:srgbClr val="FF0000"/>
                </a:solidFill>
              </a:rPr>
              <a:t>Subtracts bx from ax and stores result in ax.</a:t>
            </a:r>
          </a:p>
          <a:p>
            <a:r>
              <a:rPr lang="en-US" dirty="0" smtClean="0"/>
              <a:t>2.SBB </a:t>
            </a:r>
            <a:r>
              <a:rPr lang="en-US" dirty="0" err="1" smtClean="0"/>
              <a:t>ax,bx</a:t>
            </a:r>
            <a:r>
              <a:rPr lang="en-US" dirty="0"/>
              <a:t> </a:t>
            </a:r>
            <a:r>
              <a:rPr lang="en-US" dirty="0" smtClean="0"/>
              <a:t> ; Subtracts bx and borrow(carry flag) from ax and stores result in ax.</a:t>
            </a:r>
          </a:p>
          <a:p>
            <a:r>
              <a:rPr lang="en-US" dirty="0" smtClean="0"/>
              <a:t>3.CMP </a:t>
            </a:r>
            <a:r>
              <a:rPr lang="en-US" dirty="0" err="1" smtClean="0"/>
              <a:t>ax,bx</a:t>
            </a:r>
            <a:r>
              <a:rPr lang="en-US" dirty="0" smtClean="0"/>
              <a:t> ; comparison is done by subtracting bx from ax and checking the flags.</a:t>
            </a:r>
          </a:p>
          <a:p>
            <a:pPr marL="0" indent="0">
              <a:buNone/>
            </a:pPr>
            <a:r>
              <a:rPr lang="en-US" dirty="0" smtClean="0"/>
              <a:t>-If ax&lt;</a:t>
            </a:r>
            <a:r>
              <a:rPr lang="en-US" dirty="0" err="1" smtClean="0"/>
              <a:t>bx</a:t>
            </a:r>
            <a:r>
              <a:rPr lang="en-US" dirty="0" smtClean="0"/>
              <a:t> –carry flag set </a:t>
            </a:r>
          </a:p>
          <a:p>
            <a:pPr marL="0" indent="0">
              <a:buNone/>
            </a:pPr>
            <a:r>
              <a:rPr lang="en-US" dirty="0" smtClean="0"/>
              <a:t>-ax=</a:t>
            </a:r>
            <a:r>
              <a:rPr lang="en-US" dirty="0" err="1" smtClean="0"/>
              <a:t>bx</a:t>
            </a:r>
            <a:r>
              <a:rPr lang="en-US" dirty="0" smtClean="0"/>
              <a:t>, zero flag set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141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u="sng" dirty="0"/>
              <a:t>SUBTRACT INSTRUCTIONS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4.dec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 DEC ax</a:t>
            </a:r>
            <a:r>
              <a:rPr lang="en-IN" dirty="0" smtClean="0"/>
              <a:t>- Decrements the value of </a:t>
            </a:r>
            <a:r>
              <a:rPr lang="en-IN" dirty="0" err="1" smtClean="0"/>
              <a:t>ax</a:t>
            </a:r>
            <a:r>
              <a:rPr lang="en-IN" dirty="0" smtClean="0"/>
              <a:t> by 1.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842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3.Instruction to perform Multiplication</a:t>
            </a:r>
            <a:endParaRPr lang="en-IN" b="1" u="sng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8534399" cy="4190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085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</a:t>
            </a:r>
            <a:r>
              <a:rPr lang="en-US" b="1" u="sng" dirty="0" smtClean="0"/>
              <a:t>MULTIPLICATION 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Eg</a:t>
            </a:r>
            <a:r>
              <a:rPr lang="en-US" dirty="0" smtClean="0"/>
              <a:t>:-1.Mul bl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Multiplies AL by BL and stores the result in </a:t>
            </a:r>
            <a:r>
              <a:rPr lang="en-US" dirty="0" smtClean="0">
                <a:solidFill>
                  <a:srgbClr val="FF0000"/>
                </a:solidFill>
              </a:rPr>
              <a:t>AX</a:t>
            </a:r>
            <a:r>
              <a:rPr lang="en-US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2.Mul bx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Multiplies ax with bx and stores </a:t>
            </a:r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 smtClean="0">
                <a:solidFill>
                  <a:srgbClr val="FF0000"/>
                </a:solidFill>
              </a:rPr>
              <a:t>lower </a:t>
            </a:r>
            <a:r>
              <a:rPr lang="en-US" dirty="0" smtClean="0">
                <a:solidFill>
                  <a:srgbClr val="FF0000"/>
                </a:solidFill>
              </a:rPr>
              <a:t>word </a:t>
            </a:r>
            <a:r>
              <a:rPr lang="en-US" dirty="0" smtClean="0">
                <a:solidFill>
                  <a:srgbClr val="FF0000"/>
                </a:solidFill>
              </a:rPr>
              <a:t>of the result in Ax and higher </a:t>
            </a:r>
            <a:r>
              <a:rPr lang="en-US" dirty="0" smtClean="0">
                <a:solidFill>
                  <a:srgbClr val="FF0000"/>
                </a:solidFill>
              </a:rPr>
              <a:t>word </a:t>
            </a:r>
            <a:r>
              <a:rPr lang="en-US" dirty="0" smtClean="0">
                <a:solidFill>
                  <a:srgbClr val="FF0000"/>
                </a:solidFill>
              </a:rPr>
              <a:t>in DX.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844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4.Instrutions for Division</a:t>
            </a:r>
            <a:endParaRPr lang="en-IN" b="1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52600"/>
            <a:ext cx="70104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043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</a:t>
            </a:r>
            <a:r>
              <a:rPr lang="en-US" b="1" u="sng" dirty="0" smtClean="0"/>
              <a:t>DIVISION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Eg</a:t>
            </a:r>
            <a:r>
              <a:rPr lang="en-US" dirty="0" smtClean="0"/>
              <a:t>:-Div BL</a:t>
            </a:r>
          </a:p>
          <a:p>
            <a:pPr marL="0" indent="0">
              <a:buNone/>
            </a:pPr>
            <a:r>
              <a:rPr lang="en-US" dirty="0" smtClean="0"/>
              <a:t>-AL is divided by BL and the quotient is stored in AL and the reminder in AH register.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:-Div BX</a:t>
            </a:r>
          </a:p>
          <a:p>
            <a:pPr marL="0" indent="0">
              <a:buNone/>
            </a:pPr>
            <a:r>
              <a:rPr lang="en-US" dirty="0" smtClean="0"/>
              <a:t>-Ax is divided by BX and the Quotient is stored in AX and the reminder in DX.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486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</a:t>
            </a:r>
            <a:r>
              <a:rPr lang="en-US" b="1" u="sng" dirty="0" smtClean="0"/>
              <a:t>Logical Instructions</a:t>
            </a:r>
            <a:endParaRPr lang="en-IN" b="1" u="sng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81200"/>
            <a:ext cx="86868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343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668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b="1" dirty="0" smtClean="0">
                <a:latin typeface="Arial Black" pitchFamily="34" charset="0"/>
              </a:rPr>
              <a:t>The </a:t>
            </a:r>
            <a:r>
              <a:rPr lang="en-IN" b="1" dirty="0">
                <a:latin typeface="Arial Black" pitchFamily="34" charset="0"/>
              </a:rPr>
              <a:t>Instruction set of </a:t>
            </a:r>
            <a:r>
              <a:rPr lang="en-IN" b="1" dirty="0" smtClean="0">
                <a:latin typeface="Arial Black" pitchFamily="34" charset="0"/>
              </a:rPr>
              <a:t>8086:-</a:t>
            </a:r>
            <a:r>
              <a:rPr lang="en-IN" b="1" dirty="0"/>
              <a:t/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133600"/>
            <a:ext cx="8210550" cy="404336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Data </a:t>
            </a:r>
            <a:r>
              <a:rPr lang="en-IN" dirty="0"/>
              <a:t>transfer instructions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 Arithmetic  instructions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Logical Instructions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36315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>
                <a:latin typeface="Arial Black" pitchFamily="34" charset="0"/>
              </a:rPr>
              <a:t>Data transfer instructions</a:t>
            </a:r>
            <a:br>
              <a:rPr lang="en-IN" dirty="0">
                <a:latin typeface="Arial Black" pitchFamily="34" charset="0"/>
              </a:rPr>
            </a:br>
            <a:endParaRPr lang="en-IN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495776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lphaUcPeriod"/>
            </a:pPr>
            <a:r>
              <a:rPr lang="en-IN" b="1" u="sng" dirty="0" smtClean="0"/>
              <a:t>General </a:t>
            </a:r>
            <a:r>
              <a:rPr lang="en-IN" b="1" u="sng" dirty="0"/>
              <a:t>purpose </a:t>
            </a:r>
            <a:r>
              <a:rPr lang="en-IN" b="1" u="sng" dirty="0" smtClean="0"/>
              <a:t>instructions</a:t>
            </a:r>
            <a:r>
              <a:rPr lang="en-IN" u="sng" dirty="0" smtClean="0"/>
              <a:t>:</a:t>
            </a:r>
          </a:p>
          <a:p>
            <a:r>
              <a:rPr lang="en-IN" sz="2600" b="1" dirty="0"/>
              <a:t>MOV</a:t>
            </a:r>
            <a:r>
              <a:rPr lang="en-IN" sz="2600" dirty="0"/>
              <a:t> − Used to copy the byte or word from the provided source to the provided destination</a:t>
            </a:r>
            <a:r>
              <a:rPr lang="en-IN" sz="2600" dirty="0" smtClean="0"/>
              <a:t>.</a:t>
            </a:r>
          </a:p>
          <a:p>
            <a:pPr marL="0" indent="0">
              <a:buNone/>
            </a:pPr>
            <a:r>
              <a:rPr lang="en-US" sz="2600" dirty="0" smtClean="0"/>
              <a:t>-syntax- MOV </a:t>
            </a:r>
            <a:r>
              <a:rPr lang="en-US" sz="2600" dirty="0" err="1" smtClean="0"/>
              <a:t>destination,source</a:t>
            </a:r>
            <a:endParaRPr lang="en-IN" sz="2600" dirty="0" smtClean="0"/>
          </a:p>
          <a:p>
            <a:r>
              <a:rPr lang="en-US" sz="2600" dirty="0" smtClean="0"/>
              <a:t>Ex:-MOV AX,BX; </a:t>
            </a:r>
            <a:r>
              <a:rPr lang="en-US" sz="2600" dirty="0" smtClean="0">
                <a:solidFill>
                  <a:srgbClr val="FF0000"/>
                </a:solidFill>
              </a:rPr>
              <a:t>contents of bx moved to ax.</a:t>
            </a:r>
            <a:endParaRPr lang="en-IN" sz="2600" dirty="0">
              <a:solidFill>
                <a:srgbClr val="FF0000"/>
              </a:solidFill>
            </a:endParaRPr>
          </a:p>
          <a:p>
            <a:r>
              <a:rPr lang="en-IN" sz="2600" b="1" dirty="0" smtClean="0"/>
              <a:t>PUSH</a:t>
            </a:r>
            <a:r>
              <a:rPr lang="en-IN" sz="2600" dirty="0"/>
              <a:t> − Used to put a word at the top of the stack</a:t>
            </a:r>
            <a:r>
              <a:rPr lang="en-IN" sz="2600" dirty="0" smtClean="0"/>
              <a:t>.</a:t>
            </a:r>
          </a:p>
          <a:p>
            <a:r>
              <a:rPr lang="en-US" sz="2600" dirty="0" smtClean="0"/>
              <a:t>Ex:-push AX; </a:t>
            </a:r>
            <a:r>
              <a:rPr lang="en-US" sz="2600" dirty="0" smtClean="0">
                <a:solidFill>
                  <a:srgbClr val="FF0000"/>
                </a:solidFill>
              </a:rPr>
              <a:t>contents Ax </a:t>
            </a:r>
            <a:r>
              <a:rPr lang="en-US" sz="2600" dirty="0" err="1" smtClean="0">
                <a:solidFill>
                  <a:srgbClr val="FF0000"/>
                </a:solidFill>
              </a:rPr>
              <a:t>reg</a:t>
            </a:r>
            <a:r>
              <a:rPr lang="en-US" sz="2600" dirty="0" smtClean="0">
                <a:solidFill>
                  <a:srgbClr val="FF0000"/>
                </a:solidFill>
              </a:rPr>
              <a:t> moved to the stack.</a:t>
            </a:r>
            <a:endParaRPr lang="en-IN" sz="2600" dirty="0">
              <a:solidFill>
                <a:srgbClr val="FF0000"/>
              </a:solidFill>
            </a:endParaRPr>
          </a:p>
          <a:p>
            <a:r>
              <a:rPr lang="en-IN" sz="2600" b="1" dirty="0"/>
              <a:t>POP</a:t>
            </a:r>
            <a:r>
              <a:rPr lang="en-IN" sz="2600" dirty="0"/>
              <a:t> − Used to get a word from the top of the stack to the provided location</a:t>
            </a:r>
            <a:r>
              <a:rPr lang="en-IN" sz="2600" dirty="0" smtClean="0"/>
              <a:t>.</a:t>
            </a:r>
          </a:p>
          <a:p>
            <a:r>
              <a:rPr lang="en-US" sz="2600" dirty="0" err="1" smtClean="0"/>
              <a:t>Eg</a:t>
            </a:r>
            <a:r>
              <a:rPr lang="en-US" sz="2600" dirty="0" smtClean="0"/>
              <a:t>:-pop Ax; </a:t>
            </a:r>
            <a:r>
              <a:rPr lang="en-US" sz="2600" dirty="0" smtClean="0">
                <a:solidFill>
                  <a:srgbClr val="FF0000"/>
                </a:solidFill>
              </a:rPr>
              <a:t>contents from top of stack moved to AX.</a:t>
            </a:r>
            <a:endParaRPr lang="en-IN" sz="2600" dirty="0">
              <a:solidFill>
                <a:srgbClr val="FF0000"/>
              </a:solidFill>
            </a:endParaRPr>
          </a:p>
          <a:p>
            <a:r>
              <a:rPr lang="en-IN" sz="2600" b="1" dirty="0" smtClean="0"/>
              <a:t>XCHG</a:t>
            </a:r>
            <a:r>
              <a:rPr lang="en-IN" sz="2600" dirty="0"/>
              <a:t> − Used to exchange the data from two locations</a:t>
            </a:r>
            <a:r>
              <a:rPr lang="en-IN" sz="2600" dirty="0" smtClean="0"/>
              <a:t>.</a:t>
            </a:r>
          </a:p>
          <a:p>
            <a:r>
              <a:rPr lang="en-US" sz="2600" dirty="0" err="1" smtClean="0"/>
              <a:t>Eg</a:t>
            </a:r>
            <a:r>
              <a:rPr lang="en-US" sz="2600" dirty="0" smtClean="0"/>
              <a:t>:-XCHG </a:t>
            </a:r>
            <a:r>
              <a:rPr lang="en-US" sz="2600" dirty="0" err="1" smtClean="0"/>
              <a:t>ax,bx</a:t>
            </a:r>
            <a:endParaRPr lang="en-IN" sz="26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081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38200"/>
            <a:ext cx="7886700" cy="533400"/>
          </a:xfrm>
        </p:spPr>
        <p:txBody>
          <a:bodyPr/>
          <a:lstStyle/>
          <a:p>
            <a:pPr algn="ctr"/>
            <a:r>
              <a:rPr lang="en-IN" dirty="0">
                <a:latin typeface="Arial Black" pitchFamily="34" charset="0"/>
              </a:rPr>
              <a:t>Data transfer </a:t>
            </a:r>
            <a:r>
              <a:rPr lang="en-IN" dirty="0" smtClean="0">
                <a:latin typeface="Arial Black" pitchFamily="34" charset="0"/>
              </a:rPr>
              <a:t>instructions..</a:t>
            </a:r>
            <a:r>
              <a:rPr lang="en-IN" dirty="0" err="1" smtClean="0">
                <a:latin typeface="Arial Black" pitchFamily="34" charset="0"/>
              </a:rPr>
              <a:t>contd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47800"/>
            <a:ext cx="89916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000" b="1" dirty="0" smtClean="0"/>
              <a:t>B. </a:t>
            </a:r>
            <a:r>
              <a:rPr lang="en-IN" sz="3000" b="1" u="sng" dirty="0" smtClean="0"/>
              <a:t>Instructions </a:t>
            </a:r>
            <a:r>
              <a:rPr lang="en-IN" sz="3000" b="1" u="sng" dirty="0"/>
              <a:t>for input and output port transfer</a:t>
            </a:r>
          </a:p>
          <a:p>
            <a:pPr lvl="1"/>
            <a:r>
              <a:rPr lang="en-IN" b="1" dirty="0"/>
              <a:t>IN</a:t>
            </a:r>
            <a:r>
              <a:rPr lang="en-IN" dirty="0"/>
              <a:t> − Used to read a byte or word from the provided port to the </a:t>
            </a:r>
            <a:r>
              <a:rPr lang="en-IN" dirty="0" smtClean="0"/>
              <a:t>accumulator(AX register).</a:t>
            </a:r>
            <a:endParaRPr lang="en-IN" dirty="0"/>
          </a:p>
          <a:p>
            <a:pPr lvl="1"/>
            <a:r>
              <a:rPr lang="en-IN" b="1" dirty="0"/>
              <a:t>OUT</a:t>
            </a:r>
            <a:r>
              <a:rPr lang="en-IN" dirty="0"/>
              <a:t> − Used to send out a byte or word from the accumulator to the provided port.</a:t>
            </a:r>
          </a:p>
          <a:p>
            <a:pPr marL="0" indent="0">
              <a:buNone/>
            </a:pPr>
            <a:r>
              <a:rPr lang="en-IN" sz="3000" b="1" dirty="0" smtClean="0"/>
              <a:t>C. </a:t>
            </a:r>
            <a:r>
              <a:rPr lang="en-IN" sz="3000" b="1" u="sng" dirty="0" smtClean="0"/>
              <a:t>Instructions </a:t>
            </a:r>
            <a:r>
              <a:rPr lang="en-IN" sz="3000" b="1" u="sng" dirty="0"/>
              <a:t>to transfer the address</a:t>
            </a:r>
          </a:p>
          <a:p>
            <a:pPr lvl="1"/>
            <a:r>
              <a:rPr lang="en-IN" b="1" dirty="0"/>
              <a:t>LEA</a:t>
            </a:r>
            <a:r>
              <a:rPr lang="en-IN" dirty="0"/>
              <a:t> − Used to load the address of operand into the provided register.</a:t>
            </a:r>
          </a:p>
          <a:p>
            <a:pPr lvl="1"/>
            <a:r>
              <a:rPr lang="en-IN" b="1" dirty="0"/>
              <a:t>LDS</a:t>
            </a:r>
            <a:r>
              <a:rPr lang="en-IN" dirty="0"/>
              <a:t> − Used to load DS register and other provided register from the memory</a:t>
            </a:r>
          </a:p>
          <a:p>
            <a:pPr lvl="1"/>
            <a:r>
              <a:rPr lang="en-IN" b="1" dirty="0"/>
              <a:t>LES</a:t>
            </a:r>
            <a:r>
              <a:rPr lang="en-IN" dirty="0"/>
              <a:t> − Used to load ES register and other provided register from the memory.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085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itchFamily="34" charset="0"/>
              </a:rPr>
              <a:t>Data transfer instructions..</a:t>
            </a:r>
            <a:r>
              <a:rPr lang="en-IN" dirty="0" smtClean="0">
                <a:latin typeface="Arial Black" pitchFamily="34" charset="0"/>
              </a:rPr>
              <a:t>contd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5625"/>
            <a:ext cx="8134350" cy="4351338"/>
          </a:xfrm>
        </p:spPr>
        <p:txBody>
          <a:bodyPr/>
          <a:lstStyle/>
          <a:p>
            <a:pPr marL="0" indent="0">
              <a:buNone/>
            </a:pPr>
            <a:r>
              <a:rPr lang="en-IN" sz="3200" b="1" dirty="0" smtClean="0"/>
              <a:t>D</a:t>
            </a:r>
            <a:r>
              <a:rPr lang="en-IN" sz="3200" dirty="0" smtClean="0"/>
              <a:t>. </a:t>
            </a:r>
            <a:r>
              <a:rPr lang="en-IN" sz="3200" b="1" u="sng" dirty="0" smtClean="0"/>
              <a:t>Instructions </a:t>
            </a:r>
            <a:r>
              <a:rPr lang="en-IN" sz="3200" b="1" u="sng" dirty="0"/>
              <a:t>to transfer flag registers</a:t>
            </a:r>
          </a:p>
          <a:p>
            <a:r>
              <a:rPr lang="en-IN" b="1" dirty="0"/>
              <a:t>LAHF</a:t>
            </a:r>
            <a:r>
              <a:rPr lang="en-IN" dirty="0"/>
              <a:t> − Used to load AH with the low byte of the flag register.</a:t>
            </a:r>
          </a:p>
          <a:p>
            <a:r>
              <a:rPr lang="en-IN" b="1" dirty="0"/>
              <a:t>SAHF</a:t>
            </a:r>
            <a:r>
              <a:rPr lang="en-IN" dirty="0"/>
              <a:t> − Used to store AH register to low byte of the flag register.</a:t>
            </a:r>
          </a:p>
          <a:p>
            <a:r>
              <a:rPr lang="en-IN" b="1" dirty="0"/>
              <a:t>PUSHF</a:t>
            </a:r>
            <a:r>
              <a:rPr lang="en-IN" dirty="0"/>
              <a:t> − Used to copy the flag register at the top of the stack.</a:t>
            </a:r>
          </a:p>
          <a:p>
            <a:r>
              <a:rPr lang="en-IN" b="1" dirty="0"/>
              <a:t>POPF</a:t>
            </a:r>
            <a:r>
              <a:rPr lang="en-IN" dirty="0"/>
              <a:t> − Used to copy a word at the top of the stack to the flag register.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279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Instruction :</a:t>
            </a:r>
            <a:r>
              <a:rPr lang="en-IN" b="1" u="sng" dirty="0" smtClean="0"/>
              <a:t>POP Destination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134350" cy="4729163"/>
          </a:xfrm>
        </p:spPr>
        <p:txBody>
          <a:bodyPr>
            <a:noAutofit/>
          </a:bodyPr>
          <a:lstStyle/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instruction copies a word from memory location pointed by SS:SP to the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destination-LIFO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segment register  used with SP is SS , and no segment override is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some other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register than the default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for a particular code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 it is executed:</a:t>
            </a:r>
          </a:p>
          <a:p>
            <a:pPr marL="1485900" lvl="2" indent="-571500" algn="just">
              <a:buFont typeface="+mj-lt"/>
              <a:buAutoNum type="romanUcPeriod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from memory location (in stack segment)  SS:SP is first copied to the destination</a:t>
            </a:r>
          </a:p>
          <a:p>
            <a:pPr marL="1485900" lvl="2" indent="-571500" algn="just">
              <a:buFont typeface="+mj-lt"/>
              <a:buAutoNum type="romanUcPeriod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then SP is incremented by  2 (SP=SP+2)</a:t>
            </a:r>
          </a:p>
          <a:p>
            <a:pPr marL="914400" lvl="2" indent="0" algn="just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 : destination can be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general purpose register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Flag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,segment register or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 location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4400" lvl="2" indent="0" algn="just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 algn="just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EX: POP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 (store the value of stack in AX)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 algn="just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 DS</a:t>
            </a:r>
          </a:p>
          <a:p>
            <a:pPr marL="1371600" lvl="3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67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85801"/>
            <a:ext cx="7886700" cy="609599"/>
          </a:xfrm>
        </p:spPr>
        <p:txBody>
          <a:bodyPr/>
          <a:lstStyle/>
          <a:p>
            <a:pPr algn="ctr"/>
            <a:r>
              <a:rPr lang="en-IN" b="1" u="sng" dirty="0" smtClean="0"/>
              <a:t>Instruction :PUSH Source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058150" cy="4881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this instruction is executed:</a:t>
            </a:r>
          </a:p>
          <a:p>
            <a:pPr marL="571500" indent="-571500">
              <a:buAutoNum type="romanLcParenR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SP=SP-2 (i.e.  First SP is decremented by 2 )</a:t>
            </a:r>
          </a:p>
          <a:p>
            <a:pPr marL="571500" indent="-571500">
              <a:buAutoNum type="romanLcParenR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 the word from source register to the location in Stack Segment where SP points.</a:t>
            </a:r>
          </a:p>
          <a:p>
            <a:pPr marL="0" indent="0">
              <a:buNone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 :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 operand (16-bit) can be a general purpose register, Flag register ,segment register or memory .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Addressing mode – register Indirect 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EX: PUSH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 (content of AX is moved to stack)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PUSH BX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PUSH DS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75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</a:t>
            </a:r>
            <a:r>
              <a:rPr lang="en-US" b="1" u="sng" dirty="0" smtClean="0"/>
              <a:t>XCHG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XCHG Reg2,Reg1</a:t>
            </a:r>
          </a:p>
          <a:p>
            <a:r>
              <a:rPr lang="en-US" dirty="0" smtClean="0"/>
              <a:t>Contents of </a:t>
            </a:r>
            <a:r>
              <a:rPr lang="en-US" dirty="0" smtClean="0"/>
              <a:t>Reg1 </a:t>
            </a:r>
            <a:r>
              <a:rPr lang="en-US" dirty="0" smtClean="0"/>
              <a:t>are exchanged with </a:t>
            </a:r>
            <a:r>
              <a:rPr lang="en-US" dirty="0" smtClean="0"/>
              <a:t>Reg2.</a:t>
            </a:r>
            <a:endParaRPr lang="en-US" dirty="0" smtClean="0"/>
          </a:p>
          <a:p>
            <a:r>
              <a:rPr lang="en-US" dirty="0" smtClean="0"/>
              <a:t>Both </a:t>
            </a:r>
            <a:r>
              <a:rPr lang="en-US" dirty="0" err="1" smtClean="0"/>
              <a:t>Reg’s</a:t>
            </a:r>
            <a:r>
              <a:rPr lang="en-US" dirty="0" smtClean="0"/>
              <a:t> should be of same size.</a:t>
            </a:r>
          </a:p>
          <a:p>
            <a:r>
              <a:rPr lang="en-US" dirty="0" smtClean="0"/>
              <a:t>Both can be ether 8 bit or 16 bit.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:-XCHG AL,BL</a:t>
            </a:r>
          </a:p>
          <a:p>
            <a:r>
              <a:rPr lang="en-US" dirty="0" smtClean="0"/>
              <a:t>XCHG [BX],</a:t>
            </a:r>
            <a:r>
              <a:rPr lang="en-US" dirty="0" smtClean="0"/>
              <a:t>AX</a:t>
            </a:r>
          </a:p>
          <a:p>
            <a:r>
              <a:rPr lang="en-US" dirty="0"/>
              <a:t> </a:t>
            </a:r>
            <a:r>
              <a:rPr lang="en-US" dirty="0" smtClean="0"/>
              <a:t> BX-pointing register also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189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</a:t>
            </a:r>
            <a:r>
              <a:rPr lang="en-US" b="1" u="sng" dirty="0" smtClean="0"/>
              <a:t>ARITHMETIC INSTRUCTIONS</a:t>
            </a:r>
            <a:br>
              <a:rPr lang="en-US" b="1" u="sng" dirty="0" smtClean="0"/>
            </a:br>
            <a:r>
              <a:rPr lang="en-US" b="1" dirty="0" smtClean="0"/>
              <a:t>1.instructions to perform addition</a:t>
            </a:r>
            <a:endParaRPr lang="en-IN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7772400" cy="4419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689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VU_KJSCE THEME TEMPLATE FOR PPT_WIDE SCREE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SVU_KJSCE THEME TEMPLATE FOR PPT_WIDE SCREEN</Template>
  <TotalTime>2086</TotalTime>
  <Words>442</Words>
  <Application>Microsoft Office PowerPoint</Application>
  <PresentationFormat>On-screen Show (4:3)</PresentationFormat>
  <Paragraphs>98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SVU_KJSCE THEME TEMPLATE FOR PPT_WIDE SCREEN</vt:lpstr>
      <vt:lpstr>Instruction set of 8086</vt:lpstr>
      <vt:lpstr> The Instruction set of 8086:- </vt:lpstr>
      <vt:lpstr>Data transfer instructions </vt:lpstr>
      <vt:lpstr>Data transfer instructions..contd</vt:lpstr>
      <vt:lpstr>Data transfer instructions..contd</vt:lpstr>
      <vt:lpstr>Instruction :POP Destination</vt:lpstr>
      <vt:lpstr>Instruction :PUSH Source</vt:lpstr>
      <vt:lpstr>                             XCHG</vt:lpstr>
      <vt:lpstr>                 ARITHMETIC INSTRUCTIONS 1.instructions to perform addition</vt:lpstr>
      <vt:lpstr>       ADDITION instructions..cntd</vt:lpstr>
      <vt:lpstr>2.Instructions to perform subtraction</vt:lpstr>
      <vt:lpstr>               SUBTRACT INSTRUCTIONS</vt:lpstr>
      <vt:lpstr> SUBTRACT INSTRUCTIONS</vt:lpstr>
      <vt:lpstr>3.Instruction to perform Multiplication</vt:lpstr>
      <vt:lpstr>                  MULTIPLICATION </vt:lpstr>
      <vt:lpstr>4.Instrutions for Division</vt:lpstr>
      <vt:lpstr>                       DIVISION</vt:lpstr>
      <vt:lpstr>                  Logical Instructions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 set of 8086</dc:title>
  <dc:creator>SAVITA</dc:creator>
  <cp:lastModifiedBy>Admin</cp:lastModifiedBy>
  <cp:revision>90</cp:revision>
  <dcterms:created xsi:type="dcterms:W3CDTF">2006-08-16T00:00:00Z</dcterms:created>
  <dcterms:modified xsi:type="dcterms:W3CDTF">2023-10-23T11:15:19Z</dcterms:modified>
</cp:coreProperties>
</file>