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2" r:id="rId1"/>
  </p:sldMasterIdLst>
  <p:notesMasterIdLst>
    <p:notesMasterId r:id="rId172"/>
  </p:notesMasterIdLst>
  <p:sldIdLst>
    <p:sldId id="256" r:id="rId2"/>
    <p:sldId id="257" r:id="rId3"/>
    <p:sldId id="258" r:id="rId4"/>
    <p:sldId id="259" r:id="rId5"/>
    <p:sldId id="377" r:id="rId6"/>
    <p:sldId id="260" r:id="rId7"/>
    <p:sldId id="378" r:id="rId8"/>
    <p:sldId id="261" r:id="rId9"/>
    <p:sldId id="262" r:id="rId10"/>
    <p:sldId id="263" r:id="rId11"/>
    <p:sldId id="379" r:id="rId12"/>
    <p:sldId id="380" r:id="rId13"/>
    <p:sldId id="381" r:id="rId14"/>
    <p:sldId id="264" r:id="rId15"/>
    <p:sldId id="265" r:id="rId16"/>
    <p:sldId id="266" r:id="rId17"/>
    <p:sldId id="267" r:id="rId18"/>
    <p:sldId id="382" r:id="rId19"/>
    <p:sldId id="268" r:id="rId20"/>
    <p:sldId id="269" r:id="rId21"/>
    <p:sldId id="270" r:id="rId22"/>
    <p:sldId id="383" r:id="rId23"/>
    <p:sldId id="384" r:id="rId24"/>
    <p:sldId id="271" r:id="rId25"/>
    <p:sldId id="272" r:id="rId26"/>
    <p:sldId id="385"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 id="386" r:id="rId40"/>
    <p:sldId id="285" r:id="rId41"/>
    <p:sldId id="387" r:id="rId42"/>
    <p:sldId id="286" r:id="rId43"/>
    <p:sldId id="287" r:id="rId44"/>
    <p:sldId id="388" r:id="rId45"/>
    <p:sldId id="289" r:id="rId46"/>
    <p:sldId id="389" r:id="rId47"/>
    <p:sldId id="290" r:id="rId48"/>
    <p:sldId id="390" r:id="rId49"/>
    <p:sldId id="291" r:id="rId50"/>
    <p:sldId id="292" r:id="rId51"/>
    <p:sldId id="293" r:id="rId52"/>
    <p:sldId id="296" r:id="rId53"/>
    <p:sldId id="295" r:id="rId54"/>
    <p:sldId id="294" r:id="rId55"/>
    <p:sldId id="297" r:id="rId56"/>
    <p:sldId id="298" r:id="rId57"/>
    <p:sldId id="301" r:id="rId58"/>
    <p:sldId id="302" r:id="rId59"/>
    <p:sldId id="299" r:id="rId60"/>
    <p:sldId id="300" r:id="rId61"/>
    <p:sldId id="303" r:id="rId62"/>
    <p:sldId id="304" r:id="rId63"/>
    <p:sldId id="305" r:id="rId64"/>
    <p:sldId id="306" r:id="rId65"/>
    <p:sldId id="307" r:id="rId66"/>
    <p:sldId id="308" r:id="rId67"/>
    <p:sldId id="309" r:id="rId68"/>
    <p:sldId id="391" r:id="rId69"/>
    <p:sldId id="310" r:id="rId70"/>
    <p:sldId id="311" r:id="rId71"/>
    <p:sldId id="394" r:id="rId72"/>
    <p:sldId id="392" r:id="rId73"/>
    <p:sldId id="393" r:id="rId74"/>
    <p:sldId id="312" r:id="rId75"/>
    <p:sldId id="313" r:id="rId76"/>
    <p:sldId id="314" r:id="rId77"/>
    <p:sldId id="395" r:id="rId78"/>
    <p:sldId id="396" r:id="rId79"/>
    <p:sldId id="315" r:id="rId80"/>
    <p:sldId id="316" r:id="rId81"/>
    <p:sldId id="397" r:id="rId82"/>
    <p:sldId id="318" r:id="rId83"/>
    <p:sldId id="402" r:id="rId84"/>
    <p:sldId id="319" r:id="rId85"/>
    <p:sldId id="399" r:id="rId86"/>
    <p:sldId id="400" r:id="rId87"/>
    <p:sldId id="317" r:id="rId88"/>
    <p:sldId id="320" r:id="rId89"/>
    <p:sldId id="321" r:id="rId90"/>
    <p:sldId id="322" r:id="rId91"/>
    <p:sldId id="398" r:id="rId92"/>
    <p:sldId id="401" r:id="rId93"/>
    <p:sldId id="323" r:id="rId94"/>
    <p:sldId id="324" r:id="rId95"/>
    <p:sldId id="326" r:id="rId96"/>
    <p:sldId id="327" r:id="rId97"/>
    <p:sldId id="328" r:id="rId98"/>
    <p:sldId id="329" r:id="rId99"/>
    <p:sldId id="325" r:id="rId100"/>
    <p:sldId id="330" r:id="rId101"/>
    <p:sldId id="331" r:id="rId102"/>
    <p:sldId id="332" r:id="rId103"/>
    <p:sldId id="333" r:id="rId104"/>
    <p:sldId id="334" r:id="rId105"/>
    <p:sldId id="335" r:id="rId106"/>
    <p:sldId id="337" r:id="rId107"/>
    <p:sldId id="336" r:id="rId108"/>
    <p:sldId id="338" r:id="rId109"/>
    <p:sldId id="339" r:id="rId110"/>
    <p:sldId id="423" r:id="rId111"/>
    <p:sldId id="340" r:id="rId112"/>
    <p:sldId id="341" r:id="rId113"/>
    <p:sldId id="342" r:id="rId114"/>
    <p:sldId id="343" r:id="rId115"/>
    <p:sldId id="424" r:id="rId116"/>
    <p:sldId id="403" r:id="rId117"/>
    <p:sldId id="404" r:id="rId118"/>
    <p:sldId id="344" r:id="rId119"/>
    <p:sldId id="345" r:id="rId120"/>
    <p:sldId id="425" r:id="rId121"/>
    <p:sldId id="346" r:id="rId122"/>
    <p:sldId id="348" r:id="rId123"/>
    <p:sldId id="405" r:id="rId124"/>
    <p:sldId id="347" r:id="rId125"/>
    <p:sldId id="349" r:id="rId126"/>
    <p:sldId id="406" r:id="rId127"/>
    <p:sldId id="350" r:id="rId128"/>
    <p:sldId id="351" r:id="rId129"/>
    <p:sldId id="408" r:id="rId130"/>
    <p:sldId id="352" r:id="rId131"/>
    <p:sldId id="353" r:id="rId132"/>
    <p:sldId id="409" r:id="rId133"/>
    <p:sldId id="410" r:id="rId134"/>
    <p:sldId id="411" r:id="rId135"/>
    <p:sldId id="412" r:id="rId136"/>
    <p:sldId id="413" r:id="rId137"/>
    <p:sldId id="414" r:id="rId138"/>
    <p:sldId id="415" r:id="rId139"/>
    <p:sldId id="354" r:id="rId140"/>
    <p:sldId id="355" r:id="rId141"/>
    <p:sldId id="407" r:id="rId142"/>
    <p:sldId id="356" r:id="rId143"/>
    <p:sldId id="357" r:id="rId144"/>
    <p:sldId id="416" r:id="rId145"/>
    <p:sldId id="358" r:id="rId146"/>
    <p:sldId id="359" r:id="rId147"/>
    <p:sldId id="426" r:id="rId148"/>
    <p:sldId id="360" r:id="rId149"/>
    <p:sldId id="361" r:id="rId150"/>
    <p:sldId id="362" r:id="rId151"/>
    <p:sldId id="363" r:id="rId152"/>
    <p:sldId id="364" r:id="rId153"/>
    <p:sldId id="365" r:id="rId154"/>
    <p:sldId id="366" r:id="rId155"/>
    <p:sldId id="367" r:id="rId156"/>
    <p:sldId id="417" r:id="rId157"/>
    <p:sldId id="418" r:id="rId158"/>
    <p:sldId id="419" r:id="rId159"/>
    <p:sldId id="368" r:id="rId160"/>
    <p:sldId id="369" r:id="rId161"/>
    <p:sldId id="370" r:id="rId162"/>
    <p:sldId id="420" r:id="rId163"/>
    <p:sldId id="371" r:id="rId164"/>
    <p:sldId id="372" r:id="rId165"/>
    <p:sldId id="373" r:id="rId166"/>
    <p:sldId id="421" r:id="rId167"/>
    <p:sldId id="374" r:id="rId168"/>
    <p:sldId id="375" r:id="rId169"/>
    <p:sldId id="422" r:id="rId170"/>
    <p:sldId id="376" r:id="rId171"/>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101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theme" Target="theme/theme1.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notesMaster" Target="notesMasters/notes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AE3728E2-BE23-4860-ACE0-EE37044E0171}" type="datetimeFigureOut">
              <a:rPr lang="en-IN" smtClean="0"/>
              <a:t>08-10-2023</a:t>
            </a:fld>
            <a:endParaRPr lang="en-IN"/>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987B9A0D-EE0A-4700-83F2-19372E3B3E23}" type="slidenum">
              <a:rPr lang="en-IN" smtClean="0"/>
              <a:t>‹#›</a:t>
            </a:fld>
            <a:endParaRPr lang="en-IN"/>
          </a:p>
        </p:txBody>
      </p:sp>
    </p:spTree>
    <p:extLst>
      <p:ext uri="{BB962C8B-B14F-4D97-AF65-F5344CB8AC3E}">
        <p14:creationId xmlns:p14="http://schemas.microsoft.com/office/powerpoint/2010/main" val="7906855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87B9A0D-EE0A-4700-83F2-19372E3B3E23}" type="slidenum">
              <a:rPr lang="en-IN" smtClean="0"/>
              <a:t>144</a:t>
            </a:fld>
            <a:endParaRPr lang="en-IN"/>
          </a:p>
        </p:txBody>
      </p:sp>
    </p:spTree>
    <p:extLst>
      <p:ext uri="{BB962C8B-B14F-4D97-AF65-F5344CB8AC3E}">
        <p14:creationId xmlns:p14="http://schemas.microsoft.com/office/powerpoint/2010/main" val="6502464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10/8/2023</a:t>
            </a:fld>
            <a:endParaRPr lang="en-US"/>
          </a:p>
        </p:txBody>
      </p:sp>
      <p:sp>
        <p:nvSpPr>
          <p:cNvPr id="20" name="Footer Placeholder 19"/>
          <p:cNvSpPr>
            <a:spLocks noGrp="1"/>
          </p:cNvSpPr>
          <p:nvPr>
            <p:ph type="ftr" sz="quarter" idx="11"/>
          </p:nvPr>
        </p:nvSpPr>
        <p:spPr/>
        <p:txBody>
          <a:bodyPr/>
          <a:lstStyle>
            <a:extLst/>
          </a:lstStyle>
          <a:p>
            <a:endParaRPr lang="en-IN"/>
          </a:p>
        </p:txBody>
      </p:sp>
      <p:sp>
        <p:nvSpPr>
          <p:cNvPr id="10" name="Slide Number Placeholder 9"/>
          <p:cNvSpPr>
            <a:spLocks noGrp="1"/>
          </p:cNvSpPr>
          <p:nvPr>
            <p:ph type="sldNum" sz="quarter" idx="12"/>
          </p:nvPr>
        </p:nvSpPr>
        <p:spPr/>
        <p:txBody>
          <a:bodyPr/>
          <a:lstStyle>
            <a:extLst/>
          </a:lstStyle>
          <a:p>
            <a:pPr marL="38100">
              <a:lnSpc>
                <a:spcPts val="1410"/>
              </a:lnSpc>
            </a:pPr>
            <a:fld id="{81D60167-4931-47E6-BA6A-407CBD079E47}" type="slidenum">
              <a:rPr lang="en-IN" smtClean="0"/>
              <a:pPr marL="38100">
                <a:lnSpc>
                  <a:spcPts val="1410"/>
                </a:lnSpc>
              </a:pPr>
              <a:t>‹#›</a:t>
            </a:fld>
            <a:endParaRPr lang="en-IN" dirty="0"/>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10/8/2023</a:t>
            </a:fld>
            <a:endParaRPr lang="en-US"/>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pPr marL="38100">
              <a:lnSpc>
                <a:spcPts val="1410"/>
              </a:lnSpc>
            </a:pPr>
            <a:fld id="{81D60167-4931-47E6-BA6A-407CBD079E47}" type="slidenum">
              <a:rPr lang="en-IN" smtClean="0"/>
              <a:pPr marL="38100">
                <a:lnSpc>
                  <a:spcPts val="1410"/>
                </a:lnSpc>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10/8/2023</a:t>
            </a:fld>
            <a:endParaRPr lang="en-US"/>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pPr marL="38100">
              <a:lnSpc>
                <a:spcPts val="1410"/>
              </a:lnSpc>
            </a:pPr>
            <a:fld id="{81D60167-4931-47E6-BA6A-407CBD079E47}" type="slidenum">
              <a:rPr lang="en-IN" smtClean="0"/>
              <a:pPr marL="38100">
                <a:lnSpc>
                  <a:spcPts val="1410"/>
                </a:lnSpc>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10/8/2023</a:t>
            </a:fld>
            <a:endParaRPr lang="en-US"/>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pPr marL="38100">
              <a:lnSpc>
                <a:spcPts val="1410"/>
              </a:lnSpc>
            </a:pPr>
            <a:fld id="{81D60167-4931-47E6-BA6A-407CBD079E47}" type="slidenum">
              <a:rPr lang="en-IN" smtClean="0"/>
              <a:pPr marL="38100">
                <a:lnSpc>
                  <a:spcPts val="1410"/>
                </a:lnSpc>
              </a:pPr>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10/8/2023</a:t>
            </a:fld>
            <a:endParaRPr lang="en-US"/>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pPr marL="38100">
              <a:lnSpc>
                <a:spcPts val="1410"/>
              </a:lnSpc>
            </a:pPr>
            <a:fld id="{81D60167-4931-47E6-BA6A-407CBD079E47}" type="slidenum">
              <a:rPr lang="en-IN" smtClean="0"/>
              <a:pPr marL="38100">
                <a:lnSpc>
                  <a:spcPts val="1410"/>
                </a:lnSpc>
              </a:pPr>
              <a:t>‹#›</a:t>
            </a:fld>
            <a:endParaRPr lang="en-IN" dirty="0"/>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10/8/2023</a:t>
            </a:fld>
            <a:endParaRPr lang="en-US"/>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pPr marL="38100">
              <a:lnSpc>
                <a:spcPts val="1410"/>
              </a:lnSpc>
            </a:pPr>
            <a:fld id="{81D60167-4931-47E6-BA6A-407CBD079E47}" type="slidenum">
              <a:rPr lang="en-IN" smtClean="0"/>
              <a:pPr marL="38100">
                <a:lnSpc>
                  <a:spcPts val="1410"/>
                </a:lnSpc>
              </a:pPr>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10/8/2023</a:t>
            </a:fld>
            <a:endParaRPr lang="en-US"/>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pPr marL="38100">
              <a:lnSpc>
                <a:spcPts val="1410"/>
              </a:lnSpc>
            </a:pPr>
            <a:fld id="{81D60167-4931-47E6-BA6A-407CBD079E47}" type="slidenum">
              <a:rPr lang="en-IN" smtClean="0"/>
              <a:pPr marL="38100">
                <a:lnSpc>
                  <a:spcPts val="1410"/>
                </a:lnSpc>
              </a:pPr>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10/8/2023</a:t>
            </a:fld>
            <a:endParaRPr lang="en-US"/>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pPr marL="38100">
              <a:lnSpc>
                <a:spcPts val="1410"/>
              </a:lnSpc>
            </a:pPr>
            <a:fld id="{81D60167-4931-47E6-BA6A-407CBD079E47}" type="slidenum">
              <a:rPr lang="en-IN" smtClean="0"/>
              <a:pPr marL="38100">
                <a:lnSpc>
                  <a:spcPts val="1410"/>
                </a:lnSpc>
              </a:pPr>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10/8/2023</a:t>
            </a:fld>
            <a:endParaRPr lang="en-US"/>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pPr marL="38100">
              <a:lnSpc>
                <a:spcPts val="1410"/>
              </a:lnSpc>
            </a:pPr>
            <a:fld id="{81D60167-4931-47E6-BA6A-407CBD079E47}" type="slidenum">
              <a:rPr lang="en-IN" smtClean="0"/>
              <a:pPr marL="38100">
                <a:lnSpc>
                  <a:spcPts val="1410"/>
                </a:lnSpc>
              </a:pPr>
              <a:t>‹#›</a:t>
            </a:fld>
            <a:endParaRPr lang="en-IN" dirty="0"/>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10/8/2023</a:t>
            </a:fld>
            <a:endParaRPr lang="en-US"/>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pPr marL="38100">
              <a:lnSpc>
                <a:spcPts val="1410"/>
              </a:lnSpc>
            </a:pPr>
            <a:fld id="{81D60167-4931-47E6-BA6A-407CBD079E47}" type="slidenum">
              <a:rPr lang="en-IN" smtClean="0"/>
              <a:pPr marL="38100">
                <a:lnSpc>
                  <a:spcPts val="1410"/>
                </a:lnSpc>
              </a:pPr>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10/8/2023</a:t>
            </a:fld>
            <a:endParaRPr lang="en-US"/>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pPr marL="38100">
              <a:lnSpc>
                <a:spcPts val="1410"/>
              </a:lnSpc>
            </a:pPr>
            <a:fld id="{81D60167-4931-47E6-BA6A-407CBD079E47}" type="slidenum">
              <a:rPr lang="en-IN" smtClean="0"/>
              <a:pPr marL="38100">
                <a:lnSpc>
                  <a:spcPts val="1410"/>
                </a:lnSpc>
              </a:pPr>
              <a:t>‹#›</a:t>
            </a:fld>
            <a:endParaRPr lang="en-IN" dirty="0"/>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10/8/2023</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marL="38100">
              <a:lnSpc>
                <a:spcPts val="1410"/>
              </a:lnSpc>
            </a:pPr>
            <a:fld id="{81D60167-4931-47E6-BA6A-407CBD079E47}" type="slidenum">
              <a:rPr lang="en-IN" smtClean="0"/>
              <a:pPr marL="38100">
                <a:lnSpc>
                  <a:spcPts val="1410"/>
                </a:lnSpc>
              </a:pPr>
              <a:t>‹#›</a:t>
            </a:fld>
            <a:endParaRPr lang="en-IN" dirty="0"/>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815464" y="3797270"/>
            <a:ext cx="5510530" cy="1196340"/>
          </a:xfrm>
          <a:prstGeom prst="rect">
            <a:avLst/>
          </a:prstGeom>
        </p:spPr>
        <p:txBody>
          <a:bodyPr vert="horz" wrap="square" lIns="0" tIns="109855" rIns="0" bIns="0" rtlCol="0">
            <a:spAutoFit/>
          </a:bodyPr>
          <a:lstStyle/>
          <a:p>
            <a:pPr marL="4445" algn="ctr">
              <a:lnSpc>
                <a:spcPct val="100000"/>
              </a:lnSpc>
              <a:spcBef>
                <a:spcPts val="865"/>
              </a:spcBef>
            </a:pPr>
            <a:r>
              <a:rPr sz="3200" spc="-10" dirty="0">
                <a:solidFill>
                  <a:srgbClr val="888888"/>
                </a:solidFill>
                <a:latin typeface="Calibri"/>
                <a:cs typeface="Calibri"/>
              </a:rPr>
              <a:t>Chapter</a:t>
            </a:r>
            <a:r>
              <a:rPr sz="3200" spc="-25" dirty="0">
                <a:solidFill>
                  <a:srgbClr val="888888"/>
                </a:solidFill>
                <a:latin typeface="Calibri"/>
                <a:cs typeface="Calibri"/>
              </a:rPr>
              <a:t> </a:t>
            </a:r>
            <a:r>
              <a:rPr sz="3200" dirty="0">
                <a:solidFill>
                  <a:srgbClr val="888888"/>
                </a:solidFill>
                <a:latin typeface="Calibri"/>
                <a:cs typeface="Calibri"/>
              </a:rPr>
              <a:t>12</a:t>
            </a:r>
            <a:endParaRPr sz="3200">
              <a:latin typeface="Calibri"/>
              <a:cs typeface="Calibri"/>
            </a:endParaRPr>
          </a:p>
          <a:p>
            <a:pPr algn="ctr">
              <a:lnSpc>
                <a:spcPct val="100000"/>
              </a:lnSpc>
              <a:spcBef>
                <a:spcPts val="770"/>
              </a:spcBef>
            </a:pPr>
            <a:r>
              <a:rPr sz="3200" spc="-10" dirty="0">
                <a:solidFill>
                  <a:srgbClr val="888888"/>
                </a:solidFill>
                <a:latin typeface="Calibri"/>
                <a:cs typeface="Calibri"/>
              </a:rPr>
              <a:t>Processor</a:t>
            </a:r>
            <a:r>
              <a:rPr sz="3200" spc="-55" dirty="0">
                <a:solidFill>
                  <a:srgbClr val="888888"/>
                </a:solidFill>
                <a:latin typeface="Calibri"/>
                <a:cs typeface="Calibri"/>
              </a:rPr>
              <a:t> </a:t>
            </a:r>
            <a:r>
              <a:rPr sz="3200" spc="-10" dirty="0">
                <a:solidFill>
                  <a:srgbClr val="888888"/>
                </a:solidFill>
                <a:latin typeface="Calibri"/>
                <a:cs typeface="Calibri"/>
              </a:rPr>
              <a:t>Structure </a:t>
            </a:r>
            <a:r>
              <a:rPr sz="3200" dirty="0">
                <a:solidFill>
                  <a:srgbClr val="888888"/>
                </a:solidFill>
                <a:latin typeface="Calibri"/>
                <a:cs typeface="Calibri"/>
              </a:rPr>
              <a:t>and</a:t>
            </a:r>
            <a:r>
              <a:rPr sz="3200" spc="5" dirty="0">
                <a:solidFill>
                  <a:srgbClr val="888888"/>
                </a:solidFill>
                <a:latin typeface="Calibri"/>
                <a:cs typeface="Calibri"/>
              </a:rPr>
              <a:t> </a:t>
            </a:r>
            <a:r>
              <a:rPr sz="3200" spc="-5" dirty="0">
                <a:solidFill>
                  <a:srgbClr val="888888"/>
                </a:solidFill>
                <a:latin typeface="Calibri"/>
                <a:cs typeface="Calibri"/>
              </a:rPr>
              <a:t>Function</a:t>
            </a:r>
            <a:endParaRPr sz="3200">
              <a:latin typeface="Calibri"/>
              <a:cs typeface="Calibri"/>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06246" y="461594"/>
            <a:ext cx="7138670" cy="697230"/>
          </a:xfrm>
          <a:prstGeom prst="rect">
            <a:avLst/>
          </a:prstGeom>
        </p:spPr>
        <p:txBody>
          <a:bodyPr vert="horz" wrap="square" lIns="0" tIns="13335" rIns="0" bIns="0" rtlCol="0">
            <a:spAutoFit/>
          </a:bodyPr>
          <a:lstStyle/>
          <a:p>
            <a:pPr marL="12700">
              <a:lnSpc>
                <a:spcPct val="100000"/>
              </a:lnSpc>
              <a:spcBef>
                <a:spcPts val="105"/>
              </a:spcBef>
            </a:pPr>
            <a:r>
              <a:rPr sz="4400" b="0" spc="-10" dirty="0">
                <a:latin typeface="Calibri"/>
                <a:cs typeface="Calibri"/>
              </a:rPr>
              <a:t>Example</a:t>
            </a:r>
            <a:r>
              <a:rPr sz="4400" b="0" spc="-15" dirty="0">
                <a:latin typeface="Calibri"/>
                <a:cs typeface="Calibri"/>
              </a:rPr>
              <a:t> </a:t>
            </a:r>
            <a:r>
              <a:rPr sz="4400" b="0" spc="-20" dirty="0">
                <a:latin typeface="Calibri"/>
                <a:cs typeface="Calibri"/>
              </a:rPr>
              <a:t>Register</a:t>
            </a:r>
            <a:r>
              <a:rPr sz="4400" b="0" spc="-10" dirty="0">
                <a:latin typeface="Calibri"/>
                <a:cs typeface="Calibri"/>
              </a:rPr>
              <a:t> </a:t>
            </a:r>
            <a:r>
              <a:rPr sz="4400" b="0" spc="-20" dirty="0">
                <a:latin typeface="Calibri"/>
                <a:cs typeface="Calibri"/>
              </a:rPr>
              <a:t>Organizations</a:t>
            </a:r>
            <a:endParaRPr sz="4400">
              <a:latin typeface="Calibri"/>
              <a:cs typeface="Calibri"/>
            </a:endParaRPr>
          </a:p>
        </p:txBody>
      </p:sp>
      <p:pic>
        <p:nvPicPr>
          <p:cNvPr id="3" name="object 3"/>
          <p:cNvPicPr/>
          <p:nvPr/>
        </p:nvPicPr>
        <p:blipFill>
          <a:blip r:embed="rId2" cstate="print"/>
          <a:stretch>
            <a:fillRect/>
          </a:stretch>
        </p:blipFill>
        <p:spPr>
          <a:xfrm>
            <a:off x="58145" y="1266189"/>
            <a:ext cx="9085854" cy="5509575"/>
          </a:xfrm>
          <a:prstGeom prst="rect">
            <a:avLst/>
          </a:prstGeom>
        </p:spPr>
      </p:pic>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461594"/>
            <a:ext cx="8001000" cy="444352"/>
          </a:xfrm>
          <a:prstGeom prst="rect">
            <a:avLst/>
          </a:prstGeom>
        </p:spPr>
        <p:txBody>
          <a:bodyPr vert="horz" wrap="square" lIns="0" tIns="13335" rIns="0" bIns="0" rtlCol="0">
            <a:spAutoFit/>
          </a:bodyPr>
          <a:lstStyle/>
          <a:p>
            <a:pPr marL="12700" algn="ctr">
              <a:lnSpc>
                <a:spcPct val="100000"/>
              </a:lnSpc>
              <a:spcBef>
                <a:spcPts val="105"/>
              </a:spcBef>
            </a:pPr>
            <a:r>
              <a:rPr sz="2800" b="1" spc="-10">
                <a:latin typeface="Times New Roman" pitchFamily="18" charset="0"/>
                <a:cs typeface="Times New Roman" pitchFamily="18" charset="0"/>
              </a:rPr>
              <a:t>Indirect</a:t>
            </a:r>
            <a:r>
              <a:rPr sz="2800" b="1" spc="-60">
                <a:latin typeface="Times New Roman" pitchFamily="18" charset="0"/>
                <a:cs typeface="Times New Roman" pitchFamily="18" charset="0"/>
              </a:rPr>
              <a:t> </a:t>
            </a:r>
            <a:r>
              <a:rPr sz="2800" b="1" spc="-10" smtClean="0">
                <a:latin typeface="Times New Roman" pitchFamily="18" charset="0"/>
                <a:cs typeface="Times New Roman" pitchFamily="18" charset="0"/>
              </a:rPr>
              <a:t>Cycle</a:t>
            </a:r>
            <a:r>
              <a:rPr lang="en-US" sz="2800" b="1" spc="-10" dirty="0" smtClean="0">
                <a:latin typeface="Times New Roman" pitchFamily="18" charset="0"/>
                <a:cs typeface="Times New Roman" pitchFamily="18" charset="0"/>
              </a:rPr>
              <a:t>-</a:t>
            </a:r>
            <a:r>
              <a:rPr lang="en-US" sz="2800" b="1" dirty="0" smtClean="0">
                <a:latin typeface="Times New Roman" pitchFamily="18" charset="0"/>
                <a:cs typeface="Times New Roman" pitchFamily="18" charset="0"/>
              </a:rPr>
              <a:t>fetch source operands</a:t>
            </a:r>
            <a:endParaRPr sz="2800" b="1">
              <a:latin typeface="Times New Roman" pitchFamily="18" charset="0"/>
              <a:cs typeface="Times New Roman" pitchFamily="18" charset="0"/>
            </a:endParaRPr>
          </a:p>
        </p:txBody>
      </p:sp>
      <p:pic>
        <p:nvPicPr>
          <p:cNvPr id="3" name="object 3"/>
          <p:cNvPicPr/>
          <p:nvPr/>
        </p:nvPicPr>
        <p:blipFill>
          <a:blip r:embed="rId2" cstate="print"/>
          <a:stretch>
            <a:fillRect/>
          </a:stretch>
        </p:blipFill>
        <p:spPr>
          <a:xfrm>
            <a:off x="389466" y="2078475"/>
            <a:ext cx="8381999" cy="2902601"/>
          </a:xfrm>
          <a:prstGeom prst="rect">
            <a:avLst/>
          </a:prstGeom>
        </p:spPr>
      </p:pic>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28600" y="804494"/>
            <a:ext cx="8763000" cy="4895699"/>
          </a:xfrm>
          <a:prstGeom prst="rect">
            <a:avLst/>
          </a:prstGeom>
        </p:spPr>
        <p:txBody>
          <a:bodyPr vert="horz" wrap="square" lIns="0" tIns="12700" rIns="0" bIns="0" rtlCol="0">
            <a:spAutoFit/>
          </a:bodyPr>
          <a:lstStyle/>
          <a:p>
            <a:pPr marL="12700" algn="just">
              <a:lnSpc>
                <a:spcPct val="100000"/>
              </a:lnSpc>
              <a:spcBef>
                <a:spcPts val="100"/>
              </a:spcBef>
            </a:pPr>
            <a:r>
              <a:rPr sz="2400" b="1" spc="-10" dirty="0">
                <a:latin typeface="Times New Roman" pitchFamily="18" charset="0"/>
                <a:cs typeface="Times New Roman" pitchFamily="18" charset="0"/>
              </a:rPr>
              <a:t>Step</a:t>
            </a:r>
            <a:r>
              <a:rPr sz="2400" b="1" spc="-45" dirty="0">
                <a:latin typeface="Times New Roman" pitchFamily="18" charset="0"/>
                <a:cs typeface="Times New Roman" pitchFamily="18" charset="0"/>
              </a:rPr>
              <a:t> </a:t>
            </a:r>
            <a:r>
              <a:rPr sz="2400" b="1" spc="-5" dirty="0">
                <a:latin typeface="Times New Roman" pitchFamily="18" charset="0"/>
                <a:cs typeface="Times New Roman" pitchFamily="18" charset="0"/>
              </a:rPr>
              <a:t>1</a:t>
            </a:r>
            <a:r>
              <a:rPr sz="2400" spc="-5" dirty="0">
                <a:latin typeface="Times New Roman" pitchFamily="18" charset="0"/>
                <a:cs typeface="Times New Roman" pitchFamily="18" charset="0"/>
              </a:rPr>
              <a:t>:</a:t>
            </a:r>
            <a:endParaRPr sz="2400">
              <a:latin typeface="Times New Roman" pitchFamily="18" charset="0"/>
              <a:cs typeface="Times New Roman" pitchFamily="18" charset="0"/>
            </a:endParaRPr>
          </a:p>
          <a:p>
            <a:pPr marL="12700" algn="just">
              <a:lnSpc>
                <a:spcPct val="100000"/>
              </a:lnSpc>
              <a:spcBef>
                <a:spcPts val="1730"/>
              </a:spcBef>
            </a:pPr>
            <a:r>
              <a:rPr sz="2400" spc="-5" dirty="0">
                <a:latin typeface="Times New Roman" pitchFamily="18" charset="0"/>
                <a:cs typeface="Times New Roman" pitchFamily="18" charset="0"/>
              </a:rPr>
              <a:t>The</a:t>
            </a:r>
            <a:r>
              <a:rPr sz="2400" spc="5" dirty="0">
                <a:latin typeface="Times New Roman" pitchFamily="18" charset="0"/>
                <a:cs typeface="Times New Roman" pitchFamily="18" charset="0"/>
              </a:rPr>
              <a:t> </a:t>
            </a:r>
            <a:r>
              <a:rPr sz="2400" b="1" spc="-5" dirty="0">
                <a:latin typeface="Times New Roman" pitchFamily="18" charset="0"/>
                <a:cs typeface="Times New Roman" pitchFamily="18" charset="0"/>
              </a:rPr>
              <a:t>address field</a:t>
            </a:r>
            <a:r>
              <a:rPr sz="2400" b="1" spc="15" dirty="0">
                <a:latin typeface="Times New Roman" pitchFamily="18" charset="0"/>
                <a:cs typeface="Times New Roman" pitchFamily="18" charset="0"/>
              </a:rPr>
              <a:t> </a:t>
            </a:r>
            <a:r>
              <a:rPr sz="2400" spc="-5" dirty="0">
                <a:latin typeface="Times New Roman" pitchFamily="18" charset="0"/>
                <a:cs typeface="Times New Roman" pitchFamily="18" charset="0"/>
              </a:rPr>
              <a:t>of </a:t>
            </a:r>
            <a:r>
              <a:rPr sz="2400" dirty="0">
                <a:latin typeface="Times New Roman" pitchFamily="18" charset="0"/>
                <a:cs typeface="Times New Roman" pitchFamily="18" charset="0"/>
              </a:rPr>
              <a:t>the </a:t>
            </a:r>
            <a:r>
              <a:rPr sz="2400" spc="-5" dirty="0">
                <a:latin typeface="Times New Roman" pitchFamily="18" charset="0"/>
                <a:cs typeface="Times New Roman" pitchFamily="18" charset="0"/>
              </a:rPr>
              <a:t>instruction</a:t>
            </a:r>
            <a:r>
              <a:rPr sz="2400" spc="-40" dirty="0">
                <a:latin typeface="Times New Roman" pitchFamily="18" charset="0"/>
                <a:cs typeface="Times New Roman" pitchFamily="18" charset="0"/>
              </a:rPr>
              <a:t> </a:t>
            </a:r>
            <a:r>
              <a:rPr sz="2400" dirty="0">
                <a:latin typeface="Times New Roman" pitchFamily="18" charset="0"/>
                <a:cs typeface="Times New Roman" pitchFamily="18" charset="0"/>
              </a:rPr>
              <a:t>is</a:t>
            </a:r>
            <a:r>
              <a:rPr sz="2400" spc="-10" dirty="0">
                <a:latin typeface="Times New Roman" pitchFamily="18" charset="0"/>
                <a:cs typeface="Times New Roman" pitchFamily="18" charset="0"/>
              </a:rPr>
              <a:t> </a:t>
            </a:r>
            <a:r>
              <a:rPr sz="2400" spc="-20" dirty="0">
                <a:latin typeface="Times New Roman" pitchFamily="18" charset="0"/>
                <a:cs typeface="Times New Roman" pitchFamily="18" charset="0"/>
              </a:rPr>
              <a:t>transferred</a:t>
            </a:r>
            <a:r>
              <a:rPr sz="2400" dirty="0">
                <a:latin typeface="Times New Roman" pitchFamily="18" charset="0"/>
                <a:cs typeface="Times New Roman" pitchFamily="18" charset="0"/>
              </a:rPr>
              <a:t> </a:t>
            </a:r>
            <a:r>
              <a:rPr sz="2400" spc="-15" dirty="0">
                <a:latin typeface="Times New Roman" pitchFamily="18" charset="0"/>
                <a:cs typeface="Times New Roman" pitchFamily="18" charset="0"/>
              </a:rPr>
              <a:t>to</a:t>
            </a:r>
            <a:r>
              <a:rPr sz="2400" spc="-10" dirty="0">
                <a:latin typeface="Times New Roman" pitchFamily="18" charset="0"/>
                <a:cs typeface="Times New Roman" pitchFamily="18" charset="0"/>
              </a:rPr>
              <a:t> </a:t>
            </a:r>
            <a:r>
              <a:rPr sz="2400" dirty="0">
                <a:latin typeface="Times New Roman" pitchFamily="18" charset="0"/>
                <a:cs typeface="Times New Roman" pitchFamily="18" charset="0"/>
              </a:rPr>
              <a:t>the </a:t>
            </a:r>
            <a:r>
              <a:rPr sz="2400" b="1" spc="5" dirty="0">
                <a:latin typeface="Times New Roman" pitchFamily="18" charset="0"/>
                <a:cs typeface="Times New Roman" pitchFamily="18" charset="0"/>
              </a:rPr>
              <a:t>MAR</a:t>
            </a:r>
            <a:r>
              <a:rPr sz="2400" spc="5" dirty="0">
                <a:latin typeface="Times New Roman" pitchFamily="18" charset="0"/>
                <a:cs typeface="Times New Roman" pitchFamily="18" charset="0"/>
              </a:rPr>
              <a:t>.</a:t>
            </a:r>
            <a:endParaRPr sz="2400">
              <a:latin typeface="Times New Roman" pitchFamily="18" charset="0"/>
              <a:cs typeface="Times New Roman" pitchFamily="18" charset="0"/>
            </a:endParaRPr>
          </a:p>
          <a:p>
            <a:pPr marL="12700" algn="just">
              <a:lnSpc>
                <a:spcPct val="100000"/>
              </a:lnSpc>
              <a:spcBef>
                <a:spcPts val="1730"/>
              </a:spcBef>
            </a:pPr>
            <a:r>
              <a:rPr sz="2400" spc="-5" dirty="0">
                <a:latin typeface="Times New Roman" pitchFamily="18" charset="0"/>
                <a:cs typeface="Times New Roman" pitchFamily="18" charset="0"/>
              </a:rPr>
              <a:t>This</a:t>
            </a:r>
            <a:r>
              <a:rPr sz="2400" spc="765" dirty="0">
                <a:latin typeface="Times New Roman" pitchFamily="18" charset="0"/>
                <a:cs typeface="Times New Roman" pitchFamily="18" charset="0"/>
              </a:rPr>
              <a:t>  </a:t>
            </a:r>
            <a:r>
              <a:rPr sz="2400" dirty="0">
                <a:latin typeface="Times New Roman" pitchFamily="18" charset="0"/>
                <a:cs typeface="Times New Roman" pitchFamily="18" charset="0"/>
              </a:rPr>
              <a:t>is   </a:t>
            </a:r>
            <a:r>
              <a:rPr sz="2400" spc="445" dirty="0">
                <a:latin typeface="Times New Roman" pitchFamily="18" charset="0"/>
                <a:cs typeface="Times New Roman" pitchFamily="18" charset="0"/>
              </a:rPr>
              <a:t> </a:t>
            </a:r>
            <a:r>
              <a:rPr sz="2400" spc="-5" dirty="0">
                <a:latin typeface="Times New Roman" pitchFamily="18" charset="0"/>
                <a:cs typeface="Times New Roman" pitchFamily="18" charset="0"/>
              </a:rPr>
              <a:t>used</a:t>
            </a:r>
            <a:r>
              <a:rPr sz="2400" spc="770" dirty="0">
                <a:latin typeface="Times New Roman" pitchFamily="18" charset="0"/>
                <a:cs typeface="Times New Roman" pitchFamily="18" charset="0"/>
              </a:rPr>
              <a:t>  </a:t>
            </a:r>
            <a:r>
              <a:rPr sz="2400" spc="-15" dirty="0">
                <a:latin typeface="Times New Roman" pitchFamily="18" charset="0"/>
                <a:cs typeface="Times New Roman" pitchFamily="18" charset="0"/>
              </a:rPr>
              <a:t>to</a:t>
            </a:r>
            <a:r>
              <a:rPr sz="2400" spc="760" dirty="0">
                <a:latin typeface="Times New Roman" pitchFamily="18" charset="0"/>
                <a:cs typeface="Times New Roman" pitchFamily="18" charset="0"/>
              </a:rPr>
              <a:t> </a:t>
            </a:r>
            <a:r>
              <a:rPr sz="2400" spc="765" dirty="0">
                <a:latin typeface="Times New Roman" pitchFamily="18" charset="0"/>
                <a:cs typeface="Times New Roman" pitchFamily="18" charset="0"/>
              </a:rPr>
              <a:t> </a:t>
            </a:r>
            <a:r>
              <a:rPr sz="2400" b="1" spc="-20" dirty="0">
                <a:latin typeface="Times New Roman" pitchFamily="18" charset="0"/>
                <a:cs typeface="Times New Roman" pitchFamily="18" charset="0"/>
              </a:rPr>
              <a:t>fetch</a:t>
            </a:r>
            <a:r>
              <a:rPr sz="2400" b="1" spc="765" dirty="0">
                <a:latin typeface="Times New Roman" pitchFamily="18" charset="0"/>
                <a:cs typeface="Times New Roman" pitchFamily="18" charset="0"/>
              </a:rPr>
              <a:t>  </a:t>
            </a:r>
            <a:r>
              <a:rPr sz="2400" b="1" dirty="0">
                <a:latin typeface="Times New Roman" pitchFamily="18" charset="0"/>
                <a:cs typeface="Times New Roman" pitchFamily="18" charset="0"/>
              </a:rPr>
              <a:t>the   </a:t>
            </a:r>
            <a:r>
              <a:rPr sz="2400" b="1" spc="459" dirty="0">
                <a:latin typeface="Times New Roman" pitchFamily="18" charset="0"/>
                <a:cs typeface="Times New Roman" pitchFamily="18" charset="0"/>
              </a:rPr>
              <a:t> </a:t>
            </a:r>
            <a:r>
              <a:rPr sz="2400" b="1" spc="-5" dirty="0">
                <a:latin typeface="Times New Roman" pitchFamily="18" charset="0"/>
                <a:cs typeface="Times New Roman" pitchFamily="18" charset="0"/>
              </a:rPr>
              <a:t>address</a:t>
            </a:r>
            <a:r>
              <a:rPr sz="2400" b="1" spc="770" dirty="0">
                <a:latin typeface="Times New Roman" pitchFamily="18" charset="0"/>
                <a:cs typeface="Times New Roman" pitchFamily="18" charset="0"/>
              </a:rPr>
              <a:t>  </a:t>
            </a:r>
            <a:r>
              <a:rPr sz="2400" b="1" spc="-5" dirty="0">
                <a:latin typeface="Times New Roman" pitchFamily="18" charset="0"/>
                <a:cs typeface="Times New Roman" pitchFamily="18" charset="0"/>
              </a:rPr>
              <a:t>of</a:t>
            </a:r>
            <a:r>
              <a:rPr sz="2400" b="1" spc="765" dirty="0">
                <a:latin typeface="Times New Roman" pitchFamily="18" charset="0"/>
                <a:cs typeface="Times New Roman" pitchFamily="18" charset="0"/>
              </a:rPr>
              <a:t> </a:t>
            </a:r>
            <a:r>
              <a:rPr sz="2400" b="1" spc="770" dirty="0">
                <a:latin typeface="Times New Roman" pitchFamily="18" charset="0"/>
                <a:cs typeface="Times New Roman" pitchFamily="18" charset="0"/>
              </a:rPr>
              <a:t> </a:t>
            </a:r>
            <a:r>
              <a:rPr sz="2400" b="1" dirty="0">
                <a:latin typeface="Times New Roman" pitchFamily="18" charset="0"/>
                <a:cs typeface="Times New Roman" pitchFamily="18" charset="0"/>
              </a:rPr>
              <a:t>the   </a:t>
            </a:r>
            <a:r>
              <a:rPr sz="2400" b="1" spc="455" dirty="0">
                <a:latin typeface="Times New Roman" pitchFamily="18" charset="0"/>
                <a:cs typeface="Times New Roman" pitchFamily="18" charset="0"/>
              </a:rPr>
              <a:t> </a:t>
            </a:r>
            <a:r>
              <a:rPr sz="2400" b="1" spc="-10" dirty="0">
                <a:latin typeface="Times New Roman" pitchFamily="18" charset="0"/>
                <a:cs typeface="Times New Roman" pitchFamily="18" charset="0"/>
              </a:rPr>
              <a:t>operand</a:t>
            </a:r>
            <a:r>
              <a:rPr sz="2400" spc="-10" dirty="0">
                <a:latin typeface="Times New Roman" pitchFamily="18" charset="0"/>
                <a:cs typeface="Times New Roman" pitchFamily="18" charset="0"/>
              </a:rPr>
              <a:t>.</a:t>
            </a:r>
            <a:endParaRPr sz="2400">
              <a:latin typeface="Times New Roman" pitchFamily="18" charset="0"/>
              <a:cs typeface="Times New Roman" pitchFamily="18" charset="0"/>
            </a:endParaRPr>
          </a:p>
          <a:p>
            <a:pPr marL="12700" algn="just">
              <a:lnSpc>
                <a:spcPct val="100000"/>
              </a:lnSpc>
              <a:spcBef>
                <a:spcPts val="1150"/>
              </a:spcBef>
            </a:pPr>
            <a:r>
              <a:rPr sz="2400" b="1" spc="-10" dirty="0">
                <a:latin typeface="Times New Roman" pitchFamily="18" charset="0"/>
                <a:cs typeface="Times New Roman" pitchFamily="18" charset="0"/>
              </a:rPr>
              <a:t>Step</a:t>
            </a:r>
            <a:r>
              <a:rPr sz="2400" b="1" spc="-85" dirty="0">
                <a:latin typeface="Times New Roman" pitchFamily="18" charset="0"/>
                <a:cs typeface="Times New Roman" pitchFamily="18" charset="0"/>
              </a:rPr>
              <a:t> </a:t>
            </a:r>
            <a:r>
              <a:rPr sz="2400" b="1" spc="-5" dirty="0">
                <a:latin typeface="Times New Roman" pitchFamily="18" charset="0"/>
                <a:cs typeface="Times New Roman" pitchFamily="18" charset="0"/>
              </a:rPr>
              <a:t>2</a:t>
            </a:r>
            <a:r>
              <a:rPr sz="2400" spc="-5" dirty="0">
                <a:latin typeface="Times New Roman" pitchFamily="18" charset="0"/>
                <a:cs typeface="Times New Roman" pitchFamily="18" charset="0"/>
              </a:rPr>
              <a:t>:</a:t>
            </a:r>
            <a:endParaRPr sz="2400">
              <a:latin typeface="Times New Roman" pitchFamily="18" charset="0"/>
              <a:cs typeface="Times New Roman" pitchFamily="18" charset="0"/>
            </a:endParaRPr>
          </a:p>
          <a:p>
            <a:pPr marL="12700" marR="5080" algn="just">
              <a:lnSpc>
                <a:spcPct val="140100"/>
              </a:lnSpc>
              <a:spcBef>
                <a:spcPts val="575"/>
              </a:spcBef>
            </a:pPr>
            <a:r>
              <a:rPr sz="2400" spc="-5" dirty="0">
                <a:latin typeface="Times New Roman" pitchFamily="18" charset="0"/>
                <a:cs typeface="Times New Roman" pitchFamily="18" charset="0"/>
              </a:rPr>
              <a:t>The </a:t>
            </a:r>
            <a:r>
              <a:rPr sz="2400" b="1" spc="-5" dirty="0">
                <a:latin typeface="Times New Roman" pitchFamily="18" charset="0"/>
                <a:cs typeface="Times New Roman" pitchFamily="18" charset="0"/>
              </a:rPr>
              <a:t>address field of </a:t>
            </a:r>
            <a:r>
              <a:rPr sz="2400" b="1" dirty="0">
                <a:latin typeface="Times New Roman" pitchFamily="18" charset="0"/>
                <a:cs typeface="Times New Roman" pitchFamily="18" charset="0"/>
              </a:rPr>
              <a:t>the </a:t>
            </a:r>
            <a:r>
              <a:rPr sz="2400" b="1" spc="-5" dirty="0">
                <a:latin typeface="Times New Roman" pitchFamily="18" charset="0"/>
                <a:cs typeface="Times New Roman" pitchFamily="18" charset="0"/>
              </a:rPr>
              <a:t>IR </a:t>
            </a:r>
            <a:r>
              <a:rPr sz="2400" b="1" dirty="0">
                <a:latin typeface="Times New Roman" pitchFamily="18" charset="0"/>
                <a:cs typeface="Times New Roman" pitchFamily="18" charset="0"/>
              </a:rPr>
              <a:t>is </a:t>
            </a:r>
            <a:r>
              <a:rPr sz="2400" b="1" spc="-10" dirty="0">
                <a:latin typeface="Times New Roman" pitchFamily="18" charset="0"/>
                <a:cs typeface="Times New Roman" pitchFamily="18" charset="0"/>
              </a:rPr>
              <a:t>updated </a:t>
            </a:r>
            <a:r>
              <a:rPr sz="2400" b="1" spc="-15" dirty="0">
                <a:latin typeface="Times New Roman" pitchFamily="18" charset="0"/>
                <a:cs typeface="Times New Roman" pitchFamily="18" charset="0"/>
              </a:rPr>
              <a:t>from </a:t>
            </a:r>
            <a:r>
              <a:rPr sz="2400" b="1" dirty="0">
                <a:latin typeface="Times New Roman" pitchFamily="18" charset="0"/>
                <a:cs typeface="Times New Roman" pitchFamily="18" charset="0"/>
              </a:rPr>
              <a:t>the </a:t>
            </a:r>
            <a:r>
              <a:rPr sz="2400" b="1" spc="-5" dirty="0">
                <a:latin typeface="Times New Roman" pitchFamily="18" charset="0"/>
                <a:cs typeface="Times New Roman" pitchFamily="18" charset="0"/>
              </a:rPr>
              <a:t>MBR</a:t>
            </a:r>
            <a:r>
              <a:rPr sz="2400" spc="-5" dirty="0">
                <a:latin typeface="Times New Roman" pitchFamily="18" charset="0"/>
                <a:cs typeface="Times New Roman" pitchFamily="18" charset="0"/>
              </a:rPr>
              <a:t>.(So </a:t>
            </a:r>
            <a:r>
              <a:rPr sz="2400" spc="-10" dirty="0">
                <a:latin typeface="Times New Roman" pitchFamily="18" charset="0"/>
                <a:cs typeface="Times New Roman" pitchFamily="18" charset="0"/>
              </a:rPr>
              <a:t>that </a:t>
            </a:r>
            <a:r>
              <a:rPr sz="2400" dirty="0">
                <a:latin typeface="Times New Roman" pitchFamily="18" charset="0"/>
                <a:cs typeface="Times New Roman" pitchFamily="18" charset="0"/>
              </a:rPr>
              <a:t>it </a:t>
            </a:r>
            <a:r>
              <a:rPr sz="2400" spc="-10" dirty="0">
                <a:latin typeface="Times New Roman" pitchFamily="18" charset="0"/>
                <a:cs typeface="Times New Roman" pitchFamily="18" charset="0"/>
              </a:rPr>
              <a:t>now </a:t>
            </a:r>
            <a:r>
              <a:rPr sz="2400" spc="-530" dirty="0">
                <a:latin typeface="Times New Roman" pitchFamily="18" charset="0"/>
                <a:cs typeface="Times New Roman" pitchFamily="18" charset="0"/>
              </a:rPr>
              <a:t> </a:t>
            </a:r>
            <a:r>
              <a:rPr sz="2400" spc="-10" dirty="0">
                <a:latin typeface="Times New Roman" pitchFamily="18" charset="0"/>
                <a:cs typeface="Times New Roman" pitchFamily="18" charset="0"/>
              </a:rPr>
              <a:t>contains</a:t>
            </a:r>
            <a:r>
              <a:rPr sz="2400" spc="-5" dirty="0">
                <a:latin typeface="Times New Roman" pitchFamily="18" charset="0"/>
                <a:cs typeface="Times New Roman" pitchFamily="18" charset="0"/>
              </a:rPr>
              <a:t> </a:t>
            </a:r>
            <a:r>
              <a:rPr sz="2400" dirty="0">
                <a:latin typeface="Times New Roman" pitchFamily="18" charset="0"/>
                <a:cs typeface="Times New Roman" pitchFamily="18" charset="0"/>
              </a:rPr>
              <a:t>a</a:t>
            </a:r>
            <a:r>
              <a:rPr sz="2400" spc="540" dirty="0">
                <a:latin typeface="Times New Roman" pitchFamily="18" charset="0"/>
                <a:cs typeface="Times New Roman" pitchFamily="18" charset="0"/>
              </a:rPr>
              <a:t> </a:t>
            </a:r>
            <a:r>
              <a:rPr sz="2400" spc="-10" dirty="0">
                <a:latin typeface="Times New Roman" pitchFamily="18" charset="0"/>
                <a:cs typeface="Times New Roman" pitchFamily="18" charset="0"/>
              </a:rPr>
              <a:t>direct</a:t>
            </a:r>
            <a:r>
              <a:rPr sz="2400" spc="525" dirty="0">
                <a:latin typeface="Times New Roman" pitchFamily="18" charset="0"/>
                <a:cs typeface="Times New Roman" pitchFamily="18" charset="0"/>
              </a:rPr>
              <a:t> </a:t>
            </a:r>
            <a:r>
              <a:rPr sz="2400" spc="-5" dirty="0">
                <a:latin typeface="Times New Roman" pitchFamily="18" charset="0"/>
                <a:cs typeface="Times New Roman" pitchFamily="18" charset="0"/>
              </a:rPr>
              <a:t>addressing</a:t>
            </a:r>
            <a:r>
              <a:rPr sz="2400" spc="535" dirty="0">
                <a:latin typeface="Times New Roman" pitchFamily="18" charset="0"/>
                <a:cs typeface="Times New Roman" pitchFamily="18" charset="0"/>
              </a:rPr>
              <a:t> </a:t>
            </a:r>
            <a:r>
              <a:rPr sz="2400" spc="-15" dirty="0">
                <a:latin typeface="Times New Roman" pitchFamily="18" charset="0"/>
                <a:cs typeface="Times New Roman" pitchFamily="18" charset="0"/>
              </a:rPr>
              <a:t>rather</a:t>
            </a:r>
            <a:r>
              <a:rPr sz="2400" spc="515" dirty="0">
                <a:latin typeface="Times New Roman" pitchFamily="18" charset="0"/>
                <a:cs typeface="Times New Roman" pitchFamily="18" charset="0"/>
              </a:rPr>
              <a:t> </a:t>
            </a:r>
            <a:r>
              <a:rPr sz="2400" dirty="0">
                <a:latin typeface="Times New Roman" pitchFamily="18" charset="0"/>
                <a:cs typeface="Times New Roman" pitchFamily="18" charset="0"/>
              </a:rPr>
              <a:t>than</a:t>
            </a:r>
            <a:r>
              <a:rPr sz="2400" spc="540" dirty="0">
                <a:latin typeface="Times New Roman" pitchFamily="18" charset="0"/>
                <a:cs typeface="Times New Roman" pitchFamily="18" charset="0"/>
              </a:rPr>
              <a:t> </a:t>
            </a:r>
            <a:r>
              <a:rPr sz="2400" spc="-10" dirty="0">
                <a:latin typeface="Times New Roman" pitchFamily="18" charset="0"/>
                <a:cs typeface="Times New Roman" pitchFamily="18" charset="0"/>
              </a:rPr>
              <a:t>indirect</a:t>
            </a:r>
            <a:r>
              <a:rPr sz="2400" spc="525" dirty="0">
                <a:latin typeface="Times New Roman" pitchFamily="18" charset="0"/>
                <a:cs typeface="Times New Roman" pitchFamily="18" charset="0"/>
              </a:rPr>
              <a:t> </a:t>
            </a:r>
            <a:r>
              <a:rPr sz="2400" spc="-5" dirty="0">
                <a:latin typeface="Times New Roman" pitchFamily="18" charset="0"/>
                <a:cs typeface="Times New Roman" pitchFamily="18" charset="0"/>
              </a:rPr>
              <a:t>addressing</a:t>
            </a:r>
            <a:r>
              <a:rPr sz="2400" spc="-5">
                <a:latin typeface="Times New Roman" pitchFamily="18" charset="0"/>
                <a:cs typeface="Times New Roman" pitchFamily="18" charset="0"/>
              </a:rPr>
              <a:t>) </a:t>
            </a:r>
            <a:r>
              <a:rPr sz="240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marL="12700" marR="5080" algn="just">
              <a:lnSpc>
                <a:spcPct val="140100"/>
              </a:lnSpc>
              <a:spcBef>
                <a:spcPts val="575"/>
              </a:spcBef>
            </a:pPr>
            <a:r>
              <a:rPr sz="2400" b="1" spc="-10" smtClean="0">
                <a:latin typeface="Times New Roman" pitchFamily="18" charset="0"/>
                <a:cs typeface="Times New Roman" pitchFamily="18" charset="0"/>
              </a:rPr>
              <a:t>Step</a:t>
            </a:r>
            <a:r>
              <a:rPr sz="2400" b="1" spc="-5" smtClean="0">
                <a:latin typeface="Times New Roman" pitchFamily="18" charset="0"/>
                <a:cs typeface="Times New Roman" pitchFamily="18" charset="0"/>
              </a:rPr>
              <a:t> </a:t>
            </a:r>
            <a:r>
              <a:rPr sz="2400" b="1" spc="-5" dirty="0">
                <a:latin typeface="Times New Roman" pitchFamily="18" charset="0"/>
                <a:cs typeface="Times New Roman" pitchFamily="18" charset="0"/>
              </a:rPr>
              <a:t>3</a:t>
            </a:r>
            <a:r>
              <a:rPr sz="2400" spc="-5" dirty="0">
                <a:latin typeface="Times New Roman" pitchFamily="18" charset="0"/>
                <a:cs typeface="Times New Roman" pitchFamily="18" charset="0"/>
              </a:rPr>
              <a:t>:</a:t>
            </a:r>
            <a:endParaRPr sz="2400">
              <a:latin typeface="Times New Roman" pitchFamily="18" charset="0"/>
              <a:cs typeface="Times New Roman" pitchFamily="18" charset="0"/>
            </a:endParaRPr>
          </a:p>
          <a:p>
            <a:pPr marL="12700" algn="just">
              <a:lnSpc>
                <a:spcPct val="100000"/>
              </a:lnSpc>
              <a:spcBef>
                <a:spcPts val="1730"/>
              </a:spcBef>
            </a:pPr>
            <a:r>
              <a:rPr sz="2400" spc="-5" dirty="0">
                <a:latin typeface="Times New Roman" pitchFamily="18" charset="0"/>
                <a:cs typeface="Times New Roman" pitchFamily="18" charset="0"/>
              </a:rPr>
              <a:t>The</a:t>
            </a:r>
            <a:r>
              <a:rPr sz="2400" spc="295" dirty="0">
                <a:latin typeface="Times New Roman" pitchFamily="18" charset="0"/>
                <a:cs typeface="Times New Roman" pitchFamily="18" charset="0"/>
              </a:rPr>
              <a:t> </a:t>
            </a:r>
            <a:r>
              <a:rPr sz="2400" spc="-5" dirty="0">
                <a:latin typeface="Times New Roman" pitchFamily="18" charset="0"/>
                <a:cs typeface="Times New Roman" pitchFamily="18" charset="0"/>
              </a:rPr>
              <a:t>IR</a:t>
            </a:r>
            <a:r>
              <a:rPr sz="2400" spc="300" dirty="0">
                <a:latin typeface="Times New Roman" pitchFamily="18" charset="0"/>
                <a:cs typeface="Times New Roman" pitchFamily="18" charset="0"/>
              </a:rPr>
              <a:t> </a:t>
            </a:r>
            <a:r>
              <a:rPr sz="2400" dirty="0">
                <a:latin typeface="Times New Roman" pitchFamily="18" charset="0"/>
                <a:cs typeface="Times New Roman" pitchFamily="18" charset="0"/>
              </a:rPr>
              <a:t>is</a:t>
            </a:r>
            <a:r>
              <a:rPr sz="2400" spc="290" dirty="0">
                <a:latin typeface="Times New Roman" pitchFamily="18" charset="0"/>
                <a:cs typeface="Times New Roman" pitchFamily="18" charset="0"/>
              </a:rPr>
              <a:t> </a:t>
            </a:r>
            <a:r>
              <a:rPr sz="2400" spc="-5" dirty="0">
                <a:latin typeface="Times New Roman" pitchFamily="18" charset="0"/>
                <a:cs typeface="Times New Roman" pitchFamily="18" charset="0"/>
              </a:rPr>
              <a:t>now</a:t>
            </a:r>
            <a:r>
              <a:rPr sz="2400" spc="295" dirty="0">
                <a:latin typeface="Times New Roman" pitchFamily="18" charset="0"/>
                <a:cs typeface="Times New Roman" pitchFamily="18" charset="0"/>
              </a:rPr>
              <a:t> </a:t>
            </a:r>
            <a:r>
              <a:rPr sz="2400" dirty="0">
                <a:latin typeface="Times New Roman" pitchFamily="18" charset="0"/>
                <a:cs typeface="Times New Roman" pitchFamily="18" charset="0"/>
              </a:rPr>
              <a:t>in</a:t>
            </a:r>
            <a:r>
              <a:rPr sz="2400" spc="290" dirty="0">
                <a:latin typeface="Times New Roman" pitchFamily="18" charset="0"/>
                <a:cs typeface="Times New Roman" pitchFamily="18" charset="0"/>
              </a:rPr>
              <a:t> </a:t>
            </a:r>
            <a:r>
              <a:rPr sz="2400" spc="-5" dirty="0">
                <a:latin typeface="Times New Roman" pitchFamily="18" charset="0"/>
                <a:cs typeface="Times New Roman" pitchFamily="18" charset="0"/>
              </a:rPr>
              <a:t>the</a:t>
            </a:r>
            <a:r>
              <a:rPr sz="2400" spc="300" dirty="0">
                <a:latin typeface="Times New Roman" pitchFamily="18" charset="0"/>
                <a:cs typeface="Times New Roman" pitchFamily="18" charset="0"/>
              </a:rPr>
              <a:t> </a:t>
            </a:r>
            <a:r>
              <a:rPr sz="2400" spc="-20" dirty="0">
                <a:latin typeface="Times New Roman" pitchFamily="18" charset="0"/>
                <a:cs typeface="Times New Roman" pitchFamily="18" charset="0"/>
              </a:rPr>
              <a:t>state,</a:t>
            </a:r>
            <a:r>
              <a:rPr sz="2400" spc="300" dirty="0">
                <a:latin typeface="Times New Roman" pitchFamily="18" charset="0"/>
                <a:cs typeface="Times New Roman" pitchFamily="18" charset="0"/>
              </a:rPr>
              <a:t> </a:t>
            </a:r>
            <a:r>
              <a:rPr sz="2400" dirty="0">
                <a:latin typeface="Times New Roman" pitchFamily="18" charset="0"/>
                <a:cs typeface="Times New Roman" pitchFamily="18" charset="0"/>
              </a:rPr>
              <a:t>as</a:t>
            </a:r>
            <a:r>
              <a:rPr sz="2400" spc="290" dirty="0">
                <a:latin typeface="Times New Roman" pitchFamily="18" charset="0"/>
                <a:cs typeface="Times New Roman" pitchFamily="18" charset="0"/>
              </a:rPr>
              <a:t> </a:t>
            </a:r>
            <a:r>
              <a:rPr sz="2400" dirty="0">
                <a:latin typeface="Times New Roman" pitchFamily="18" charset="0"/>
                <a:cs typeface="Times New Roman" pitchFamily="18" charset="0"/>
              </a:rPr>
              <a:t>if</a:t>
            </a:r>
            <a:r>
              <a:rPr sz="2400" spc="295" dirty="0">
                <a:latin typeface="Times New Roman" pitchFamily="18" charset="0"/>
                <a:cs typeface="Times New Roman" pitchFamily="18" charset="0"/>
              </a:rPr>
              <a:t> </a:t>
            </a:r>
            <a:r>
              <a:rPr sz="2400" spc="-5" dirty="0">
                <a:latin typeface="Times New Roman" pitchFamily="18" charset="0"/>
                <a:cs typeface="Times New Roman" pitchFamily="18" charset="0"/>
              </a:rPr>
              <a:t>indirect</a:t>
            </a:r>
            <a:r>
              <a:rPr sz="2400" spc="290" dirty="0">
                <a:latin typeface="Times New Roman" pitchFamily="18" charset="0"/>
                <a:cs typeface="Times New Roman" pitchFamily="18" charset="0"/>
              </a:rPr>
              <a:t> </a:t>
            </a:r>
            <a:r>
              <a:rPr sz="2400" spc="-5" dirty="0">
                <a:latin typeface="Times New Roman" pitchFamily="18" charset="0"/>
                <a:cs typeface="Times New Roman" pitchFamily="18" charset="0"/>
              </a:rPr>
              <a:t>addressing</a:t>
            </a:r>
            <a:r>
              <a:rPr sz="2400" spc="290" dirty="0">
                <a:latin typeface="Times New Roman" pitchFamily="18" charset="0"/>
                <a:cs typeface="Times New Roman" pitchFamily="18" charset="0"/>
              </a:rPr>
              <a:t> </a:t>
            </a:r>
            <a:r>
              <a:rPr sz="2400" spc="-5" dirty="0">
                <a:latin typeface="Times New Roman" pitchFamily="18" charset="0"/>
                <a:cs typeface="Times New Roman" pitchFamily="18" charset="0"/>
              </a:rPr>
              <a:t>has</a:t>
            </a:r>
            <a:r>
              <a:rPr sz="2400" spc="290" dirty="0">
                <a:latin typeface="Times New Roman" pitchFamily="18" charset="0"/>
                <a:cs typeface="Times New Roman" pitchFamily="18" charset="0"/>
              </a:rPr>
              <a:t> </a:t>
            </a:r>
            <a:r>
              <a:rPr sz="2400" spc="-5" dirty="0">
                <a:latin typeface="Times New Roman" pitchFamily="18" charset="0"/>
                <a:cs typeface="Times New Roman" pitchFamily="18" charset="0"/>
              </a:rPr>
              <a:t>not</a:t>
            </a:r>
            <a:r>
              <a:rPr sz="2400" spc="290" dirty="0">
                <a:latin typeface="Times New Roman" pitchFamily="18" charset="0"/>
                <a:cs typeface="Times New Roman" pitchFamily="18" charset="0"/>
              </a:rPr>
              <a:t> </a:t>
            </a:r>
            <a:r>
              <a:rPr sz="2400" spc="-5" dirty="0">
                <a:latin typeface="Times New Roman" pitchFamily="18" charset="0"/>
                <a:cs typeface="Times New Roman" pitchFamily="18" charset="0"/>
              </a:rPr>
              <a:t>been</a:t>
            </a:r>
            <a:endParaRPr sz="2400">
              <a:latin typeface="Times New Roman" pitchFamily="18" charset="0"/>
              <a:cs typeface="Times New Roman" pitchFamily="18" charset="0"/>
            </a:endParaRPr>
          </a:p>
          <a:p>
            <a:pPr marL="12700" algn="just">
              <a:lnSpc>
                <a:spcPct val="100000"/>
              </a:lnSpc>
              <a:spcBef>
                <a:spcPts val="1150"/>
              </a:spcBef>
            </a:pPr>
            <a:r>
              <a:rPr sz="2400" spc="-5" dirty="0">
                <a:latin typeface="Times New Roman" pitchFamily="18" charset="0"/>
                <a:cs typeface="Times New Roman" pitchFamily="18" charset="0"/>
              </a:rPr>
              <a:t>occurred.</a:t>
            </a:r>
            <a:endParaRPr sz="240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57400" y="461594"/>
            <a:ext cx="4212590" cy="697230"/>
          </a:xfrm>
          <a:prstGeom prst="rect">
            <a:avLst/>
          </a:prstGeom>
        </p:spPr>
        <p:txBody>
          <a:bodyPr vert="horz" wrap="square" lIns="0" tIns="13335" rIns="0" bIns="0" rtlCol="0">
            <a:spAutoFit/>
          </a:bodyPr>
          <a:lstStyle/>
          <a:p>
            <a:pPr marL="12700" algn="ctr">
              <a:lnSpc>
                <a:spcPct val="100000"/>
              </a:lnSpc>
              <a:spcBef>
                <a:spcPts val="105"/>
              </a:spcBef>
            </a:pPr>
            <a:r>
              <a:rPr sz="4400" b="1" spc="-15" dirty="0">
                <a:latin typeface="Calibri"/>
                <a:cs typeface="Calibri"/>
              </a:rPr>
              <a:t>Interrupt</a:t>
            </a:r>
            <a:r>
              <a:rPr sz="4400" b="1" spc="-35" dirty="0">
                <a:latin typeface="Calibri"/>
                <a:cs typeface="Calibri"/>
              </a:rPr>
              <a:t> </a:t>
            </a:r>
            <a:r>
              <a:rPr sz="4400" b="1" spc="-15" dirty="0">
                <a:latin typeface="Calibri"/>
                <a:cs typeface="Calibri"/>
              </a:rPr>
              <a:t>Cycle</a:t>
            </a:r>
            <a:endParaRPr sz="4400" b="1">
              <a:latin typeface="Calibri"/>
              <a:cs typeface="Calibri"/>
            </a:endParaRPr>
          </a:p>
        </p:txBody>
      </p:sp>
      <p:sp>
        <p:nvSpPr>
          <p:cNvPr id="3" name="object 3"/>
          <p:cNvSpPr txBox="1"/>
          <p:nvPr/>
        </p:nvSpPr>
        <p:spPr>
          <a:xfrm>
            <a:off x="381000" y="1545716"/>
            <a:ext cx="8240749" cy="4057521"/>
          </a:xfrm>
          <a:prstGeom prst="rect">
            <a:avLst/>
          </a:prstGeom>
        </p:spPr>
        <p:txBody>
          <a:bodyPr vert="horz" wrap="square" lIns="0" tIns="12700" rIns="0" bIns="0" rtlCol="0">
            <a:spAutoFit/>
          </a:bodyPr>
          <a:lstStyle/>
          <a:p>
            <a:pPr marL="355600" indent="-342900">
              <a:lnSpc>
                <a:spcPct val="150000"/>
              </a:lnSpc>
              <a:spcBef>
                <a:spcPts val="100"/>
              </a:spcBef>
              <a:buFont typeface="Arial MT"/>
              <a:buChar char="•"/>
              <a:tabLst>
                <a:tab pos="354965" algn="l"/>
                <a:tab pos="355600" algn="l"/>
                <a:tab pos="762635" algn="l"/>
                <a:tab pos="1312545" algn="l"/>
                <a:tab pos="2850515" algn="l"/>
                <a:tab pos="3239135" algn="l"/>
                <a:tab pos="3790950" algn="l"/>
                <a:tab pos="4893310" algn="l"/>
                <a:tab pos="5754370" algn="l"/>
                <a:tab pos="6035040" algn="l"/>
                <a:tab pos="6638290" algn="l"/>
                <a:tab pos="6962775" algn="l"/>
                <a:tab pos="7801609" algn="l"/>
              </a:tabLst>
            </a:pPr>
            <a:r>
              <a:rPr sz="2400" spc="-60" dirty="0">
                <a:latin typeface="Times New Roman" pitchFamily="18" charset="0"/>
                <a:cs typeface="Times New Roman" pitchFamily="18" charset="0"/>
              </a:rPr>
              <a:t>A</a:t>
            </a:r>
            <a:r>
              <a:rPr sz="2400" dirty="0">
                <a:latin typeface="Times New Roman" pitchFamily="18" charset="0"/>
                <a:cs typeface="Times New Roman" pitchFamily="18" charset="0"/>
              </a:rPr>
              <a:t>t	the	</a:t>
            </a:r>
            <a:r>
              <a:rPr sz="2400" spc="-20" dirty="0">
                <a:latin typeface="Times New Roman" pitchFamily="18" charset="0"/>
                <a:cs typeface="Times New Roman" pitchFamily="18" charset="0"/>
              </a:rPr>
              <a:t>c</a:t>
            </a:r>
            <a:r>
              <a:rPr sz="2400" spc="-5" dirty="0">
                <a:latin typeface="Times New Roman" pitchFamily="18" charset="0"/>
                <a:cs typeface="Times New Roman" pitchFamily="18" charset="0"/>
              </a:rPr>
              <a:t>o</a:t>
            </a:r>
            <a:r>
              <a:rPr sz="2400" spc="-20" dirty="0">
                <a:latin typeface="Times New Roman" pitchFamily="18" charset="0"/>
                <a:cs typeface="Times New Roman" pitchFamily="18" charset="0"/>
              </a:rPr>
              <a:t>m</a:t>
            </a:r>
            <a:r>
              <a:rPr sz="2400" spc="-5" dirty="0">
                <a:latin typeface="Times New Roman" pitchFamily="18" charset="0"/>
                <a:cs typeface="Times New Roman" pitchFamily="18" charset="0"/>
              </a:rPr>
              <a:t>pl</a:t>
            </a:r>
            <a:r>
              <a:rPr sz="2400" spc="-10" dirty="0">
                <a:latin typeface="Times New Roman" pitchFamily="18" charset="0"/>
                <a:cs typeface="Times New Roman" pitchFamily="18" charset="0"/>
              </a:rPr>
              <a:t>e</a:t>
            </a:r>
            <a:r>
              <a:rPr sz="2400" dirty="0">
                <a:latin typeface="Times New Roman" pitchFamily="18" charset="0"/>
                <a:cs typeface="Times New Roman" pitchFamily="18" charset="0"/>
              </a:rPr>
              <a:t>tion	</a:t>
            </a:r>
            <a:r>
              <a:rPr sz="2400" spc="-10" dirty="0">
                <a:latin typeface="Times New Roman" pitchFamily="18" charset="0"/>
                <a:cs typeface="Times New Roman" pitchFamily="18" charset="0"/>
              </a:rPr>
              <a:t>o</a:t>
            </a:r>
            <a:r>
              <a:rPr sz="2400" dirty="0">
                <a:latin typeface="Times New Roman" pitchFamily="18" charset="0"/>
                <a:cs typeface="Times New Roman" pitchFamily="18" charset="0"/>
              </a:rPr>
              <a:t>f	</a:t>
            </a:r>
            <a:r>
              <a:rPr sz="2400" spc="5" dirty="0">
                <a:latin typeface="Times New Roman" pitchFamily="18" charset="0"/>
                <a:cs typeface="Times New Roman" pitchFamily="18" charset="0"/>
              </a:rPr>
              <a:t>t</a:t>
            </a:r>
            <a:r>
              <a:rPr sz="2400" spc="-5" dirty="0">
                <a:latin typeface="Times New Roman" pitchFamily="18" charset="0"/>
                <a:cs typeface="Times New Roman" pitchFamily="18" charset="0"/>
              </a:rPr>
              <a:t>h</a:t>
            </a:r>
            <a:r>
              <a:rPr sz="2400" dirty="0">
                <a:latin typeface="Times New Roman" pitchFamily="18" charset="0"/>
                <a:cs typeface="Times New Roman" pitchFamily="18" charset="0"/>
              </a:rPr>
              <a:t>e	</a:t>
            </a:r>
            <a:r>
              <a:rPr sz="2400" spc="-5" dirty="0">
                <a:latin typeface="Times New Roman" pitchFamily="18" charset="0"/>
                <a:cs typeface="Times New Roman" pitchFamily="18" charset="0"/>
              </a:rPr>
              <a:t>E</a:t>
            </a:r>
            <a:r>
              <a:rPr sz="2400" spc="-55" dirty="0">
                <a:latin typeface="Times New Roman" pitchFamily="18" charset="0"/>
                <a:cs typeface="Times New Roman" pitchFamily="18" charset="0"/>
              </a:rPr>
              <a:t>x</a:t>
            </a:r>
            <a:r>
              <a:rPr sz="2400" dirty="0">
                <a:latin typeface="Times New Roman" pitchFamily="18" charset="0"/>
                <a:cs typeface="Times New Roman" pitchFamily="18" charset="0"/>
              </a:rPr>
              <a:t>e</a:t>
            </a:r>
            <a:r>
              <a:rPr sz="2400" spc="5" dirty="0">
                <a:latin typeface="Times New Roman" pitchFamily="18" charset="0"/>
                <a:cs typeface="Times New Roman" pitchFamily="18" charset="0"/>
              </a:rPr>
              <a:t>c</a:t>
            </a:r>
            <a:r>
              <a:rPr sz="2400" spc="-5" dirty="0">
                <a:latin typeface="Times New Roman" pitchFamily="18" charset="0"/>
                <a:cs typeface="Times New Roman" pitchFamily="18" charset="0"/>
              </a:rPr>
              <a:t>u</a:t>
            </a:r>
            <a:r>
              <a:rPr sz="2400" spc="-25" dirty="0">
                <a:latin typeface="Times New Roman" pitchFamily="18" charset="0"/>
                <a:cs typeface="Times New Roman" pitchFamily="18" charset="0"/>
              </a:rPr>
              <a:t>t</a:t>
            </a:r>
            <a:r>
              <a:rPr sz="2400" dirty="0">
                <a:latin typeface="Times New Roman" pitchFamily="18" charset="0"/>
                <a:cs typeface="Times New Roman" pitchFamily="18" charset="0"/>
              </a:rPr>
              <a:t>e	</a:t>
            </a:r>
            <a:r>
              <a:rPr sz="2400" spc="-5" dirty="0">
                <a:latin typeface="Times New Roman" pitchFamily="18" charset="0"/>
                <a:cs typeface="Times New Roman" pitchFamily="18" charset="0"/>
              </a:rPr>
              <a:t>C</a:t>
            </a:r>
            <a:r>
              <a:rPr sz="2400" spc="-30" dirty="0">
                <a:latin typeface="Times New Roman" pitchFamily="18" charset="0"/>
                <a:cs typeface="Times New Roman" pitchFamily="18" charset="0"/>
              </a:rPr>
              <a:t>y</a:t>
            </a:r>
            <a:r>
              <a:rPr sz="2400" dirty="0">
                <a:latin typeface="Times New Roman" pitchFamily="18" charset="0"/>
                <a:cs typeface="Times New Roman" pitchFamily="18" charset="0"/>
              </a:rPr>
              <a:t>cl</a:t>
            </a:r>
            <a:r>
              <a:rPr sz="2400" spc="5" dirty="0">
                <a:latin typeface="Times New Roman" pitchFamily="18" charset="0"/>
                <a:cs typeface="Times New Roman" pitchFamily="18" charset="0"/>
              </a:rPr>
              <a:t>e</a:t>
            </a:r>
            <a:r>
              <a:rPr sz="2400" dirty="0">
                <a:latin typeface="Times New Roman" pitchFamily="18" charset="0"/>
                <a:cs typeface="Times New Roman" pitchFamily="18" charset="0"/>
              </a:rPr>
              <a:t>,	a	</a:t>
            </a:r>
            <a:r>
              <a:rPr sz="2400" b="1" spc="-25" dirty="0">
                <a:latin typeface="Times New Roman" pitchFamily="18" charset="0"/>
                <a:cs typeface="Times New Roman" pitchFamily="18" charset="0"/>
              </a:rPr>
              <a:t>t</a:t>
            </a:r>
            <a:r>
              <a:rPr sz="2400" b="1" dirty="0">
                <a:latin typeface="Times New Roman" pitchFamily="18" charset="0"/>
                <a:cs typeface="Times New Roman" pitchFamily="18" charset="0"/>
              </a:rPr>
              <a:t>e</a:t>
            </a:r>
            <a:r>
              <a:rPr sz="2400" b="1" spc="-35" dirty="0">
                <a:latin typeface="Times New Roman" pitchFamily="18" charset="0"/>
                <a:cs typeface="Times New Roman" pitchFamily="18" charset="0"/>
              </a:rPr>
              <a:t>s</a:t>
            </a:r>
            <a:r>
              <a:rPr sz="2400" b="1" dirty="0">
                <a:latin typeface="Times New Roman" pitchFamily="18" charset="0"/>
                <a:cs typeface="Times New Roman" pitchFamily="18" charset="0"/>
              </a:rPr>
              <a:t>t</a:t>
            </a:r>
            <a:r>
              <a:rPr sz="2400" dirty="0">
                <a:latin typeface="Times New Roman" pitchFamily="18" charset="0"/>
                <a:cs typeface="Times New Roman" pitchFamily="18" charset="0"/>
              </a:rPr>
              <a:t>	is	made	</a:t>
            </a:r>
            <a:r>
              <a:rPr sz="2400" spc="-40" dirty="0">
                <a:latin typeface="Times New Roman" pitchFamily="18" charset="0"/>
                <a:cs typeface="Times New Roman" pitchFamily="18" charset="0"/>
              </a:rPr>
              <a:t>to</a:t>
            </a:r>
            <a:endParaRPr sz="2400">
              <a:latin typeface="Times New Roman" pitchFamily="18" charset="0"/>
              <a:cs typeface="Times New Roman" pitchFamily="18" charset="0"/>
            </a:endParaRPr>
          </a:p>
          <a:p>
            <a:pPr marL="355600" marR="5080">
              <a:lnSpc>
                <a:spcPct val="150000"/>
              </a:lnSpc>
              <a:spcBef>
                <a:spcPts val="670"/>
              </a:spcBef>
              <a:tabLst>
                <a:tab pos="1793875" algn="l"/>
                <a:tab pos="2989580" algn="l"/>
                <a:tab pos="3573145" algn="l"/>
                <a:tab pos="4719320" algn="l"/>
                <a:tab pos="5976620" algn="l"/>
                <a:tab pos="6546850" algn="l"/>
                <a:tab pos="7792084" algn="l"/>
              </a:tabLst>
            </a:pPr>
            <a:r>
              <a:rPr sz="2400" spc="-5" dirty="0">
                <a:latin typeface="Times New Roman" pitchFamily="18" charset="0"/>
                <a:cs typeface="Times New Roman" pitchFamily="18" charset="0"/>
              </a:rPr>
              <a:t>d</a:t>
            </a:r>
            <a:r>
              <a:rPr sz="2400" spc="-10" dirty="0">
                <a:latin typeface="Times New Roman" pitchFamily="18" charset="0"/>
                <a:cs typeface="Times New Roman" pitchFamily="18" charset="0"/>
              </a:rPr>
              <a:t>e</a:t>
            </a:r>
            <a:r>
              <a:rPr sz="2400" spc="-25" dirty="0">
                <a:latin typeface="Times New Roman" pitchFamily="18" charset="0"/>
                <a:cs typeface="Times New Roman" pitchFamily="18" charset="0"/>
              </a:rPr>
              <a:t>t</a:t>
            </a:r>
            <a:r>
              <a:rPr sz="2400" dirty="0">
                <a:latin typeface="Times New Roman" pitchFamily="18" charset="0"/>
                <a:cs typeface="Times New Roman" pitchFamily="18" charset="0"/>
              </a:rPr>
              <a:t>er</a:t>
            </a:r>
            <a:r>
              <a:rPr sz="2400" spc="5" dirty="0">
                <a:latin typeface="Times New Roman" pitchFamily="18" charset="0"/>
                <a:cs typeface="Times New Roman" pitchFamily="18" charset="0"/>
              </a:rPr>
              <a:t>m</a:t>
            </a:r>
            <a:r>
              <a:rPr sz="2400" dirty="0">
                <a:latin typeface="Times New Roman" pitchFamily="18" charset="0"/>
                <a:cs typeface="Times New Roman" pitchFamily="18" charset="0"/>
              </a:rPr>
              <a:t>ine	wh</a:t>
            </a:r>
            <a:r>
              <a:rPr sz="2400" spc="-10" dirty="0">
                <a:latin typeface="Times New Roman" pitchFamily="18" charset="0"/>
                <a:cs typeface="Times New Roman" pitchFamily="18" charset="0"/>
              </a:rPr>
              <a:t>e</a:t>
            </a:r>
            <a:r>
              <a:rPr sz="2400" dirty="0">
                <a:latin typeface="Times New Roman" pitchFamily="18" charset="0"/>
                <a:cs typeface="Times New Roman" pitchFamily="18" charset="0"/>
              </a:rPr>
              <a:t>ther	</a:t>
            </a:r>
            <a:r>
              <a:rPr sz="2400" b="1" dirty="0">
                <a:latin typeface="Times New Roman" pitchFamily="18" charset="0"/>
                <a:cs typeface="Times New Roman" pitchFamily="18" charset="0"/>
              </a:rPr>
              <a:t>a</a:t>
            </a:r>
            <a:r>
              <a:rPr sz="2400" b="1" spc="-50" dirty="0">
                <a:latin typeface="Times New Roman" pitchFamily="18" charset="0"/>
                <a:cs typeface="Times New Roman" pitchFamily="18" charset="0"/>
              </a:rPr>
              <a:t>n</a:t>
            </a:r>
            <a:r>
              <a:rPr sz="2400" b="1" dirty="0">
                <a:latin typeface="Times New Roman" pitchFamily="18" charset="0"/>
                <a:cs typeface="Times New Roman" pitchFamily="18" charset="0"/>
              </a:rPr>
              <a:t>y	en</a:t>
            </a:r>
            <a:r>
              <a:rPr sz="2400" b="1" spc="5" dirty="0">
                <a:latin typeface="Times New Roman" pitchFamily="18" charset="0"/>
                <a:cs typeface="Times New Roman" pitchFamily="18" charset="0"/>
              </a:rPr>
              <a:t>a</a:t>
            </a:r>
            <a:r>
              <a:rPr sz="2400" b="1" spc="-5" dirty="0">
                <a:latin typeface="Times New Roman" pitchFamily="18" charset="0"/>
                <a:cs typeface="Times New Roman" pitchFamily="18" charset="0"/>
              </a:rPr>
              <a:t>ble</a:t>
            </a:r>
            <a:r>
              <a:rPr sz="2400" b="1" dirty="0">
                <a:latin typeface="Times New Roman" pitchFamily="18" charset="0"/>
                <a:cs typeface="Times New Roman" pitchFamily="18" charset="0"/>
              </a:rPr>
              <a:t>d	i</a:t>
            </a:r>
            <a:r>
              <a:rPr sz="2400" b="1" spc="-25" dirty="0">
                <a:latin typeface="Times New Roman" pitchFamily="18" charset="0"/>
                <a:cs typeface="Times New Roman" pitchFamily="18" charset="0"/>
              </a:rPr>
              <a:t>nt</a:t>
            </a:r>
            <a:r>
              <a:rPr sz="2400" b="1" dirty="0">
                <a:latin typeface="Times New Roman" pitchFamily="18" charset="0"/>
                <a:cs typeface="Times New Roman" pitchFamily="18" charset="0"/>
              </a:rPr>
              <a:t>er</a:t>
            </a:r>
            <a:r>
              <a:rPr sz="2400" b="1" spc="5" dirty="0">
                <a:latin typeface="Times New Roman" pitchFamily="18" charset="0"/>
                <a:cs typeface="Times New Roman" pitchFamily="18" charset="0"/>
              </a:rPr>
              <a:t>r</a:t>
            </a:r>
            <a:r>
              <a:rPr sz="2400" b="1" spc="-5" dirty="0">
                <a:latin typeface="Times New Roman" pitchFamily="18" charset="0"/>
                <a:cs typeface="Times New Roman" pitchFamily="18" charset="0"/>
              </a:rPr>
              <a:t>u</a:t>
            </a:r>
            <a:r>
              <a:rPr sz="2400" b="1" spc="-15" dirty="0">
                <a:latin typeface="Times New Roman" pitchFamily="18" charset="0"/>
                <a:cs typeface="Times New Roman" pitchFamily="18" charset="0"/>
              </a:rPr>
              <a:t>p</a:t>
            </a:r>
            <a:r>
              <a:rPr sz="2400" b="1" dirty="0">
                <a:latin typeface="Times New Roman" pitchFamily="18" charset="0"/>
                <a:cs typeface="Times New Roman" pitchFamily="18" charset="0"/>
              </a:rPr>
              <a:t>t	</a:t>
            </a:r>
            <a:r>
              <a:rPr sz="2400" b="1" spc="-5" dirty="0">
                <a:latin typeface="Times New Roman" pitchFamily="18" charset="0"/>
                <a:cs typeface="Times New Roman" pitchFamily="18" charset="0"/>
              </a:rPr>
              <a:t>ha</a:t>
            </a:r>
            <a:r>
              <a:rPr sz="2400" b="1" dirty="0">
                <a:latin typeface="Times New Roman" pitchFamily="18" charset="0"/>
                <a:cs typeface="Times New Roman" pitchFamily="18" charset="0"/>
              </a:rPr>
              <a:t>s	</a:t>
            </a:r>
            <a:r>
              <a:rPr sz="2400" b="1" spc="-5" dirty="0">
                <a:latin typeface="Times New Roman" pitchFamily="18" charset="0"/>
                <a:cs typeface="Times New Roman" pitchFamily="18" charset="0"/>
              </a:rPr>
              <a:t>occu</a:t>
            </a:r>
            <a:r>
              <a:rPr sz="2400" b="1" dirty="0">
                <a:latin typeface="Times New Roman" pitchFamily="18" charset="0"/>
                <a:cs typeface="Times New Roman" pitchFamily="18" charset="0"/>
              </a:rPr>
              <a:t>r</a:t>
            </a:r>
            <a:r>
              <a:rPr sz="2400" b="1" spc="-35" dirty="0">
                <a:latin typeface="Times New Roman" pitchFamily="18" charset="0"/>
                <a:cs typeface="Times New Roman" pitchFamily="18" charset="0"/>
              </a:rPr>
              <a:t>r</a:t>
            </a:r>
            <a:r>
              <a:rPr sz="2400" b="1" dirty="0">
                <a:latin typeface="Times New Roman" pitchFamily="18" charset="0"/>
                <a:cs typeface="Times New Roman" pitchFamily="18" charset="0"/>
              </a:rPr>
              <a:t>ed	</a:t>
            </a:r>
            <a:r>
              <a:rPr sz="2400" b="1" spc="-10" dirty="0">
                <a:latin typeface="Times New Roman" pitchFamily="18" charset="0"/>
                <a:cs typeface="Times New Roman" pitchFamily="18" charset="0"/>
              </a:rPr>
              <a:t>or  </a:t>
            </a:r>
            <a:r>
              <a:rPr sz="2400" b="1" spc="-5" dirty="0">
                <a:latin typeface="Times New Roman" pitchFamily="18" charset="0"/>
                <a:cs typeface="Times New Roman" pitchFamily="18" charset="0"/>
              </a:rPr>
              <a:t>not.</a:t>
            </a:r>
            <a:endParaRPr sz="2400" b="1">
              <a:latin typeface="Times New Roman" pitchFamily="18" charset="0"/>
              <a:cs typeface="Times New Roman" pitchFamily="18" charset="0"/>
            </a:endParaRPr>
          </a:p>
          <a:p>
            <a:pPr marL="355600" marR="5080" indent="-342900">
              <a:lnSpc>
                <a:spcPct val="150000"/>
              </a:lnSpc>
              <a:spcBef>
                <a:spcPts val="580"/>
              </a:spcBef>
              <a:buFont typeface="Arial MT"/>
              <a:buChar char="•"/>
              <a:tabLst>
                <a:tab pos="354965" algn="l"/>
                <a:tab pos="355600" algn="l"/>
                <a:tab pos="681355" algn="l"/>
                <a:tab pos="1144905" algn="l"/>
                <a:tab pos="2301875" algn="l"/>
                <a:tab pos="3569970" algn="l"/>
                <a:tab pos="4152265" algn="l"/>
                <a:tab pos="5407025" algn="l"/>
                <a:tab pos="6138545" algn="l"/>
                <a:tab pos="7412990" algn="l"/>
              </a:tabLst>
            </a:pPr>
            <a:r>
              <a:rPr sz="2400" spc="-5" dirty="0">
                <a:latin typeface="Times New Roman" pitchFamily="18" charset="0"/>
                <a:cs typeface="Times New Roman" pitchFamily="18" charset="0"/>
              </a:rPr>
              <a:t>I</a:t>
            </a:r>
            <a:r>
              <a:rPr sz="2400" dirty="0">
                <a:latin typeface="Times New Roman" pitchFamily="18" charset="0"/>
                <a:cs typeface="Times New Roman" pitchFamily="18" charset="0"/>
              </a:rPr>
              <a:t>f	an	en</a:t>
            </a:r>
            <a:r>
              <a:rPr sz="2400" spc="5" dirty="0">
                <a:latin typeface="Times New Roman" pitchFamily="18" charset="0"/>
                <a:cs typeface="Times New Roman" pitchFamily="18" charset="0"/>
              </a:rPr>
              <a:t>a</a:t>
            </a:r>
            <a:r>
              <a:rPr sz="2400" spc="-5" dirty="0">
                <a:latin typeface="Times New Roman" pitchFamily="18" charset="0"/>
                <a:cs typeface="Times New Roman" pitchFamily="18" charset="0"/>
              </a:rPr>
              <a:t>b</a:t>
            </a:r>
            <a:r>
              <a:rPr sz="2400" spc="-15" dirty="0">
                <a:latin typeface="Times New Roman" pitchFamily="18" charset="0"/>
                <a:cs typeface="Times New Roman" pitchFamily="18" charset="0"/>
              </a:rPr>
              <a:t>l</a:t>
            </a:r>
            <a:r>
              <a:rPr sz="2400" dirty="0">
                <a:latin typeface="Times New Roman" pitchFamily="18" charset="0"/>
                <a:cs typeface="Times New Roman" pitchFamily="18" charset="0"/>
              </a:rPr>
              <a:t>ed	i</a:t>
            </a:r>
            <a:r>
              <a:rPr sz="2400" spc="-25" dirty="0">
                <a:latin typeface="Times New Roman" pitchFamily="18" charset="0"/>
                <a:cs typeface="Times New Roman" pitchFamily="18" charset="0"/>
              </a:rPr>
              <a:t>nt</a:t>
            </a:r>
            <a:r>
              <a:rPr sz="2400" dirty="0">
                <a:latin typeface="Times New Roman" pitchFamily="18" charset="0"/>
                <a:cs typeface="Times New Roman" pitchFamily="18" charset="0"/>
              </a:rPr>
              <a:t>er</a:t>
            </a:r>
            <a:r>
              <a:rPr sz="2400" spc="5" dirty="0">
                <a:latin typeface="Times New Roman" pitchFamily="18" charset="0"/>
                <a:cs typeface="Times New Roman" pitchFamily="18" charset="0"/>
              </a:rPr>
              <a:t>r</a:t>
            </a:r>
            <a:r>
              <a:rPr sz="2400" spc="-5" dirty="0">
                <a:latin typeface="Times New Roman" pitchFamily="18" charset="0"/>
                <a:cs typeface="Times New Roman" pitchFamily="18" charset="0"/>
              </a:rPr>
              <a:t>u</a:t>
            </a:r>
            <a:r>
              <a:rPr sz="2400" spc="-25" dirty="0">
                <a:latin typeface="Times New Roman" pitchFamily="18" charset="0"/>
                <a:cs typeface="Times New Roman" pitchFamily="18" charset="0"/>
              </a:rPr>
              <a:t>p</a:t>
            </a:r>
            <a:r>
              <a:rPr sz="2400" dirty="0">
                <a:latin typeface="Times New Roman" pitchFamily="18" charset="0"/>
                <a:cs typeface="Times New Roman" pitchFamily="18" charset="0"/>
              </a:rPr>
              <a:t>t	</a:t>
            </a:r>
            <a:r>
              <a:rPr sz="2400" spc="-5" dirty="0">
                <a:latin typeface="Times New Roman" pitchFamily="18" charset="0"/>
                <a:cs typeface="Times New Roman" pitchFamily="18" charset="0"/>
              </a:rPr>
              <a:t>ha</a:t>
            </a:r>
            <a:r>
              <a:rPr sz="2400" dirty="0">
                <a:latin typeface="Times New Roman" pitchFamily="18" charset="0"/>
                <a:cs typeface="Times New Roman" pitchFamily="18" charset="0"/>
              </a:rPr>
              <a:t>s	</a:t>
            </a:r>
            <a:r>
              <a:rPr sz="2400" b="1" spc="-20" dirty="0">
                <a:latin typeface="Times New Roman" pitchFamily="18" charset="0"/>
                <a:cs typeface="Times New Roman" pitchFamily="18" charset="0"/>
              </a:rPr>
              <a:t>o</a:t>
            </a:r>
            <a:r>
              <a:rPr sz="2400" b="1" dirty="0">
                <a:latin typeface="Times New Roman" pitchFamily="18" charset="0"/>
                <a:cs typeface="Times New Roman" pitchFamily="18" charset="0"/>
              </a:rPr>
              <a:t>c</a:t>
            </a:r>
            <a:r>
              <a:rPr sz="2400" b="1" spc="5" dirty="0">
                <a:latin typeface="Times New Roman" pitchFamily="18" charset="0"/>
                <a:cs typeface="Times New Roman" pitchFamily="18" charset="0"/>
              </a:rPr>
              <a:t>c</a:t>
            </a:r>
            <a:r>
              <a:rPr sz="2400" b="1" spc="-5" dirty="0">
                <a:latin typeface="Times New Roman" pitchFamily="18" charset="0"/>
                <a:cs typeface="Times New Roman" pitchFamily="18" charset="0"/>
              </a:rPr>
              <a:t>u</a:t>
            </a:r>
            <a:r>
              <a:rPr sz="2400" b="1" spc="-15" dirty="0">
                <a:latin typeface="Times New Roman" pitchFamily="18" charset="0"/>
                <a:cs typeface="Times New Roman" pitchFamily="18" charset="0"/>
              </a:rPr>
              <a:t>r</a:t>
            </a:r>
            <a:r>
              <a:rPr sz="2400" b="1" spc="-35" dirty="0">
                <a:latin typeface="Times New Roman" pitchFamily="18" charset="0"/>
                <a:cs typeface="Times New Roman" pitchFamily="18" charset="0"/>
              </a:rPr>
              <a:t>r</a:t>
            </a:r>
            <a:r>
              <a:rPr sz="2400" b="1" dirty="0">
                <a:latin typeface="Times New Roman" pitchFamily="18" charset="0"/>
                <a:cs typeface="Times New Roman" pitchFamily="18" charset="0"/>
              </a:rPr>
              <a:t>ed</a:t>
            </a:r>
            <a:r>
              <a:rPr sz="2400" dirty="0">
                <a:latin typeface="Times New Roman" pitchFamily="18" charset="0"/>
                <a:cs typeface="Times New Roman" pitchFamily="18" charset="0"/>
              </a:rPr>
              <a:t>	then	</a:t>
            </a:r>
            <a:r>
              <a:rPr sz="2400" b="1" dirty="0">
                <a:latin typeface="Times New Roman" pitchFamily="18" charset="0"/>
                <a:cs typeface="Times New Roman" pitchFamily="18" charset="0"/>
              </a:rPr>
              <a:t>I</a:t>
            </a:r>
            <a:r>
              <a:rPr sz="2400" b="1" spc="-30" dirty="0">
                <a:latin typeface="Times New Roman" pitchFamily="18" charset="0"/>
                <a:cs typeface="Times New Roman" pitchFamily="18" charset="0"/>
              </a:rPr>
              <a:t>n</a:t>
            </a:r>
            <a:r>
              <a:rPr sz="2400" b="1" spc="-25" dirty="0">
                <a:latin typeface="Times New Roman" pitchFamily="18" charset="0"/>
                <a:cs typeface="Times New Roman" pitchFamily="18" charset="0"/>
              </a:rPr>
              <a:t>t</a:t>
            </a:r>
            <a:r>
              <a:rPr sz="2400" b="1" dirty="0">
                <a:latin typeface="Times New Roman" pitchFamily="18" charset="0"/>
                <a:cs typeface="Times New Roman" pitchFamily="18" charset="0"/>
              </a:rPr>
              <a:t>er</a:t>
            </a:r>
            <a:r>
              <a:rPr sz="2400" b="1" spc="5" dirty="0">
                <a:latin typeface="Times New Roman" pitchFamily="18" charset="0"/>
                <a:cs typeface="Times New Roman" pitchFamily="18" charset="0"/>
              </a:rPr>
              <a:t>r</a:t>
            </a:r>
            <a:r>
              <a:rPr sz="2400" b="1" spc="-5" dirty="0">
                <a:latin typeface="Times New Roman" pitchFamily="18" charset="0"/>
                <a:cs typeface="Times New Roman" pitchFamily="18" charset="0"/>
              </a:rPr>
              <a:t>u</a:t>
            </a:r>
            <a:r>
              <a:rPr sz="2400" b="1" spc="-15" dirty="0">
                <a:latin typeface="Times New Roman" pitchFamily="18" charset="0"/>
                <a:cs typeface="Times New Roman" pitchFamily="18" charset="0"/>
              </a:rPr>
              <a:t>p</a:t>
            </a:r>
            <a:r>
              <a:rPr sz="2400" b="1" dirty="0">
                <a:latin typeface="Times New Roman" pitchFamily="18" charset="0"/>
                <a:cs typeface="Times New Roman" pitchFamily="18" charset="0"/>
              </a:rPr>
              <a:t>t	</a:t>
            </a:r>
            <a:r>
              <a:rPr sz="2400" b="1" spc="-5" dirty="0">
                <a:latin typeface="Times New Roman" pitchFamily="18" charset="0"/>
                <a:cs typeface="Times New Roman" pitchFamily="18" charset="0"/>
              </a:rPr>
              <a:t>C</a:t>
            </a:r>
            <a:r>
              <a:rPr sz="2400" b="1" spc="-40" dirty="0">
                <a:latin typeface="Times New Roman" pitchFamily="18" charset="0"/>
                <a:cs typeface="Times New Roman" pitchFamily="18" charset="0"/>
              </a:rPr>
              <a:t>y</a:t>
            </a:r>
            <a:r>
              <a:rPr sz="2400" b="1" dirty="0">
                <a:latin typeface="Times New Roman" pitchFamily="18" charset="0"/>
                <a:cs typeface="Times New Roman" pitchFamily="18" charset="0"/>
              </a:rPr>
              <a:t>c</a:t>
            </a:r>
            <a:r>
              <a:rPr sz="2400" b="1" spc="-10" dirty="0">
                <a:latin typeface="Times New Roman" pitchFamily="18" charset="0"/>
                <a:cs typeface="Times New Roman" pitchFamily="18" charset="0"/>
              </a:rPr>
              <a:t>l</a:t>
            </a:r>
            <a:r>
              <a:rPr sz="2400" b="1" dirty="0">
                <a:latin typeface="Times New Roman" pitchFamily="18" charset="0"/>
                <a:cs typeface="Times New Roman" pitchFamily="18" charset="0"/>
              </a:rPr>
              <a:t>e  </a:t>
            </a:r>
            <a:r>
              <a:rPr sz="2400" b="1" spc="-10">
                <a:latin typeface="Times New Roman" pitchFamily="18" charset="0"/>
                <a:cs typeface="Times New Roman" pitchFamily="18" charset="0"/>
              </a:rPr>
              <a:t>occurs</a:t>
            </a:r>
            <a:r>
              <a:rPr sz="2400" b="1" spc="-10" smtClean="0">
                <a:latin typeface="Times New Roman" pitchFamily="18" charset="0"/>
                <a:cs typeface="Times New Roman" pitchFamily="18" charset="0"/>
              </a:rPr>
              <a:t>.</a:t>
            </a:r>
            <a:endParaRPr sz="2400" b="1">
              <a:latin typeface="Times New Roman" pitchFamily="18" charset="0"/>
              <a:cs typeface="Times New Roman" pitchFamily="18" charset="0"/>
            </a:endParaRPr>
          </a:p>
          <a:p>
            <a:pPr marL="355600" indent="-342900">
              <a:lnSpc>
                <a:spcPct val="150000"/>
              </a:lnSpc>
              <a:buFont typeface="Arial MT"/>
              <a:buChar char="•"/>
              <a:tabLst>
                <a:tab pos="354965" algn="l"/>
                <a:tab pos="355600" algn="l"/>
              </a:tabLst>
            </a:pPr>
            <a:r>
              <a:rPr sz="2400" spc="-5" dirty="0">
                <a:latin typeface="Times New Roman" pitchFamily="18" charset="0"/>
                <a:cs typeface="Times New Roman" pitchFamily="18" charset="0"/>
              </a:rPr>
              <a:t>The</a:t>
            </a:r>
            <a:r>
              <a:rPr sz="2400" spc="365" dirty="0">
                <a:latin typeface="Times New Roman" pitchFamily="18" charset="0"/>
                <a:cs typeface="Times New Roman" pitchFamily="18" charset="0"/>
              </a:rPr>
              <a:t> </a:t>
            </a:r>
            <a:r>
              <a:rPr sz="2400" spc="-15" dirty="0">
                <a:latin typeface="Times New Roman" pitchFamily="18" charset="0"/>
                <a:cs typeface="Times New Roman" pitchFamily="18" charset="0"/>
              </a:rPr>
              <a:t>nature</a:t>
            </a:r>
            <a:r>
              <a:rPr sz="2400" spc="360" dirty="0">
                <a:latin typeface="Times New Roman" pitchFamily="18" charset="0"/>
                <a:cs typeface="Times New Roman" pitchFamily="18" charset="0"/>
              </a:rPr>
              <a:t> </a:t>
            </a:r>
            <a:r>
              <a:rPr sz="2400" spc="-5" dirty="0">
                <a:latin typeface="Times New Roman" pitchFamily="18" charset="0"/>
                <a:cs typeface="Times New Roman" pitchFamily="18" charset="0"/>
              </a:rPr>
              <a:t>of</a:t>
            </a:r>
            <a:r>
              <a:rPr sz="2400" spc="360" dirty="0">
                <a:latin typeface="Times New Roman" pitchFamily="18" charset="0"/>
                <a:cs typeface="Times New Roman" pitchFamily="18" charset="0"/>
              </a:rPr>
              <a:t> </a:t>
            </a:r>
            <a:r>
              <a:rPr sz="2400" spc="-5" dirty="0">
                <a:latin typeface="Times New Roman" pitchFamily="18" charset="0"/>
                <a:cs typeface="Times New Roman" pitchFamily="18" charset="0"/>
              </a:rPr>
              <a:t>this</a:t>
            </a:r>
            <a:r>
              <a:rPr sz="2400" spc="355" dirty="0">
                <a:latin typeface="Times New Roman" pitchFamily="18" charset="0"/>
                <a:cs typeface="Times New Roman" pitchFamily="18" charset="0"/>
              </a:rPr>
              <a:t> </a:t>
            </a:r>
            <a:r>
              <a:rPr sz="2400" spc="-10" dirty="0">
                <a:latin typeface="Times New Roman" pitchFamily="18" charset="0"/>
                <a:cs typeface="Times New Roman" pitchFamily="18" charset="0"/>
              </a:rPr>
              <a:t>cycle</a:t>
            </a:r>
            <a:r>
              <a:rPr sz="2400" spc="355" dirty="0">
                <a:latin typeface="Times New Roman" pitchFamily="18" charset="0"/>
                <a:cs typeface="Times New Roman" pitchFamily="18" charset="0"/>
              </a:rPr>
              <a:t> </a:t>
            </a:r>
            <a:r>
              <a:rPr sz="2400" spc="-10" dirty="0">
                <a:latin typeface="Times New Roman" pitchFamily="18" charset="0"/>
                <a:cs typeface="Times New Roman" pitchFamily="18" charset="0"/>
              </a:rPr>
              <a:t>varies</a:t>
            </a:r>
            <a:r>
              <a:rPr sz="2400" spc="365" dirty="0">
                <a:latin typeface="Times New Roman" pitchFamily="18" charset="0"/>
                <a:cs typeface="Times New Roman" pitchFamily="18" charset="0"/>
              </a:rPr>
              <a:t> </a:t>
            </a:r>
            <a:r>
              <a:rPr sz="2400" spc="-10" dirty="0">
                <a:latin typeface="Times New Roman" pitchFamily="18" charset="0"/>
                <a:cs typeface="Times New Roman" pitchFamily="18" charset="0"/>
              </a:rPr>
              <a:t>greatly</a:t>
            </a:r>
            <a:r>
              <a:rPr sz="2400" spc="350" dirty="0">
                <a:latin typeface="Times New Roman" pitchFamily="18" charset="0"/>
                <a:cs typeface="Times New Roman" pitchFamily="18" charset="0"/>
              </a:rPr>
              <a:t> </a:t>
            </a:r>
            <a:r>
              <a:rPr sz="2400" spc="-15" dirty="0">
                <a:latin typeface="Times New Roman" pitchFamily="18" charset="0"/>
                <a:cs typeface="Times New Roman" pitchFamily="18" charset="0"/>
              </a:rPr>
              <a:t>from</a:t>
            </a:r>
            <a:r>
              <a:rPr sz="2400" spc="350" dirty="0">
                <a:latin typeface="Times New Roman" pitchFamily="18" charset="0"/>
                <a:cs typeface="Times New Roman" pitchFamily="18" charset="0"/>
              </a:rPr>
              <a:t> </a:t>
            </a:r>
            <a:r>
              <a:rPr sz="2400" spc="-5" dirty="0">
                <a:latin typeface="Times New Roman" pitchFamily="18" charset="0"/>
                <a:cs typeface="Times New Roman" pitchFamily="18" charset="0"/>
              </a:rPr>
              <a:t>one</a:t>
            </a:r>
            <a:r>
              <a:rPr sz="2400" spc="360" dirty="0">
                <a:latin typeface="Times New Roman" pitchFamily="18" charset="0"/>
                <a:cs typeface="Times New Roman" pitchFamily="18" charset="0"/>
              </a:rPr>
              <a:t> </a:t>
            </a:r>
            <a:r>
              <a:rPr sz="2400" spc="-5">
                <a:latin typeface="Times New Roman" pitchFamily="18" charset="0"/>
                <a:cs typeface="Times New Roman" pitchFamily="18" charset="0"/>
              </a:rPr>
              <a:t>machine</a:t>
            </a:r>
            <a:r>
              <a:rPr sz="2400" spc="350">
                <a:latin typeface="Times New Roman" pitchFamily="18" charset="0"/>
                <a:cs typeface="Times New Roman" pitchFamily="18" charset="0"/>
              </a:rPr>
              <a:t> </a:t>
            </a:r>
            <a:r>
              <a:rPr sz="2400" spc="-40" smtClean="0">
                <a:latin typeface="Times New Roman" pitchFamily="18" charset="0"/>
                <a:cs typeface="Times New Roman" pitchFamily="18" charset="0"/>
              </a:rPr>
              <a:t>to</a:t>
            </a:r>
            <a:endParaRPr sz="2400">
              <a:latin typeface="Times New Roman" pitchFamily="18" charset="0"/>
              <a:cs typeface="Times New Roman" pitchFamily="18" charset="0"/>
            </a:endParaRPr>
          </a:p>
          <a:p>
            <a:pPr marL="355600">
              <a:lnSpc>
                <a:spcPct val="150000"/>
              </a:lnSpc>
              <a:spcBef>
                <a:spcPts val="5"/>
              </a:spcBef>
            </a:pPr>
            <a:r>
              <a:rPr sz="2400" spc="-30" dirty="0">
                <a:latin typeface="Times New Roman" pitchFamily="18" charset="0"/>
                <a:cs typeface="Times New Roman" pitchFamily="18" charset="0"/>
              </a:rPr>
              <a:t>another.</a:t>
            </a:r>
            <a:endParaRPr sz="240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47349" y="2203884"/>
            <a:ext cx="7746957" cy="2905494"/>
          </a:xfrm>
          <a:prstGeom prst="rect">
            <a:avLst/>
          </a:prstGeom>
        </p:spPr>
      </p:pic>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04800" y="381000"/>
            <a:ext cx="8230870" cy="5911234"/>
          </a:xfrm>
          <a:prstGeom prst="rect">
            <a:avLst/>
          </a:prstGeom>
        </p:spPr>
        <p:txBody>
          <a:bodyPr vert="horz" wrap="square" lIns="0" tIns="12065" rIns="0" bIns="0" rtlCol="0">
            <a:spAutoFit/>
          </a:bodyPr>
          <a:lstStyle/>
          <a:p>
            <a:pPr marL="355600" marR="150495" indent="-343535" algn="just">
              <a:lnSpc>
                <a:spcPct val="150100"/>
              </a:lnSpc>
              <a:spcBef>
                <a:spcPts val="95"/>
              </a:spcBef>
              <a:buFont typeface="Arial MT"/>
              <a:buChar char="•"/>
              <a:tabLst>
                <a:tab pos="355600" algn="l"/>
                <a:tab pos="356235" algn="l"/>
              </a:tabLst>
            </a:pPr>
            <a:r>
              <a:rPr sz="2400" spc="-10" dirty="0">
                <a:latin typeface="Calibri"/>
                <a:cs typeface="Calibri"/>
              </a:rPr>
              <a:t>S</a:t>
            </a:r>
            <a:r>
              <a:rPr sz="2400" spc="-10" dirty="0">
                <a:latin typeface="Times New Roman" pitchFamily="18" charset="0"/>
                <a:cs typeface="Times New Roman" pitchFamily="18" charset="0"/>
              </a:rPr>
              <a:t>tep </a:t>
            </a:r>
            <a:r>
              <a:rPr sz="2400" dirty="0">
                <a:latin typeface="Times New Roman" pitchFamily="18" charset="0"/>
                <a:cs typeface="Times New Roman" pitchFamily="18" charset="0"/>
              </a:rPr>
              <a:t>1</a:t>
            </a:r>
            <a:r>
              <a:rPr sz="2400" b="1" dirty="0">
                <a:latin typeface="Times New Roman" pitchFamily="18" charset="0"/>
                <a:cs typeface="Times New Roman" pitchFamily="18" charset="0"/>
              </a:rPr>
              <a:t>: </a:t>
            </a:r>
            <a:r>
              <a:rPr sz="2400" b="1" spc="-10" dirty="0">
                <a:latin typeface="Times New Roman" pitchFamily="18" charset="0"/>
                <a:cs typeface="Times New Roman" pitchFamily="18" charset="0"/>
              </a:rPr>
              <a:t>Contents </a:t>
            </a:r>
            <a:r>
              <a:rPr sz="2400" b="1" spc="-5" dirty="0">
                <a:latin typeface="Times New Roman" pitchFamily="18" charset="0"/>
                <a:cs typeface="Times New Roman" pitchFamily="18" charset="0"/>
              </a:rPr>
              <a:t>of </a:t>
            </a:r>
            <a:r>
              <a:rPr sz="2400" b="1" dirty="0">
                <a:latin typeface="Times New Roman" pitchFamily="18" charset="0"/>
                <a:cs typeface="Times New Roman" pitchFamily="18" charset="0"/>
              </a:rPr>
              <a:t>the PC </a:t>
            </a:r>
            <a:r>
              <a:rPr sz="2400" dirty="0">
                <a:latin typeface="Times New Roman" pitchFamily="18" charset="0"/>
                <a:cs typeface="Times New Roman" pitchFamily="18" charset="0"/>
              </a:rPr>
              <a:t>is </a:t>
            </a:r>
            <a:r>
              <a:rPr sz="2400" b="1" spc="-20" dirty="0">
                <a:latin typeface="Times New Roman" pitchFamily="18" charset="0"/>
                <a:cs typeface="Times New Roman" pitchFamily="18" charset="0"/>
              </a:rPr>
              <a:t>transferred </a:t>
            </a:r>
            <a:r>
              <a:rPr sz="2400" b="1" spc="-15" dirty="0">
                <a:latin typeface="Times New Roman" pitchFamily="18" charset="0"/>
                <a:cs typeface="Times New Roman" pitchFamily="18" charset="0"/>
              </a:rPr>
              <a:t>to </a:t>
            </a:r>
            <a:r>
              <a:rPr sz="2400" b="1" spc="-5" dirty="0">
                <a:latin typeface="Times New Roman" pitchFamily="18" charset="0"/>
                <a:cs typeface="Times New Roman" pitchFamily="18" charset="0"/>
              </a:rPr>
              <a:t>the </a:t>
            </a:r>
            <a:r>
              <a:rPr sz="2400" b="1" dirty="0">
                <a:latin typeface="Times New Roman" pitchFamily="18" charset="0"/>
                <a:cs typeface="Times New Roman" pitchFamily="18" charset="0"/>
              </a:rPr>
              <a:t>MBR</a:t>
            </a:r>
            <a:r>
              <a:rPr sz="2400" dirty="0">
                <a:latin typeface="Times New Roman" pitchFamily="18" charset="0"/>
                <a:cs typeface="Times New Roman" pitchFamily="18" charset="0"/>
              </a:rPr>
              <a:t>, </a:t>
            </a:r>
            <a:r>
              <a:rPr sz="2400" spc="-5" dirty="0">
                <a:latin typeface="Times New Roman" pitchFamily="18" charset="0"/>
                <a:cs typeface="Times New Roman" pitchFamily="18" charset="0"/>
              </a:rPr>
              <a:t>so </a:t>
            </a:r>
            <a:r>
              <a:rPr sz="2400" spc="-10" dirty="0">
                <a:latin typeface="Times New Roman" pitchFamily="18" charset="0"/>
                <a:cs typeface="Times New Roman" pitchFamily="18" charset="0"/>
              </a:rPr>
              <a:t>that </a:t>
            </a:r>
            <a:r>
              <a:rPr sz="2400" spc="-5" dirty="0">
                <a:latin typeface="Times New Roman" pitchFamily="18" charset="0"/>
                <a:cs typeface="Times New Roman" pitchFamily="18" charset="0"/>
              </a:rPr>
              <a:t>they </a:t>
            </a:r>
            <a:r>
              <a:rPr sz="2400" spc="-530" dirty="0">
                <a:latin typeface="Times New Roman" pitchFamily="18" charset="0"/>
                <a:cs typeface="Times New Roman" pitchFamily="18" charset="0"/>
              </a:rPr>
              <a:t> </a:t>
            </a:r>
            <a:r>
              <a:rPr sz="2400" spc="-10" dirty="0">
                <a:latin typeface="Times New Roman" pitchFamily="18" charset="0"/>
                <a:cs typeface="Times New Roman" pitchFamily="18" charset="0"/>
              </a:rPr>
              <a:t>can</a:t>
            </a:r>
            <a:r>
              <a:rPr sz="2400" spc="-5" dirty="0">
                <a:latin typeface="Times New Roman" pitchFamily="18" charset="0"/>
                <a:cs typeface="Times New Roman" pitchFamily="18" charset="0"/>
              </a:rPr>
              <a:t> be </a:t>
            </a:r>
            <a:r>
              <a:rPr sz="2400" spc="-15" dirty="0">
                <a:latin typeface="Times New Roman" pitchFamily="18" charset="0"/>
                <a:cs typeface="Times New Roman" pitchFamily="18" charset="0"/>
              </a:rPr>
              <a:t>saved</a:t>
            </a:r>
            <a:r>
              <a:rPr sz="2400" dirty="0">
                <a:latin typeface="Times New Roman" pitchFamily="18" charset="0"/>
                <a:cs typeface="Times New Roman" pitchFamily="18" charset="0"/>
              </a:rPr>
              <a:t> </a:t>
            </a:r>
            <a:r>
              <a:rPr sz="2400" spc="-20" dirty="0">
                <a:latin typeface="Times New Roman" pitchFamily="18" charset="0"/>
                <a:cs typeface="Times New Roman" pitchFamily="18" charset="0"/>
              </a:rPr>
              <a:t>for</a:t>
            </a:r>
            <a:r>
              <a:rPr sz="2400" spc="-10" dirty="0">
                <a:latin typeface="Times New Roman" pitchFamily="18" charset="0"/>
                <a:cs typeface="Times New Roman" pitchFamily="18" charset="0"/>
              </a:rPr>
              <a:t> return.</a:t>
            </a:r>
            <a:endParaRPr sz="2400">
              <a:latin typeface="Times New Roman" pitchFamily="18" charset="0"/>
              <a:cs typeface="Times New Roman" pitchFamily="18" charset="0"/>
            </a:endParaRPr>
          </a:p>
          <a:p>
            <a:pPr marL="355600" marR="278130" algn="just">
              <a:lnSpc>
                <a:spcPts val="4320"/>
              </a:lnSpc>
              <a:spcBef>
                <a:spcPts val="384"/>
              </a:spcBef>
            </a:pPr>
            <a:r>
              <a:rPr sz="2400" spc="-10" dirty="0">
                <a:latin typeface="Times New Roman" pitchFamily="18" charset="0"/>
                <a:cs typeface="Times New Roman" pitchFamily="18" charset="0"/>
              </a:rPr>
              <a:t>Step</a:t>
            </a:r>
            <a:r>
              <a:rPr sz="2400" spc="-15" dirty="0">
                <a:latin typeface="Times New Roman" pitchFamily="18" charset="0"/>
                <a:cs typeface="Times New Roman" pitchFamily="18" charset="0"/>
              </a:rPr>
              <a:t> </a:t>
            </a:r>
            <a:r>
              <a:rPr sz="2400" dirty="0">
                <a:latin typeface="Times New Roman" pitchFamily="18" charset="0"/>
                <a:cs typeface="Times New Roman" pitchFamily="18" charset="0"/>
              </a:rPr>
              <a:t>2:</a:t>
            </a:r>
            <a:r>
              <a:rPr sz="2400" spc="-20" dirty="0">
                <a:latin typeface="Times New Roman" pitchFamily="18" charset="0"/>
                <a:cs typeface="Times New Roman" pitchFamily="18" charset="0"/>
              </a:rPr>
              <a:t> </a:t>
            </a:r>
            <a:r>
              <a:rPr sz="2400" dirty="0">
                <a:solidFill>
                  <a:srgbClr val="FF0000"/>
                </a:solidFill>
                <a:latin typeface="Times New Roman" pitchFamily="18" charset="0"/>
                <a:cs typeface="Times New Roman" pitchFamily="18" charset="0"/>
              </a:rPr>
              <a:t>MAR</a:t>
            </a:r>
            <a:r>
              <a:rPr sz="2400" spc="-15" dirty="0">
                <a:solidFill>
                  <a:srgbClr val="FF0000"/>
                </a:solidFill>
                <a:latin typeface="Times New Roman" pitchFamily="18" charset="0"/>
                <a:cs typeface="Times New Roman" pitchFamily="18" charset="0"/>
              </a:rPr>
              <a:t> </a:t>
            </a:r>
            <a:r>
              <a:rPr sz="2400" dirty="0">
                <a:solidFill>
                  <a:srgbClr val="FF0000"/>
                </a:solidFill>
                <a:latin typeface="Times New Roman" pitchFamily="18" charset="0"/>
                <a:cs typeface="Times New Roman" pitchFamily="18" charset="0"/>
              </a:rPr>
              <a:t>is</a:t>
            </a:r>
            <a:r>
              <a:rPr sz="2400" spc="-20" dirty="0">
                <a:solidFill>
                  <a:srgbClr val="FF0000"/>
                </a:solidFill>
                <a:latin typeface="Times New Roman" pitchFamily="18" charset="0"/>
                <a:cs typeface="Times New Roman" pitchFamily="18" charset="0"/>
              </a:rPr>
              <a:t> </a:t>
            </a:r>
            <a:r>
              <a:rPr sz="2400" dirty="0">
                <a:solidFill>
                  <a:srgbClr val="FF0000"/>
                </a:solidFill>
                <a:latin typeface="Times New Roman" pitchFamily="18" charset="0"/>
                <a:cs typeface="Times New Roman" pitchFamily="18" charset="0"/>
              </a:rPr>
              <a:t>loaded</a:t>
            </a:r>
            <a:r>
              <a:rPr sz="2400" spc="5" dirty="0">
                <a:solidFill>
                  <a:srgbClr val="FF0000"/>
                </a:solidFill>
                <a:latin typeface="Times New Roman" pitchFamily="18" charset="0"/>
                <a:cs typeface="Times New Roman" pitchFamily="18" charset="0"/>
              </a:rPr>
              <a:t> </a:t>
            </a:r>
            <a:r>
              <a:rPr sz="2400" dirty="0">
                <a:latin typeface="Times New Roman" pitchFamily="18" charset="0"/>
                <a:cs typeface="Times New Roman" pitchFamily="18" charset="0"/>
              </a:rPr>
              <a:t>with</a:t>
            </a:r>
            <a:r>
              <a:rPr sz="2400" spc="-20" dirty="0">
                <a:latin typeface="Times New Roman" pitchFamily="18" charset="0"/>
                <a:cs typeface="Times New Roman" pitchFamily="18" charset="0"/>
              </a:rPr>
              <a:t> </a:t>
            </a:r>
            <a:r>
              <a:rPr sz="2400" dirty="0">
                <a:latin typeface="Times New Roman" pitchFamily="18" charset="0"/>
                <a:cs typeface="Times New Roman" pitchFamily="18" charset="0"/>
              </a:rPr>
              <a:t>the</a:t>
            </a:r>
            <a:r>
              <a:rPr sz="2400" spc="-15" dirty="0">
                <a:latin typeface="Times New Roman" pitchFamily="18" charset="0"/>
                <a:cs typeface="Times New Roman" pitchFamily="18" charset="0"/>
              </a:rPr>
              <a:t> </a:t>
            </a:r>
            <a:r>
              <a:rPr sz="2400" spc="-5" dirty="0">
                <a:solidFill>
                  <a:srgbClr val="FF0000"/>
                </a:solidFill>
                <a:latin typeface="Times New Roman" pitchFamily="18" charset="0"/>
                <a:cs typeface="Times New Roman" pitchFamily="18" charset="0"/>
              </a:rPr>
              <a:t>address</a:t>
            </a:r>
            <a:r>
              <a:rPr sz="2400" dirty="0">
                <a:solidFill>
                  <a:srgbClr val="FF0000"/>
                </a:solidFill>
                <a:latin typeface="Times New Roman" pitchFamily="18" charset="0"/>
                <a:cs typeface="Times New Roman" pitchFamily="18" charset="0"/>
              </a:rPr>
              <a:t> </a:t>
            </a:r>
            <a:r>
              <a:rPr sz="2400" spc="-15" dirty="0">
                <a:solidFill>
                  <a:srgbClr val="FF0000"/>
                </a:solidFill>
                <a:latin typeface="Times New Roman" pitchFamily="18" charset="0"/>
                <a:cs typeface="Times New Roman" pitchFamily="18" charset="0"/>
              </a:rPr>
              <a:t>at</a:t>
            </a:r>
            <a:r>
              <a:rPr sz="2400" spc="-20" dirty="0">
                <a:solidFill>
                  <a:srgbClr val="FF0000"/>
                </a:solidFill>
                <a:latin typeface="Times New Roman" pitchFamily="18" charset="0"/>
                <a:cs typeface="Times New Roman" pitchFamily="18" charset="0"/>
              </a:rPr>
              <a:t> </a:t>
            </a:r>
            <a:r>
              <a:rPr sz="2400" dirty="0">
                <a:solidFill>
                  <a:srgbClr val="FF0000"/>
                </a:solidFill>
                <a:latin typeface="Times New Roman" pitchFamily="18" charset="0"/>
                <a:cs typeface="Times New Roman" pitchFamily="18" charset="0"/>
              </a:rPr>
              <a:t>which</a:t>
            </a:r>
            <a:r>
              <a:rPr sz="2400" spc="-25" dirty="0">
                <a:solidFill>
                  <a:srgbClr val="FF0000"/>
                </a:solidFill>
                <a:latin typeface="Times New Roman" pitchFamily="18" charset="0"/>
                <a:cs typeface="Times New Roman" pitchFamily="18" charset="0"/>
              </a:rPr>
              <a:t> </a:t>
            </a:r>
            <a:r>
              <a:rPr sz="2400" dirty="0">
                <a:solidFill>
                  <a:srgbClr val="FF0000"/>
                </a:solidFill>
                <a:latin typeface="Times New Roman" pitchFamily="18" charset="0"/>
                <a:cs typeface="Times New Roman" pitchFamily="18" charset="0"/>
              </a:rPr>
              <a:t>the </a:t>
            </a:r>
            <a:r>
              <a:rPr sz="2400" spc="-15" dirty="0">
                <a:solidFill>
                  <a:srgbClr val="FF0000"/>
                </a:solidFill>
                <a:latin typeface="Times New Roman" pitchFamily="18" charset="0"/>
                <a:cs typeface="Times New Roman" pitchFamily="18" charset="0"/>
              </a:rPr>
              <a:t>contents</a:t>
            </a:r>
            <a:r>
              <a:rPr sz="2400" spc="-5" dirty="0">
                <a:solidFill>
                  <a:srgbClr val="FF0000"/>
                </a:solidFill>
                <a:latin typeface="Times New Roman" pitchFamily="18" charset="0"/>
                <a:cs typeface="Times New Roman" pitchFamily="18" charset="0"/>
              </a:rPr>
              <a:t> </a:t>
            </a:r>
            <a:r>
              <a:rPr sz="2400" spc="-10" dirty="0">
                <a:solidFill>
                  <a:srgbClr val="FF0000"/>
                </a:solidFill>
                <a:latin typeface="Times New Roman" pitchFamily="18" charset="0"/>
                <a:cs typeface="Times New Roman" pitchFamily="18" charset="0"/>
              </a:rPr>
              <a:t>of </a:t>
            </a:r>
            <a:r>
              <a:rPr sz="2400" spc="-530" dirty="0">
                <a:solidFill>
                  <a:srgbClr val="FF0000"/>
                </a:solidFill>
                <a:latin typeface="Times New Roman" pitchFamily="18" charset="0"/>
                <a:cs typeface="Times New Roman" pitchFamily="18" charset="0"/>
              </a:rPr>
              <a:t> </a:t>
            </a:r>
            <a:r>
              <a:rPr sz="2400" dirty="0">
                <a:solidFill>
                  <a:srgbClr val="FF0000"/>
                </a:solidFill>
                <a:latin typeface="Times New Roman" pitchFamily="18" charset="0"/>
                <a:cs typeface="Times New Roman" pitchFamily="18" charset="0"/>
              </a:rPr>
              <a:t>the</a:t>
            </a:r>
            <a:r>
              <a:rPr sz="2400" spc="-5" dirty="0">
                <a:solidFill>
                  <a:srgbClr val="FF0000"/>
                </a:solidFill>
                <a:latin typeface="Times New Roman" pitchFamily="18" charset="0"/>
                <a:cs typeface="Times New Roman" pitchFamily="18" charset="0"/>
              </a:rPr>
              <a:t> </a:t>
            </a:r>
            <a:r>
              <a:rPr sz="2400" dirty="0">
                <a:solidFill>
                  <a:srgbClr val="FF0000"/>
                </a:solidFill>
                <a:latin typeface="Times New Roman" pitchFamily="18" charset="0"/>
                <a:cs typeface="Times New Roman" pitchFamily="18" charset="0"/>
              </a:rPr>
              <a:t>PC</a:t>
            </a:r>
            <a:r>
              <a:rPr sz="2400" spc="-15" dirty="0">
                <a:solidFill>
                  <a:srgbClr val="FF0000"/>
                </a:solidFill>
                <a:latin typeface="Times New Roman" pitchFamily="18" charset="0"/>
                <a:cs typeface="Times New Roman" pitchFamily="18" charset="0"/>
              </a:rPr>
              <a:t> are</a:t>
            </a:r>
            <a:r>
              <a:rPr sz="2400" dirty="0">
                <a:solidFill>
                  <a:srgbClr val="FF0000"/>
                </a:solidFill>
                <a:latin typeface="Times New Roman" pitchFamily="18" charset="0"/>
                <a:cs typeface="Times New Roman" pitchFamily="18" charset="0"/>
              </a:rPr>
              <a:t> </a:t>
            </a:r>
            <a:r>
              <a:rPr sz="2400" spc="-15" dirty="0">
                <a:solidFill>
                  <a:srgbClr val="FF0000"/>
                </a:solidFill>
                <a:latin typeface="Times New Roman" pitchFamily="18" charset="0"/>
                <a:cs typeface="Times New Roman" pitchFamily="18" charset="0"/>
              </a:rPr>
              <a:t>to</a:t>
            </a:r>
            <a:r>
              <a:rPr sz="2400" spc="-25" dirty="0">
                <a:solidFill>
                  <a:srgbClr val="FF0000"/>
                </a:solidFill>
                <a:latin typeface="Times New Roman" pitchFamily="18" charset="0"/>
                <a:cs typeface="Times New Roman" pitchFamily="18" charset="0"/>
              </a:rPr>
              <a:t> </a:t>
            </a:r>
            <a:r>
              <a:rPr sz="2400" spc="-5" dirty="0">
                <a:solidFill>
                  <a:srgbClr val="FF0000"/>
                </a:solidFill>
                <a:latin typeface="Times New Roman" pitchFamily="18" charset="0"/>
                <a:cs typeface="Times New Roman" pitchFamily="18" charset="0"/>
              </a:rPr>
              <a:t>be </a:t>
            </a:r>
            <a:r>
              <a:rPr sz="2400" spc="-15" dirty="0">
                <a:solidFill>
                  <a:srgbClr val="FF0000"/>
                </a:solidFill>
                <a:latin typeface="Times New Roman" pitchFamily="18" charset="0"/>
                <a:cs typeface="Times New Roman" pitchFamily="18" charset="0"/>
              </a:rPr>
              <a:t>saved.</a:t>
            </a:r>
            <a:endParaRPr sz="2400">
              <a:solidFill>
                <a:srgbClr val="FF0000"/>
              </a:solidFill>
              <a:latin typeface="Times New Roman" pitchFamily="18" charset="0"/>
              <a:cs typeface="Times New Roman" pitchFamily="18" charset="0"/>
            </a:endParaRPr>
          </a:p>
          <a:p>
            <a:pPr marL="355600" marR="1028700" algn="just">
              <a:lnSpc>
                <a:spcPts val="4320"/>
              </a:lnSpc>
            </a:pPr>
            <a:r>
              <a:rPr sz="2400" dirty="0">
                <a:solidFill>
                  <a:srgbClr val="FF0000"/>
                </a:solidFill>
                <a:latin typeface="Times New Roman" pitchFamily="18" charset="0"/>
                <a:cs typeface="Times New Roman" pitchFamily="18" charset="0"/>
              </a:rPr>
              <a:t>PC is </a:t>
            </a:r>
            <a:r>
              <a:rPr sz="2400" spc="-5" dirty="0">
                <a:solidFill>
                  <a:srgbClr val="FF0000"/>
                </a:solidFill>
                <a:latin typeface="Times New Roman" pitchFamily="18" charset="0"/>
                <a:cs typeface="Times New Roman" pitchFamily="18" charset="0"/>
              </a:rPr>
              <a:t>loaded </a:t>
            </a:r>
            <a:r>
              <a:rPr sz="2400" dirty="0">
                <a:latin typeface="Times New Roman" pitchFamily="18" charset="0"/>
                <a:cs typeface="Times New Roman" pitchFamily="18" charset="0"/>
              </a:rPr>
              <a:t>with the </a:t>
            </a:r>
            <a:r>
              <a:rPr sz="2400" spc="-5" dirty="0">
                <a:solidFill>
                  <a:srgbClr val="FF0000"/>
                </a:solidFill>
                <a:latin typeface="Times New Roman" pitchFamily="18" charset="0"/>
                <a:cs typeface="Times New Roman" pitchFamily="18" charset="0"/>
              </a:rPr>
              <a:t>address of </a:t>
            </a:r>
            <a:r>
              <a:rPr sz="2400" dirty="0">
                <a:solidFill>
                  <a:srgbClr val="FF0000"/>
                </a:solidFill>
                <a:latin typeface="Times New Roman" pitchFamily="18" charset="0"/>
                <a:cs typeface="Times New Roman" pitchFamily="18" charset="0"/>
              </a:rPr>
              <a:t>the </a:t>
            </a:r>
            <a:r>
              <a:rPr sz="2400" spc="-15" dirty="0">
                <a:solidFill>
                  <a:srgbClr val="FF0000"/>
                </a:solidFill>
                <a:latin typeface="Times New Roman" pitchFamily="18" charset="0"/>
                <a:cs typeface="Times New Roman" pitchFamily="18" charset="0"/>
              </a:rPr>
              <a:t>start </a:t>
            </a:r>
            <a:r>
              <a:rPr sz="2400" spc="-5" dirty="0">
                <a:solidFill>
                  <a:srgbClr val="FF0000"/>
                </a:solidFill>
                <a:latin typeface="Times New Roman" pitchFamily="18" charset="0"/>
                <a:cs typeface="Times New Roman" pitchFamily="18" charset="0"/>
              </a:rPr>
              <a:t>of </a:t>
            </a:r>
            <a:r>
              <a:rPr sz="2400" dirty="0">
                <a:solidFill>
                  <a:srgbClr val="FF0000"/>
                </a:solidFill>
                <a:latin typeface="Times New Roman" pitchFamily="18" charset="0"/>
                <a:cs typeface="Times New Roman" pitchFamily="18" charset="0"/>
              </a:rPr>
              <a:t>the </a:t>
            </a:r>
            <a:r>
              <a:rPr sz="2400" spc="-10" dirty="0">
                <a:solidFill>
                  <a:srgbClr val="FF0000"/>
                </a:solidFill>
                <a:latin typeface="Times New Roman" pitchFamily="18" charset="0"/>
                <a:cs typeface="Times New Roman" pitchFamily="18" charset="0"/>
              </a:rPr>
              <a:t>interrupt- </a:t>
            </a:r>
            <a:r>
              <a:rPr sz="2400" spc="-530" dirty="0">
                <a:solidFill>
                  <a:srgbClr val="FF0000"/>
                </a:solidFill>
                <a:latin typeface="Times New Roman" pitchFamily="18" charset="0"/>
                <a:cs typeface="Times New Roman" pitchFamily="18" charset="0"/>
              </a:rPr>
              <a:t> </a:t>
            </a:r>
            <a:r>
              <a:rPr sz="2400" spc="-10" dirty="0">
                <a:solidFill>
                  <a:srgbClr val="FF0000"/>
                </a:solidFill>
                <a:latin typeface="Times New Roman" pitchFamily="18" charset="0"/>
                <a:cs typeface="Times New Roman" pitchFamily="18" charset="0"/>
              </a:rPr>
              <a:t>processing</a:t>
            </a:r>
            <a:r>
              <a:rPr sz="2400" spc="-25" dirty="0">
                <a:solidFill>
                  <a:srgbClr val="FF0000"/>
                </a:solidFill>
                <a:latin typeface="Times New Roman" pitchFamily="18" charset="0"/>
                <a:cs typeface="Times New Roman" pitchFamily="18" charset="0"/>
              </a:rPr>
              <a:t> </a:t>
            </a:r>
            <a:r>
              <a:rPr sz="2400" spc="-10" dirty="0">
                <a:solidFill>
                  <a:srgbClr val="FF0000"/>
                </a:solidFill>
                <a:latin typeface="Times New Roman" pitchFamily="18" charset="0"/>
                <a:cs typeface="Times New Roman" pitchFamily="18" charset="0"/>
              </a:rPr>
              <a:t>routine.</a:t>
            </a:r>
            <a:endParaRPr sz="2400">
              <a:solidFill>
                <a:srgbClr val="FF0000"/>
              </a:solidFill>
              <a:latin typeface="Times New Roman" pitchFamily="18" charset="0"/>
              <a:cs typeface="Times New Roman" pitchFamily="18" charset="0"/>
            </a:endParaRPr>
          </a:p>
          <a:p>
            <a:pPr marL="355600" algn="just">
              <a:lnSpc>
                <a:spcPct val="100000"/>
              </a:lnSpc>
              <a:spcBef>
                <a:spcPts val="1060"/>
              </a:spcBef>
            </a:pPr>
            <a:r>
              <a:rPr sz="2400" spc="-10" dirty="0">
                <a:latin typeface="Times New Roman" pitchFamily="18" charset="0"/>
                <a:cs typeface="Times New Roman" pitchFamily="18" charset="0"/>
              </a:rPr>
              <a:t>Step</a:t>
            </a:r>
            <a:r>
              <a:rPr sz="2400" spc="-15" dirty="0">
                <a:latin typeface="Times New Roman" pitchFamily="18" charset="0"/>
                <a:cs typeface="Times New Roman" pitchFamily="18" charset="0"/>
              </a:rPr>
              <a:t> </a:t>
            </a:r>
            <a:r>
              <a:rPr sz="2400" dirty="0">
                <a:latin typeface="Times New Roman" pitchFamily="18" charset="0"/>
                <a:cs typeface="Times New Roman" pitchFamily="18" charset="0"/>
              </a:rPr>
              <a:t>3:</a:t>
            </a:r>
            <a:r>
              <a:rPr sz="2400" spc="-20" dirty="0">
                <a:latin typeface="Times New Roman" pitchFamily="18" charset="0"/>
                <a:cs typeface="Times New Roman" pitchFamily="18" charset="0"/>
              </a:rPr>
              <a:t> </a:t>
            </a:r>
            <a:r>
              <a:rPr sz="2400" dirty="0">
                <a:latin typeface="Times New Roman" pitchFamily="18" charset="0"/>
                <a:cs typeface="Times New Roman" pitchFamily="18" charset="0"/>
              </a:rPr>
              <a:t>MBR,</a:t>
            </a:r>
            <a:r>
              <a:rPr sz="2400" spc="-25" dirty="0">
                <a:latin typeface="Times New Roman" pitchFamily="18" charset="0"/>
                <a:cs typeface="Times New Roman" pitchFamily="18" charset="0"/>
              </a:rPr>
              <a:t> </a:t>
            </a:r>
            <a:r>
              <a:rPr sz="2400" spc="-10" dirty="0">
                <a:latin typeface="Times New Roman" pitchFamily="18" charset="0"/>
                <a:cs typeface="Times New Roman" pitchFamily="18" charset="0"/>
              </a:rPr>
              <a:t>containing</a:t>
            </a:r>
            <a:r>
              <a:rPr sz="2400" spc="-20" dirty="0">
                <a:latin typeface="Times New Roman" pitchFamily="18" charset="0"/>
                <a:cs typeface="Times New Roman" pitchFamily="18" charset="0"/>
              </a:rPr>
              <a:t> </a:t>
            </a:r>
            <a:r>
              <a:rPr sz="2400" dirty="0">
                <a:latin typeface="Times New Roman" pitchFamily="18" charset="0"/>
                <a:cs typeface="Times New Roman" pitchFamily="18" charset="0"/>
              </a:rPr>
              <a:t>the </a:t>
            </a:r>
            <a:r>
              <a:rPr sz="2400" spc="-5" dirty="0">
                <a:latin typeface="Times New Roman" pitchFamily="18" charset="0"/>
                <a:cs typeface="Times New Roman" pitchFamily="18" charset="0"/>
              </a:rPr>
              <a:t>old</a:t>
            </a:r>
            <a:r>
              <a:rPr sz="2400" spc="-10" dirty="0">
                <a:latin typeface="Times New Roman" pitchFamily="18" charset="0"/>
                <a:cs typeface="Times New Roman" pitchFamily="18" charset="0"/>
              </a:rPr>
              <a:t> value</a:t>
            </a:r>
            <a:r>
              <a:rPr sz="2400" spc="-5" dirty="0">
                <a:latin typeface="Times New Roman" pitchFamily="18" charset="0"/>
                <a:cs typeface="Times New Roman" pitchFamily="18" charset="0"/>
              </a:rPr>
              <a:t> of</a:t>
            </a:r>
            <a:r>
              <a:rPr sz="2400" spc="5" dirty="0">
                <a:latin typeface="Times New Roman" pitchFamily="18" charset="0"/>
                <a:cs typeface="Times New Roman" pitchFamily="18" charset="0"/>
              </a:rPr>
              <a:t> </a:t>
            </a:r>
            <a:r>
              <a:rPr sz="2400" spc="-5" dirty="0">
                <a:latin typeface="Times New Roman" pitchFamily="18" charset="0"/>
                <a:cs typeface="Times New Roman" pitchFamily="18" charset="0"/>
              </a:rPr>
              <a:t>PC,</a:t>
            </a:r>
            <a:r>
              <a:rPr sz="2400" spc="-20" dirty="0">
                <a:latin typeface="Times New Roman" pitchFamily="18" charset="0"/>
                <a:cs typeface="Times New Roman" pitchFamily="18" charset="0"/>
              </a:rPr>
              <a:t> </a:t>
            </a:r>
            <a:r>
              <a:rPr sz="2400" dirty="0">
                <a:latin typeface="Times New Roman" pitchFamily="18" charset="0"/>
                <a:cs typeface="Times New Roman" pitchFamily="18" charset="0"/>
              </a:rPr>
              <a:t>is </a:t>
            </a:r>
            <a:r>
              <a:rPr sz="2400" spc="-20" dirty="0">
                <a:latin typeface="Times New Roman" pitchFamily="18" charset="0"/>
                <a:cs typeface="Times New Roman" pitchFamily="18" charset="0"/>
              </a:rPr>
              <a:t>stored</a:t>
            </a:r>
            <a:r>
              <a:rPr sz="2400" spc="-5" dirty="0">
                <a:latin typeface="Times New Roman" pitchFamily="18" charset="0"/>
                <a:cs typeface="Times New Roman" pitchFamily="18" charset="0"/>
              </a:rPr>
              <a:t> </a:t>
            </a:r>
            <a:r>
              <a:rPr sz="2400" dirty="0">
                <a:latin typeface="Times New Roman" pitchFamily="18" charset="0"/>
                <a:cs typeface="Times New Roman" pitchFamily="18" charset="0"/>
              </a:rPr>
              <a:t>in</a:t>
            </a:r>
            <a:r>
              <a:rPr sz="2400" spc="-5" dirty="0">
                <a:latin typeface="Times New Roman" pitchFamily="18" charset="0"/>
                <a:cs typeface="Times New Roman" pitchFamily="18" charset="0"/>
              </a:rPr>
              <a:t> </a:t>
            </a:r>
            <a:r>
              <a:rPr sz="2400" spc="-20" dirty="0">
                <a:latin typeface="Times New Roman" pitchFamily="18" charset="0"/>
                <a:cs typeface="Times New Roman" pitchFamily="18" charset="0"/>
              </a:rPr>
              <a:t>memory.</a:t>
            </a:r>
            <a:endParaRPr sz="2400">
              <a:latin typeface="Times New Roman" pitchFamily="18" charset="0"/>
              <a:cs typeface="Times New Roman" pitchFamily="18" charset="0"/>
            </a:endParaRPr>
          </a:p>
          <a:p>
            <a:pPr marL="756285" marR="5080" indent="-287020" algn="just">
              <a:lnSpc>
                <a:spcPct val="100000"/>
              </a:lnSpc>
              <a:spcBef>
                <a:spcPts val="910"/>
              </a:spcBef>
              <a:tabLst>
                <a:tab pos="756285" algn="l"/>
              </a:tabLst>
            </a:pPr>
            <a:r>
              <a:rPr sz="1800" dirty="0">
                <a:latin typeface="Arial MT"/>
                <a:cs typeface="Arial MT"/>
              </a:rPr>
              <a:t>–	</a:t>
            </a:r>
            <a:r>
              <a:rPr sz="2000" b="1" spc="-5" dirty="0">
                <a:latin typeface="Times New Roman" pitchFamily="18" charset="0"/>
                <a:cs typeface="Times New Roman" pitchFamily="18" charset="0"/>
              </a:rPr>
              <a:t>Note:</a:t>
            </a:r>
            <a:r>
              <a:rPr sz="2000" b="1" spc="-15" dirty="0">
                <a:latin typeface="Times New Roman" pitchFamily="18" charset="0"/>
                <a:cs typeface="Times New Roman" pitchFamily="18" charset="0"/>
              </a:rPr>
              <a:t> </a:t>
            </a:r>
            <a:r>
              <a:rPr sz="2000" dirty="0">
                <a:latin typeface="Times New Roman" pitchFamily="18" charset="0"/>
                <a:cs typeface="Times New Roman" pitchFamily="18" charset="0"/>
              </a:rPr>
              <a:t>In </a:t>
            </a:r>
            <a:r>
              <a:rPr sz="2000" spc="-15" dirty="0">
                <a:latin typeface="Times New Roman" pitchFamily="18" charset="0"/>
                <a:cs typeface="Times New Roman" pitchFamily="18" charset="0"/>
              </a:rPr>
              <a:t>step</a:t>
            </a:r>
            <a:r>
              <a:rPr sz="2000" spc="20" dirty="0">
                <a:latin typeface="Times New Roman" pitchFamily="18" charset="0"/>
                <a:cs typeface="Times New Roman" pitchFamily="18" charset="0"/>
              </a:rPr>
              <a:t> </a:t>
            </a:r>
            <a:r>
              <a:rPr sz="2000" dirty="0">
                <a:latin typeface="Times New Roman" pitchFamily="18" charset="0"/>
                <a:cs typeface="Times New Roman" pitchFamily="18" charset="0"/>
              </a:rPr>
              <a:t>2, </a:t>
            </a:r>
            <a:r>
              <a:rPr sz="2000" spc="-10" dirty="0">
                <a:latin typeface="Times New Roman" pitchFamily="18" charset="0"/>
                <a:cs typeface="Times New Roman" pitchFamily="18" charset="0"/>
              </a:rPr>
              <a:t>two</a:t>
            </a:r>
            <a:r>
              <a:rPr sz="2000" spc="-5" dirty="0">
                <a:latin typeface="Times New Roman" pitchFamily="18" charset="0"/>
                <a:cs typeface="Times New Roman" pitchFamily="18" charset="0"/>
              </a:rPr>
              <a:t> actions</a:t>
            </a:r>
            <a:r>
              <a:rPr sz="2000" spc="20" dirty="0">
                <a:latin typeface="Times New Roman" pitchFamily="18" charset="0"/>
                <a:cs typeface="Times New Roman" pitchFamily="18" charset="0"/>
              </a:rPr>
              <a:t> </a:t>
            </a:r>
            <a:r>
              <a:rPr sz="2000" spc="-10" dirty="0">
                <a:latin typeface="Times New Roman" pitchFamily="18" charset="0"/>
                <a:cs typeface="Times New Roman" pitchFamily="18" charset="0"/>
              </a:rPr>
              <a:t>are</a:t>
            </a:r>
            <a:r>
              <a:rPr sz="2000" spc="15" dirty="0">
                <a:latin typeface="Times New Roman" pitchFamily="18" charset="0"/>
                <a:cs typeface="Times New Roman" pitchFamily="18" charset="0"/>
              </a:rPr>
              <a:t> </a:t>
            </a:r>
            <a:r>
              <a:rPr sz="2000" spc="-5" dirty="0">
                <a:latin typeface="Times New Roman" pitchFamily="18" charset="0"/>
                <a:cs typeface="Times New Roman" pitchFamily="18" charset="0"/>
              </a:rPr>
              <a:t>implemented</a:t>
            </a:r>
            <a:r>
              <a:rPr sz="2000" spc="20" dirty="0">
                <a:latin typeface="Times New Roman" pitchFamily="18" charset="0"/>
                <a:cs typeface="Times New Roman" pitchFamily="18" charset="0"/>
              </a:rPr>
              <a:t> </a:t>
            </a:r>
            <a:r>
              <a:rPr sz="2000" dirty="0">
                <a:latin typeface="Times New Roman" pitchFamily="18" charset="0"/>
                <a:cs typeface="Times New Roman" pitchFamily="18" charset="0"/>
              </a:rPr>
              <a:t>as</a:t>
            </a:r>
            <a:r>
              <a:rPr sz="2000" spc="-10" dirty="0">
                <a:latin typeface="Times New Roman" pitchFamily="18" charset="0"/>
                <a:cs typeface="Times New Roman" pitchFamily="18" charset="0"/>
              </a:rPr>
              <a:t> </a:t>
            </a:r>
            <a:r>
              <a:rPr sz="2000" spc="-5" dirty="0">
                <a:latin typeface="Times New Roman" pitchFamily="18" charset="0"/>
                <a:cs typeface="Times New Roman" pitchFamily="18" charset="0"/>
              </a:rPr>
              <a:t>one</a:t>
            </a:r>
            <a:r>
              <a:rPr sz="2000" spc="10" dirty="0">
                <a:latin typeface="Times New Roman" pitchFamily="18" charset="0"/>
                <a:cs typeface="Times New Roman" pitchFamily="18" charset="0"/>
              </a:rPr>
              <a:t> </a:t>
            </a:r>
            <a:r>
              <a:rPr sz="2000" spc="-10" dirty="0">
                <a:latin typeface="Times New Roman" pitchFamily="18" charset="0"/>
                <a:cs typeface="Times New Roman" pitchFamily="18" charset="0"/>
              </a:rPr>
              <a:t>micro-operation.</a:t>
            </a:r>
            <a:r>
              <a:rPr sz="2000" spc="15" dirty="0">
                <a:latin typeface="Times New Roman" pitchFamily="18" charset="0"/>
                <a:cs typeface="Times New Roman" pitchFamily="18" charset="0"/>
              </a:rPr>
              <a:t> </a:t>
            </a:r>
            <a:r>
              <a:rPr sz="2000" spc="-30" dirty="0">
                <a:latin typeface="Times New Roman" pitchFamily="18" charset="0"/>
                <a:cs typeface="Times New Roman" pitchFamily="18" charset="0"/>
              </a:rPr>
              <a:t>However, </a:t>
            </a:r>
            <a:r>
              <a:rPr sz="2000" spc="-25" dirty="0">
                <a:latin typeface="Times New Roman" pitchFamily="18" charset="0"/>
                <a:cs typeface="Times New Roman" pitchFamily="18" charset="0"/>
              </a:rPr>
              <a:t> </a:t>
            </a:r>
            <a:r>
              <a:rPr sz="2000" spc="-5" dirty="0">
                <a:latin typeface="Times New Roman" pitchFamily="18" charset="0"/>
                <a:cs typeface="Times New Roman" pitchFamily="18" charset="0"/>
              </a:rPr>
              <a:t>most</a:t>
            </a:r>
            <a:r>
              <a:rPr sz="2000" dirty="0">
                <a:latin typeface="Times New Roman" pitchFamily="18" charset="0"/>
                <a:cs typeface="Times New Roman" pitchFamily="18" charset="0"/>
              </a:rPr>
              <a:t> </a:t>
            </a:r>
            <a:r>
              <a:rPr sz="2000" spc="-10" dirty="0">
                <a:latin typeface="Times New Roman" pitchFamily="18" charset="0"/>
                <a:cs typeface="Times New Roman" pitchFamily="18" charset="0"/>
              </a:rPr>
              <a:t>processor</a:t>
            </a:r>
            <a:r>
              <a:rPr sz="2000" dirty="0">
                <a:latin typeface="Times New Roman" pitchFamily="18" charset="0"/>
                <a:cs typeface="Times New Roman" pitchFamily="18" charset="0"/>
              </a:rPr>
              <a:t> </a:t>
            </a:r>
            <a:r>
              <a:rPr sz="2000" spc="-10" dirty="0">
                <a:latin typeface="Times New Roman" pitchFamily="18" charset="0"/>
                <a:cs typeface="Times New Roman" pitchFamily="18" charset="0"/>
              </a:rPr>
              <a:t>provide</a:t>
            </a:r>
            <a:r>
              <a:rPr sz="2000" spc="15" dirty="0">
                <a:latin typeface="Times New Roman" pitchFamily="18" charset="0"/>
                <a:cs typeface="Times New Roman" pitchFamily="18" charset="0"/>
              </a:rPr>
              <a:t> </a:t>
            </a:r>
            <a:r>
              <a:rPr sz="2000" spc="-5" dirty="0">
                <a:latin typeface="Times New Roman" pitchFamily="18" charset="0"/>
                <a:cs typeface="Times New Roman" pitchFamily="18" charset="0"/>
              </a:rPr>
              <a:t>multiple</a:t>
            </a:r>
            <a:r>
              <a:rPr sz="2000" spc="15" dirty="0">
                <a:latin typeface="Times New Roman" pitchFamily="18" charset="0"/>
                <a:cs typeface="Times New Roman" pitchFamily="18" charset="0"/>
              </a:rPr>
              <a:t> </a:t>
            </a:r>
            <a:r>
              <a:rPr sz="2000" dirty="0">
                <a:latin typeface="Times New Roman" pitchFamily="18" charset="0"/>
                <a:cs typeface="Times New Roman" pitchFamily="18" charset="0"/>
              </a:rPr>
              <a:t>types</a:t>
            </a:r>
            <a:r>
              <a:rPr sz="2000" spc="5" dirty="0">
                <a:latin typeface="Times New Roman" pitchFamily="18" charset="0"/>
                <a:cs typeface="Times New Roman" pitchFamily="18" charset="0"/>
              </a:rPr>
              <a:t> </a:t>
            </a:r>
            <a:r>
              <a:rPr sz="2000" spc="-5" dirty="0">
                <a:latin typeface="Times New Roman" pitchFamily="18" charset="0"/>
                <a:cs typeface="Times New Roman" pitchFamily="18" charset="0"/>
              </a:rPr>
              <a:t>of</a:t>
            </a:r>
            <a:r>
              <a:rPr sz="2000" dirty="0">
                <a:latin typeface="Times New Roman" pitchFamily="18" charset="0"/>
                <a:cs typeface="Times New Roman" pitchFamily="18" charset="0"/>
              </a:rPr>
              <a:t> </a:t>
            </a:r>
            <a:r>
              <a:rPr sz="2000" spc="-5" dirty="0">
                <a:latin typeface="Times New Roman" pitchFamily="18" charset="0"/>
                <a:cs typeface="Times New Roman" pitchFamily="18" charset="0"/>
              </a:rPr>
              <a:t>interrupts,</a:t>
            </a:r>
            <a:r>
              <a:rPr sz="2000" spc="15" dirty="0">
                <a:latin typeface="Times New Roman" pitchFamily="18" charset="0"/>
                <a:cs typeface="Times New Roman" pitchFamily="18" charset="0"/>
              </a:rPr>
              <a:t> </a:t>
            </a:r>
            <a:r>
              <a:rPr sz="2000" spc="-5" dirty="0">
                <a:latin typeface="Times New Roman" pitchFamily="18" charset="0"/>
                <a:cs typeface="Times New Roman" pitchFamily="18" charset="0"/>
              </a:rPr>
              <a:t>it</a:t>
            </a:r>
            <a:r>
              <a:rPr sz="2000" spc="10" dirty="0">
                <a:latin typeface="Times New Roman" pitchFamily="18" charset="0"/>
                <a:cs typeface="Times New Roman" pitchFamily="18" charset="0"/>
              </a:rPr>
              <a:t> </a:t>
            </a:r>
            <a:r>
              <a:rPr sz="2000" spc="-15" dirty="0">
                <a:latin typeface="Times New Roman" pitchFamily="18" charset="0"/>
                <a:cs typeface="Times New Roman" pitchFamily="18" charset="0"/>
              </a:rPr>
              <a:t>may</a:t>
            </a:r>
            <a:r>
              <a:rPr sz="2000" dirty="0">
                <a:latin typeface="Times New Roman" pitchFamily="18" charset="0"/>
                <a:cs typeface="Times New Roman" pitchFamily="18" charset="0"/>
              </a:rPr>
              <a:t> </a:t>
            </a:r>
            <a:r>
              <a:rPr sz="2000" spc="-25" dirty="0">
                <a:latin typeface="Times New Roman" pitchFamily="18" charset="0"/>
                <a:cs typeface="Times New Roman" pitchFamily="18" charset="0"/>
              </a:rPr>
              <a:t>take</a:t>
            </a:r>
            <a:r>
              <a:rPr sz="2000" spc="5" dirty="0">
                <a:latin typeface="Times New Roman" pitchFamily="18" charset="0"/>
                <a:cs typeface="Times New Roman" pitchFamily="18" charset="0"/>
              </a:rPr>
              <a:t> </a:t>
            </a:r>
            <a:r>
              <a:rPr sz="2000" spc="-5" dirty="0">
                <a:latin typeface="Times New Roman" pitchFamily="18" charset="0"/>
                <a:cs typeface="Times New Roman" pitchFamily="18" charset="0"/>
              </a:rPr>
              <a:t>one</a:t>
            </a:r>
            <a:r>
              <a:rPr sz="2000" spc="15" dirty="0">
                <a:latin typeface="Times New Roman" pitchFamily="18" charset="0"/>
                <a:cs typeface="Times New Roman" pitchFamily="18" charset="0"/>
              </a:rPr>
              <a:t> </a:t>
            </a:r>
            <a:r>
              <a:rPr sz="2000" spc="-5" dirty="0">
                <a:latin typeface="Times New Roman" pitchFamily="18" charset="0"/>
                <a:cs typeface="Times New Roman" pitchFamily="18" charset="0"/>
              </a:rPr>
              <a:t>or</a:t>
            </a:r>
            <a:r>
              <a:rPr sz="2000" dirty="0">
                <a:latin typeface="Times New Roman" pitchFamily="18" charset="0"/>
                <a:cs typeface="Times New Roman" pitchFamily="18" charset="0"/>
              </a:rPr>
              <a:t> </a:t>
            </a:r>
            <a:r>
              <a:rPr sz="2000" spc="-10" dirty="0">
                <a:latin typeface="Times New Roman" pitchFamily="18" charset="0"/>
                <a:cs typeface="Times New Roman" pitchFamily="18" charset="0"/>
              </a:rPr>
              <a:t>more</a:t>
            </a:r>
            <a:r>
              <a:rPr sz="2000" spc="15" dirty="0">
                <a:latin typeface="Times New Roman" pitchFamily="18" charset="0"/>
                <a:cs typeface="Times New Roman" pitchFamily="18" charset="0"/>
              </a:rPr>
              <a:t> </a:t>
            </a:r>
            <a:r>
              <a:rPr sz="2000" spc="-5" dirty="0">
                <a:latin typeface="Times New Roman" pitchFamily="18" charset="0"/>
                <a:cs typeface="Times New Roman" pitchFamily="18" charset="0"/>
              </a:rPr>
              <a:t>micro- </a:t>
            </a:r>
            <a:r>
              <a:rPr sz="2000" spc="-390" dirty="0">
                <a:latin typeface="Times New Roman" pitchFamily="18" charset="0"/>
                <a:cs typeface="Times New Roman" pitchFamily="18" charset="0"/>
              </a:rPr>
              <a:t> </a:t>
            </a:r>
            <a:r>
              <a:rPr sz="2000" spc="-10" dirty="0">
                <a:latin typeface="Times New Roman" pitchFamily="18" charset="0"/>
                <a:cs typeface="Times New Roman" pitchFamily="18" charset="0"/>
              </a:rPr>
              <a:t>operation</a:t>
            </a:r>
            <a:r>
              <a:rPr sz="2000" spc="10" dirty="0">
                <a:latin typeface="Times New Roman" pitchFamily="18" charset="0"/>
                <a:cs typeface="Times New Roman" pitchFamily="18" charset="0"/>
              </a:rPr>
              <a:t> </a:t>
            </a:r>
            <a:r>
              <a:rPr sz="2000" spc="-10" dirty="0">
                <a:latin typeface="Times New Roman" pitchFamily="18" charset="0"/>
                <a:cs typeface="Times New Roman" pitchFamily="18" charset="0"/>
              </a:rPr>
              <a:t>to</a:t>
            </a:r>
            <a:r>
              <a:rPr sz="2000" dirty="0">
                <a:latin typeface="Times New Roman" pitchFamily="18" charset="0"/>
                <a:cs typeface="Times New Roman" pitchFamily="18" charset="0"/>
              </a:rPr>
              <a:t> </a:t>
            </a:r>
            <a:r>
              <a:rPr sz="2000" spc="-10" dirty="0">
                <a:latin typeface="Times New Roman" pitchFamily="18" charset="0"/>
                <a:cs typeface="Times New Roman" pitchFamily="18" charset="0"/>
              </a:rPr>
              <a:t>obtain</a:t>
            </a:r>
            <a:r>
              <a:rPr sz="2000" spc="25" dirty="0">
                <a:latin typeface="Times New Roman" pitchFamily="18" charset="0"/>
                <a:cs typeface="Times New Roman" pitchFamily="18" charset="0"/>
              </a:rPr>
              <a:t> </a:t>
            </a:r>
            <a:r>
              <a:rPr sz="2000" dirty="0">
                <a:latin typeface="Times New Roman" pitchFamily="18" charset="0"/>
                <a:cs typeface="Times New Roman" pitchFamily="18" charset="0"/>
              </a:rPr>
              <a:t>the</a:t>
            </a:r>
            <a:r>
              <a:rPr sz="2000" spc="10" dirty="0">
                <a:latin typeface="Times New Roman" pitchFamily="18" charset="0"/>
                <a:cs typeface="Times New Roman" pitchFamily="18" charset="0"/>
              </a:rPr>
              <a:t> </a:t>
            </a:r>
            <a:r>
              <a:rPr sz="2000" spc="-10" dirty="0">
                <a:latin typeface="Times New Roman" pitchFamily="18" charset="0"/>
                <a:cs typeface="Times New Roman" pitchFamily="18" charset="0"/>
              </a:rPr>
              <a:t>save_address</a:t>
            </a:r>
            <a:r>
              <a:rPr sz="2000" spc="-15" dirty="0">
                <a:latin typeface="Times New Roman" pitchFamily="18" charset="0"/>
                <a:cs typeface="Times New Roman" pitchFamily="18" charset="0"/>
              </a:rPr>
              <a:t> </a:t>
            </a:r>
            <a:r>
              <a:rPr sz="2000" dirty="0">
                <a:latin typeface="Times New Roman" pitchFamily="18" charset="0"/>
                <a:cs typeface="Times New Roman" pitchFamily="18" charset="0"/>
              </a:rPr>
              <a:t>and the</a:t>
            </a:r>
            <a:r>
              <a:rPr sz="2000" spc="20" dirty="0">
                <a:latin typeface="Times New Roman" pitchFamily="18" charset="0"/>
                <a:cs typeface="Times New Roman" pitchFamily="18" charset="0"/>
              </a:rPr>
              <a:t> </a:t>
            </a:r>
            <a:r>
              <a:rPr sz="2000" spc="-10" dirty="0">
                <a:latin typeface="Times New Roman" pitchFamily="18" charset="0"/>
                <a:cs typeface="Times New Roman" pitchFamily="18" charset="0"/>
              </a:rPr>
              <a:t>routine_address</a:t>
            </a:r>
            <a:r>
              <a:rPr sz="2000" spc="15" dirty="0">
                <a:latin typeface="Times New Roman" pitchFamily="18" charset="0"/>
                <a:cs typeface="Times New Roman" pitchFamily="18" charset="0"/>
              </a:rPr>
              <a:t> </a:t>
            </a:r>
            <a:r>
              <a:rPr sz="2000" spc="-15" dirty="0">
                <a:latin typeface="Times New Roman" pitchFamily="18" charset="0"/>
                <a:cs typeface="Times New Roman" pitchFamily="18" charset="0"/>
              </a:rPr>
              <a:t>before</a:t>
            </a:r>
            <a:r>
              <a:rPr sz="2000" spc="5" dirty="0">
                <a:latin typeface="Times New Roman" pitchFamily="18" charset="0"/>
                <a:cs typeface="Times New Roman" pitchFamily="18" charset="0"/>
              </a:rPr>
              <a:t> </a:t>
            </a:r>
            <a:r>
              <a:rPr sz="2000" spc="-5" dirty="0">
                <a:latin typeface="Times New Roman" pitchFamily="18" charset="0"/>
                <a:cs typeface="Times New Roman" pitchFamily="18" charset="0"/>
              </a:rPr>
              <a:t>they</a:t>
            </a:r>
            <a:r>
              <a:rPr sz="2000" dirty="0">
                <a:latin typeface="Times New Roman" pitchFamily="18" charset="0"/>
                <a:cs typeface="Times New Roman" pitchFamily="18" charset="0"/>
              </a:rPr>
              <a:t> </a:t>
            </a:r>
            <a:r>
              <a:rPr sz="2000" spc="-10" dirty="0">
                <a:latin typeface="Times New Roman" pitchFamily="18" charset="0"/>
                <a:cs typeface="Times New Roman" pitchFamily="18" charset="0"/>
              </a:rPr>
              <a:t>are </a:t>
            </a:r>
            <a:r>
              <a:rPr sz="2000" spc="-5" dirty="0">
                <a:latin typeface="Times New Roman" pitchFamily="18" charset="0"/>
                <a:cs typeface="Times New Roman" pitchFamily="18" charset="0"/>
              </a:rPr>
              <a:t> </a:t>
            </a:r>
            <a:r>
              <a:rPr sz="2000" spc="-15" dirty="0">
                <a:latin typeface="Times New Roman" pitchFamily="18" charset="0"/>
                <a:cs typeface="Times New Roman" pitchFamily="18" charset="0"/>
              </a:rPr>
              <a:t>transferred</a:t>
            </a:r>
            <a:r>
              <a:rPr sz="2000" dirty="0">
                <a:latin typeface="Times New Roman" pitchFamily="18" charset="0"/>
                <a:cs typeface="Times New Roman" pitchFamily="18" charset="0"/>
              </a:rPr>
              <a:t> </a:t>
            </a:r>
            <a:r>
              <a:rPr sz="2000" spc="-10" dirty="0">
                <a:latin typeface="Times New Roman" pitchFamily="18" charset="0"/>
                <a:cs typeface="Times New Roman" pitchFamily="18" charset="0"/>
              </a:rPr>
              <a:t>to</a:t>
            </a:r>
            <a:r>
              <a:rPr sz="2000" spc="-5" dirty="0">
                <a:latin typeface="Times New Roman" pitchFamily="18" charset="0"/>
                <a:cs typeface="Times New Roman" pitchFamily="18" charset="0"/>
              </a:rPr>
              <a:t> </a:t>
            </a:r>
            <a:r>
              <a:rPr sz="2000" dirty="0">
                <a:latin typeface="Times New Roman" pitchFamily="18" charset="0"/>
                <a:cs typeface="Times New Roman" pitchFamily="18" charset="0"/>
              </a:rPr>
              <a:t>the MAR</a:t>
            </a:r>
            <a:r>
              <a:rPr sz="2000" spc="10" dirty="0">
                <a:latin typeface="Times New Roman" pitchFamily="18" charset="0"/>
                <a:cs typeface="Times New Roman" pitchFamily="18" charset="0"/>
              </a:rPr>
              <a:t> </a:t>
            </a:r>
            <a:r>
              <a:rPr sz="2000" dirty="0">
                <a:latin typeface="Times New Roman" pitchFamily="18" charset="0"/>
                <a:cs typeface="Times New Roman" pitchFamily="18" charset="0"/>
              </a:rPr>
              <a:t>and</a:t>
            </a:r>
            <a:r>
              <a:rPr sz="2000" spc="5" dirty="0">
                <a:latin typeface="Times New Roman" pitchFamily="18" charset="0"/>
                <a:cs typeface="Times New Roman" pitchFamily="18" charset="0"/>
              </a:rPr>
              <a:t> </a:t>
            </a:r>
            <a:r>
              <a:rPr sz="2000" spc="-5" dirty="0">
                <a:latin typeface="Times New Roman" pitchFamily="18" charset="0"/>
                <a:cs typeface="Times New Roman" pitchFamily="18" charset="0"/>
              </a:rPr>
              <a:t>PC</a:t>
            </a:r>
            <a:r>
              <a:rPr sz="2000" spc="20" dirty="0">
                <a:latin typeface="Times New Roman" pitchFamily="18" charset="0"/>
                <a:cs typeface="Times New Roman" pitchFamily="18" charset="0"/>
              </a:rPr>
              <a:t> </a:t>
            </a:r>
            <a:r>
              <a:rPr sz="2000" spc="-15">
                <a:latin typeface="Times New Roman" pitchFamily="18" charset="0"/>
                <a:cs typeface="Times New Roman" pitchFamily="18" charset="0"/>
              </a:rPr>
              <a:t>respectively</a:t>
            </a:r>
            <a:r>
              <a:rPr sz="2000" spc="-15" smtClean="0">
                <a:latin typeface="Times New Roman" pitchFamily="18" charset="0"/>
                <a:cs typeface="Times New Roman" pitchFamily="18" charset="0"/>
              </a:rPr>
              <a:t>.</a:t>
            </a:r>
            <a:endParaRPr sz="200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0" y="228600"/>
            <a:ext cx="4584065" cy="697230"/>
          </a:xfrm>
          <a:prstGeom prst="rect">
            <a:avLst/>
          </a:prstGeom>
        </p:spPr>
        <p:txBody>
          <a:bodyPr vert="horz" wrap="square" lIns="0" tIns="13335" rIns="0" bIns="0" rtlCol="0">
            <a:spAutoFit/>
          </a:bodyPr>
          <a:lstStyle/>
          <a:p>
            <a:pPr marL="12700">
              <a:lnSpc>
                <a:spcPct val="100000"/>
              </a:lnSpc>
              <a:spcBef>
                <a:spcPts val="105"/>
              </a:spcBef>
            </a:pPr>
            <a:r>
              <a:rPr sz="4400" b="0" spc="-25" dirty="0">
                <a:latin typeface="Calibri"/>
                <a:cs typeface="Calibri"/>
              </a:rPr>
              <a:t>Execute</a:t>
            </a:r>
            <a:r>
              <a:rPr sz="4400" b="0" spc="-35" dirty="0">
                <a:latin typeface="Calibri"/>
                <a:cs typeface="Calibri"/>
              </a:rPr>
              <a:t> </a:t>
            </a:r>
            <a:r>
              <a:rPr sz="4400" b="0" spc="-15" dirty="0">
                <a:latin typeface="Calibri"/>
                <a:cs typeface="Calibri"/>
              </a:rPr>
              <a:t>Cycle</a:t>
            </a:r>
            <a:r>
              <a:rPr sz="4400" b="0" spc="-35" dirty="0">
                <a:latin typeface="Calibri"/>
                <a:cs typeface="Calibri"/>
              </a:rPr>
              <a:t> </a:t>
            </a:r>
            <a:r>
              <a:rPr sz="4400" b="0" spc="-5" dirty="0">
                <a:latin typeface="Calibri"/>
                <a:cs typeface="Calibri"/>
              </a:rPr>
              <a:t>(ADD)</a:t>
            </a:r>
            <a:endParaRPr sz="4400">
              <a:latin typeface="Calibri"/>
              <a:cs typeface="Calibri"/>
            </a:endParaRPr>
          </a:p>
        </p:txBody>
      </p:sp>
      <p:sp>
        <p:nvSpPr>
          <p:cNvPr id="3" name="object 3"/>
          <p:cNvSpPr txBox="1"/>
          <p:nvPr/>
        </p:nvSpPr>
        <p:spPr>
          <a:xfrm>
            <a:off x="609600" y="914400"/>
            <a:ext cx="8009890" cy="2776401"/>
          </a:xfrm>
          <a:prstGeom prst="rect">
            <a:avLst/>
          </a:prstGeom>
        </p:spPr>
        <p:txBody>
          <a:bodyPr vert="horz" wrap="square" lIns="0" tIns="186690" rIns="0" bIns="0" rtlCol="0">
            <a:spAutoFit/>
          </a:bodyPr>
          <a:lstStyle/>
          <a:p>
            <a:pPr marL="25400" algn="just">
              <a:lnSpc>
                <a:spcPct val="100000"/>
              </a:lnSpc>
              <a:spcBef>
                <a:spcPts val="1470"/>
              </a:spcBef>
              <a:buFont typeface="Arial" pitchFamily="34" charset="0"/>
              <a:buChar char="•"/>
            </a:pPr>
            <a:r>
              <a:rPr sz="2400" spc="-25" dirty="0">
                <a:latin typeface="Times New Roman" pitchFamily="18" charset="0"/>
                <a:cs typeface="Times New Roman" pitchFamily="18" charset="0"/>
              </a:rPr>
              <a:t>Different</a:t>
            </a:r>
            <a:r>
              <a:rPr sz="2400" spc="-5" dirty="0">
                <a:latin typeface="Times New Roman" pitchFamily="18" charset="0"/>
                <a:cs typeface="Times New Roman" pitchFamily="18" charset="0"/>
              </a:rPr>
              <a:t> </a:t>
            </a:r>
            <a:r>
              <a:rPr sz="2400" spc="-30" dirty="0">
                <a:latin typeface="Times New Roman" pitchFamily="18" charset="0"/>
                <a:cs typeface="Times New Roman" pitchFamily="18" charset="0"/>
              </a:rPr>
              <a:t>for</a:t>
            </a:r>
            <a:r>
              <a:rPr sz="2400" spc="-10" dirty="0">
                <a:latin typeface="Times New Roman" pitchFamily="18" charset="0"/>
                <a:cs typeface="Times New Roman" pitchFamily="18" charset="0"/>
              </a:rPr>
              <a:t> </a:t>
            </a:r>
            <a:r>
              <a:rPr sz="2400">
                <a:latin typeface="Times New Roman" pitchFamily="18" charset="0"/>
                <a:cs typeface="Times New Roman" pitchFamily="18" charset="0"/>
              </a:rPr>
              <a:t>each</a:t>
            </a:r>
            <a:r>
              <a:rPr sz="2400" spc="-5">
                <a:latin typeface="Times New Roman" pitchFamily="18" charset="0"/>
                <a:cs typeface="Times New Roman" pitchFamily="18" charset="0"/>
              </a:rPr>
              <a:t> </a:t>
            </a:r>
            <a:r>
              <a:rPr sz="2400" spc="-10" smtClean="0">
                <a:latin typeface="Times New Roman" pitchFamily="18" charset="0"/>
                <a:cs typeface="Times New Roman" pitchFamily="18" charset="0"/>
              </a:rPr>
              <a:t>instruction</a:t>
            </a:r>
            <a:endParaRPr lang="en-US" sz="2400" spc="-10" dirty="0" smtClean="0">
              <a:latin typeface="Times New Roman" pitchFamily="18" charset="0"/>
              <a:cs typeface="Times New Roman" pitchFamily="18" charset="0"/>
            </a:endParaRPr>
          </a:p>
          <a:p>
            <a:pPr marL="25400" algn="just">
              <a:spcBef>
                <a:spcPts val="1470"/>
              </a:spcBef>
              <a:buFont typeface="Arial" pitchFamily="34" charset="0"/>
              <a:buChar char="•"/>
            </a:pPr>
            <a:r>
              <a:rPr lang="en-US" sz="2400" dirty="0" smtClean="0">
                <a:latin typeface="Times New Roman" pitchFamily="18" charset="0"/>
                <a:cs typeface="Times New Roman" pitchFamily="18" charset="0"/>
              </a:rPr>
              <a:t>The control unit </a:t>
            </a:r>
            <a:r>
              <a:rPr lang="en-US" sz="2400" b="1" dirty="0" smtClean="0">
                <a:latin typeface="Times New Roman" pitchFamily="18" charset="0"/>
                <a:cs typeface="Times New Roman" pitchFamily="18" charset="0"/>
              </a:rPr>
              <a:t>examines the </a:t>
            </a:r>
            <a:r>
              <a:rPr lang="en-US" sz="2400" b="1" dirty="0" err="1" smtClean="0">
                <a:latin typeface="Times New Roman" pitchFamily="18" charset="0"/>
                <a:cs typeface="Times New Roman" pitchFamily="18" charset="0"/>
              </a:rPr>
              <a:t>opcode</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and </a:t>
            </a:r>
            <a:r>
              <a:rPr lang="en-US" sz="2400" b="1" dirty="0" smtClean="0">
                <a:latin typeface="Times New Roman" pitchFamily="18" charset="0"/>
                <a:cs typeface="Times New Roman" pitchFamily="18" charset="0"/>
              </a:rPr>
              <a:t>generates a sequence of micro-operations</a:t>
            </a:r>
            <a:r>
              <a:rPr lang="en-US" sz="2400" dirty="0" smtClean="0">
                <a:latin typeface="Times New Roman" pitchFamily="18" charset="0"/>
                <a:cs typeface="Times New Roman" pitchFamily="18" charset="0"/>
              </a:rPr>
              <a:t> based on the value of the </a:t>
            </a:r>
            <a:r>
              <a:rPr lang="en-US" sz="2400" dirty="0" err="1" smtClean="0">
                <a:latin typeface="Times New Roman" pitchFamily="18" charset="0"/>
                <a:cs typeface="Times New Roman" pitchFamily="18" charset="0"/>
              </a:rPr>
              <a:t>opcode</a:t>
            </a:r>
            <a:r>
              <a:rPr lang="en-US" sz="2400" dirty="0" smtClean="0">
                <a:solidFill>
                  <a:srgbClr val="FF0000"/>
                </a:solidFill>
                <a:latin typeface="Times New Roman" pitchFamily="18" charset="0"/>
                <a:cs typeface="Times New Roman" pitchFamily="18" charset="0"/>
              </a:rPr>
              <a:t>- Instruction decoding.</a:t>
            </a:r>
            <a:endParaRPr sz="2400">
              <a:solidFill>
                <a:srgbClr val="FF0000"/>
              </a:solidFill>
              <a:latin typeface="Times New Roman" pitchFamily="18" charset="0"/>
              <a:cs typeface="Times New Roman" pitchFamily="18" charset="0"/>
            </a:endParaRPr>
          </a:p>
          <a:p>
            <a:pPr marL="368300" marR="17780" indent="-342900" algn="just">
              <a:lnSpc>
                <a:spcPct val="100000"/>
              </a:lnSpc>
              <a:spcBef>
                <a:spcPts val="1365"/>
              </a:spcBef>
            </a:pPr>
            <a:r>
              <a:rPr sz="2400" spc="5" dirty="0">
                <a:latin typeface="Times New Roman" pitchFamily="18" charset="0"/>
                <a:cs typeface="Times New Roman" pitchFamily="18" charset="0"/>
              </a:rPr>
              <a:t>e.g.</a:t>
            </a:r>
            <a:r>
              <a:rPr sz="2400" spc="-5" dirty="0">
                <a:latin typeface="Times New Roman" pitchFamily="18" charset="0"/>
                <a:cs typeface="Times New Roman" pitchFamily="18" charset="0"/>
              </a:rPr>
              <a:t> </a:t>
            </a:r>
            <a:r>
              <a:rPr sz="2400" dirty="0">
                <a:latin typeface="Times New Roman" pitchFamily="18" charset="0"/>
                <a:cs typeface="Times New Roman" pitchFamily="18" charset="0"/>
              </a:rPr>
              <a:t>ADD</a:t>
            </a:r>
            <a:r>
              <a:rPr sz="2400" spc="15" dirty="0">
                <a:latin typeface="Times New Roman" pitchFamily="18" charset="0"/>
                <a:cs typeface="Times New Roman" pitchFamily="18" charset="0"/>
              </a:rPr>
              <a:t> </a:t>
            </a:r>
            <a:r>
              <a:rPr sz="2400" dirty="0">
                <a:latin typeface="Times New Roman" pitchFamily="18" charset="0"/>
                <a:cs typeface="Times New Roman" pitchFamily="18" charset="0"/>
              </a:rPr>
              <a:t>R1,X - add</a:t>
            </a:r>
            <a:r>
              <a:rPr sz="2400" spc="-5" dirty="0">
                <a:latin typeface="Times New Roman" pitchFamily="18" charset="0"/>
                <a:cs typeface="Times New Roman" pitchFamily="18" charset="0"/>
              </a:rPr>
              <a:t> </a:t>
            </a:r>
            <a:r>
              <a:rPr sz="2400" dirty="0">
                <a:latin typeface="Times New Roman" pitchFamily="18" charset="0"/>
                <a:cs typeface="Times New Roman" pitchFamily="18" charset="0"/>
              </a:rPr>
              <a:t>the </a:t>
            </a:r>
            <a:r>
              <a:rPr sz="2400" spc="-15" dirty="0">
                <a:latin typeface="Times New Roman" pitchFamily="18" charset="0"/>
                <a:cs typeface="Times New Roman" pitchFamily="18" charset="0"/>
              </a:rPr>
              <a:t>contents</a:t>
            </a:r>
            <a:r>
              <a:rPr sz="2400" spc="-10" dirty="0">
                <a:latin typeface="Times New Roman" pitchFamily="18" charset="0"/>
                <a:cs typeface="Times New Roman" pitchFamily="18" charset="0"/>
              </a:rPr>
              <a:t> </a:t>
            </a:r>
            <a:r>
              <a:rPr sz="2400" dirty="0">
                <a:latin typeface="Times New Roman" pitchFamily="18" charset="0"/>
                <a:cs typeface="Times New Roman" pitchFamily="18" charset="0"/>
              </a:rPr>
              <a:t>of</a:t>
            </a:r>
            <a:r>
              <a:rPr sz="2400" spc="-5" dirty="0">
                <a:latin typeface="Times New Roman" pitchFamily="18" charset="0"/>
                <a:cs typeface="Times New Roman" pitchFamily="18" charset="0"/>
              </a:rPr>
              <a:t> </a:t>
            </a:r>
            <a:r>
              <a:rPr sz="2400" spc="-10" dirty="0">
                <a:latin typeface="Times New Roman" pitchFamily="18" charset="0"/>
                <a:cs typeface="Times New Roman" pitchFamily="18" charset="0"/>
              </a:rPr>
              <a:t>location</a:t>
            </a:r>
            <a:r>
              <a:rPr sz="2400" spc="-5" dirty="0">
                <a:latin typeface="Times New Roman" pitchFamily="18" charset="0"/>
                <a:cs typeface="Times New Roman" pitchFamily="18" charset="0"/>
              </a:rPr>
              <a:t> </a:t>
            </a:r>
            <a:r>
              <a:rPr sz="2400" dirty="0">
                <a:latin typeface="Times New Roman" pitchFamily="18" charset="0"/>
                <a:cs typeface="Times New Roman" pitchFamily="18" charset="0"/>
              </a:rPr>
              <a:t>X</a:t>
            </a:r>
            <a:r>
              <a:rPr sz="2400" spc="5" dirty="0">
                <a:latin typeface="Times New Roman" pitchFamily="18" charset="0"/>
                <a:cs typeface="Times New Roman" pitchFamily="18" charset="0"/>
              </a:rPr>
              <a:t> </a:t>
            </a:r>
            <a:r>
              <a:rPr sz="2400" spc="-25" dirty="0">
                <a:latin typeface="Times New Roman" pitchFamily="18" charset="0"/>
                <a:cs typeface="Times New Roman" pitchFamily="18" charset="0"/>
              </a:rPr>
              <a:t>to </a:t>
            </a:r>
            <a:r>
              <a:rPr sz="2400" spc="-705" dirty="0">
                <a:latin typeface="Times New Roman" pitchFamily="18" charset="0"/>
                <a:cs typeface="Times New Roman" pitchFamily="18" charset="0"/>
              </a:rPr>
              <a:t> </a:t>
            </a:r>
            <a:r>
              <a:rPr sz="2400" spc="-20" dirty="0">
                <a:latin typeface="Times New Roman" pitchFamily="18" charset="0"/>
                <a:cs typeface="Times New Roman" pitchFamily="18" charset="0"/>
              </a:rPr>
              <a:t>Register</a:t>
            </a:r>
            <a:r>
              <a:rPr sz="2400" spc="-5" dirty="0">
                <a:latin typeface="Times New Roman" pitchFamily="18" charset="0"/>
                <a:cs typeface="Times New Roman" pitchFamily="18" charset="0"/>
              </a:rPr>
              <a:t> </a:t>
            </a:r>
            <a:r>
              <a:rPr sz="2400" dirty="0">
                <a:latin typeface="Times New Roman" pitchFamily="18" charset="0"/>
                <a:cs typeface="Times New Roman" pitchFamily="18" charset="0"/>
              </a:rPr>
              <a:t>1</a:t>
            </a:r>
            <a:r>
              <a:rPr sz="2400" spc="-15" dirty="0">
                <a:latin typeface="Times New Roman" pitchFamily="18" charset="0"/>
                <a:cs typeface="Times New Roman" pitchFamily="18" charset="0"/>
              </a:rPr>
              <a:t> </a:t>
            </a:r>
            <a:r>
              <a:rPr sz="2400" dirty="0">
                <a:latin typeface="Times New Roman" pitchFamily="18" charset="0"/>
                <a:cs typeface="Times New Roman" pitchFamily="18" charset="0"/>
              </a:rPr>
              <a:t>,</a:t>
            </a:r>
            <a:r>
              <a:rPr sz="2400" spc="5" dirty="0">
                <a:latin typeface="Times New Roman" pitchFamily="18" charset="0"/>
                <a:cs typeface="Times New Roman" pitchFamily="18" charset="0"/>
              </a:rPr>
              <a:t> </a:t>
            </a:r>
            <a:r>
              <a:rPr sz="2400" spc="-10" dirty="0">
                <a:latin typeface="Times New Roman" pitchFamily="18" charset="0"/>
                <a:cs typeface="Times New Roman" pitchFamily="18" charset="0"/>
              </a:rPr>
              <a:t>result </a:t>
            </a:r>
            <a:r>
              <a:rPr sz="2400">
                <a:latin typeface="Times New Roman" pitchFamily="18" charset="0"/>
                <a:cs typeface="Times New Roman" pitchFamily="18" charset="0"/>
              </a:rPr>
              <a:t>in </a:t>
            </a:r>
            <a:r>
              <a:rPr sz="2400" smtClean="0">
                <a:latin typeface="Times New Roman" pitchFamily="18" charset="0"/>
                <a:cs typeface="Times New Roman" pitchFamily="18" charset="0"/>
              </a:rPr>
              <a:t>R1</a:t>
            </a:r>
            <a:endParaRPr sz="240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srcRect l="37482" t="55208" r="32650" b="30209"/>
          <a:stretch>
            <a:fillRect/>
          </a:stretch>
        </p:blipFill>
        <p:spPr bwMode="auto">
          <a:xfrm>
            <a:off x="2590800" y="3657600"/>
            <a:ext cx="3886200" cy="1066800"/>
          </a:xfrm>
          <a:prstGeom prst="rect">
            <a:avLst/>
          </a:prstGeom>
          <a:noFill/>
          <a:ln w="9525">
            <a:noFill/>
            <a:miter lim="800000"/>
            <a:headEnd/>
            <a:tailEnd/>
          </a:ln>
          <a:effectLst/>
        </p:spPr>
      </p:pic>
      <p:sp>
        <p:nvSpPr>
          <p:cNvPr id="6" name="TextBox 5"/>
          <p:cNvSpPr txBox="1"/>
          <p:nvPr/>
        </p:nvSpPr>
        <p:spPr>
          <a:xfrm>
            <a:off x="457200" y="4800600"/>
            <a:ext cx="8305800" cy="1323439"/>
          </a:xfrm>
          <a:prstGeom prst="rect">
            <a:avLst/>
          </a:prstGeom>
          <a:noFill/>
        </p:spPr>
        <p:txBody>
          <a:bodyPr wrap="square" rtlCol="0">
            <a:spAutoFit/>
          </a:bodyPr>
          <a:lstStyle/>
          <a:p>
            <a:pPr algn="just">
              <a:buFont typeface="Arial" pitchFamily="34" charset="0"/>
              <a:buChar char="•"/>
            </a:pPr>
            <a:r>
              <a:rPr lang="en-US" sz="2000" dirty="0" smtClean="0">
                <a:latin typeface="Times New Roman" pitchFamily="18" charset="0"/>
                <a:cs typeface="Times New Roman" pitchFamily="18" charset="0"/>
              </a:rPr>
              <a:t>IR contains the ADD instruction. </a:t>
            </a:r>
          </a:p>
          <a:p>
            <a:pPr algn="just">
              <a:buFont typeface="Arial" pitchFamily="34" charset="0"/>
              <a:buChar char="•"/>
            </a:pPr>
            <a:r>
              <a:rPr lang="en-US" sz="2000" dirty="0" smtClean="0">
                <a:latin typeface="Times New Roman" pitchFamily="18" charset="0"/>
                <a:cs typeface="Times New Roman" pitchFamily="18" charset="0"/>
              </a:rPr>
              <a:t>In the first step, the address portion of the IR is loaded into the MAR. </a:t>
            </a:r>
          </a:p>
          <a:p>
            <a:pPr algn="just">
              <a:buFont typeface="Arial" pitchFamily="34" charset="0"/>
              <a:buChar char="•"/>
            </a:pPr>
            <a:r>
              <a:rPr lang="en-US" sz="2000" dirty="0" smtClean="0">
                <a:latin typeface="Times New Roman" pitchFamily="18" charset="0"/>
                <a:cs typeface="Times New Roman" pitchFamily="18" charset="0"/>
              </a:rPr>
              <a:t>Then the referenced memory location is read. </a:t>
            </a:r>
          </a:p>
          <a:p>
            <a:pPr algn="just">
              <a:buFont typeface="Arial" pitchFamily="34" charset="0"/>
              <a:buChar char="•"/>
            </a:pPr>
            <a:r>
              <a:rPr lang="en-US" sz="2000" dirty="0" smtClean="0">
                <a:latin typeface="Times New Roman" pitchFamily="18" charset="0"/>
                <a:cs typeface="Times New Roman" pitchFamily="18" charset="0"/>
              </a:rPr>
              <a:t>Finally, the contents of R1 and MBR are added by the ALU</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52600" y="304800"/>
            <a:ext cx="5294121" cy="567463"/>
          </a:xfrm>
          <a:prstGeom prst="rect">
            <a:avLst/>
          </a:prstGeom>
        </p:spPr>
        <p:txBody>
          <a:bodyPr vert="horz" wrap="square" lIns="0" tIns="13335" rIns="0" bIns="0" rtlCol="0">
            <a:spAutoFit/>
          </a:bodyPr>
          <a:lstStyle/>
          <a:p>
            <a:pPr marL="12700" algn="ctr">
              <a:lnSpc>
                <a:spcPct val="100000"/>
              </a:lnSpc>
              <a:spcBef>
                <a:spcPts val="105"/>
              </a:spcBef>
            </a:pPr>
            <a:r>
              <a:rPr sz="3600" b="1" spc="-15" dirty="0">
                <a:solidFill>
                  <a:srgbClr val="11478A"/>
                </a:solidFill>
                <a:effectLst/>
                <a:latin typeface="Times New Roman" pitchFamily="18" charset="0"/>
                <a:cs typeface="Times New Roman" pitchFamily="18" charset="0"/>
              </a:rPr>
              <a:t>Micro-Operations</a:t>
            </a:r>
            <a:endParaRPr sz="3600" b="1">
              <a:effectLst/>
              <a:latin typeface="Times New Roman" pitchFamily="18" charset="0"/>
              <a:cs typeface="Times New Roman" pitchFamily="18" charset="0"/>
            </a:endParaRPr>
          </a:p>
        </p:txBody>
      </p:sp>
      <p:sp>
        <p:nvSpPr>
          <p:cNvPr id="3" name="object 3"/>
          <p:cNvSpPr txBox="1"/>
          <p:nvPr/>
        </p:nvSpPr>
        <p:spPr>
          <a:xfrm>
            <a:off x="304800" y="1066800"/>
            <a:ext cx="8534400" cy="5053306"/>
          </a:xfrm>
          <a:prstGeom prst="rect">
            <a:avLst/>
          </a:prstGeom>
        </p:spPr>
        <p:txBody>
          <a:bodyPr vert="horz" wrap="square" lIns="0" tIns="13335" rIns="0" bIns="0" rtlCol="0">
            <a:spAutoFit/>
          </a:bodyPr>
          <a:lstStyle/>
          <a:p>
            <a:pPr marL="354965" indent="-342900" algn="just">
              <a:spcBef>
                <a:spcPts val="105"/>
              </a:spcBef>
              <a:buFont typeface="Arial MT"/>
              <a:buChar char="•"/>
              <a:tabLst>
                <a:tab pos="354965" algn="l"/>
                <a:tab pos="355600" algn="l"/>
              </a:tabLst>
            </a:pPr>
            <a:r>
              <a:rPr lang="en-US" sz="2800" dirty="0" smtClean="0">
                <a:latin typeface="Times New Roman" pitchFamily="18" charset="0"/>
                <a:cs typeface="Times New Roman" pitchFamily="18" charset="0"/>
              </a:rPr>
              <a:t>Execution of a program consists of the sequential execution of instructions. </a:t>
            </a:r>
          </a:p>
          <a:p>
            <a:pPr marL="354965" indent="-342900" algn="just">
              <a:spcBef>
                <a:spcPts val="105"/>
              </a:spcBef>
              <a:buFont typeface="Arial MT"/>
              <a:buChar char="•"/>
              <a:tabLst>
                <a:tab pos="354965" algn="l"/>
                <a:tab pos="355600" algn="l"/>
              </a:tabLst>
            </a:pPr>
            <a:r>
              <a:rPr lang="en-US" sz="2800" dirty="0" smtClean="0">
                <a:latin typeface="Times New Roman" pitchFamily="18" charset="0"/>
                <a:cs typeface="Times New Roman" pitchFamily="18" charset="0"/>
              </a:rPr>
              <a:t>Each instruction is executed during an instruction cycle made up of shorter </a:t>
            </a:r>
            <a:r>
              <a:rPr lang="en-US" sz="2800" dirty="0" err="1" smtClean="0">
                <a:latin typeface="Times New Roman" pitchFamily="18" charset="0"/>
                <a:cs typeface="Times New Roman" pitchFamily="18" charset="0"/>
              </a:rPr>
              <a:t>subcycles</a:t>
            </a:r>
            <a:r>
              <a:rPr lang="en-US" sz="2800" dirty="0" smtClean="0">
                <a:latin typeface="Times New Roman" pitchFamily="18" charset="0"/>
                <a:cs typeface="Times New Roman" pitchFamily="18" charset="0"/>
              </a:rPr>
              <a:t> (e.g., fetch, indirect, execute, interrupt). </a:t>
            </a:r>
          </a:p>
          <a:p>
            <a:pPr marL="354965" indent="-342900" algn="just">
              <a:spcBef>
                <a:spcPts val="105"/>
              </a:spcBef>
              <a:buFont typeface="Arial MT"/>
              <a:buChar char="•"/>
              <a:tabLst>
                <a:tab pos="354965" algn="l"/>
                <a:tab pos="355600" algn="l"/>
              </a:tabLst>
            </a:pPr>
            <a:r>
              <a:rPr lang="en-US" sz="2800" dirty="0" smtClean="0">
                <a:latin typeface="Times New Roman" pitchFamily="18" charset="0"/>
                <a:cs typeface="Times New Roman" pitchFamily="18" charset="0"/>
              </a:rPr>
              <a:t>The execution of each </a:t>
            </a:r>
            <a:r>
              <a:rPr lang="en-US" sz="2800" dirty="0" err="1" smtClean="0">
                <a:latin typeface="Times New Roman" pitchFamily="18" charset="0"/>
                <a:cs typeface="Times New Roman" pitchFamily="18" charset="0"/>
              </a:rPr>
              <a:t>subcycle</a:t>
            </a:r>
            <a:r>
              <a:rPr lang="en-US" sz="2800" dirty="0" smtClean="0">
                <a:latin typeface="Times New Roman" pitchFamily="18" charset="0"/>
                <a:cs typeface="Times New Roman" pitchFamily="18" charset="0"/>
              </a:rPr>
              <a:t> involves one or more shorter operations, that is, micro-operations.</a:t>
            </a:r>
          </a:p>
          <a:p>
            <a:pPr marL="354965" indent="-342900" algn="just">
              <a:spcBef>
                <a:spcPts val="105"/>
              </a:spcBef>
              <a:buFont typeface="Arial MT"/>
              <a:buChar char="•"/>
              <a:tabLst>
                <a:tab pos="354965" algn="l"/>
                <a:tab pos="355600" algn="l"/>
              </a:tabLst>
            </a:pPr>
            <a:r>
              <a:rPr sz="2800" smtClean="0">
                <a:latin typeface="Times New Roman" pitchFamily="18" charset="0"/>
                <a:cs typeface="Times New Roman" pitchFamily="18" charset="0"/>
              </a:rPr>
              <a:t>A</a:t>
            </a:r>
            <a:r>
              <a:rPr sz="2800" spc="-15" smtClean="0">
                <a:latin typeface="Times New Roman" pitchFamily="18" charset="0"/>
                <a:cs typeface="Times New Roman" pitchFamily="18" charset="0"/>
              </a:rPr>
              <a:t> </a:t>
            </a:r>
            <a:r>
              <a:rPr sz="2800" spc="-10" dirty="0">
                <a:latin typeface="Times New Roman" pitchFamily="18" charset="0"/>
                <a:cs typeface="Times New Roman" pitchFamily="18" charset="0"/>
              </a:rPr>
              <a:t>computer </a:t>
            </a:r>
            <a:r>
              <a:rPr sz="2800" spc="-25" dirty="0">
                <a:latin typeface="Times New Roman" pitchFamily="18" charset="0"/>
                <a:cs typeface="Times New Roman" pitchFamily="18" charset="0"/>
              </a:rPr>
              <a:t>executes</a:t>
            </a:r>
            <a:r>
              <a:rPr sz="2800" spc="-30" dirty="0">
                <a:latin typeface="Times New Roman" pitchFamily="18" charset="0"/>
                <a:cs typeface="Times New Roman" pitchFamily="18" charset="0"/>
              </a:rPr>
              <a:t> </a:t>
            </a:r>
            <a:r>
              <a:rPr sz="2800">
                <a:latin typeface="Times New Roman" pitchFamily="18" charset="0"/>
                <a:cs typeface="Times New Roman" pitchFamily="18" charset="0"/>
              </a:rPr>
              <a:t>a</a:t>
            </a:r>
            <a:r>
              <a:rPr sz="2800" spc="-15">
                <a:latin typeface="Times New Roman" pitchFamily="18" charset="0"/>
                <a:cs typeface="Times New Roman" pitchFamily="18" charset="0"/>
              </a:rPr>
              <a:t> </a:t>
            </a:r>
            <a:r>
              <a:rPr sz="2800" spc="-15" smtClean="0">
                <a:latin typeface="Times New Roman" pitchFamily="18" charset="0"/>
                <a:cs typeface="Times New Roman" pitchFamily="18" charset="0"/>
              </a:rPr>
              <a:t>program</a:t>
            </a:r>
            <a:endParaRPr sz="2800">
              <a:latin typeface="Times New Roman" pitchFamily="18" charset="0"/>
              <a:cs typeface="Times New Roman" pitchFamily="18" charset="0"/>
            </a:endParaRPr>
          </a:p>
          <a:p>
            <a:pPr marL="354965" indent="-342900" algn="just">
              <a:lnSpc>
                <a:spcPct val="100000"/>
              </a:lnSpc>
              <a:spcBef>
                <a:spcPts val="2685"/>
              </a:spcBef>
              <a:buFont typeface="Arial MT"/>
              <a:buChar char="•"/>
              <a:tabLst>
                <a:tab pos="354965" algn="l"/>
                <a:tab pos="355600" algn="l"/>
              </a:tabLst>
            </a:pPr>
            <a:r>
              <a:rPr sz="2800" spc="-15" dirty="0">
                <a:latin typeface="Times New Roman" pitchFamily="18" charset="0"/>
                <a:cs typeface="Times New Roman" pitchFamily="18" charset="0"/>
              </a:rPr>
              <a:t>Each</a:t>
            </a:r>
            <a:r>
              <a:rPr sz="2800" spc="-10" dirty="0">
                <a:latin typeface="Times New Roman" pitchFamily="18" charset="0"/>
                <a:cs typeface="Times New Roman" pitchFamily="18" charset="0"/>
              </a:rPr>
              <a:t> </a:t>
            </a:r>
            <a:r>
              <a:rPr sz="2800" spc="-25" dirty="0">
                <a:latin typeface="Times New Roman" pitchFamily="18" charset="0"/>
                <a:cs typeface="Times New Roman" pitchFamily="18" charset="0"/>
              </a:rPr>
              <a:t>step</a:t>
            </a:r>
            <a:r>
              <a:rPr sz="2800" spc="5" dirty="0">
                <a:latin typeface="Times New Roman" pitchFamily="18" charset="0"/>
                <a:cs typeface="Times New Roman" pitchFamily="18" charset="0"/>
              </a:rPr>
              <a:t> </a:t>
            </a:r>
            <a:r>
              <a:rPr sz="2800" spc="-5" dirty="0">
                <a:latin typeface="Times New Roman" pitchFamily="18" charset="0"/>
                <a:cs typeface="Times New Roman" pitchFamily="18" charset="0"/>
              </a:rPr>
              <a:t>does</a:t>
            </a:r>
            <a:r>
              <a:rPr sz="2800" spc="-10" dirty="0">
                <a:latin typeface="Times New Roman" pitchFamily="18" charset="0"/>
                <a:cs typeface="Times New Roman" pitchFamily="18" charset="0"/>
              </a:rPr>
              <a:t> very </a:t>
            </a:r>
            <a:r>
              <a:rPr sz="2800" spc="-15" dirty="0">
                <a:latin typeface="Times New Roman" pitchFamily="18" charset="0"/>
                <a:cs typeface="Times New Roman" pitchFamily="18" charset="0"/>
              </a:rPr>
              <a:t>little</a:t>
            </a:r>
            <a:endParaRPr sz="2800">
              <a:latin typeface="Times New Roman" pitchFamily="18" charset="0"/>
              <a:cs typeface="Times New Roman" pitchFamily="18" charset="0"/>
            </a:endParaRPr>
          </a:p>
          <a:p>
            <a:pPr marL="354965" indent="-342900" algn="just">
              <a:lnSpc>
                <a:spcPct val="100000"/>
              </a:lnSpc>
              <a:spcBef>
                <a:spcPts val="2690"/>
              </a:spcBef>
              <a:buFont typeface="Arial MT"/>
              <a:buChar char="•"/>
              <a:tabLst>
                <a:tab pos="354965" algn="l"/>
                <a:tab pos="355600" algn="l"/>
              </a:tabLst>
            </a:pPr>
            <a:r>
              <a:rPr sz="2800" spc="-25" dirty="0">
                <a:latin typeface="Times New Roman" pitchFamily="18" charset="0"/>
                <a:cs typeface="Times New Roman" pitchFamily="18" charset="0"/>
              </a:rPr>
              <a:t>Atomic</a:t>
            </a:r>
            <a:r>
              <a:rPr sz="2800" spc="-15" dirty="0">
                <a:latin typeface="Times New Roman" pitchFamily="18" charset="0"/>
                <a:cs typeface="Times New Roman" pitchFamily="18" charset="0"/>
              </a:rPr>
              <a:t> operation </a:t>
            </a:r>
            <a:r>
              <a:rPr sz="2800" dirty="0">
                <a:latin typeface="Times New Roman" pitchFamily="18" charset="0"/>
                <a:cs typeface="Times New Roman" pitchFamily="18" charset="0"/>
              </a:rPr>
              <a:t>of</a:t>
            </a:r>
            <a:r>
              <a:rPr sz="2800" spc="-30" dirty="0">
                <a:latin typeface="Times New Roman" pitchFamily="18" charset="0"/>
                <a:cs typeface="Times New Roman" pitchFamily="18" charset="0"/>
              </a:rPr>
              <a:t> </a:t>
            </a:r>
            <a:r>
              <a:rPr sz="2800" spc="-5" dirty="0">
                <a:latin typeface="Times New Roman" pitchFamily="18" charset="0"/>
                <a:cs typeface="Times New Roman" pitchFamily="18" charset="0"/>
              </a:rPr>
              <a:t>CPU</a:t>
            </a:r>
            <a:endParaRPr sz="280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274321"/>
            <a:ext cx="8933688" cy="544636"/>
          </a:xfrm>
          <a:prstGeom prst="rect">
            <a:avLst/>
          </a:prstGeom>
        </p:spPr>
        <p:txBody>
          <a:bodyPr vert="horz" wrap="square" lIns="0" tIns="51689" rIns="0" bIns="0" rtlCol="0">
            <a:spAutoFit/>
          </a:bodyPr>
          <a:lstStyle/>
          <a:p>
            <a:pPr marL="1559560" marR="5080" indent="-541655" algn="ctr">
              <a:lnSpc>
                <a:spcPct val="100000"/>
              </a:lnSpc>
              <a:spcBef>
                <a:spcPts val="95"/>
              </a:spcBef>
            </a:pPr>
            <a:r>
              <a:rPr sz="3200" b="1" spc="-10" dirty="0">
                <a:solidFill>
                  <a:srgbClr val="11478A"/>
                </a:solidFill>
                <a:latin typeface="Times New Roman" pitchFamily="18" charset="0"/>
                <a:cs typeface="Times New Roman" pitchFamily="18" charset="0"/>
              </a:rPr>
              <a:t>Constituent Elements of </a:t>
            </a:r>
            <a:r>
              <a:rPr sz="3200" b="1" spc="-890" dirty="0">
                <a:solidFill>
                  <a:srgbClr val="11478A"/>
                </a:solidFill>
                <a:latin typeface="Times New Roman" pitchFamily="18" charset="0"/>
                <a:cs typeface="Times New Roman" pitchFamily="18" charset="0"/>
              </a:rPr>
              <a:t> </a:t>
            </a:r>
            <a:r>
              <a:rPr sz="3200" b="1" spc="-25" dirty="0">
                <a:solidFill>
                  <a:srgbClr val="11478A"/>
                </a:solidFill>
                <a:effectLst/>
                <a:latin typeface="Times New Roman" pitchFamily="18" charset="0"/>
                <a:cs typeface="Times New Roman" pitchFamily="18" charset="0"/>
              </a:rPr>
              <a:t>Program</a:t>
            </a:r>
            <a:r>
              <a:rPr sz="3200" b="1" spc="-5" dirty="0">
                <a:solidFill>
                  <a:srgbClr val="11478A"/>
                </a:solidFill>
                <a:latin typeface="Times New Roman" pitchFamily="18" charset="0"/>
                <a:cs typeface="Times New Roman" pitchFamily="18" charset="0"/>
              </a:rPr>
              <a:t> </a:t>
            </a:r>
            <a:r>
              <a:rPr sz="3200" b="1" spc="-15" dirty="0">
                <a:solidFill>
                  <a:srgbClr val="11478A"/>
                </a:solidFill>
                <a:latin typeface="Times New Roman" pitchFamily="18" charset="0"/>
                <a:cs typeface="Times New Roman" pitchFamily="18" charset="0"/>
              </a:rPr>
              <a:t>Execution</a:t>
            </a:r>
          </a:p>
        </p:txBody>
      </p:sp>
      <p:pic>
        <p:nvPicPr>
          <p:cNvPr id="3" name="object 3"/>
          <p:cNvPicPr/>
          <p:nvPr/>
        </p:nvPicPr>
        <p:blipFill>
          <a:blip r:embed="rId2" cstate="print"/>
          <a:stretch>
            <a:fillRect/>
          </a:stretch>
        </p:blipFill>
        <p:spPr>
          <a:xfrm>
            <a:off x="1143000" y="1219200"/>
            <a:ext cx="7467600" cy="5171386"/>
          </a:xfrm>
          <a:prstGeom prst="rect">
            <a:avLst/>
          </a:prstGeom>
        </p:spPr>
      </p:pic>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95069" y="461594"/>
            <a:ext cx="5754370" cy="567463"/>
          </a:xfrm>
          <a:prstGeom prst="rect">
            <a:avLst/>
          </a:prstGeom>
        </p:spPr>
        <p:txBody>
          <a:bodyPr vert="horz" wrap="square" lIns="0" tIns="13335" rIns="0" bIns="0" rtlCol="0">
            <a:spAutoFit/>
          </a:bodyPr>
          <a:lstStyle/>
          <a:p>
            <a:pPr marL="12700">
              <a:lnSpc>
                <a:spcPct val="100000"/>
              </a:lnSpc>
              <a:spcBef>
                <a:spcPts val="105"/>
              </a:spcBef>
            </a:pPr>
            <a:r>
              <a:rPr lang="en-US" sz="3600" b="0" spc="-40" dirty="0" smtClean="0">
                <a:solidFill>
                  <a:srgbClr val="11478A"/>
                </a:solidFill>
                <a:effectLst/>
                <a:latin typeface="Times New Roman" pitchFamily="18" charset="0"/>
                <a:cs typeface="Times New Roman" pitchFamily="18" charset="0"/>
              </a:rPr>
              <a:t>Categories</a:t>
            </a:r>
            <a:r>
              <a:rPr sz="3600" b="0" spc="-5" dirty="0" smtClean="0">
                <a:solidFill>
                  <a:srgbClr val="11478A"/>
                </a:solidFill>
                <a:effectLst/>
                <a:latin typeface="Times New Roman" pitchFamily="18" charset="0"/>
                <a:cs typeface="Times New Roman" pitchFamily="18" charset="0"/>
              </a:rPr>
              <a:t> </a:t>
            </a:r>
            <a:r>
              <a:rPr sz="3600" b="0" dirty="0">
                <a:solidFill>
                  <a:srgbClr val="11478A"/>
                </a:solidFill>
                <a:effectLst/>
                <a:latin typeface="Times New Roman" pitchFamily="18" charset="0"/>
                <a:cs typeface="Times New Roman" pitchFamily="18" charset="0"/>
              </a:rPr>
              <a:t>of</a:t>
            </a:r>
            <a:r>
              <a:rPr sz="3600" b="0" spc="-20" dirty="0">
                <a:solidFill>
                  <a:srgbClr val="11478A"/>
                </a:solidFill>
                <a:effectLst/>
                <a:latin typeface="Times New Roman" pitchFamily="18" charset="0"/>
                <a:cs typeface="Times New Roman" pitchFamily="18" charset="0"/>
              </a:rPr>
              <a:t> </a:t>
            </a:r>
            <a:r>
              <a:rPr sz="3600" b="0" spc="-15" dirty="0">
                <a:solidFill>
                  <a:srgbClr val="11478A"/>
                </a:solidFill>
                <a:effectLst/>
                <a:latin typeface="Times New Roman" pitchFamily="18" charset="0"/>
                <a:cs typeface="Times New Roman" pitchFamily="18" charset="0"/>
              </a:rPr>
              <a:t>Micro-operation</a:t>
            </a:r>
            <a:endParaRPr sz="3600" dirty="0">
              <a:effectLst/>
              <a:latin typeface="Times New Roman" pitchFamily="18" charset="0"/>
              <a:cs typeface="Times New Roman" pitchFamily="18" charset="0"/>
            </a:endParaRPr>
          </a:p>
        </p:txBody>
      </p:sp>
      <p:sp>
        <p:nvSpPr>
          <p:cNvPr id="3" name="object 3"/>
          <p:cNvSpPr txBox="1"/>
          <p:nvPr/>
        </p:nvSpPr>
        <p:spPr>
          <a:xfrm>
            <a:off x="535940" y="1958162"/>
            <a:ext cx="7998460" cy="3029676"/>
          </a:xfrm>
          <a:prstGeom prst="rect">
            <a:avLst/>
          </a:prstGeom>
        </p:spPr>
        <p:txBody>
          <a:bodyPr vert="horz" wrap="square" lIns="0" tIns="13335" rIns="0" bIns="0" rtlCol="0">
            <a:spAutoFit/>
          </a:bodyPr>
          <a:lstStyle/>
          <a:p>
            <a:pPr marL="355600" indent="-343535" algn="just">
              <a:lnSpc>
                <a:spcPct val="100000"/>
              </a:lnSpc>
              <a:spcBef>
                <a:spcPts val="105"/>
              </a:spcBef>
              <a:buFont typeface="Arial MT"/>
              <a:buChar char="•"/>
              <a:tabLst>
                <a:tab pos="355600" algn="l"/>
                <a:tab pos="356235" algn="l"/>
              </a:tabLst>
            </a:pPr>
            <a:r>
              <a:rPr sz="2800" spc="-50" dirty="0">
                <a:latin typeface="Times New Roman" pitchFamily="18" charset="0"/>
                <a:cs typeface="Times New Roman" pitchFamily="18" charset="0"/>
              </a:rPr>
              <a:t>Transfer</a:t>
            </a:r>
            <a:r>
              <a:rPr sz="2800" spc="-10" dirty="0">
                <a:latin typeface="Times New Roman" pitchFamily="18" charset="0"/>
                <a:cs typeface="Times New Roman" pitchFamily="18" charset="0"/>
              </a:rPr>
              <a:t> </a:t>
            </a:r>
            <a:r>
              <a:rPr sz="2800" spc="-20" dirty="0">
                <a:latin typeface="Times New Roman" pitchFamily="18" charset="0"/>
                <a:cs typeface="Times New Roman" pitchFamily="18" charset="0"/>
              </a:rPr>
              <a:t>data</a:t>
            </a:r>
            <a:r>
              <a:rPr sz="2800" spc="5" dirty="0">
                <a:latin typeface="Times New Roman" pitchFamily="18" charset="0"/>
                <a:cs typeface="Times New Roman" pitchFamily="18" charset="0"/>
              </a:rPr>
              <a:t> </a:t>
            </a:r>
            <a:r>
              <a:rPr sz="2800" spc="-10" dirty="0">
                <a:latin typeface="Times New Roman" pitchFamily="18" charset="0"/>
                <a:cs typeface="Times New Roman" pitchFamily="18" charset="0"/>
              </a:rPr>
              <a:t>between</a:t>
            </a:r>
            <a:r>
              <a:rPr sz="2800" spc="-25" dirty="0">
                <a:latin typeface="Times New Roman" pitchFamily="18" charset="0"/>
                <a:cs typeface="Times New Roman" pitchFamily="18" charset="0"/>
              </a:rPr>
              <a:t> </a:t>
            </a:r>
            <a:r>
              <a:rPr sz="2800" spc="-20" dirty="0">
                <a:latin typeface="Times New Roman" pitchFamily="18" charset="0"/>
                <a:cs typeface="Times New Roman" pitchFamily="18" charset="0"/>
              </a:rPr>
              <a:t>registers</a:t>
            </a:r>
            <a:endParaRPr sz="2800">
              <a:latin typeface="Times New Roman" pitchFamily="18" charset="0"/>
              <a:cs typeface="Times New Roman" pitchFamily="18" charset="0"/>
            </a:endParaRPr>
          </a:p>
          <a:p>
            <a:pPr algn="just">
              <a:lnSpc>
                <a:spcPct val="100000"/>
              </a:lnSpc>
              <a:spcBef>
                <a:spcPts val="30"/>
              </a:spcBef>
              <a:buFont typeface="Arial MT"/>
              <a:buChar char="•"/>
            </a:pPr>
            <a:endParaRPr sz="2800">
              <a:latin typeface="Times New Roman" pitchFamily="18" charset="0"/>
              <a:cs typeface="Times New Roman" pitchFamily="18" charset="0"/>
            </a:endParaRPr>
          </a:p>
          <a:p>
            <a:pPr marL="355600" indent="-343535" algn="just">
              <a:lnSpc>
                <a:spcPct val="100000"/>
              </a:lnSpc>
              <a:buFont typeface="Arial MT"/>
              <a:buChar char="•"/>
              <a:tabLst>
                <a:tab pos="355600" algn="l"/>
                <a:tab pos="356235" algn="l"/>
              </a:tabLst>
            </a:pPr>
            <a:r>
              <a:rPr sz="2800" spc="-50" dirty="0">
                <a:latin typeface="Times New Roman" pitchFamily="18" charset="0"/>
                <a:cs typeface="Times New Roman" pitchFamily="18" charset="0"/>
              </a:rPr>
              <a:t>Transfer</a:t>
            </a:r>
            <a:r>
              <a:rPr sz="2800" spc="-5" dirty="0">
                <a:latin typeface="Times New Roman" pitchFamily="18" charset="0"/>
                <a:cs typeface="Times New Roman" pitchFamily="18" charset="0"/>
              </a:rPr>
              <a:t> </a:t>
            </a:r>
            <a:r>
              <a:rPr sz="2800" spc="-20" dirty="0">
                <a:latin typeface="Times New Roman" pitchFamily="18" charset="0"/>
                <a:cs typeface="Times New Roman" pitchFamily="18" charset="0"/>
              </a:rPr>
              <a:t>data</a:t>
            </a:r>
            <a:r>
              <a:rPr sz="2800" spc="10" dirty="0">
                <a:latin typeface="Times New Roman" pitchFamily="18" charset="0"/>
                <a:cs typeface="Times New Roman" pitchFamily="18" charset="0"/>
              </a:rPr>
              <a:t> </a:t>
            </a:r>
            <a:r>
              <a:rPr sz="2800" spc="-15" dirty="0">
                <a:latin typeface="Times New Roman" pitchFamily="18" charset="0"/>
                <a:cs typeface="Times New Roman" pitchFamily="18" charset="0"/>
              </a:rPr>
              <a:t>from</a:t>
            </a:r>
            <a:r>
              <a:rPr sz="2800" spc="-10" dirty="0">
                <a:latin typeface="Times New Roman" pitchFamily="18" charset="0"/>
                <a:cs typeface="Times New Roman" pitchFamily="18" charset="0"/>
              </a:rPr>
              <a:t> </a:t>
            </a:r>
            <a:r>
              <a:rPr sz="2800" spc="-20" dirty="0">
                <a:latin typeface="Times New Roman" pitchFamily="18" charset="0"/>
                <a:cs typeface="Times New Roman" pitchFamily="18" charset="0"/>
              </a:rPr>
              <a:t>register</a:t>
            </a:r>
            <a:r>
              <a:rPr sz="2800" spc="-25" dirty="0">
                <a:latin typeface="Times New Roman" pitchFamily="18" charset="0"/>
                <a:cs typeface="Times New Roman" pitchFamily="18" charset="0"/>
              </a:rPr>
              <a:t> </a:t>
            </a:r>
            <a:r>
              <a:rPr sz="2800" spc="-25">
                <a:latin typeface="Times New Roman" pitchFamily="18" charset="0"/>
                <a:cs typeface="Times New Roman" pitchFamily="18" charset="0"/>
              </a:rPr>
              <a:t>to</a:t>
            </a:r>
            <a:r>
              <a:rPr sz="2800">
                <a:latin typeface="Times New Roman" pitchFamily="18" charset="0"/>
                <a:cs typeface="Times New Roman" pitchFamily="18" charset="0"/>
              </a:rPr>
              <a:t> </a:t>
            </a:r>
            <a:r>
              <a:rPr sz="2800" spc="-10" smtClean="0">
                <a:latin typeface="Times New Roman" pitchFamily="18" charset="0"/>
                <a:cs typeface="Times New Roman" pitchFamily="18" charset="0"/>
              </a:rPr>
              <a:t>external</a:t>
            </a:r>
            <a:r>
              <a:rPr lang="en-US" sz="2800" spc="-10" dirty="0" smtClean="0">
                <a:latin typeface="Times New Roman" pitchFamily="18" charset="0"/>
                <a:cs typeface="Times New Roman" pitchFamily="18" charset="0"/>
              </a:rPr>
              <a:t> interface</a:t>
            </a:r>
            <a:endParaRPr sz="2800">
              <a:latin typeface="Times New Roman" pitchFamily="18" charset="0"/>
              <a:cs typeface="Times New Roman" pitchFamily="18" charset="0"/>
            </a:endParaRPr>
          </a:p>
          <a:p>
            <a:pPr algn="just">
              <a:lnSpc>
                <a:spcPct val="100000"/>
              </a:lnSpc>
              <a:spcBef>
                <a:spcPts val="35"/>
              </a:spcBef>
              <a:buFont typeface="Arial MT"/>
              <a:buChar char="•"/>
            </a:pPr>
            <a:endParaRPr sz="2800">
              <a:latin typeface="Times New Roman" pitchFamily="18" charset="0"/>
              <a:cs typeface="Times New Roman" pitchFamily="18" charset="0"/>
            </a:endParaRPr>
          </a:p>
          <a:p>
            <a:pPr marL="355600" indent="-343535" algn="just">
              <a:lnSpc>
                <a:spcPct val="100000"/>
              </a:lnSpc>
              <a:buFont typeface="Arial MT"/>
              <a:buChar char="•"/>
              <a:tabLst>
                <a:tab pos="355600" algn="l"/>
                <a:tab pos="356235" algn="l"/>
              </a:tabLst>
            </a:pPr>
            <a:r>
              <a:rPr sz="2800" spc="-50" dirty="0">
                <a:latin typeface="Times New Roman" pitchFamily="18" charset="0"/>
                <a:cs typeface="Times New Roman" pitchFamily="18" charset="0"/>
              </a:rPr>
              <a:t>Transfer</a:t>
            </a:r>
            <a:r>
              <a:rPr sz="2800" spc="-15" dirty="0">
                <a:latin typeface="Times New Roman" pitchFamily="18" charset="0"/>
                <a:cs typeface="Times New Roman" pitchFamily="18" charset="0"/>
              </a:rPr>
              <a:t> </a:t>
            </a:r>
            <a:r>
              <a:rPr sz="2800" spc="-20" dirty="0">
                <a:latin typeface="Times New Roman" pitchFamily="18" charset="0"/>
                <a:cs typeface="Times New Roman" pitchFamily="18" charset="0"/>
              </a:rPr>
              <a:t>data</a:t>
            </a:r>
            <a:r>
              <a:rPr sz="2800" spc="5" dirty="0">
                <a:latin typeface="Times New Roman" pitchFamily="18" charset="0"/>
                <a:cs typeface="Times New Roman" pitchFamily="18" charset="0"/>
              </a:rPr>
              <a:t> </a:t>
            </a:r>
            <a:r>
              <a:rPr sz="2800" spc="-15" dirty="0">
                <a:latin typeface="Times New Roman" pitchFamily="18" charset="0"/>
                <a:cs typeface="Times New Roman" pitchFamily="18" charset="0"/>
              </a:rPr>
              <a:t>from </a:t>
            </a:r>
            <a:r>
              <a:rPr sz="2800" spc="-10" dirty="0">
                <a:latin typeface="Times New Roman" pitchFamily="18" charset="0"/>
                <a:cs typeface="Times New Roman" pitchFamily="18" charset="0"/>
              </a:rPr>
              <a:t>external</a:t>
            </a:r>
            <a:r>
              <a:rPr sz="2800" spc="-20" dirty="0">
                <a:latin typeface="Times New Roman" pitchFamily="18" charset="0"/>
                <a:cs typeface="Times New Roman" pitchFamily="18" charset="0"/>
              </a:rPr>
              <a:t> </a:t>
            </a:r>
            <a:r>
              <a:rPr sz="2800" spc="-25" dirty="0">
                <a:latin typeface="Times New Roman" pitchFamily="18" charset="0"/>
                <a:cs typeface="Times New Roman" pitchFamily="18" charset="0"/>
              </a:rPr>
              <a:t>to</a:t>
            </a:r>
            <a:r>
              <a:rPr sz="2800" spc="-5" dirty="0">
                <a:latin typeface="Times New Roman" pitchFamily="18" charset="0"/>
                <a:cs typeface="Times New Roman" pitchFamily="18" charset="0"/>
              </a:rPr>
              <a:t> </a:t>
            </a:r>
            <a:r>
              <a:rPr sz="2800" spc="-15" dirty="0">
                <a:latin typeface="Times New Roman" pitchFamily="18" charset="0"/>
                <a:cs typeface="Times New Roman" pitchFamily="18" charset="0"/>
              </a:rPr>
              <a:t>register</a:t>
            </a:r>
            <a:endParaRPr sz="2800">
              <a:latin typeface="Times New Roman" pitchFamily="18" charset="0"/>
              <a:cs typeface="Times New Roman" pitchFamily="18" charset="0"/>
            </a:endParaRPr>
          </a:p>
          <a:p>
            <a:pPr algn="just">
              <a:lnSpc>
                <a:spcPct val="100000"/>
              </a:lnSpc>
              <a:spcBef>
                <a:spcPts val="30"/>
              </a:spcBef>
              <a:buFont typeface="Arial MT"/>
              <a:buChar char="•"/>
            </a:pPr>
            <a:endParaRPr sz="2800">
              <a:latin typeface="Times New Roman" pitchFamily="18" charset="0"/>
              <a:cs typeface="Times New Roman" pitchFamily="18" charset="0"/>
            </a:endParaRPr>
          </a:p>
          <a:p>
            <a:pPr marL="355600" indent="-343535" algn="just">
              <a:lnSpc>
                <a:spcPct val="100000"/>
              </a:lnSpc>
              <a:buFont typeface="Arial MT"/>
              <a:buChar char="•"/>
              <a:tabLst>
                <a:tab pos="355600" algn="l"/>
                <a:tab pos="356235" algn="l"/>
              </a:tabLst>
            </a:pPr>
            <a:r>
              <a:rPr sz="2800" spc="-20" dirty="0">
                <a:latin typeface="Times New Roman" pitchFamily="18" charset="0"/>
                <a:cs typeface="Times New Roman" pitchFamily="18" charset="0"/>
              </a:rPr>
              <a:t>Perform</a:t>
            </a:r>
            <a:r>
              <a:rPr sz="2800" spc="-30" dirty="0">
                <a:latin typeface="Times New Roman" pitchFamily="18" charset="0"/>
                <a:cs typeface="Times New Roman" pitchFamily="18" charset="0"/>
              </a:rPr>
              <a:t> </a:t>
            </a:r>
            <a:r>
              <a:rPr sz="2800" spc="-5" dirty="0">
                <a:latin typeface="Times New Roman" pitchFamily="18" charset="0"/>
                <a:cs typeface="Times New Roman" pitchFamily="18" charset="0"/>
              </a:rPr>
              <a:t>arithmetic</a:t>
            </a:r>
            <a:r>
              <a:rPr sz="2800" spc="5" dirty="0">
                <a:latin typeface="Times New Roman" pitchFamily="18" charset="0"/>
                <a:cs typeface="Times New Roman" pitchFamily="18" charset="0"/>
              </a:rPr>
              <a:t> </a:t>
            </a:r>
            <a:r>
              <a:rPr sz="2800" spc="-5" dirty="0">
                <a:latin typeface="Times New Roman" pitchFamily="18" charset="0"/>
                <a:cs typeface="Times New Roman" pitchFamily="18" charset="0"/>
              </a:rPr>
              <a:t>or</a:t>
            </a:r>
            <a:r>
              <a:rPr sz="2800" spc="-15" dirty="0">
                <a:latin typeface="Times New Roman" pitchFamily="18" charset="0"/>
                <a:cs typeface="Times New Roman" pitchFamily="18" charset="0"/>
              </a:rPr>
              <a:t> </a:t>
            </a:r>
            <a:r>
              <a:rPr sz="2800" spc="-5" dirty="0">
                <a:latin typeface="Times New Roman" pitchFamily="18" charset="0"/>
                <a:cs typeface="Times New Roman" pitchFamily="18" charset="0"/>
              </a:rPr>
              <a:t>logical</a:t>
            </a:r>
            <a:r>
              <a:rPr sz="2800" spc="-10" dirty="0">
                <a:latin typeface="Times New Roman" pitchFamily="18" charset="0"/>
                <a:cs typeface="Times New Roman" pitchFamily="18" charset="0"/>
              </a:rPr>
              <a:t> </a:t>
            </a:r>
            <a:r>
              <a:rPr sz="2800" spc="-5" dirty="0">
                <a:latin typeface="Times New Roman" pitchFamily="18" charset="0"/>
                <a:cs typeface="Times New Roman" pitchFamily="18" charset="0"/>
              </a:rPr>
              <a:t>ops</a:t>
            </a:r>
            <a:endParaRPr sz="280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1066800"/>
            <a:ext cx="7848600" cy="1335622"/>
          </a:xfrm>
          <a:prstGeom prst="rect">
            <a:avLst/>
          </a:prstGeom>
        </p:spPr>
        <p:txBody>
          <a:bodyPr vert="horz" wrap="square" lIns="0" tIns="12065" rIns="0" bIns="0" rtlCol="0">
            <a:spAutoFit/>
          </a:bodyPr>
          <a:lstStyle/>
          <a:p>
            <a:pPr marL="12700" marR="5080" indent="-1270" algn="ctr">
              <a:lnSpc>
                <a:spcPct val="100000"/>
              </a:lnSpc>
              <a:spcBef>
                <a:spcPts val="95"/>
              </a:spcBef>
            </a:pPr>
            <a:r>
              <a:rPr b="0" spc="-5" dirty="0">
                <a:solidFill>
                  <a:srgbClr val="11478A"/>
                </a:solidFill>
                <a:latin typeface="Calibri"/>
                <a:cs typeface="Calibri"/>
              </a:rPr>
              <a:t>William </a:t>
            </a:r>
            <a:r>
              <a:rPr b="0" spc="-10" dirty="0">
                <a:solidFill>
                  <a:srgbClr val="11478A"/>
                </a:solidFill>
                <a:latin typeface="Calibri"/>
                <a:cs typeface="Calibri"/>
              </a:rPr>
              <a:t>Stallings </a:t>
            </a:r>
            <a:r>
              <a:rPr b="0" spc="-5" dirty="0">
                <a:solidFill>
                  <a:srgbClr val="11478A"/>
                </a:solidFill>
                <a:latin typeface="Calibri"/>
                <a:cs typeface="Calibri"/>
              </a:rPr>
              <a:t> </a:t>
            </a:r>
            <a:r>
              <a:rPr b="0" spc="-10" dirty="0">
                <a:solidFill>
                  <a:srgbClr val="11478A"/>
                </a:solidFill>
                <a:latin typeface="Calibri"/>
                <a:cs typeface="Calibri"/>
              </a:rPr>
              <a:t>Computer </a:t>
            </a:r>
            <a:r>
              <a:rPr b="0" spc="-25" dirty="0">
                <a:solidFill>
                  <a:srgbClr val="11478A"/>
                </a:solidFill>
                <a:latin typeface="Calibri"/>
                <a:cs typeface="Calibri"/>
              </a:rPr>
              <a:t>Organization </a:t>
            </a:r>
            <a:r>
              <a:rPr b="0" spc="-894" dirty="0">
                <a:solidFill>
                  <a:srgbClr val="11478A"/>
                </a:solidFill>
                <a:latin typeface="Calibri"/>
                <a:cs typeface="Calibri"/>
              </a:rPr>
              <a:t> </a:t>
            </a:r>
            <a:r>
              <a:rPr b="0" spc="-5" dirty="0">
                <a:solidFill>
                  <a:srgbClr val="11478A"/>
                </a:solidFill>
                <a:latin typeface="Calibri"/>
                <a:cs typeface="Calibri"/>
              </a:rPr>
              <a:t>and</a:t>
            </a:r>
            <a:r>
              <a:rPr b="0" spc="-15" dirty="0">
                <a:solidFill>
                  <a:srgbClr val="11478A"/>
                </a:solidFill>
                <a:latin typeface="Calibri"/>
                <a:cs typeface="Calibri"/>
              </a:rPr>
              <a:t> Architecture</a:t>
            </a:r>
          </a:p>
        </p:txBody>
      </p:sp>
      <p:sp>
        <p:nvSpPr>
          <p:cNvPr id="3" name="object 3"/>
          <p:cNvSpPr txBox="1"/>
          <p:nvPr/>
        </p:nvSpPr>
        <p:spPr>
          <a:xfrm>
            <a:off x="1598549" y="3431285"/>
            <a:ext cx="5946140" cy="1845945"/>
          </a:xfrm>
          <a:prstGeom prst="rect">
            <a:avLst/>
          </a:prstGeom>
        </p:spPr>
        <p:txBody>
          <a:bodyPr vert="horz" wrap="square" lIns="0" tIns="12065" rIns="0" bIns="0" rtlCol="0">
            <a:spAutoFit/>
          </a:bodyPr>
          <a:lstStyle/>
          <a:p>
            <a:pPr algn="ctr">
              <a:lnSpc>
                <a:spcPts val="4230"/>
              </a:lnSpc>
              <a:spcBef>
                <a:spcPts val="95"/>
              </a:spcBef>
            </a:pPr>
            <a:r>
              <a:rPr sz="4000" dirty="0">
                <a:solidFill>
                  <a:srgbClr val="11478A"/>
                </a:solidFill>
                <a:latin typeface="Calibri"/>
                <a:cs typeface="Calibri"/>
              </a:rPr>
              <a:t>8</a:t>
            </a:r>
            <a:r>
              <a:rPr sz="3975" baseline="25157" dirty="0">
                <a:solidFill>
                  <a:srgbClr val="11478A"/>
                </a:solidFill>
                <a:latin typeface="Calibri"/>
                <a:cs typeface="Calibri"/>
              </a:rPr>
              <a:t>th</a:t>
            </a:r>
            <a:r>
              <a:rPr sz="3975" spc="375" baseline="25157" dirty="0">
                <a:solidFill>
                  <a:srgbClr val="11478A"/>
                </a:solidFill>
                <a:latin typeface="Calibri"/>
                <a:cs typeface="Calibri"/>
              </a:rPr>
              <a:t> </a:t>
            </a:r>
            <a:r>
              <a:rPr sz="4000" spc="-15" dirty="0">
                <a:solidFill>
                  <a:srgbClr val="11478A"/>
                </a:solidFill>
                <a:latin typeface="Calibri"/>
                <a:cs typeface="Calibri"/>
              </a:rPr>
              <a:t>Edition</a:t>
            </a:r>
            <a:endParaRPr sz="4000">
              <a:latin typeface="Calibri"/>
              <a:cs typeface="Calibri"/>
            </a:endParaRPr>
          </a:p>
          <a:p>
            <a:pPr algn="ctr">
              <a:lnSpc>
                <a:spcPts val="3030"/>
              </a:lnSpc>
            </a:pPr>
            <a:r>
              <a:rPr sz="3000" spc="-10" dirty="0">
                <a:solidFill>
                  <a:srgbClr val="888888"/>
                </a:solidFill>
                <a:latin typeface="Calibri"/>
                <a:cs typeface="Calibri"/>
              </a:rPr>
              <a:t>Chapter</a:t>
            </a:r>
            <a:r>
              <a:rPr sz="3000" spc="-55" dirty="0">
                <a:solidFill>
                  <a:srgbClr val="888888"/>
                </a:solidFill>
                <a:latin typeface="Calibri"/>
                <a:cs typeface="Calibri"/>
              </a:rPr>
              <a:t> </a:t>
            </a:r>
            <a:r>
              <a:rPr sz="3000" dirty="0">
                <a:solidFill>
                  <a:srgbClr val="888888"/>
                </a:solidFill>
                <a:latin typeface="Calibri"/>
                <a:cs typeface="Calibri"/>
              </a:rPr>
              <a:t>15</a:t>
            </a:r>
            <a:endParaRPr sz="3000">
              <a:latin typeface="Calibri"/>
              <a:cs typeface="Calibri"/>
            </a:endParaRPr>
          </a:p>
          <a:p>
            <a:pPr algn="ctr">
              <a:lnSpc>
                <a:spcPct val="100000"/>
              </a:lnSpc>
              <a:spcBef>
                <a:spcPts val="1075"/>
              </a:spcBef>
            </a:pPr>
            <a:r>
              <a:rPr sz="5000" spc="-25" dirty="0">
                <a:solidFill>
                  <a:srgbClr val="001F5F"/>
                </a:solidFill>
                <a:latin typeface="Calibri"/>
                <a:cs typeface="Calibri"/>
              </a:rPr>
              <a:t>Control </a:t>
            </a:r>
            <a:r>
              <a:rPr sz="5000" dirty="0">
                <a:solidFill>
                  <a:srgbClr val="001F5F"/>
                </a:solidFill>
                <a:latin typeface="Calibri"/>
                <a:cs typeface="Calibri"/>
              </a:rPr>
              <a:t>Unit</a:t>
            </a:r>
            <a:r>
              <a:rPr sz="5000" spc="-50" dirty="0">
                <a:solidFill>
                  <a:srgbClr val="001F5F"/>
                </a:solidFill>
                <a:latin typeface="Calibri"/>
                <a:cs typeface="Calibri"/>
              </a:rPr>
              <a:t> </a:t>
            </a:r>
            <a:r>
              <a:rPr sz="5000" spc="-20" dirty="0">
                <a:solidFill>
                  <a:srgbClr val="001F5F"/>
                </a:solidFill>
                <a:latin typeface="Calibri"/>
                <a:cs typeface="Calibri"/>
              </a:rPr>
              <a:t>Operation</a:t>
            </a:r>
            <a:endParaRPr sz="5000">
              <a:latin typeface="Calibri"/>
              <a:cs typeface="Calibri"/>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552688" cy="487362"/>
          </a:xfrm>
        </p:spPr>
        <p:txBody>
          <a:bodyPr>
            <a:normAutofit fontScale="90000"/>
          </a:bodyPr>
          <a:lstStyle/>
          <a:p>
            <a:endParaRPr lang="en-US" dirty="0"/>
          </a:p>
        </p:txBody>
      </p:sp>
      <p:sp>
        <p:nvSpPr>
          <p:cNvPr id="3" name="Content Placeholder 2"/>
          <p:cNvSpPr>
            <a:spLocks noGrp="1"/>
          </p:cNvSpPr>
          <p:nvPr>
            <p:ph idx="1"/>
          </p:nvPr>
        </p:nvSpPr>
        <p:spPr>
          <a:xfrm>
            <a:off x="0" y="838200"/>
            <a:ext cx="8839200" cy="5410200"/>
          </a:xfrm>
        </p:spPr>
        <p:txBody>
          <a:bodyPr>
            <a:normAutofit/>
          </a:bodyPr>
          <a:lstStyle/>
          <a:p>
            <a:pPr algn="just"/>
            <a:r>
              <a:rPr lang="en-US" sz="2400" dirty="0" smtClean="0">
                <a:latin typeface="Times New Roman" pitchFamily="18" charset="0"/>
                <a:cs typeface="Times New Roman" pitchFamily="18" charset="0"/>
              </a:rPr>
              <a:t>The MC68000 partitions its 32-bit registers into eight data registers and nine address registers.</a:t>
            </a:r>
          </a:p>
          <a:p>
            <a:pPr algn="just"/>
            <a:r>
              <a:rPr lang="en-US" sz="2400" dirty="0" smtClean="0">
                <a:latin typeface="Times New Roman" pitchFamily="18" charset="0"/>
                <a:cs typeface="Times New Roman" pitchFamily="18" charset="0"/>
              </a:rPr>
              <a:t>The eight data registers are used primarily for data manipulation and are also used in addressing as index registers.</a:t>
            </a:r>
          </a:p>
          <a:p>
            <a:pPr algn="just"/>
            <a:r>
              <a:rPr lang="en-US" sz="2400" dirty="0" smtClean="0">
                <a:latin typeface="Times New Roman" pitchFamily="18" charset="0"/>
                <a:cs typeface="Times New Roman" pitchFamily="18" charset="0"/>
              </a:rPr>
              <a:t>The address registers contain 32-bit addresses; two of these registers are also used as stack pointers, one for users and one for the operating system</a:t>
            </a:r>
          </a:p>
          <a:p>
            <a:pPr algn="just"/>
            <a:r>
              <a:rPr lang="en-US" sz="2400" dirty="0" smtClean="0">
                <a:latin typeface="Times New Roman" pitchFamily="18" charset="0"/>
                <a:cs typeface="Times New Roman" pitchFamily="18" charset="0"/>
              </a:rPr>
              <a:t>32-bit program counter and a 16-bit status register.</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4638"/>
            <a:ext cx="8400288" cy="1143000"/>
          </a:xfrm>
        </p:spPr>
        <p:txBody>
          <a:bodyPr/>
          <a:lstStyle/>
          <a:p>
            <a:endParaRPr lang="en-IN" dirty="0"/>
          </a:p>
        </p:txBody>
      </p:sp>
      <p:sp>
        <p:nvSpPr>
          <p:cNvPr id="3" name="Content Placeholder 2"/>
          <p:cNvSpPr>
            <a:spLocks noGrp="1"/>
          </p:cNvSpPr>
          <p:nvPr>
            <p:ph idx="1"/>
          </p:nvPr>
        </p:nvSpPr>
        <p:spPr>
          <a:xfrm>
            <a:off x="304800" y="1447800"/>
            <a:ext cx="8628888" cy="4800600"/>
          </a:xfrm>
        </p:spPr>
        <p:txBody>
          <a:bodyPr>
            <a:normAutofit/>
          </a:bodyPr>
          <a:lstStyle/>
          <a:p>
            <a:pPr algn="just"/>
            <a:r>
              <a:rPr lang="en-US" sz="2400" dirty="0">
                <a:latin typeface="Times New Roman" panose="02020603050405020304" pitchFamily="18" charset="0"/>
                <a:cs typeface="Times New Roman" panose="02020603050405020304" pitchFamily="18" charset="0"/>
              </a:rPr>
              <a:t>we have decomposed the behavior or functioning of the processor into elementary operations, called </a:t>
            </a:r>
            <a:r>
              <a:rPr lang="en-US" sz="2400" b="1" dirty="0">
                <a:latin typeface="Times New Roman" panose="02020603050405020304" pitchFamily="18" charset="0"/>
                <a:cs typeface="Times New Roman" panose="02020603050405020304" pitchFamily="18" charset="0"/>
              </a:rPr>
              <a:t>micro-operations</a:t>
            </a:r>
            <a:r>
              <a:rPr lang="en-US" sz="2400" b="1" dirty="0" smtClean="0">
                <a:latin typeface="Times New Roman" panose="02020603050405020304" pitchFamily="18" charset="0"/>
                <a:cs typeface="Times New Roman" panose="02020603050405020304" pitchFamily="18" charset="0"/>
              </a:rPr>
              <a:t>.</a:t>
            </a:r>
          </a:p>
          <a:p>
            <a:pPr algn="just"/>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By reducing the operation of the processor to its most fundamental level, we are able to define exactly </a:t>
            </a:r>
            <a:r>
              <a:rPr lang="en-US" sz="2400" b="1" dirty="0">
                <a:latin typeface="Times New Roman" panose="02020603050405020304" pitchFamily="18" charset="0"/>
                <a:cs typeface="Times New Roman" panose="02020603050405020304" pitchFamily="18" charset="0"/>
              </a:rPr>
              <a:t>what it is that the control unit must cause to </a:t>
            </a:r>
            <a:r>
              <a:rPr lang="en-US" sz="2400" b="1" dirty="0" smtClean="0">
                <a:latin typeface="Times New Roman" panose="02020603050405020304" pitchFamily="18" charset="0"/>
                <a:cs typeface="Times New Roman" panose="02020603050405020304" pitchFamily="18" charset="0"/>
              </a:rPr>
              <a:t>happen</a:t>
            </a:r>
          </a:p>
          <a:p>
            <a:pPr algn="just"/>
            <a:r>
              <a:rPr lang="en-US" sz="2400" dirty="0">
                <a:latin typeface="Times New Roman" panose="02020603050405020304" pitchFamily="18" charset="0"/>
                <a:cs typeface="Times New Roman" panose="02020603050405020304" pitchFamily="18" charset="0"/>
              </a:rPr>
              <a:t>definition of these functional requirements is the </a:t>
            </a:r>
            <a:r>
              <a:rPr lang="en-US" sz="2400" b="1" dirty="0">
                <a:latin typeface="Times New Roman" panose="02020603050405020304" pitchFamily="18" charset="0"/>
                <a:cs typeface="Times New Roman" panose="02020603050405020304" pitchFamily="18" charset="0"/>
              </a:rPr>
              <a:t>basis for the design </a:t>
            </a:r>
            <a:r>
              <a:rPr lang="en-US" sz="2400" b="1" dirty="0" smtClean="0">
                <a:latin typeface="Times New Roman" panose="02020603050405020304" pitchFamily="18" charset="0"/>
                <a:cs typeface="Times New Roman" panose="02020603050405020304" pitchFamily="18" charset="0"/>
              </a:rPr>
              <a:t>and implementation </a:t>
            </a:r>
            <a:r>
              <a:rPr lang="en-US" sz="2400" b="1" dirty="0">
                <a:latin typeface="Times New Roman" panose="02020603050405020304" pitchFamily="18" charset="0"/>
                <a:cs typeface="Times New Roman" panose="02020603050405020304" pitchFamily="18" charset="0"/>
              </a:rPr>
              <a:t>of the control unit.</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4980443"/>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191846"/>
            <a:ext cx="8305800" cy="566181"/>
          </a:xfrm>
          <a:prstGeom prst="rect">
            <a:avLst/>
          </a:prstGeom>
        </p:spPr>
        <p:txBody>
          <a:bodyPr vert="horz" wrap="square" lIns="0" tIns="12065" rIns="0" bIns="0" rtlCol="0">
            <a:spAutoFit/>
          </a:bodyPr>
          <a:lstStyle/>
          <a:p>
            <a:pPr marL="3182620" marR="5080" indent="-3170555" algn="ctr">
              <a:lnSpc>
                <a:spcPct val="100000"/>
              </a:lnSpc>
              <a:spcBef>
                <a:spcPts val="95"/>
              </a:spcBef>
            </a:pPr>
            <a:r>
              <a:rPr sz="3600" b="0" spc="-10" dirty="0">
                <a:solidFill>
                  <a:srgbClr val="11478A"/>
                </a:solidFill>
                <a:effectLst/>
                <a:latin typeface="Times New Roman" pitchFamily="18" charset="0"/>
                <a:cs typeface="Times New Roman" pitchFamily="18" charset="0"/>
              </a:rPr>
              <a:t>Functional </a:t>
            </a:r>
            <a:r>
              <a:rPr sz="3600" b="0" spc="-15" dirty="0">
                <a:solidFill>
                  <a:srgbClr val="11478A"/>
                </a:solidFill>
                <a:effectLst/>
                <a:latin typeface="Times New Roman" pitchFamily="18" charset="0"/>
                <a:cs typeface="Times New Roman" pitchFamily="18" charset="0"/>
              </a:rPr>
              <a:t>Requirements(of</a:t>
            </a:r>
            <a:r>
              <a:rPr sz="3600" b="0" spc="10" dirty="0">
                <a:solidFill>
                  <a:srgbClr val="11478A"/>
                </a:solidFill>
                <a:effectLst/>
                <a:latin typeface="Times New Roman" pitchFamily="18" charset="0"/>
                <a:cs typeface="Times New Roman" pitchFamily="18" charset="0"/>
              </a:rPr>
              <a:t> </a:t>
            </a:r>
            <a:r>
              <a:rPr sz="3600" b="0" spc="-20" dirty="0">
                <a:solidFill>
                  <a:srgbClr val="11478A"/>
                </a:solidFill>
                <a:effectLst/>
                <a:latin typeface="Times New Roman" pitchFamily="18" charset="0"/>
                <a:cs typeface="Times New Roman" pitchFamily="18" charset="0"/>
              </a:rPr>
              <a:t>Control </a:t>
            </a:r>
            <a:r>
              <a:rPr sz="3600" b="0" spc="-890" dirty="0">
                <a:solidFill>
                  <a:srgbClr val="11478A"/>
                </a:solidFill>
                <a:effectLst/>
                <a:latin typeface="Times New Roman" pitchFamily="18" charset="0"/>
                <a:cs typeface="Times New Roman" pitchFamily="18" charset="0"/>
              </a:rPr>
              <a:t> </a:t>
            </a:r>
            <a:r>
              <a:rPr sz="3600" b="0" spc="-5" dirty="0">
                <a:solidFill>
                  <a:srgbClr val="11478A"/>
                </a:solidFill>
                <a:effectLst/>
                <a:latin typeface="Times New Roman" pitchFamily="18" charset="0"/>
                <a:cs typeface="Times New Roman" pitchFamily="18" charset="0"/>
              </a:rPr>
              <a:t>Unit)</a:t>
            </a:r>
          </a:p>
        </p:txBody>
      </p:sp>
      <p:sp>
        <p:nvSpPr>
          <p:cNvPr id="3" name="object 3"/>
          <p:cNvSpPr txBox="1"/>
          <p:nvPr/>
        </p:nvSpPr>
        <p:spPr>
          <a:xfrm>
            <a:off x="618236" y="1143000"/>
            <a:ext cx="7973695" cy="3000950"/>
          </a:xfrm>
          <a:prstGeom prst="rect">
            <a:avLst/>
          </a:prstGeom>
        </p:spPr>
        <p:txBody>
          <a:bodyPr vert="horz" wrap="square" lIns="0" tIns="13335" rIns="0" bIns="0" rtlCol="0">
            <a:spAutoFit/>
          </a:bodyPr>
          <a:lstStyle/>
          <a:p>
            <a:pPr marL="295910" indent="-283845" algn="just">
              <a:lnSpc>
                <a:spcPct val="100000"/>
              </a:lnSpc>
              <a:spcBef>
                <a:spcPts val="105"/>
              </a:spcBef>
              <a:buFont typeface="Segoe UI Symbol"/>
              <a:buChar char="⚫"/>
              <a:tabLst>
                <a:tab pos="296545" algn="l"/>
              </a:tabLst>
            </a:pPr>
            <a:r>
              <a:rPr sz="2800" spc="-10" dirty="0">
                <a:latin typeface="Times New Roman" pitchFamily="18" charset="0"/>
                <a:cs typeface="Times New Roman" pitchFamily="18" charset="0"/>
              </a:rPr>
              <a:t>Define</a:t>
            </a:r>
            <a:r>
              <a:rPr sz="2800" spc="-15" dirty="0">
                <a:latin typeface="Times New Roman" pitchFamily="18" charset="0"/>
                <a:cs typeface="Times New Roman" pitchFamily="18" charset="0"/>
              </a:rPr>
              <a:t> </a:t>
            </a:r>
            <a:r>
              <a:rPr sz="2800" spc="-5" dirty="0">
                <a:latin typeface="Times New Roman" pitchFamily="18" charset="0"/>
                <a:cs typeface="Times New Roman" pitchFamily="18" charset="0"/>
              </a:rPr>
              <a:t>basic elements</a:t>
            </a:r>
            <a:r>
              <a:rPr sz="2800" spc="-25" dirty="0">
                <a:latin typeface="Times New Roman" pitchFamily="18" charset="0"/>
                <a:cs typeface="Times New Roman" pitchFamily="18" charset="0"/>
              </a:rPr>
              <a:t> </a:t>
            </a:r>
            <a:r>
              <a:rPr sz="2800" dirty="0">
                <a:latin typeface="Times New Roman" pitchFamily="18" charset="0"/>
                <a:cs typeface="Times New Roman" pitchFamily="18" charset="0"/>
              </a:rPr>
              <a:t>of</a:t>
            </a:r>
            <a:r>
              <a:rPr sz="2800" spc="-20" dirty="0">
                <a:latin typeface="Times New Roman" pitchFamily="18" charset="0"/>
                <a:cs typeface="Times New Roman" pitchFamily="18" charset="0"/>
              </a:rPr>
              <a:t> </a:t>
            </a:r>
            <a:r>
              <a:rPr sz="2800" spc="-10" dirty="0">
                <a:latin typeface="Times New Roman" pitchFamily="18" charset="0"/>
                <a:cs typeface="Times New Roman" pitchFamily="18" charset="0"/>
              </a:rPr>
              <a:t>processor</a:t>
            </a:r>
            <a:endParaRPr sz="2800">
              <a:latin typeface="Times New Roman" pitchFamily="18" charset="0"/>
              <a:cs typeface="Times New Roman" pitchFamily="18" charset="0"/>
            </a:endParaRPr>
          </a:p>
          <a:p>
            <a:pPr algn="just">
              <a:lnSpc>
                <a:spcPct val="100000"/>
              </a:lnSpc>
              <a:spcBef>
                <a:spcPts val="30"/>
              </a:spcBef>
              <a:buFont typeface="Segoe UI Symbol"/>
              <a:buChar char="⚫"/>
            </a:pPr>
            <a:endParaRPr sz="2800">
              <a:latin typeface="Times New Roman" pitchFamily="18" charset="0"/>
              <a:cs typeface="Times New Roman" pitchFamily="18" charset="0"/>
            </a:endParaRPr>
          </a:p>
          <a:p>
            <a:pPr marL="295910" indent="-283845" algn="just">
              <a:lnSpc>
                <a:spcPct val="100000"/>
              </a:lnSpc>
              <a:buFont typeface="Segoe UI Symbol"/>
              <a:buChar char="⚫"/>
              <a:tabLst>
                <a:tab pos="296545" algn="l"/>
              </a:tabLst>
            </a:pPr>
            <a:r>
              <a:rPr sz="2800" spc="-5" dirty="0">
                <a:latin typeface="Times New Roman" pitchFamily="18" charset="0"/>
                <a:cs typeface="Times New Roman" pitchFamily="18" charset="0"/>
              </a:rPr>
              <a:t>Describe</a:t>
            </a:r>
            <a:r>
              <a:rPr sz="2800" spc="-20" dirty="0">
                <a:latin typeface="Times New Roman" pitchFamily="18" charset="0"/>
                <a:cs typeface="Times New Roman" pitchFamily="18" charset="0"/>
              </a:rPr>
              <a:t> </a:t>
            </a:r>
            <a:r>
              <a:rPr sz="2800" spc="-10" dirty="0">
                <a:latin typeface="Times New Roman" pitchFamily="18" charset="0"/>
                <a:cs typeface="Times New Roman" pitchFamily="18" charset="0"/>
              </a:rPr>
              <a:t>micro-operations</a:t>
            </a:r>
            <a:r>
              <a:rPr sz="2800" spc="-40" dirty="0">
                <a:latin typeface="Times New Roman" pitchFamily="18" charset="0"/>
                <a:cs typeface="Times New Roman" pitchFamily="18" charset="0"/>
              </a:rPr>
              <a:t> </a:t>
            </a:r>
            <a:r>
              <a:rPr sz="2800" spc="-10" dirty="0">
                <a:latin typeface="Times New Roman" pitchFamily="18" charset="0"/>
                <a:cs typeface="Times New Roman" pitchFamily="18" charset="0"/>
              </a:rPr>
              <a:t>processor</a:t>
            </a:r>
            <a:r>
              <a:rPr sz="2800" spc="-40" dirty="0">
                <a:latin typeface="Times New Roman" pitchFamily="18" charset="0"/>
                <a:cs typeface="Times New Roman" pitchFamily="18" charset="0"/>
              </a:rPr>
              <a:t> </a:t>
            </a:r>
            <a:r>
              <a:rPr sz="2800" spc="-15" dirty="0">
                <a:latin typeface="Times New Roman" pitchFamily="18" charset="0"/>
                <a:cs typeface="Times New Roman" pitchFamily="18" charset="0"/>
              </a:rPr>
              <a:t>performs</a:t>
            </a:r>
            <a:endParaRPr sz="2800">
              <a:latin typeface="Times New Roman" pitchFamily="18" charset="0"/>
              <a:cs typeface="Times New Roman" pitchFamily="18" charset="0"/>
            </a:endParaRPr>
          </a:p>
          <a:p>
            <a:pPr marL="295910" marR="1339215" indent="-283845" algn="just">
              <a:lnSpc>
                <a:spcPct val="200000"/>
              </a:lnSpc>
              <a:spcBef>
                <a:spcPts val="775"/>
              </a:spcBef>
              <a:buFont typeface="Segoe UI Symbol"/>
              <a:buChar char="⚫"/>
              <a:tabLst>
                <a:tab pos="296545" algn="l"/>
              </a:tabLst>
            </a:pPr>
            <a:r>
              <a:rPr sz="2800" spc="-10" dirty="0">
                <a:latin typeface="Times New Roman" pitchFamily="18" charset="0"/>
                <a:cs typeface="Times New Roman" pitchFamily="18" charset="0"/>
              </a:rPr>
              <a:t>Determine</a:t>
            </a:r>
            <a:r>
              <a:rPr sz="2800" spc="-15" dirty="0">
                <a:latin typeface="Times New Roman" pitchFamily="18" charset="0"/>
                <a:cs typeface="Times New Roman" pitchFamily="18" charset="0"/>
              </a:rPr>
              <a:t> </a:t>
            </a:r>
            <a:r>
              <a:rPr sz="2800" spc="-5" dirty="0">
                <a:latin typeface="Times New Roman" pitchFamily="18" charset="0"/>
                <a:cs typeface="Times New Roman" pitchFamily="18" charset="0"/>
              </a:rPr>
              <a:t>functions</a:t>
            </a:r>
            <a:r>
              <a:rPr sz="2800" dirty="0">
                <a:latin typeface="Times New Roman" pitchFamily="18" charset="0"/>
                <a:cs typeface="Times New Roman" pitchFamily="18" charset="0"/>
              </a:rPr>
              <a:t> </a:t>
            </a:r>
            <a:r>
              <a:rPr sz="2800" spc="-15" dirty="0">
                <a:latin typeface="Times New Roman" pitchFamily="18" charset="0"/>
                <a:cs typeface="Times New Roman" pitchFamily="18" charset="0"/>
              </a:rPr>
              <a:t>control </a:t>
            </a:r>
            <a:r>
              <a:rPr sz="2800" spc="-5" dirty="0">
                <a:latin typeface="Times New Roman" pitchFamily="18" charset="0"/>
                <a:cs typeface="Times New Roman" pitchFamily="18" charset="0"/>
              </a:rPr>
              <a:t>unit</a:t>
            </a:r>
            <a:r>
              <a:rPr sz="2800" spc="10" dirty="0">
                <a:latin typeface="Times New Roman" pitchFamily="18" charset="0"/>
                <a:cs typeface="Times New Roman" pitchFamily="18" charset="0"/>
              </a:rPr>
              <a:t> </a:t>
            </a:r>
            <a:r>
              <a:rPr sz="2800" spc="-10" dirty="0">
                <a:latin typeface="Times New Roman" pitchFamily="18" charset="0"/>
                <a:cs typeface="Times New Roman" pitchFamily="18" charset="0"/>
              </a:rPr>
              <a:t>must </a:t>
            </a:r>
            <a:r>
              <a:rPr sz="2800" spc="-710" dirty="0">
                <a:latin typeface="Times New Roman" pitchFamily="18" charset="0"/>
                <a:cs typeface="Times New Roman" pitchFamily="18" charset="0"/>
              </a:rPr>
              <a:t> </a:t>
            </a:r>
            <a:r>
              <a:rPr sz="2800" spc="-15" dirty="0">
                <a:latin typeface="Times New Roman" pitchFamily="18" charset="0"/>
                <a:cs typeface="Times New Roman" pitchFamily="18" charset="0"/>
              </a:rPr>
              <a:t>perform</a:t>
            </a:r>
            <a:endParaRPr sz="280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67000" y="304800"/>
            <a:ext cx="2986405" cy="697230"/>
          </a:xfrm>
          <a:prstGeom prst="rect">
            <a:avLst/>
          </a:prstGeom>
        </p:spPr>
        <p:txBody>
          <a:bodyPr vert="horz" wrap="square" lIns="0" tIns="13335" rIns="0" bIns="0" rtlCol="0">
            <a:spAutoFit/>
          </a:bodyPr>
          <a:lstStyle/>
          <a:p>
            <a:pPr marL="12700">
              <a:lnSpc>
                <a:spcPct val="100000"/>
              </a:lnSpc>
              <a:spcBef>
                <a:spcPts val="105"/>
              </a:spcBef>
            </a:pPr>
            <a:r>
              <a:rPr sz="4400" b="0" spc="-25" dirty="0">
                <a:solidFill>
                  <a:srgbClr val="11478A"/>
                </a:solidFill>
                <a:effectLst/>
                <a:latin typeface="Calibri"/>
                <a:cs typeface="Calibri"/>
              </a:rPr>
              <a:t>Registers</a:t>
            </a:r>
            <a:endParaRPr sz="4400">
              <a:effectLst/>
              <a:latin typeface="Calibri"/>
              <a:cs typeface="Calibri"/>
            </a:endParaRPr>
          </a:p>
        </p:txBody>
      </p:sp>
      <p:sp>
        <p:nvSpPr>
          <p:cNvPr id="3" name="object 3"/>
          <p:cNvSpPr txBox="1"/>
          <p:nvPr/>
        </p:nvSpPr>
        <p:spPr>
          <a:xfrm>
            <a:off x="304800" y="1103836"/>
            <a:ext cx="8524011" cy="4224553"/>
          </a:xfrm>
          <a:prstGeom prst="rect">
            <a:avLst/>
          </a:prstGeom>
        </p:spPr>
        <p:txBody>
          <a:bodyPr vert="horz" wrap="square" lIns="0" tIns="64769" rIns="0" bIns="0" rtlCol="0">
            <a:spAutoFit/>
          </a:bodyPr>
          <a:lstStyle/>
          <a:p>
            <a:pPr marL="295910" indent="-283845" algn="just">
              <a:lnSpc>
                <a:spcPct val="100000"/>
              </a:lnSpc>
              <a:spcBef>
                <a:spcPts val="509"/>
              </a:spcBef>
              <a:buFont typeface="Segoe UI Symbol"/>
              <a:buChar char="⚫"/>
              <a:tabLst>
                <a:tab pos="296545" algn="l"/>
              </a:tabLst>
            </a:pPr>
            <a:r>
              <a:rPr sz="2400" dirty="0">
                <a:latin typeface="Times New Roman" pitchFamily="18" charset="0"/>
                <a:cs typeface="Times New Roman" pitchFamily="18" charset="0"/>
              </a:rPr>
              <a:t>Memory</a:t>
            </a:r>
            <a:r>
              <a:rPr sz="2400" spc="-10" dirty="0">
                <a:latin typeface="Times New Roman" pitchFamily="18" charset="0"/>
                <a:cs typeface="Times New Roman" pitchFamily="18" charset="0"/>
              </a:rPr>
              <a:t> Address</a:t>
            </a:r>
            <a:r>
              <a:rPr sz="2400" spc="-5" dirty="0">
                <a:latin typeface="Times New Roman" pitchFamily="18" charset="0"/>
                <a:cs typeface="Times New Roman" pitchFamily="18" charset="0"/>
              </a:rPr>
              <a:t> </a:t>
            </a:r>
            <a:r>
              <a:rPr sz="2400" spc="-20" dirty="0">
                <a:latin typeface="Times New Roman" pitchFamily="18" charset="0"/>
                <a:cs typeface="Times New Roman" pitchFamily="18" charset="0"/>
              </a:rPr>
              <a:t>Register</a:t>
            </a:r>
            <a:r>
              <a:rPr sz="2400" spc="-5" dirty="0">
                <a:latin typeface="Times New Roman" pitchFamily="18" charset="0"/>
                <a:cs typeface="Times New Roman" pitchFamily="18" charset="0"/>
              </a:rPr>
              <a:t> (MAR)</a:t>
            </a:r>
            <a:endParaRPr sz="2400" dirty="0">
              <a:latin typeface="Times New Roman" pitchFamily="18" charset="0"/>
              <a:cs typeface="Times New Roman" pitchFamily="18" charset="0"/>
            </a:endParaRPr>
          </a:p>
          <a:p>
            <a:pPr marL="570230" lvl="1" indent="-238760" algn="just">
              <a:lnSpc>
                <a:spcPct val="100000"/>
              </a:lnSpc>
              <a:spcBef>
                <a:spcPts val="355"/>
              </a:spcBef>
              <a:buFont typeface="Verdana"/>
              <a:buChar char="◦"/>
              <a:tabLst>
                <a:tab pos="570865" algn="l"/>
              </a:tabLst>
            </a:pPr>
            <a:r>
              <a:rPr sz="2400" spc="-10" dirty="0">
                <a:latin typeface="Times New Roman" pitchFamily="18" charset="0"/>
                <a:cs typeface="Times New Roman" pitchFamily="18" charset="0"/>
              </a:rPr>
              <a:t>Connected</a:t>
            </a:r>
            <a:r>
              <a:rPr sz="2400" dirty="0">
                <a:latin typeface="Times New Roman" pitchFamily="18" charset="0"/>
                <a:cs typeface="Times New Roman" pitchFamily="18" charset="0"/>
              </a:rPr>
              <a:t> </a:t>
            </a:r>
            <a:r>
              <a:rPr sz="2400" spc="-20" dirty="0">
                <a:latin typeface="Times New Roman" pitchFamily="18" charset="0"/>
                <a:cs typeface="Times New Roman" pitchFamily="18" charset="0"/>
              </a:rPr>
              <a:t>to</a:t>
            </a:r>
            <a:r>
              <a:rPr sz="2400" spc="-15" dirty="0">
                <a:latin typeface="Times New Roman" pitchFamily="18" charset="0"/>
                <a:cs typeface="Times New Roman" pitchFamily="18" charset="0"/>
              </a:rPr>
              <a:t> </a:t>
            </a:r>
            <a:r>
              <a:rPr sz="2400" spc="-10" dirty="0">
                <a:latin typeface="Times New Roman" pitchFamily="18" charset="0"/>
                <a:cs typeface="Times New Roman" pitchFamily="18" charset="0"/>
              </a:rPr>
              <a:t>address</a:t>
            </a:r>
            <a:r>
              <a:rPr sz="2400" spc="15" dirty="0">
                <a:latin typeface="Times New Roman" pitchFamily="18" charset="0"/>
                <a:cs typeface="Times New Roman" pitchFamily="18" charset="0"/>
              </a:rPr>
              <a:t> </a:t>
            </a:r>
            <a:r>
              <a:rPr sz="2400" spc="-10" dirty="0">
                <a:latin typeface="Times New Roman" pitchFamily="18" charset="0"/>
                <a:cs typeface="Times New Roman" pitchFamily="18" charset="0"/>
              </a:rPr>
              <a:t>bus</a:t>
            </a:r>
            <a:endParaRPr sz="2400" dirty="0">
              <a:latin typeface="Times New Roman" pitchFamily="18" charset="0"/>
              <a:cs typeface="Times New Roman" pitchFamily="18" charset="0"/>
            </a:endParaRPr>
          </a:p>
          <a:p>
            <a:pPr marL="570230" lvl="1" indent="-238760" algn="just">
              <a:lnSpc>
                <a:spcPct val="100000"/>
              </a:lnSpc>
              <a:spcBef>
                <a:spcPts val="335"/>
              </a:spcBef>
              <a:buFont typeface="Verdana"/>
              <a:buChar char="◦"/>
              <a:tabLst>
                <a:tab pos="570865" algn="l"/>
              </a:tabLst>
            </a:pPr>
            <a:r>
              <a:rPr sz="2400" spc="-10" dirty="0">
                <a:latin typeface="Times New Roman" pitchFamily="18" charset="0"/>
                <a:cs typeface="Times New Roman" pitchFamily="18" charset="0"/>
              </a:rPr>
              <a:t>Specifies</a:t>
            </a:r>
            <a:r>
              <a:rPr sz="2400" spc="5" dirty="0">
                <a:latin typeface="Times New Roman" pitchFamily="18" charset="0"/>
                <a:cs typeface="Times New Roman" pitchFamily="18" charset="0"/>
              </a:rPr>
              <a:t> </a:t>
            </a:r>
            <a:r>
              <a:rPr sz="2400" spc="-10" dirty="0">
                <a:latin typeface="Times New Roman" pitchFamily="18" charset="0"/>
                <a:cs typeface="Times New Roman" pitchFamily="18" charset="0"/>
              </a:rPr>
              <a:t>address</a:t>
            </a:r>
            <a:r>
              <a:rPr sz="2400" spc="25" dirty="0">
                <a:latin typeface="Times New Roman" pitchFamily="18" charset="0"/>
                <a:cs typeface="Times New Roman" pitchFamily="18" charset="0"/>
              </a:rPr>
              <a:t> </a:t>
            </a:r>
            <a:r>
              <a:rPr sz="2400" spc="-25" dirty="0">
                <a:latin typeface="Times New Roman" pitchFamily="18" charset="0"/>
                <a:cs typeface="Times New Roman" pitchFamily="18" charset="0"/>
              </a:rPr>
              <a:t>for</a:t>
            </a:r>
            <a:r>
              <a:rPr sz="2400" spc="-10" dirty="0">
                <a:latin typeface="Times New Roman" pitchFamily="18" charset="0"/>
                <a:cs typeface="Times New Roman" pitchFamily="18" charset="0"/>
              </a:rPr>
              <a:t> </a:t>
            </a:r>
            <a:r>
              <a:rPr sz="2400" spc="-15" dirty="0">
                <a:latin typeface="Times New Roman" pitchFamily="18" charset="0"/>
                <a:cs typeface="Times New Roman" pitchFamily="18" charset="0"/>
              </a:rPr>
              <a:t>read</a:t>
            </a:r>
            <a:r>
              <a:rPr sz="2400" spc="-5" dirty="0">
                <a:latin typeface="Times New Roman" pitchFamily="18" charset="0"/>
                <a:cs typeface="Times New Roman" pitchFamily="18" charset="0"/>
              </a:rPr>
              <a:t> or</a:t>
            </a:r>
            <a:r>
              <a:rPr sz="2400" spc="5" dirty="0">
                <a:latin typeface="Times New Roman" pitchFamily="18" charset="0"/>
                <a:cs typeface="Times New Roman" pitchFamily="18" charset="0"/>
              </a:rPr>
              <a:t> </a:t>
            </a:r>
            <a:r>
              <a:rPr sz="2400" spc="-10" dirty="0">
                <a:latin typeface="Times New Roman" pitchFamily="18" charset="0"/>
                <a:cs typeface="Times New Roman" pitchFamily="18" charset="0"/>
              </a:rPr>
              <a:t>write</a:t>
            </a:r>
            <a:r>
              <a:rPr sz="2400" spc="-5" dirty="0">
                <a:latin typeface="Times New Roman" pitchFamily="18" charset="0"/>
                <a:cs typeface="Times New Roman" pitchFamily="18" charset="0"/>
              </a:rPr>
              <a:t> </a:t>
            </a:r>
            <a:r>
              <a:rPr sz="2400" spc="-10" dirty="0">
                <a:latin typeface="Times New Roman" pitchFamily="18" charset="0"/>
                <a:cs typeface="Times New Roman" pitchFamily="18" charset="0"/>
              </a:rPr>
              <a:t>op</a:t>
            </a:r>
            <a:endParaRPr sz="2400" dirty="0">
              <a:latin typeface="Times New Roman" pitchFamily="18" charset="0"/>
              <a:cs typeface="Times New Roman" pitchFamily="18" charset="0"/>
            </a:endParaRPr>
          </a:p>
          <a:p>
            <a:pPr marL="295910" indent="-283845" algn="just">
              <a:lnSpc>
                <a:spcPct val="100000"/>
              </a:lnSpc>
              <a:spcBef>
                <a:spcPts val="370"/>
              </a:spcBef>
              <a:buFont typeface="Segoe UI Symbol"/>
              <a:buChar char="⚫"/>
              <a:tabLst>
                <a:tab pos="296545" algn="l"/>
              </a:tabLst>
            </a:pPr>
            <a:r>
              <a:rPr sz="2400" dirty="0">
                <a:latin typeface="Times New Roman" pitchFamily="18" charset="0"/>
                <a:cs typeface="Times New Roman" pitchFamily="18" charset="0"/>
              </a:rPr>
              <a:t>Memory</a:t>
            </a:r>
            <a:r>
              <a:rPr sz="2400" spc="-10" dirty="0">
                <a:latin typeface="Times New Roman" pitchFamily="18" charset="0"/>
                <a:cs typeface="Times New Roman" pitchFamily="18" charset="0"/>
              </a:rPr>
              <a:t> </a:t>
            </a:r>
            <a:r>
              <a:rPr sz="2400" spc="-25" dirty="0">
                <a:latin typeface="Times New Roman" pitchFamily="18" charset="0"/>
                <a:cs typeface="Times New Roman" pitchFamily="18" charset="0"/>
              </a:rPr>
              <a:t>Buffer</a:t>
            </a:r>
            <a:r>
              <a:rPr sz="2400" spc="-5" dirty="0">
                <a:latin typeface="Times New Roman" pitchFamily="18" charset="0"/>
                <a:cs typeface="Times New Roman" pitchFamily="18" charset="0"/>
              </a:rPr>
              <a:t> </a:t>
            </a:r>
            <a:r>
              <a:rPr sz="2400" spc="-20" dirty="0">
                <a:latin typeface="Times New Roman" pitchFamily="18" charset="0"/>
                <a:cs typeface="Times New Roman" pitchFamily="18" charset="0"/>
              </a:rPr>
              <a:t>Register</a:t>
            </a:r>
            <a:r>
              <a:rPr sz="2400" spc="-5" dirty="0">
                <a:latin typeface="Times New Roman" pitchFamily="18" charset="0"/>
                <a:cs typeface="Times New Roman" pitchFamily="18" charset="0"/>
              </a:rPr>
              <a:t> (MBR)</a:t>
            </a:r>
            <a:endParaRPr sz="2400" dirty="0">
              <a:latin typeface="Times New Roman" pitchFamily="18" charset="0"/>
              <a:cs typeface="Times New Roman" pitchFamily="18" charset="0"/>
            </a:endParaRPr>
          </a:p>
          <a:p>
            <a:pPr marL="570230" lvl="1" indent="-238760" algn="just">
              <a:lnSpc>
                <a:spcPct val="100000"/>
              </a:lnSpc>
              <a:spcBef>
                <a:spcPts val="355"/>
              </a:spcBef>
              <a:buFont typeface="Verdana"/>
              <a:buChar char="◦"/>
              <a:tabLst>
                <a:tab pos="570865" algn="l"/>
              </a:tabLst>
            </a:pPr>
            <a:r>
              <a:rPr sz="2400" spc="-10" dirty="0">
                <a:latin typeface="Times New Roman" pitchFamily="18" charset="0"/>
                <a:cs typeface="Times New Roman" pitchFamily="18" charset="0"/>
              </a:rPr>
              <a:t>Connected</a:t>
            </a:r>
            <a:r>
              <a:rPr sz="2400" dirty="0">
                <a:latin typeface="Times New Roman" pitchFamily="18" charset="0"/>
                <a:cs typeface="Times New Roman" pitchFamily="18" charset="0"/>
              </a:rPr>
              <a:t> </a:t>
            </a:r>
            <a:r>
              <a:rPr sz="2400" spc="-20" dirty="0">
                <a:latin typeface="Times New Roman" pitchFamily="18" charset="0"/>
                <a:cs typeface="Times New Roman" pitchFamily="18" charset="0"/>
              </a:rPr>
              <a:t>to data</a:t>
            </a:r>
            <a:r>
              <a:rPr sz="2400" dirty="0">
                <a:latin typeface="Times New Roman" pitchFamily="18" charset="0"/>
                <a:cs typeface="Times New Roman" pitchFamily="18" charset="0"/>
              </a:rPr>
              <a:t> </a:t>
            </a:r>
            <a:r>
              <a:rPr sz="2400" spc="-10" dirty="0">
                <a:latin typeface="Times New Roman" pitchFamily="18" charset="0"/>
                <a:cs typeface="Times New Roman" pitchFamily="18" charset="0"/>
              </a:rPr>
              <a:t>bus</a:t>
            </a:r>
            <a:endParaRPr sz="2400" dirty="0">
              <a:latin typeface="Times New Roman" pitchFamily="18" charset="0"/>
              <a:cs typeface="Times New Roman" pitchFamily="18" charset="0"/>
            </a:endParaRPr>
          </a:p>
          <a:p>
            <a:pPr marL="570230" lvl="1" indent="-238760" algn="just">
              <a:lnSpc>
                <a:spcPct val="100000"/>
              </a:lnSpc>
              <a:spcBef>
                <a:spcPts val="335"/>
              </a:spcBef>
              <a:buFont typeface="Verdana"/>
              <a:buChar char="◦"/>
              <a:tabLst>
                <a:tab pos="570865" algn="l"/>
              </a:tabLst>
            </a:pPr>
            <a:r>
              <a:rPr sz="2400" spc="-10" dirty="0">
                <a:latin typeface="Times New Roman" pitchFamily="18" charset="0"/>
                <a:cs typeface="Times New Roman" pitchFamily="18" charset="0"/>
              </a:rPr>
              <a:t>Holds</a:t>
            </a:r>
            <a:r>
              <a:rPr sz="2400" spc="20" dirty="0">
                <a:latin typeface="Times New Roman" pitchFamily="18" charset="0"/>
                <a:cs typeface="Times New Roman" pitchFamily="18" charset="0"/>
              </a:rPr>
              <a:t> </a:t>
            </a:r>
            <a:r>
              <a:rPr sz="2400" spc="-20" dirty="0">
                <a:latin typeface="Times New Roman" pitchFamily="18" charset="0"/>
                <a:cs typeface="Times New Roman" pitchFamily="18" charset="0"/>
              </a:rPr>
              <a:t>data</a:t>
            </a:r>
            <a:r>
              <a:rPr sz="2400" spc="-5" dirty="0">
                <a:latin typeface="Times New Roman" pitchFamily="18" charset="0"/>
                <a:cs typeface="Times New Roman" pitchFamily="18" charset="0"/>
              </a:rPr>
              <a:t> </a:t>
            </a:r>
            <a:r>
              <a:rPr sz="2400" spc="-20" dirty="0">
                <a:latin typeface="Times New Roman" pitchFamily="18" charset="0"/>
                <a:cs typeface="Times New Roman" pitchFamily="18" charset="0"/>
              </a:rPr>
              <a:t>to</a:t>
            </a:r>
            <a:r>
              <a:rPr sz="2400" spc="-10" dirty="0">
                <a:latin typeface="Times New Roman" pitchFamily="18" charset="0"/>
                <a:cs typeface="Times New Roman" pitchFamily="18" charset="0"/>
              </a:rPr>
              <a:t> write</a:t>
            </a:r>
            <a:r>
              <a:rPr sz="2400" spc="-5" dirty="0">
                <a:latin typeface="Times New Roman" pitchFamily="18" charset="0"/>
                <a:cs typeface="Times New Roman" pitchFamily="18" charset="0"/>
              </a:rPr>
              <a:t> or</a:t>
            </a:r>
            <a:r>
              <a:rPr sz="2400" spc="-15" dirty="0">
                <a:latin typeface="Times New Roman" pitchFamily="18" charset="0"/>
                <a:cs typeface="Times New Roman" pitchFamily="18" charset="0"/>
              </a:rPr>
              <a:t> last</a:t>
            </a:r>
            <a:r>
              <a:rPr sz="2400" dirty="0">
                <a:latin typeface="Times New Roman" pitchFamily="18" charset="0"/>
                <a:cs typeface="Times New Roman" pitchFamily="18" charset="0"/>
              </a:rPr>
              <a:t> </a:t>
            </a:r>
            <a:r>
              <a:rPr sz="2400" spc="-20" dirty="0">
                <a:latin typeface="Times New Roman" pitchFamily="18" charset="0"/>
                <a:cs typeface="Times New Roman" pitchFamily="18" charset="0"/>
              </a:rPr>
              <a:t>data</a:t>
            </a:r>
            <a:r>
              <a:rPr sz="2400" dirty="0">
                <a:latin typeface="Times New Roman" pitchFamily="18" charset="0"/>
                <a:cs typeface="Times New Roman" pitchFamily="18" charset="0"/>
              </a:rPr>
              <a:t> </a:t>
            </a:r>
            <a:r>
              <a:rPr sz="2400" spc="-15" dirty="0">
                <a:latin typeface="Times New Roman" pitchFamily="18" charset="0"/>
                <a:cs typeface="Times New Roman" pitchFamily="18" charset="0"/>
              </a:rPr>
              <a:t>read</a:t>
            </a:r>
            <a:endParaRPr sz="2400" dirty="0">
              <a:latin typeface="Times New Roman" pitchFamily="18" charset="0"/>
              <a:cs typeface="Times New Roman" pitchFamily="18" charset="0"/>
            </a:endParaRPr>
          </a:p>
          <a:p>
            <a:pPr marL="295910" indent="-283845" algn="just">
              <a:lnSpc>
                <a:spcPct val="100000"/>
              </a:lnSpc>
              <a:spcBef>
                <a:spcPts val="370"/>
              </a:spcBef>
              <a:buFont typeface="Segoe UI Symbol"/>
              <a:buChar char="⚫"/>
              <a:tabLst>
                <a:tab pos="296545" algn="l"/>
              </a:tabLst>
            </a:pPr>
            <a:r>
              <a:rPr sz="2400" spc="-15" dirty="0">
                <a:latin typeface="Times New Roman" pitchFamily="18" charset="0"/>
                <a:cs typeface="Times New Roman" pitchFamily="18" charset="0"/>
              </a:rPr>
              <a:t>Program</a:t>
            </a:r>
            <a:r>
              <a:rPr sz="2400" spc="-40" dirty="0">
                <a:latin typeface="Times New Roman" pitchFamily="18" charset="0"/>
                <a:cs typeface="Times New Roman" pitchFamily="18" charset="0"/>
              </a:rPr>
              <a:t> </a:t>
            </a:r>
            <a:r>
              <a:rPr sz="2400" spc="-15" dirty="0">
                <a:latin typeface="Times New Roman" pitchFamily="18" charset="0"/>
                <a:cs typeface="Times New Roman" pitchFamily="18" charset="0"/>
              </a:rPr>
              <a:t>Counter </a:t>
            </a:r>
            <a:r>
              <a:rPr sz="2400" spc="-5" dirty="0">
                <a:latin typeface="Times New Roman" pitchFamily="18" charset="0"/>
                <a:cs typeface="Times New Roman" pitchFamily="18" charset="0"/>
              </a:rPr>
              <a:t>(PC)</a:t>
            </a:r>
            <a:endParaRPr sz="2400" dirty="0">
              <a:latin typeface="Times New Roman" pitchFamily="18" charset="0"/>
              <a:cs typeface="Times New Roman" pitchFamily="18" charset="0"/>
            </a:endParaRPr>
          </a:p>
          <a:p>
            <a:pPr marL="570230" lvl="1" indent="-238760" algn="just">
              <a:lnSpc>
                <a:spcPct val="100000"/>
              </a:lnSpc>
              <a:spcBef>
                <a:spcPts val="350"/>
              </a:spcBef>
              <a:buFont typeface="Verdana"/>
              <a:buChar char="◦"/>
              <a:tabLst>
                <a:tab pos="570865" algn="l"/>
              </a:tabLst>
            </a:pPr>
            <a:r>
              <a:rPr sz="2400" spc="-10" dirty="0">
                <a:latin typeface="Times New Roman" pitchFamily="18" charset="0"/>
                <a:cs typeface="Times New Roman" pitchFamily="18" charset="0"/>
              </a:rPr>
              <a:t>Holds</a:t>
            </a:r>
            <a:r>
              <a:rPr sz="2400" spc="25" dirty="0">
                <a:latin typeface="Times New Roman" pitchFamily="18" charset="0"/>
                <a:cs typeface="Times New Roman" pitchFamily="18" charset="0"/>
              </a:rPr>
              <a:t> </a:t>
            </a:r>
            <a:r>
              <a:rPr sz="2400" spc="-10" dirty="0">
                <a:latin typeface="Times New Roman" pitchFamily="18" charset="0"/>
                <a:cs typeface="Times New Roman" pitchFamily="18" charset="0"/>
              </a:rPr>
              <a:t>address</a:t>
            </a:r>
            <a:r>
              <a:rPr sz="2400" spc="15" dirty="0">
                <a:latin typeface="Times New Roman" pitchFamily="18" charset="0"/>
                <a:cs typeface="Times New Roman" pitchFamily="18" charset="0"/>
              </a:rPr>
              <a:t> </a:t>
            </a:r>
            <a:r>
              <a:rPr sz="2400" spc="-5" dirty="0">
                <a:latin typeface="Times New Roman" pitchFamily="18" charset="0"/>
                <a:cs typeface="Times New Roman" pitchFamily="18" charset="0"/>
              </a:rPr>
              <a:t>of</a:t>
            </a:r>
            <a:r>
              <a:rPr sz="2400" spc="-10" dirty="0">
                <a:latin typeface="Times New Roman" pitchFamily="18" charset="0"/>
                <a:cs typeface="Times New Roman" pitchFamily="18" charset="0"/>
              </a:rPr>
              <a:t> </a:t>
            </a:r>
            <a:r>
              <a:rPr sz="2400" spc="-15" dirty="0">
                <a:latin typeface="Times New Roman" pitchFamily="18" charset="0"/>
                <a:cs typeface="Times New Roman" pitchFamily="18" charset="0"/>
              </a:rPr>
              <a:t>next</a:t>
            </a:r>
            <a:r>
              <a:rPr sz="2400" spc="10" dirty="0">
                <a:latin typeface="Times New Roman" pitchFamily="18" charset="0"/>
                <a:cs typeface="Times New Roman" pitchFamily="18" charset="0"/>
              </a:rPr>
              <a:t> </a:t>
            </a:r>
            <a:r>
              <a:rPr sz="2400" spc="-10" dirty="0">
                <a:latin typeface="Times New Roman" pitchFamily="18" charset="0"/>
                <a:cs typeface="Times New Roman" pitchFamily="18" charset="0"/>
              </a:rPr>
              <a:t>instruction</a:t>
            </a:r>
            <a:r>
              <a:rPr sz="2400" spc="50" dirty="0">
                <a:latin typeface="Times New Roman" pitchFamily="18" charset="0"/>
                <a:cs typeface="Times New Roman" pitchFamily="18" charset="0"/>
              </a:rPr>
              <a:t> </a:t>
            </a:r>
            <a:r>
              <a:rPr sz="2400" spc="-20" dirty="0">
                <a:latin typeface="Times New Roman" pitchFamily="18" charset="0"/>
                <a:cs typeface="Times New Roman" pitchFamily="18" charset="0"/>
              </a:rPr>
              <a:t>to</a:t>
            </a:r>
            <a:r>
              <a:rPr sz="2400" spc="-10" dirty="0">
                <a:latin typeface="Times New Roman" pitchFamily="18" charset="0"/>
                <a:cs typeface="Times New Roman" pitchFamily="18" charset="0"/>
              </a:rPr>
              <a:t> be</a:t>
            </a:r>
            <a:r>
              <a:rPr sz="2400" spc="15" dirty="0">
                <a:latin typeface="Times New Roman" pitchFamily="18" charset="0"/>
                <a:cs typeface="Times New Roman" pitchFamily="18" charset="0"/>
              </a:rPr>
              <a:t> </a:t>
            </a:r>
            <a:r>
              <a:rPr sz="2400" spc="-20" dirty="0">
                <a:latin typeface="Times New Roman" pitchFamily="18" charset="0"/>
                <a:cs typeface="Times New Roman" pitchFamily="18" charset="0"/>
              </a:rPr>
              <a:t>fetched</a:t>
            </a:r>
            <a:endParaRPr sz="2400" dirty="0">
              <a:latin typeface="Times New Roman" pitchFamily="18" charset="0"/>
              <a:cs typeface="Times New Roman" pitchFamily="18" charset="0"/>
            </a:endParaRPr>
          </a:p>
          <a:p>
            <a:pPr marL="295910" indent="-283845" algn="just">
              <a:lnSpc>
                <a:spcPct val="100000"/>
              </a:lnSpc>
              <a:spcBef>
                <a:spcPts val="370"/>
              </a:spcBef>
              <a:buFont typeface="Segoe UI Symbol"/>
              <a:buChar char="⚫"/>
              <a:tabLst>
                <a:tab pos="296545" algn="l"/>
              </a:tabLst>
            </a:pPr>
            <a:r>
              <a:rPr sz="2400" spc="-5" dirty="0">
                <a:latin typeface="Times New Roman" pitchFamily="18" charset="0"/>
                <a:cs typeface="Times New Roman" pitchFamily="18" charset="0"/>
              </a:rPr>
              <a:t>Instruction</a:t>
            </a:r>
            <a:r>
              <a:rPr sz="2400" spc="10" dirty="0">
                <a:latin typeface="Times New Roman" pitchFamily="18" charset="0"/>
                <a:cs typeface="Times New Roman" pitchFamily="18" charset="0"/>
              </a:rPr>
              <a:t> </a:t>
            </a:r>
            <a:r>
              <a:rPr sz="2400" spc="-20" dirty="0">
                <a:latin typeface="Times New Roman" pitchFamily="18" charset="0"/>
                <a:cs typeface="Times New Roman" pitchFamily="18" charset="0"/>
              </a:rPr>
              <a:t>Register</a:t>
            </a:r>
            <a:r>
              <a:rPr sz="2400" spc="-15" dirty="0">
                <a:latin typeface="Times New Roman" pitchFamily="18" charset="0"/>
                <a:cs typeface="Times New Roman" pitchFamily="18" charset="0"/>
              </a:rPr>
              <a:t> </a:t>
            </a:r>
            <a:r>
              <a:rPr sz="2400" spc="-5" dirty="0">
                <a:latin typeface="Times New Roman" pitchFamily="18" charset="0"/>
                <a:cs typeface="Times New Roman" pitchFamily="18" charset="0"/>
              </a:rPr>
              <a:t>(IR)</a:t>
            </a:r>
            <a:endParaRPr sz="2400" dirty="0">
              <a:latin typeface="Times New Roman" pitchFamily="18" charset="0"/>
              <a:cs typeface="Times New Roman" pitchFamily="18" charset="0"/>
            </a:endParaRPr>
          </a:p>
          <a:p>
            <a:pPr marL="570230" marR="5080" lvl="1" indent="-238125" algn="just">
              <a:lnSpc>
                <a:spcPts val="3020"/>
              </a:lnSpc>
              <a:spcBef>
                <a:spcPts val="740"/>
              </a:spcBef>
              <a:buFont typeface="Verdana"/>
              <a:buChar char="◦"/>
              <a:tabLst>
                <a:tab pos="570865" algn="l"/>
              </a:tabLst>
            </a:pPr>
            <a:r>
              <a:rPr sz="2400" spc="-10" dirty="0">
                <a:latin typeface="Times New Roman" pitchFamily="18" charset="0"/>
                <a:cs typeface="Times New Roman" pitchFamily="18" charset="0"/>
              </a:rPr>
              <a:t>Holds</a:t>
            </a:r>
            <a:r>
              <a:rPr sz="2400" spc="25" dirty="0">
                <a:latin typeface="Times New Roman" pitchFamily="18" charset="0"/>
                <a:cs typeface="Times New Roman" pitchFamily="18" charset="0"/>
              </a:rPr>
              <a:t> </a:t>
            </a:r>
            <a:r>
              <a:rPr sz="2400" spc="-15" dirty="0">
                <a:latin typeface="Times New Roman" pitchFamily="18" charset="0"/>
                <a:cs typeface="Times New Roman" pitchFamily="18" charset="0"/>
              </a:rPr>
              <a:t>last</a:t>
            </a:r>
            <a:r>
              <a:rPr sz="2400" spc="-5" dirty="0">
                <a:latin typeface="Times New Roman" pitchFamily="18" charset="0"/>
                <a:cs typeface="Times New Roman" pitchFamily="18" charset="0"/>
              </a:rPr>
              <a:t> </a:t>
            </a:r>
            <a:r>
              <a:rPr sz="2400" spc="-10" dirty="0">
                <a:latin typeface="Times New Roman" pitchFamily="18" charset="0"/>
                <a:cs typeface="Times New Roman" pitchFamily="18" charset="0"/>
              </a:rPr>
              <a:t>instruction</a:t>
            </a:r>
            <a:r>
              <a:rPr sz="2400" spc="55" dirty="0">
                <a:latin typeface="Times New Roman" pitchFamily="18" charset="0"/>
                <a:cs typeface="Times New Roman" pitchFamily="18" charset="0"/>
              </a:rPr>
              <a:t> </a:t>
            </a:r>
            <a:r>
              <a:rPr sz="2400" spc="-20" dirty="0">
                <a:latin typeface="Times New Roman" pitchFamily="18" charset="0"/>
                <a:cs typeface="Times New Roman" pitchFamily="18" charset="0"/>
              </a:rPr>
              <a:t>fetched/current</a:t>
            </a:r>
            <a:r>
              <a:rPr sz="2400" spc="30" dirty="0">
                <a:latin typeface="Times New Roman" pitchFamily="18" charset="0"/>
                <a:cs typeface="Times New Roman" pitchFamily="18" charset="0"/>
              </a:rPr>
              <a:t> </a:t>
            </a:r>
            <a:r>
              <a:rPr sz="2400" spc="-10" dirty="0">
                <a:latin typeface="Times New Roman" pitchFamily="18" charset="0"/>
                <a:cs typeface="Times New Roman" pitchFamily="18" charset="0"/>
              </a:rPr>
              <a:t>instruction </a:t>
            </a:r>
            <a:r>
              <a:rPr sz="2400" spc="-615" dirty="0">
                <a:latin typeface="Times New Roman" pitchFamily="18" charset="0"/>
                <a:cs typeface="Times New Roman" pitchFamily="18" charset="0"/>
              </a:rPr>
              <a:t> </a:t>
            </a:r>
            <a:r>
              <a:rPr sz="2400" spc="-10" dirty="0">
                <a:latin typeface="Times New Roman" pitchFamily="18" charset="0"/>
                <a:cs typeface="Times New Roman" pitchFamily="18" charset="0"/>
              </a:rPr>
              <a:t>being</a:t>
            </a:r>
            <a:r>
              <a:rPr sz="2400" dirty="0">
                <a:latin typeface="Times New Roman" pitchFamily="18" charset="0"/>
                <a:cs typeface="Times New Roman" pitchFamily="18" charset="0"/>
              </a:rPr>
              <a:t> </a:t>
            </a:r>
            <a:r>
              <a:rPr sz="2400" spc="-25" dirty="0">
                <a:latin typeface="Times New Roman" pitchFamily="18" charset="0"/>
                <a:cs typeface="Times New Roman" pitchFamily="18" charset="0"/>
              </a:rPr>
              <a:t>executed</a:t>
            </a:r>
            <a:endParaRPr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76069" y="461594"/>
            <a:ext cx="4998720" cy="697230"/>
          </a:xfrm>
          <a:prstGeom prst="rect">
            <a:avLst/>
          </a:prstGeom>
        </p:spPr>
        <p:txBody>
          <a:bodyPr vert="horz" wrap="square" lIns="0" tIns="13335" rIns="0" bIns="0" rtlCol="0">
            <a:spAutoFit/>
          </a:bodyPr>
          <a:lstStyle/>
          <a:p>
            <a:pPr marL="12700">
              <a:lnSpc>
                <a:spcPct val="100000"/>
              </a:lnSpc>
              <a:spcBef>
                <a:spcPts val="105"/>
              </a:spcBef>
            </a:pPr>
            <a:r>
              <a:rPr sz="4400" b="0" spc="5" dirty="0">
                <a:solidFill>
                  <a:srgbClr val="11478A"/>
                </a:solidFill>
                <a:latin typeface="Calibri"/>
                <a:cs typeface="Calibri"/>
              </a:rPr>
              <a:t>Model</a:t>
            </a:r>
            <a:r>
              <a:rPr sz="4400" b="0" spc="-20" dirty="0">
                <a:solidFill>
                  <a:srgbClr val="11478A"/>
                </a:solidFill>
                <a:latin typeface="Calibri"/>
                <a:cs typeface="Calibri"/>
              </a:rPr>
              <a:t> </a:t>
            </a:r>
            <a:r>
              <a:rPr sz="4400" b="0" dirty="0">
                <a:solidFill>
                  <a:srgbClr val="11478A"/>
                </a:solidFill>
                <a:latin typeface="Calibri"/>
                <a:cs typeface="Calibri"/>
              </a:rPr>
              <a:t>of</a:t>
            </a:r>
            <a:r>
              <a:rPr sz="4400" b="0" spc="-30" dirty="0">
                <a:solidFill>
                  <a:srgbClr val="11478A"/>
                </a:solidFill>
                <a:latin typeface="Calibri"/>
                <a:cs typeface="Calibri"/>
              </a:rPr>
              <a:t> </a:t>
            </a:r>
            <a:r>
              <a:rPr sz="4400" b="0" spc="-15" dirty="0">
                <a:solidFill>
                  <a:srgbClr val="11478A"/>
                </a:solidFill>
                <a:latin typeface="Calibri"/>
                <a:cs typeface="Calibri"/>
              </a:rPr>
              <a:t>Control</a:t>
            </a:r>
            <a:r>
              <a:rPr sz="4400" b="0" spc="-25" dirty="0">
                <a:solidFill>
                  <a:srgbClr val="11478A"/>
                </a:solidFill>
                <a:latin typeface="Calibri"/>
                <a:cs typeface="Calibri"/>
              </a:rPr>
              <a:t> </a:t>
            </a:r>
            <a:r>
              <a:rPr sz="4400" b="0" dirty="0">
                <a:solidFill>
                  <a:srgbClr val="11478A"/>
                </a:solidFill>
                <a:latin typeface="Calibri"/>
                <a:cs typeface="Calibri"/>
              </a:rPr>
              <a:t>Unit</a:t>
            </a:r>
            <a:endParaRPr sz="4400">
              <a:latin typeface="Calibri"/>
              <a:cs typeface="Calibri"/>
            </a:endParaRPr>
          </a:p>
        </p:txBody>
      </p:sp>
      <p:pic>
        <p:nvPicPr>
          <p:cNvPr id="3" name="object 3"/>
          <p:cNvPicPr/>
          <p:nvPr/>
        </p:nvPicPr>
        <p:blipFill>
          <a:blip r:embed="rId2" cstate="print"/>
          <a:stretch>
            <a:fillRect/>
          </a:stretch>
        </p:blipFill>
        <p:spPr>
          <a:xfrm>
            <a:off x="88015" y="1446275"/>
            <a:ext cx="9003660" cy="4496306"/>
          </a:xfrm>
          <a:prstGeom prst="rect">
            <a:avLst/>
          </a:prstGeom>
        </p:spPr>
      </p:pic>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800148"/>
            <a:ext cx="6743953" cy="690574"/>
          </a:xfrm>
          <a:prstGeom prst="rect">
            <a:avLst/>
          </a:prstGeom>
        </p:spPr>
        <p:txBody>
          <a:bodyPr vert="horz" wrap="square" lIns="0" tIns="13335" rIns="0" bIns="0" rtlCol="0">
            <a:spAutoFit/>
          </a:bodyPr>
          <a:lstStyle/>
          <a:p>
            <a:pPr marL="12700" algn="ctr">
              <a:lnSpc>
                <a:spcPct val="100000"/>
              </a:lnSpc>
              <a:spcBef>
                <a:spcPts val="105"/>
              </a:spcBef>
            </a:pPr>
            <a:r>
              <a:rPr sz="4400" b="0" spc="-5" dirty="0">
                <a:solidFill>
                  <a:srgbClr val="11478A"/>
                </a:solidFill>
                <a:effectLst/>
                <a:latin typeface="Times New Roman" pitchFamily="18" charset="0"/>
                <a:cs typeface="Times New Roman" pitchFamily="18" charset="0"/>
              </a:rPr>
              <a:t>Functions </a:t>
            </a:r>
            <a:r>
              <a:rPr sz="4400" b="0" dirty="0">
                <a:solidFill>
                  <a:srgbClr val="11478A"/>
                </a:solidFill>
                <a:effectLst/>
                <a:latin typeface="Times New Roman" pitchFamily="18" charset="0"/>
                <a:cs typeface="Times New Roman" pitchFamily="18" charset="0"/>
              </a:rPr>
              <a:t>of</a:t>
            </a:r>
            <a:r>
              <a:rPr sz="4400" b="0" spc="-15" dirty="0">
                <a:solidFill>
                  <a:srgbClr val="11478A"/>
                </a:solidFill>
                <a:effectLst/>
                <a:latin typeface="Times New Roman" pitchFamily="18" charset="0"/>
                <a:cs typeface="Times New Roman" pitchFamily="18" charset="0"/>
              </a:rPr>
              <a:t> </a:t>
            </a:r>
            <a:r>
              <a:rPr sz="4400" b="0" spc="-20" dirty="0">
                <a:solidFill>
                  <a:srgbClr val="11478A"/>
                </a:solidFill>
                <a:effectLst/>
                <a:latin typeface="Times New Roman" pitchFamily="18" charset="0"/>
                <a:cs typeface="Times New Roman" pitchFamily="18" charset="0"/>
              </a:rPr>
              <a:t>Control</a:t>
            </a:r>
            <a:r>
              <a:rPr sz="4400" b="0" spc="-10" dirty="0">
                <a:solidFill>
                  <a:srgbClr val="11478A"/>
                </a:solidFill>
                <a:effectLst/>
                <a:latin typeface="Times New Roman" pitchFamily="18" charset="0"/>
                <a:cs typeface="Times New Roman" pitchFamily="18" charset="0"/>
              </a:rPr>
              <a:t> Unit</a:t>
            </a:r>
            <a:endParaRPr sz="4400" dirty="0">
              <a:effectLst/>
              <a:latin typeface="Times New Roman" pitchFamily="18" charset="0"/>
              <a:cs typeface="Times New Roman" pitchFamily="18" charset="0"/>
            </a:endParaRPr>
          </a:p>
        </p:txBody>
      </p:sp>
      <p:sp>
        <p:nvSpPr>
          <p:cNvPr id="3" name="object 3"/>
          <p:cNvSpPr txBox="1"/>
          <p:nvPr/>
        </p:nvSpPr>
        <p:spPr>
          <a:xfrm>
            <a:off x="618236" y="1831670"/>
            <a:ext cx="7484109" cy="3272154"/>
          </a:xfrm>
          <a:prstGeom prst="rect">
            <a:avLst/>
          </a:prstGeom>
        </p:spPr>
        <p:txBody>
          <a:bodyPr vert="horz" wrap="square" lIns="0" tIns="12065" rIns="0" bIns="0" rtlCol="0">
            <a:spAutoFit/>
          </a:bodyPr>
          <a:lstStyle/>
          <a:p>
            <a:pPr marL="295910" indent="-283845" algn="just">
              <a:lnSpc>
                <a:spcPct val="100000"/>
              </a:lnSpc>
              <a:spcBef>
                <a:spcPts val="95"/>
              </a:spcBef>
              <a:buFont typeface="Segoe UI Symbol"/>
              <a:buChar char="⚫"/>
              <a:tabLst>
                <a:tab pos="296545" algn="l"/>
              </a:tabLst>
            </a:pPr>
            <a:r>
              <a:rPr sz="2500" b="1" spc="-5" dirty="0">
                <a:solidFill>
                  <a:srgbClr val="FF0000"/>
                </a:solidFill>
                <a:latin typeface="Times New Roman" pitchFamily="18" charset="0"/>
                <a:cs typeface="Times New Roman" pitchFamily="18" charset="0"/>
              </a:rPr>
              <a:t>Sequencing</a:t>
            </a:r>
            <a:endParaRPr sz="2500">
              <a:latin typeface="Times New Roman" pitchFamily="18" charset="0"/>
              <a:cs typeface="Times New Roman" pitchFamily="18" charset="0"/>
            </a:endParaRPr>
          </a:p>
          <a:p>
            <a:pPr algn="just">
              <a:lnSpc>
                <a:spcPct val="100000"/>
              </a:lnSpc>
              <a:spcBef>
                <a:spcPts val="50"/>
              </a:spcBef>
              <a:buChar char="⚫"/>
            </a:pPr>
            <a:endParaRPr sz="2200">
              <a:latin typeface="Times New Roman" pitchFamily="18" charset="0"/>
              <a:cs typeface="Times New Roman" pitchFamily="18" charset="0"/>
            </a:endParaRPr>
          </a:p>
          <a:p>
            <a:pPr marL="570230" lvl="1" indent="-238125" algn="just">
              <a:lnSpc>
                <a:spcPct val="100000"/>
              </a:lnSpc>
              <a:buFont typeface="Verdana"/>
              <a:buChar char="◦"/>
              <a:tabLst>
                <a:tab pos="570865" algn="l"/>
              </a:tabLst>
            </a:pPr>
            <a:r>
              <a:rPr sz="2200" spc="-5" dirty="0">
                <a:latin typeface="Times New Roman" pitchFamily="18" charset="0"/>
                <a:cs typeface="Times New Roman" pitchFamily="18" charset="0"/>
              </a:rPr>
              <a:t>Causing </a:t>
            </a:r>
            <a:r>
              <a:rPr sz="2200" spc="-10" dirty="0">
                <a:latin typeface="Times New Roman" pitchFamily="18" charset="0"/>
                <a:cs typeface="Times New Roman" pitchFamily="18" charset="0"/>
              </a:rPr>
              <a:t>the</a:t>
            </a:r>
            <a:r>
              <a:rPr sz="2200" dirty="0">
                <a:latin typeface="Times New Roman" pitchFamily="18" charset="0"/>
                <a:cs typeface="Times New Roman" pitchFamily="18" charset="0"/>
              </a:rPr>
              <a:t> </a:t>
            </a:r>
            <a:r>
              <a:rPr sz="2200" spc="-5" dirty="0">
                <a:latin typeface="Times New Roman" pitchFamily="18" charset="0"/>
                <a:cs typeface="Times New Roman" pitchFamily="18" charset="0"/>
              </a:rPr>
              <a:t>CPU</a:t>
            </a:r>
            <a:r>
              <a:rPr sz="2200" dirty="0">
                <a:latin typeface="Times New Roman" pitchFamily="18" charset="0"/>
                <a:cs typeface="Times New Roman" pitchFamily="18" charset="0"/>
              </a:rPr>
              <a:t> </a:t>
            </a:r>
            <a:r>
              <a:rPr sz="2200" spc="-15" dirty="0">
                <a:latin typeface="Times New Roman" pitchFamily="18" charset="0"/>
                <a:cs typeface="Times New Roman" pitchFamily="18" charset="0"/>
              </a:rPr>
              <a:t>to</a:t>
            </a:r>
            <a:r>
              <a:rPr sz="2200" spc="25" dirty="0">
                <a:latin typeface="Times New Roman" pitchFamily="18" charset="0"/>
                <a:cs typeface="Times New Roman" pitchFamily="18" charset="0"/>
              </a:rPr>
              <a:t> </a:t>
            </a:r>
            <a:r>
              <a:rPr sz="2200" spc="-15" dirty="0">
                <a:latin typeface="Times New Roman" pitchFamily="18" charset="0"/>
                <a:cs typeface="Times New Roman" pitchFamily="18" charset="0"/>
              </a:rPr>
              <a:t>step</a:t>
            </a:r>
            <a:r>
              <a:rPr sz="2200" spc="5" dirty="0">
                <a:latin typeface="Times New Roman" pitchFamily="18" charset="0"/>
                <a:cs typeface="Times New Roman" pitchFamily="18" charset="0"/>
              </a:rPr>
              <a:t> </a:t>
            </a:r>
            <a:r>
              <a:rPr sz="2200" spc="-10" dirty="0">
                <a:latin typeface="Times New Roman" pitchFamily="18" charset="0"/>
                <a:cs typeface="Times New Roman" pitchFamily="18" charset="0"/>
              </a:rPr>
              <a:t>through</a:t>
            </a:r>
            <a:r>
              <a:rPr sz="2200" spc="-5" dirty="0">
                <a:latin typeface="Times New Roman" pitchFamily="18" charset="0"/>
                <a:cs typeface="Times New Roman" pitchFamily="18" charset="0"/>
              </a:rPr>
              <a:t> a</a:t>
            </a:r>
            <a:r>
              <a:rPr sz="2200" spc="10" dirty="0">
                <a:latin typeface="Times New Roman" pitchFamily="18" charset="0"/>
                <a:cs typeface="Times New Roman" pitchFamily="18" charset="0"/>
              </a:rPr>
              <a:t> </a:t>
            </a:r>
            <a:r>
              <a:rPr sz="2200" spc="-10" dirty="0">
                <a:latin typeface="Times New Roman" pitchFamily="18" charset="0"/>
                <a:cs typeface="Times New Roman" pitchFamily="18" charset="0"/>
              </a:rPr>
              <a:t>series</a:t>
            </a:r>
            <a:r>
              <a:rPr sz="2200" spc="5" dirty="0">
                <a:latin typeface="Times New Roman" pitchFamily="18" charset="0"/>
                <a:cs typeface="Times New Roman" pitchFamily="18" charset="0"/>
              </a:rPr>
              <a:t> </a:t>
            </a:r>
            <a:r>
              <a:rPr sz="2200" spc="-5" dirty="0">
                <a:latin typeface="Times New Roman" pitchFamily="18" charset="0"/>
                <a:cs typeface="Times New Roman" pitchFamily="18" charset="0"/>
              </a:rPr>
              <a:t>of</a:t>
            </a:r>
            <a:r>
              <a:rPr sz="2200" spc="10" dirty="0">
                <a:latin typeface="Times New Roman" pitchFamily="18" charset="0"/>
                <a:cs typeface="Times New Roman" pitchFamily="18" charset="0"/>
              </a:rPr>
              <a:t> </a:t>
            </a:r>
            <a:r>
              <a:rPr sz="2200" spc="-10" dirty="0">
                <a:latin typeface="Times New Roman" pitchFamily="18" charset="0"/>
                <a:cs typeface="Times New Roman" pitchFamily="18" charset="0"/>
              </a:rPr>
              <a:t>micro-operations</a:t>
            </a:r>
            <a:endParaRPr sz="2200">
              <a:latin typeface="Times New Roman" pitchFamily="18" charset="0"/>
              <a:cs typeface="Times New Roman" pitchFamily="18" charset="0"/>
            </a:endParaRPr>
          </a:p>
          <a:p>
            <a:pPr lvl="1" algn="just">
              <a:lnSpc>
                <a:spcPct val="100000"/>
              </a:lnSpc>
              <a:spcBef>
                <a:spcPts val="40"/>
              </a:spcBef>
              <a:buFont typeface="Verdana"/>
              <a:buChar char="◦"/>
            </a:pPr>
            <a:endParaRPr sz="2350">
              <a:latin typeface="Times New Roman" pitchFamily="18" charset="0"/>
              <a:cs typeface="Times New Roman" pitchFamily="18" charset="0"/>
            </a:endParaRPr>
          </a:p>
          <a:p>
            <a:pPr marL="295910" indent="-283845" algn="just">
              <a:lnSpc>
                <a:spcPct val="100000"/>
              </a:lnSpc>
              <a:buFont typeface="Segoe UI Symbol"/>
              <a:buChar char="⚫"/>
              <a:tabLst>
                <a:tab pos="296545" algn="l"/>
              </a:tabLst>
            </a:pPr>
            <a:r>
              <a:rPr sz="2500" b="1" spc="-15" dirty="0">
                <a:solidFill>
                  <a:srgbClr val="FF0000"/>
                </a:solidFill>
                <a:latin typeface="Times New Roman" pitchFamily="18" charset="0"/>
                <a:cs typeface="Times New Roman" pitchFamily="18" charset="0"/>
              </a:rPr>
              <a:t>Execution</a:t>
            </a:r>
            <a:endParaRPr sz="2500">
              <a:latin typeface="Times New Roman" pitchFamily="18" charset="0"/>
              <a:cs typeface="Times New Roman" pitchFamily="18" charset="0"/>
            </a:endParaRPr>
          </a:p>
          <a:p>
            <a:pPr algn="just">
              <a:lnSpc>
                <a:spcPct val="100000"/>
              </a:lnSpc>
              <a:spcBef>
                <a:spcPts val="50"/>
              </a:spcBef>
              <a:buChar char="⚫"/>
            </a:pPr>
            <a:endParaRPr sz="2200">
              <a:latin typeface="Times New Roman" pitchFamily="18" charset="0"/>
              <a:cs typeface="Times New Roman" pitchFamily="18" charset="0"/>
            </a:endParaRPr>
          </a:p>
          <a:p>
            <a:pPr marL="570230" lvl="1" indent="-238125" algn="just">
              <a:lnSpc>
                <a:spcPct val="100000"/>
              </a:lnSpc>
              <a:buFont typeface="Verdana"/>
              <a:buChar char="◦"/>
              <a:tabLst>
                <a:tab pos="570865" algn="l"/>
              </a:tabLst>
            </a:pPr>
            <a:r>
              <a:rPr sz="2200" spc="-5" dirty="0">
                <a:latin typeface="Times New Roman" pitchFamily="18" charset="0"/>
                <a:cs typeface="Times New Roman" pitchFamily="18" charset="0"/>
              </a:rPr>
              <a:t>Causing</a:t>
            </a:r>
            <a:r>
              <a:rPr sz="2200" spc="-15" dirty="0">
                <a:latin typeface="Times New Roman" pitchFamily="18" charset="0"/>
                <a:cs typeface="Times New Roman" pitchFamily="18" charset="0"/>
              </a:rPr>
              <a:t> </a:t>
            </a:r>
            <a:r>
              <a:rPr sz="2200" spc="-10" dirty="0">
                <a:latin typeface="Times New Roman" pitchFamily="18" charset="0"/>
                <a:cs typeface="Times New Roman" pitchFamily="18" charset="0"/>
              </a:rPr>
              <a:t>the performance</a:t>
            </a:r>
            <a:r>
              <a:rPr sz="2200" spc="5" dirty="0">
                <a:latin typeface="Times New Roman" pitchFamily="18" charset="0"/>
                <a:cs typeface="Times New Roman" pitchFamily="18" charset="0"/>
              </a:rPr>
              <a:t> </a:t>
            </a:r>
            <a:r>
              <a:rPr sz="2200" spc="-5" dirty="0">
                <a:latin typeface="Times New Roman" pitchFamily="18" charset="0"/>
                <a:cs typeface="Times New Roman" pitchFamily="18" charset="0"/>
              </a:rPr>
              <a:t>of</a:t>
            </a:r>
            <a:r>
              <a:rPr sz="2200" dirty="0">
                <a:latin typeface="Times New Roman" pitchFamily="18" charset="0"/>
                <a:cs typeface="Times New Roman" pitchFamily="18" charset="0"/>
              </a:rPr>
              <a:t> </a:t>
            </a:r>
            <a:r>
              <a:rPr sz="2200" spc="-5" dirty="0">
                <a:latin typeface="Times New Roman" pitchFamily="18" charset="0"/>
                <a:cs typeface="Times New Roman" pitchFamily="18" charset="0"/>
              </a:rPr>
              <a:t>each</a:t>
            </a:r>
            <a:r>
              <a:rPr sz="2200" spc="-15" dirty="0">
                <a:latin typeface="Times New Roman" pitchFamily="18" charset="0"/>
                <a:cs typeface="Times New Roman" pitchFamily="18" charset="0"/>
              </a:rPr>
              <a:t> </a:t>
            </a:r>
            <a:r>
              <a:rPr sz="2200" spc="-5" dirty="0">
                <a:latin typeface="Times New Roman" pitchFamily="18" charset="0"/>
                <a:cs typeface="Times New Roman" pitchFamily="18" charset="0"/>
              </a:rPr>
              <a:t>micro-op</a:t>
            </a:r>
            <a:endParaRPr sz="2200">
              <a:latin typeface="Times New Roman" pitchFamily="18" charset="0"/>
              <a:cs typeface="Times New Roman" pitchFamily="18" charset="0"/>
            </a:endParaRPr>
          </a:p>
          <a:p>
            <a:pPr lvl="1" algn="just">
              <a:lnSpc>
                <a:spcPct val="100000"/>
              </a:lnSpc>
              <a:spcBef>
                <a:spcPts val="40"/>
              </a:spcBef>
              <a:buFont typeface="Verdana"/>
              <a:buChar char="◦"/>
            </a:pPr>
            <a:endParaRPr sz="2350">
              <a:latin typeface="Times New Roman" pitchFamily="18" charset="0"/>
              <a:cs typeface="Times New Roman" pitchFamily="18" charset="0"/>
            </a:endParaRPr>
          </a:p>
          <a:p>
            <a:pPr marL="295910" indent="-283845" algn="just">
              <a:lnSpc>
                <a:spcPct val="100000"/>
              </a:lnSpc>
              <a:buFont typeface="Segoe UI Symbol"/>
              <a:buChar char="⚫"/>
              <a:tabLst>
                <a:tab pos="296545" algn="l"/>
              </a:tabLst>
            </a:pPr>
            <a:r>
              <a:rPr sz="2500" spc="-10" dirty="0">
                <a:latin typeface="Times New Roman" pitchFamily="18" charset="0"/>
                <a:cs typeface="Times New Roman" pitchFamily="18" charset="0"/>
              </a:rPr>
              <a:t>This</a:t>
            </a:r>
            <a:r>
              <a:rPr sz="2500" spc="-15" dirty="0">
                <a:latin typeface="Times New Roman" pitchFamily="18" charset="0"/>
                <a:cs typeface="Times New Roman" pitchFamily="18" charset="0"/>
              </a:rPr>
              <a:t> </a:t>
            </a:r>
            <a:r>
              <a:rPr sz="2500" spc="-5" dirty="0">
                <a:latin typeface="Times New Roman" pitchFamily="18" charset="0"/>
                <a:cs typeface="Times New Roman" pitchFamily="18" charset="0"/>
              </a:rPr>
              <a:t>is</a:t>
            </a:r>
            <a:r>
              <a:rPr sz="2500" dirty="0">
                <a:latin typeface="Times New Roman" pitchFamily="18" charset="0"/>
                <a:cs typeface="Times New Roman" pitchFamily="18" charset="0"/>
              </a:rPr>
              <a:t> </a:t>
            </a:r>
            <a:r>
              <a:rPr sz="2500" spc="-10" dirty="0">
                <a:latin typeface="Times New Roman" pitchFamily="18" charset="0"/>
                <a:cs typeface="Times New Roman" pitchFamily="18" charset="0"/>
              </a:rPr>
              <a:t>done</a:t>
            </a:r>
            <a:r>
              <a:rPr sz="2500" spc="5" dirty="0">
                <a:latin typeface="Times New Roman" pitchFamily="18" charset="0"/>
                <a:cs typeface="Times New Roman" pitchFamily="18" charset="0"/>
              </a:rPr>
              <a:t> </a:t>
            </a:r>
            <a:r>
              <a:rPr sz="2500" spc="-10" dirty="0">
                <a:latin typeface="Times New Roman" pitchFamily="18" charset="0"/>
                <a:cs typeface="Times New Roman" pitchFamily="18" charset="0"/>
              </a:rPr>
              <a:t>using</a:t>
            </a:r>
            <a:r>
              <a:rPr sz="2500" spc="-5" dirty="0">
                <a:latin typeface="Times New Roman" pitchFamily="18" charset="0"/>
                <a:cs typeface="Times New Roman" pitchFamily="18" charset="0"/>
              </a:rPr>
              <a:t> </a:t>
            </a:r>
            <a:r>
              <a:rPr sz="2500" spc="-15" dirty="0">
                <a:latin typeface="Times New Roman" pitchFamily="18" charset="0"/>
                <a:cs typeface="Times New Roman" pitchFamily="18" charset="0"/>
              </a:rPr>
              <a:t>Control</a:t>
            </a:r>
            <a:r>
              <a:rPr sz="2500" spc="-5" dirty="0">
                <a:latin typeface="Times New Roman" pitchFamily="18" charset="0"/>
                <a:cs typeface="Times New Roman" pitchFamily="18" charset="0"/>
              </a:rPr>
              <a:t> </a:t>
            </a:r>
            <a:r>
              <a:rPr sz="2500" dirty="0">
                <a:latin typeface="Times New Roman" pitchFamily="18" charset="0"/>
                <a:cs typeface="Times New Roman" pitchFamily="18" charset="0"/>
              </a:rPr>
              <a:t>Signals</a:t>
            </a:r>
            <a:r>
              <a:rPr sz="2500" dirty="0">
                <a:solidFill>
                  <a:srgbClr val="FF0000"/>
                </a:solidFill>
                <a:latin typeface="Times New Roman" pitchFamily="18" charset="0"/>
                <a:cs typeface="Times New Roman" pitchFamily="18" charset="0"/>
              </a:rPr>
              <a:t></a:t>
            </a:r>
            <a:endParaRPr sz="250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57200" y="1447800"/>
            <a:ext cx="8476488" cy="4800600"/>
          </a:xfrm>
        </p:spPr>
        <p:txBody>
          <a:bodyPr>
            <a:normAutofit/>
          </a:bodyPr>
          <a:lstStyle/>
          <a:p>
            <a:pPr algn="just"/>
            <a:r>
              <a:rPr lang="en-US" sz="2400" dirty="0">
                <a:latin typeface="Times New Roman" panose="02020603050405020304" pitchFamily="18" charset="0"/>
                <a:cs typeface="Times New Roman" panose="02020603050405020304" pitchFamily="18" charset="0"/>
              </a:rPr>
              <a:t>For the control unit to perform its function, it must have </a:t>
            </a:r>
            <a:r>
              <a:rPr lang="en-US" sz="2400" b="1" dirty="0">
                <a:latin typeface="Times New Roman" panose="02020603050405020304" pitchFamily="18" charset="0"/>
                <a:cs typeface="Times New Roman" panose="02020603050405020304" pitchFamily="18" charset="0"/>
              </a:rPr>
              <a:t>inputs</a:t>
            </a:r>
            <a:r>
              <a:rPr lang="en-US" sz="2400" dirty="0">
                <a:latin typeface="Times New Roman" panose="02020603050405020304" pitchFamily="18" charset="0"/>
                <a:cs typeface="Times New Roman" panose="02020603050405020304" pitchFamily="18" charset="0"/>
              </a:rPr>
              <a:t> that allow it to </a:t>
            </a:r>
            <a:r>
              <a:rPr lang="en-US" sz="2400" b="1" dirty="0">
                <a:latin typeface="Times New Roman" panose="02020603050405020304" pitchFamily="18" charset="0"/>
                <a:cs typeface="Times New Roman" panose="02020603050405020304" pitchFamily="18" charset="0"/>
              </a:rPr>
              <a:t>determine the state of the system </a:t>
            </a:r>
            <a:r>
              <a:rPr lang="en-US" sz="2400" dirty="0">
                <a:latin typeface="Times New Roman" panose="02020603050405020304" pitchFamily="18" charset="0"/>
                <a:cs typeface="Times New Roman" panose="02020603050405020304" pitchFamily="18" charset="0"/>
              </a:rPr>
              <a:t>and </a:t>
            </a:r>
            <a:r>
              <a:rPr lang="en-US" sz="2400" dirty="0">
                <a:solidFill>
                  <a:srgbClr val="FF0000"/>
                </a:solidFill>
                <a:latin typeface="Times New Roman" panose="02020603050405020304" pitchFamily="18" charset="0"/>
                <a:cs typeface="Times New Roman" panose="02020603050405020304" pitchFamily="18" charset="0"/>
              </a:rPr>
              <a:t>outputs</a:t>
            </a:r>
            <a:r>
              <a:rPr lang="en-US" sz="2400" dirty="0">
                <a:latin typeface="Times New Roman" panose="02020603050405020304" pitchFamily="18" charset="0"/>
                <a:cs typeface="Times New Roman" panose="02020603050405020304" pitchFamily="18" charset="0"/>
              </a:rPr>
              <a:t> that allow it to </a:t>
            </a:r>
            <a:r>
              <a:rPr lang="en-US" sz="2400" dirty="0">
                <a:solidFill>
                  <a:srgbClr val="FF0000"/>
                </a:solidFill>
                <a:latin typeface="Times New Roman" panose="02020603050405020304" pitchFamily="18" charset="0"/>
                <a:cs typeface="Times New Roman" panose="02020603050405020304" pitchFamily="18" charset="0"/>
              </a:rPr>
              <a:t>control the behavior of the system</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These </a:t>
            </a:r>
            <a:r>
              <a:rPr lang="en-US" sz="2400" dirty="0">
                <a:latin typeface="Times New Roman" panose="02020603050405020304" pitchFamily="18" charset="0"/>
                <a:cs typeface="Times New Roman" panose="02020603050405020304" pitchFamily="18" charset="0"/>
              </a:rPr>
              <a:t>are the external specifications of the control unit</a:t>
            </a:r>
            <a:r>
              <a:rPr lang="en-US" sz="2400" dirty="0" smtClean="0">
                <a:latin typeface="Times New Roman" panose="02020603050405020304" pitchFamily="18" charset="0"/>
                <a:cs typeface="Times New Roman" panose="02020603050405020304" pitchFamily="18" charset="0"/>
              </a:rPr>
              <a:t>.</a:t>
            </a:r>
          </a:p>
          <a:p>
            <a:pPr algn="just"/>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Internally, the control unit must have the </a:t>
            </a:r>
            <a:r>
              <a:rPr lang="en-US" sz="2400" b="1" dirty="0">
                <a:latin typeface="Times New Roman" panose="02020603050405020304" pitchFamily="18" charset="0"/>
                <a:cs typeface="Times New Roman" panose="02020603050405020304" pitchFamily="18" charset="0"/>
              </a:rPr>
              <a:t>logic required to perform its sequencing and execution functions</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1867445"/>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705088" cy="563562"/>
          </a:xfrm>
        </p:spPr>
        <p:txBody>
          <a:bodyPr>
            <a:normAutofit fontScale="90000"/>
          </a:bodyPr>
          <a:lstStyle/>
          <a:p>
            <a:endParaRPr lang="en-US" dirty="0"/>
          </a:p>
        </p:txBody>
      </p:sp>
      <p:sp>
        <p:nvSpPr>
          <p:cNvPr id="3" name="Content Placeholder 2"/>
          <p:cNvSpPr>
            <a:spLocks noGrp="1"/>
          </p:cNvSpPr>
          <p:nvPr>
            <p:ph idx="1"/>
          </p:nvPr>
        </p:nvSpPr>
        <p:spPr>
          <a:xfrm>
            <a:off x="228600" y="914400"/>
            <a:ext cx="8628888" cy="4800600"/>
          </a:xfrm>
        </p:spPr>
        <p:txBody>
          <a:bodyPr>
            <a:normAutofit/>
          </a:bodyPr>
          <a:lstStyle/>
          <a:p>
            <a:r>
              <a:rPr lang="en-US" sz="2400" dirty="0" smtClean="0">
                <a:latin typeface="Times New Roman" pitchFamily="18" charset="0"/>
                <a:cs typeface="Times New Roman" pitchFamily="18" charset="0"/>
              </a:rPr>
              <a:t>The inputs are:</a:t>
            </a:r>
          </a:p>
          <a:p>
            <a:pPr algn="just">
              <a:buNone/>
            </a:pPr>
            <a:r>
              <a:rPr lang="en-US" sz="2400" b="1" dirty="0" smtClean="0">
                <a:latin typeface="Times New Roman" pitchFamily="18" charset="0"/>
                <a:cs typeface="Times New Roman" pitchFamily="18" charset="0"/>
              </a:rPr>
              <a:t>Clock</a:t>
            </a:r>
            <a:r>
              <a:rPr lang="en-US" sz="2400" dirty="0" smtClean="0">
                <a:latin typeface="Times New Roman" pitchFamily="18" charset="0"/>
                <a:cs typeface="Times New Roman" pitchFamily="18" charset="0"/>
              </a:rPr>
              <a:t>:  This is how the control unit “</a:t>
            </a:r>
            <a:r>
              <a:rPr lang="en-US" sz="2400" dirty="0" smtClean="0">
                <a:solidFill>
                  <a:srgbClr val="FF0000"/>
                </a:solidFill>
                <a:latin typeface="Times New Roman" pitchFamily="18" charset="0"/>
                <a:cs typeface="Times New Roman" pitchFamily="18" charset="0"/>
              </a:rPr>
              <a:t>keeps time</a:t>
            </a:r>
            <a:r>
              <a:rPr lang="en-US" sz="2400" dirty="0" smtClean="0">
                <a:latin typeface="Times New Roman" pitchFamily="18" charset="0"/>
                <a:cs typeface="Times New Roman" pitchFamily="18" charset="0"/>
              </a:rPr>
              <a:t>.” It causes </a:t>
            </a:r>
            <a:r>
              <a:rPr lang="en-US" sz="2400" b="1" dirty="0" smtClean="0">
                <a:latin typeface="Times New Roman" pitchFamily="18" charset="0"/>
                <a:cs typeface="Times New Roman" pitchFamily="18" charset="0"/>
              </a:rPr>
              <a:t>one micro-operation to be performed for each clock pulse</a:t>
            </a:r>
            <a:r>
              <a:rPr lang="en-US" sz="2400" dirty="0" smtClean="0">
                <a:latin typeface="Times New Roman" pitchFamily="18" charset="0"/>
                <a:cs typeface="Times New Roman" pitchFamily="18" charset="0"/>
              </a:rPr>
              <a:t> (processor cycle time/clock cycle time)</a:t>
            </a:r>
          </a:p>
          <a:p>
            <a:pPr algn="just">
              <a:buNone/>
            </a:pP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Instruction register</a:t>
            </a:r>
            <a:r>
              <a:rPr lang="en-US" sz="2400" dirty="0" smtClean="0">
                <a:latin typeface="Times New Roman" pitchFamily="18" charset="0"/>
                <a:cs typeface="Times New Roman" pitchFamily="18" charset="0"/>
              </a:rPr>
              <a:t>: The </a:t>
            </a:r>
            <a:r>
              <a:rPr lang="en-US" sz="2400" dirty="0" err="1" smtClean="0">
                <a:latin typeface="Times New Roman" pitchFamily="18" charset="0"/>
                <a:cs typeface="Times New Roman" pitchFamily="18" charset="0"/>
              </a:rPr>
              <a:t>opcode</a:t>
            </a:r>
            <a:r>
              <a:rPr lang="en-US" sz="2400" dirty="0" smtClean="0">
                <a:latin typeface="Times New Roman" pitchFamily="18" charset="0"/>
                <a:cs typeface="Times New Roman" pitchFamily="18" charset="0"/>
              </a:rPr>
              <a:t> and addressing mode of the current instruction are used to determine </a:t>
            </a:r>
            <a:r>
              <a:rPr lang="en-US" sz="2400" b="1" dirty="0" smtClean="0">
                <a:latin typeface="Times New Roman" pitchFamily="18" charset="0"/>
                <a:cs typeface="Times New Roman" pitchFamily="18" charset="0"/>
              </a:rPr>
              <a:t>which micro-operations </a:t>
            </a:r>
            <a:r>
              <a:rPr lang="en-US" sz="2400" dirty="0" smtClean="0">
                <a:latin typeface="Times New Roman" pitchFamily="18" charset="0"/>
                <a:cs typeface="Times New Roman" pitchFamily="18" charset="0"/>
              </a:rPr>
              <a:t>to perform during the execute cycle.</a:t>
            </a:r>
          </a:p>
          <a:p>
            <a:r>
              <a:rPr lang="en-US" sz="2400" b="1" dirty="0" smtClean="0">
                <a:latin typeface="Times New Roman" pitchFamily="18" charset="0"/>
                <a:cs typeface="Times New Roman" pitchFamily="18" charset="0"/>
              </a:rPr>
              <a:t>Flags:  </a:t>
            </a:r>
            <a:r>
              <a:rPr lang="en-US" sz="2400" dirty="0" smtClean="0">
                <a:latin typeface="Times New Roman" pitchFamily="18" charset="0"/>
                <a:cs typeface="Times New Roman" pitchFamily="18" charset="0"/>
              </a:rPr>
              <a:t>needed by the control unit to determine the </a:t>
            </a:r>
            <a:r>
              <a:rPr lang="en-US" sz="2400" b="1" dirty="0" smtClean="0">
                <a:latin typeface="Times New Roman" pitchFamily="18" charset="0"/>
                <a:cs typeface="Times New Roman" pitchFamily="18" charset="0"/>
              </a:rPr>
              <a:t>status </a:t>
            </a:r>
            <a:r>
              <a:rPr lang="en-US" sz="2400" dirty="0" smtClean="0">
                <a:latin typeface="Times New Roman" pitchFamily="18" charset="0"/>
                <a:cs typeface="Times New Roman" pitchFamily="18" charset="0"/>
              </a:rPr>
              <a:t>of the processor and the </a:t>
            </a:r>
            <a:r>
              <a:rPr lang="en-US" sz="2400" b="1" dirty="0" smtClean="0">
                <a:latin typeface="Times New Roman" pitchFamily="18" charset="0"/>
                <a:cs typeface="Times New Roman" pitchFamily="18" charset="0"/>
              </a:rPr>
              <a:t>outcome </a:t>
            </a:r>
            <a:r>
              <a:rPr lang="en-US" sz="2400" dirty="0" smtClean="0">
                <a:latin typeface="Times New Roman" pitchFamily="18" charset="0"/>
                <a:cs typeface="Times New Roman" pitchFamily="18" charset="0"/>
              </a:rPr>
              <a:t>of previous </a:t>
            </a:r>
            <a:r>
              <a:rPr lang="en-US" sz="2400" b="1" dirty="0" smtClean="0">
                <a:latin typeface="Times New Roman" pitchFamily="18" charset="0"/>
                <a:cs typeface="Times New Roman" pitchFamily="18" charset="0"/>
              </a:rPr>
              <a:t>ALU operations</a:t>
            </a:r>
          </a:p>
          <a:p>
            <a:r>
              <a:rPr lang="en-US" sz="2400" b="1" dirty="0" smtClean="0">
                <a:latin typeface="Times New Roman" pitchFamily="18" charset="0"/>
                <a:cs typeface="Times New Roman" pitchFamily="18" charset="0"/>
              </a:rPr>
              <a:t>Control signals from control bus</a:t>
            </a:r>
            <a:r>
              <a:rPr lang="en-US" sz="2400" dirty="0" smtClean="0">
                <a:latin typeface="Times New Roman" pitchFamily="18" charset="0"/>
                <a:cs typeface="Times New Roman" pitchFamily="18" charset="0"/>
              </a:rPr>
              <a:t>: The control bus portion of the system bus provides </a:t>
            </a:r>
            <a:r>
              <a:rPr lang="en-US" sz="2400" b="1" dirty="0" smtClean="0">
                <a:latin typeface="Times New Roman" pitchFamily="18" charset="0"/>
                <a:cs typeface="Times New Roman" pitchFamily="18" charset="0"/>
              </a:rPr>
              <a:t>signals to the control unit</a:t>
            </a:r>
            <a:endParaRPr lang="en-US" sz="2400" b="1" dirty="0">
              <a:latin typeface="Times New Roman" pitchFamily="18" charset="0"/>
              <a:cs typeface="Times New Roman" pitchFamily="18" charset="0"/>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628888" cy="411162"/>
          </a:xfrm>
        </p:spPr>
        <p:txBody>
          <a:bodyPr>
            <a:normAutofit fontScale="90000"/>
          </a:bodyPr>
          <a:lstStyle/>
          <a:p>
            <a:endParaRPr lang="en-US" dirty="0"/>
          </a:p>
        </p:txBody>
      </p:sp>
      <p:sp>
        <p:nvSpPr>
          <p:cNvPr id="3" name="Content Placeholder 2"/>
          <p:cNvSpPr>
            <a:spLocks noGrp="1"/>
          </p:cNvSpPr>
          <p:nvPr>
            <p:ph idx="1"/>
          </p:nvPr>
        </p:nvSpPr>
        <p:spPr>
          <a:xfrm>
            <a:off x="381000" y="838200"/>
            <a:ext cx="8552688" cy="5410200"/>
          </a:xfrm>
        </p:spPr>
        <p:txBody>
          <a:bodyPr>
            <a:normAutofit/>
          </a:bodyPr>
          <a:lstStyle/>
          <a:p>
            <a:pPr algn="just"/>
            <a:r>
              <a:rPr lang="en-US" sz="2400" dirty="0" smtClean="0">
                <a:latin typeface="Times New Roman" pitchFamily="18" charset="0"/>
                <a:cs typeface="Times New Roman" pitchFamily="18" charset="0"/>
              </a:rPr>
              <a:t>The outputs are as follows:</a:t>
            </a:r>
          </a:p>
          <a:p>
            <a:pPr algn="just"/>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Control signals within the processor</a:t>
            </a:r>
            <a:r>
              <a:rPr lang="en-US" sz="2400" dirty="0" smtClean="0">
                <a:latin typeface="Times New Roman" pitchFamily="18" charset="0"/>
                <a:cs typeface="Times New Roman" pitchFamily="18" charset="0"/>
              </a:rPr>
              <a:t>: two types: those that cause data to be moved from one register to another, and those that activate specific ALU functions.</a:t>
            </a:r>
          </a:p>
          <a:p>
            <a:pPr algn="just"/>
            <a:r>
              <a:rPr lang="en-US" sz="2400" b="1" dirty="0" smtClean="0">
                <a:latin typeface="Times New Roman" pitchFamily="18" charset="0"/>
                <a:cs typeface="Times New Roman" pitchFamily="18" charset="0"/>
              </a:rPr>
              <a:t>Control signals to control bus</a:t>
            </a:r>
            <a:r>
              <a:rPr lang="en-US" sz="2400" dirty="0" smtClean="0">
                <a:latin typeface="Times New Roman" pitchFamily="18" charset="0"/>
                <a:cs typeface="Times New Roman" pitchFamily="18" charset="0"/>
              </a:rPr>
              <a:t>: two types: control signals to memory, and control signals to the I/O modules.</a:t>
            </a:r>
            <a:endParaRPr lang="en-US" sz="2400" dirty="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Three types of control signals are used: </a:t>
            </a:r>
            <a:endParaRPr lang="en-US" sz="2400" dirty="0" smtClean="0">
              <a:latin typeface="Times New Roman" pitchFamily="18" charset="0"/>
              <a:cs typeface="Times New Roman" pitchFamily="18" charset="0"/>
            </a:endParaRPr>
          </a:p>
          <a:p>
            <a:pPr lvl="1" algn="just"/>
            <a:r>
              <a:rPr lang="en-US" sz="2000" dirty="0" smtClean="0">
                <a:latin typeface="Times New Roman" pitchFamily="18" charset="0"/>
                <a:cs typeface="Times New Roman" pitchFamily="18" charset="0"/>
              </a:rPr>
              <a:t>those </a:t>
            </a:r>
            <a:r>
              <a:rPr lang="en-US" sz="2000" dirty="0">
                <a:latin typeface="Times New Roman" pitchFamily="18" charset="0"/>
                <a:cs typeface="Times New Roman" pitchFamily="18" charset="0"/>
              </a:rPr>
              <a:t>that activate an </a:t>
            </a:r>
            <a:r>
              <a:rPr lang="en-US" sz="2000" dirty="0" smtClean="0">
                <a:latin typeface="Times New Roman" pitchFamily="18" charset="0"/>
                <a:cs typeface="Times New Roman" pitchFamily="18" charset="0"/>
              </a:rPr>
              <a:t>ALU function</a:t>
            </a:r>
            <a:r>
              <a:rPr lang="en-US" sz="2000" dirty="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lvl="1" algn="just"/>
            <a:r>
              <a:rPr lang="en-US" sz="2000" dirty="0" smtClean="0">
                <a:latin typeface="Times New Roman" pitchFamily="18" charset="0"/>
                <a:cs typeface="Times New Roman" pitchFamily="18" charset="0"/>
              </a:rPr>
              <a:t>those </a:t>
            </a:r>
            <a:r>
              <a:rPr lang="en-US" sz="2000" dirty="0">
                <a:latin typeface="Times New Roman" pitchFamily="18" charset="0"/>
                <a:cs typeface="Times New Roman" pitchFamily="18" charset="0"/>
              </a:rPr>
              <a:t>that activate a data path, and </a:t>
            </a:r>
            <a:endParaRPr lang="en-US" sz="2000" dirty="0" smtClean="0">
              <a:latin typeface="Times New Roman" pitchFamily="18" charset="0"/>
              <a:cs typeface="Times New Roman" pitchFamily="18" charset="0"/>
            </a:endParaRPr>
          </a:p>
          <a:p>
            <a:pPr lvl="1" algn="just"/>
            <a:r>
              <a:rPr lang="en-US" sz="2000" dirty="0" smtClean="0">
                <a:latin typeface="Times New Roman" pitchFamily="18" charset="0"/>
                <a:cs typeface="Times New Roman" pitchFamily="18" charset="0"/>
              </a:rPr>
              <a:t>those </a:t>
            </a:r>
            <a:r>
              <a:rPr lang="en-US" sz="2000" dirty="0">
                <a:latin typeface="Times New Roman" pitchFamily="18" charset="0"/>
                <a:cs typeface="Times New Roman" pitchFamily="18" charset="0"/>
              </a:rPr>
              <a:t>that are signals on </a:t>
            </a:r>
            <a:r>
              <a:rPr lang="en-US" sz="2000" dirty="0" smtClean="0">
                <a:latin typeface="Times New Roman" pitchFamily="18" charset="0"/>
                <a:cs typeface="Times New Roman" pitchFamily="18" charset="0"/>
              </a:rPr>
              <a:t>the external </a:t>
            </a:r>
            <a:r>
              <a:rPr lang="en-US" sz="2000" dirty="0">
                <a:latin typeface="Times New Roman" pitchFamily="18" charset="0"/>
                <a:cs typeface="Times New Roman" pitchFamily="18" charset="0"/>
              </a:rPr>
              <a:t>system bus or other external interface. </a:t>
            </a:r>
            <a:endParaRPr lang="en-US" sz="20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All </a:t>
            </a:r>
            <a:r>
              <a:rPr lang="en-US" sz="2400" dirty="0">
                <a:latin typeface="Times New Roman" pitchFamily="18" charset="0"/>
                <a:cs typeface="Times New Roman" pitchFamily="18" charset="0"/>
              </a:rPr>
              <a:t>of these signals </a:t>
            </a:r>
            <a:r>
              <a:rPr lang="en-US" sz="2400" dirty="0" smtClean="0">
                <a:latin typeface="Times New Roman" pitchFamily="18" charset="0"/>
                <a:cs typeface="Times New Roman" pitchFamily="18" charset="0"/>
              </a:rPr>
              <a:t>are ultimately </a:t>
            </a:r>
            <a:r>
              <a:rPr lang="en-US" sz="2400" dirty="0">
                <a:latin typeface="Times New Roman" pitchFamily="18" charset="0"/>
                <a:cs typeface="Times New Roman" pitchFamily="18" charset="0"/>
              </a:rPr>
              <a:t>applied directly as binary inputs to individual logic gates</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36166" y="150317"/>
            <a:ext cx="5179695" cy="697230"/>
          </a:xfrm>
          <a:prstGeom prst="rect">
            <a:avLst/>
          </a:prstGeom>
        </p:spPr>
        <p:txBody>
          <a:bodyPr vert="horz" wrap="square" lIns="0" tIns="13335" rIns="0" bIns="0" rtlCol="0">
            <a:spAutoFit/>
          </a:bodyPr>
          <a:lstStyle/>
          <a:p>
            <a:pPr marL="12700">
              <a:lnSpc>
                <a:spcPct val="100000"/>
              </a:lnSpc>
              <a:spcBef>
                <a:spcPts val="105"/>
              </a:spcBef>
            </a:pPr>
            <a:r>
              <a:rPr sz="4400" b="0" spc="-15" dirty="0">
                <a:solidFill>
                  <a:srgbClr val="11478A"/>
                </a:solidFill>
                <a:latin typeface="Calibri"/>
                <a:cs typeface="Calibri"/>
              </a:rPr>
              <a:t>Control</a:t>
            </a:r>
            <a:r>
              <a:rPr sz="4400" b="0" spc="-25" dirty="0">
                <a:solidFill>
                  <a:srgbClr val="11478A"/>
                </a:solidFill>
                <a:latin typeface="Calibri"/>
                <a:cs typeface="Calibri"/>
              </a:rPr>
              <a:t> </a:t>
            </a:r>
            <a:r>
              <a:rPr sz="4400" b="0" spc="-5" dirty="0">
                <a:solidFill>
                  <a:srgbClr val="11478A"/>
                </a:solidFill>
                <a:latin typeface="Calibri"/>
                <a:cs typeface="Calibri"/>
              </a:rPr>
              <a:t>Signals(</a:t>
            </a:r>
            <a:r>
              <a:rPr sz="4400" b="0" spc="-20" dirty="0">
                <a:solidFill>
                  <a:srgbClr val="11478A"/>
                </a:solidFill>
                <a:latin typeface="Calibri"/>
                <a:cs typeface="Calibri"/>
              </a:rPr>
              <a:t> </a:t>
            </a:r>
            <a:r>
              <a:rPr sz="4400" b="0" dirty="0">
                <a:solidFill>
                  <a:srgbClr val="11478A"/>
                </a:solidFill>
                <a:latin typeface="Calibri"/>
                <a:cs typeface="Calibri"/>
              </a:rPr>
              <a:t>input</a:t>
            </a:r>
            <a:r>
              <a:rPr sz="4400" b="0" spc="-10" dirty="0">
                <a:solidFill>
                  <a:srgbClr val="11478A"/>
                </a:solidFill>
                <a:latin typeface="Calibri"/>
                <a:cs typeface="Calibri"/>
              </a:rPr>
              <a:t> </a:t>
            </a:r>
            <a:r>
              <a:rPr sz="4400" b="0" dirty="0">
                <a:solidFill>
                  <a:srgbClr val="11478A"/>
                </a:solidFill>
                <a:latin typeface="Calibri"/>
                <a:cs typeface="Calibri"/>
              </a:rPr>
              <a:t>)</a:t>
            </a:r>
            <a:endParaRPr sz="4400">
              <a:latin typeface="Calibri"/>
              <a:cs typeface="Calibri"/>
            </a:endParaRPr>
          </a:p>
        </p:txBody>
      </p:sp>
      <p:sp>
        <p:nvSpPr>
          <p:cNvPr id="3" name="object 3"/>
          <p:cNvSpPr txBox="1"/>
          <p:nvPr/>
        </p:nvSpPr>
        <p:spPr>
          <a:xfrm>
            <a:off x="457200" y="971550"/>
            <a:ext cx="7974228" cy="5649595"/>
          </a:xfrm>
          <a:prstGeom prst="rect">
            <a:avLst/>
          </a:prstGeom>
        </p:spPr>
        <p:txBody>
          <a:bodyPr vert="horz" wrap="square" lIns="0" tIns="13335" rIns="0" bIns="0" rtlCol="0">
            <a:spAutoFit/>
          </a:bodyPr>
          <a:lstStyle/>
          <a:p>
            <a:pPr marL="295910" indent="-283845" algn="just">
              <a:lnSpc>
                <a:spcPct val="100000"/>
              </a:lnSpc>
              <a:spcBef>
                <a:spcPts val="105"/>
              </a:spcBef>
              <a:buFont typeface="Segoe UI Symbol"/>
              <a:buChar char="⚫"/>
              <a:tabLst>
                <a:tab pos="296545" algn="l"/>
              </a:tabLst>
            </a:pPr>
            <a:r>
              <a:rPr sz="3200" b="1" spc="-5" dirty="0">
                <a:solidFill>
                  <a:srgbClr val="FF0000"/>
                </a:solidFill>
                <a:latin typeface="Times New Roman" pitchFamily="18" charset="0"/>
                <a:cs typeface="Times New Roman" pitchFamily="18" charset="0"/>
              </a:rPr>
              <a:t>Clock</a:t>
            </a:r>
            <a:endParaRPr sz="3200">
              <a:latin typeface="Times New Roman" pitchFamily="18" charset="0"/>
              <a:cs typeface="Times New Roman" pitchFamily="18" charset="0"/>
            </a:endParaRPr>
          </a:p>
          <a:p>
            <a:pPr marL="570230" marR="5080" lvl="1" indent="-238125" algn="just">
              <a:lnSpc>
                <a:spcPts val="2690"/>
              </a:lnSpc>
              <a:spcBef>
                <a:spcPts val="665"/>
              </a:spcBef>
              <a:buFont typeface="Verdana"/>
              <a:buChar char="◦"/>
              <a:tabLst>
                <a:tab pos="570865" algn="l"/>
              </a:tabLst>
            </a:pPr>
            <a:r>
              <a:rPr sz="2800" spc="-10" dirty="0">
                <a:latin typeface="Times New Roman" pitchFamily="18" charset="0"/>
                <a:cs typeface="Times New Roman" pitchFamily="18" charset="0"/>
              </a:rPr>
              <a:t>One</a:t>
            </a:r>
            <a:r>
              <a:rPr sz="2800" spc="5" dirty="0">
                <a:latin typeface="Times New Roman" pitchFamily="18" charset="0"/>
                <a:cs typeface="Times New Roman" pitchFamily="18" charset="0"/>
              </a:rPr>
              <a:t> </a:t>
            </a:r>
            <a:r>
              <a:rPr sz="2800" spc="-10" dirty="0">
                <a:latin typeface="Times New Roman" pitchFamily="18" charset="0"/>
                <a:cs typeface="Times New Roman" pitchFamily="18" charset="0"/>
              </a:rPr>
              <a:t>micro-instruction</a:t>
            </a:r>
            <a:r>
              <a:rPr sz="2800" spc="50" dirty="0">
                <a:latin typeface="Times New Roman" pitchFamily="18" charset="0"/>
                <a:cs typeface="Times New Roman" pitchFamily="18" charset="0"/>
              </a:rPr>
              <a:t> </a:t>
            </a:r>
            <a:r>
              <a:rPr sz="2800" spc="-5" dirty="0">
                <a:latin typeface="Times New Roman" pitchFamily="18" charset="0"/>
                <a:cs typeface="Times New Roman" pitchFamily="18" charset="0"/>
              </a:rPr>
              <a:t>(or </a:t>
            </a:r>
            <a:r>
              <a:rPr sz="2800" spc="-10" dirty="0">
                <a:latin typeface="Times New Roman" pitchFamily="18" charset="0"/>
                <a:cs typeface="Times New Roman" pitchFamily="18" charset="0"/>
              </a:rPr>
              <a:t>set</a:t>
            </a:r>
            <a:r>
              <a:rPr sz="2800" spc="10" dirty="0">
                <a:latin typeface="Times New Roman" pitchFamily="18" charset="0"/>
                <a:cs typeface="Times New Roman" pitchFamily="18" charset="0"/>
              </a:rPr>
              <a:t> </a:t>
            </a:r>
            <a:r>
              <a:rPr sz="2800" spc="-5" dirty="0">
                <a:latin typeface="Times New Roman" pitchFamily="18" charset="0"/>
                <a:cs typeface="Times New Roman" pitchFamily="18" charset="0"/>
              </a:rPr>
              <a:t>of </a:t>
            </a:r>
            <a:r>
              <a:rPr sz="2800" spc="-15" dirty="0">
                <a:latin typeface="Times New Roman" pitchFamily="18" charset="0"/>
                <a:cs typeface="Times New Roman" pitchFamily="18" charset="0"/>
              </a:rPr>
              <a:t>parallel</a:t>
            </a:r>
            <a:r>
              <a:rPr sz="2800" spc="-10" dirty="0">
                <a:latin typeface="Times New Roman" pitchFamily="18" charset="0"/>
                <a:cs typeface="Times New Roman" pitchFamily="18" charset="0"/>
              </a:rPr>
              <a:t> micro- </a:t>
            </a:r>
            <a:r>
              <a:rPr sz="2800" spc="-620" dirty="0">
                <a:latin typeface="Times New Roman" pitchFamily="18" charset="0"/>
                <a:cs typeface="Times New Roman" pitchFamily="18" charset="0"/>
              </a:rPr>
              <a:t> </a:t>
            </a:r>
            <a:r>
              <a:rPr sz="2800" spc="-10" dirty="0">
                <a:latin typeface="Times New Roman" pitchFamily="18" charset="0"/>
                <a:cs typeface="Times New Roman" pitchFamily="18" charset="0"/>
              </a:rPr>
              <a:t>instructions)</a:t>
            </a:r>
            <a:r>
              <a:rPr sz="2800" spc="55" dirty="0">
                <a:latin typeface="Times New Roman" pitchFamily="18" charset="0"/>
                <a:cs typeface="Times New Roman" pitchFamily="18" charset="0"/>
              </a:rPr>
              <a:t> </a:t>
            </a:r>
            <a:r>
              <a:rPr sz="2800" spc="-10" dirty="0">
                <a:latin typeface="Times New Roman" pitchFamily="18" charset="0"/>
                <a:cs typeface="Times New Roman" pitchFamily="18" charset="0"/>
              </a:rPr>
              <a:t>per</a:t>
            </a:r>
            <a:r>
              <a:rPr sz="2800" spc="-5" dirty="0">
                <a:latin typeface="Times New Roman" pitchFamily="18" charset="0"/>
                <a:cs typeface="Times New Roman" pitchFamily="18" charset="0"/>
              </a:rPr>
              <a:t> </a:t>
            </a:r>
            <a:r>
              <a:rPr sz="2800" dirty="0">
                <a:latin typeface="Times New Roman" pitchFamily="18" charset="0"/>
                <a:cs typeface="Times New Roman" pitchFamily="18" charset="0"/>
              </a:rPr>
              <a:t>clock </a:t>
            </a:r>
            <a:r>
              <a:rPr sz="2800" spc="-10" dirty="0">
                <a:latin typeface="Times New Roman" pitchFamily="18" charset="0"/>
                <a:cs typeface="Times New Roman" pitchFamily="18" charset="0"/>
              </a:rPr>
              <a:t>cycle</a:t>
            </a:r>
            <a:endParaRPr sz="2800">
              <a:latin typeface="Times New Roman" pitchFamily="18" charset="0"/>
              <a:cs typeface="Times New Roman" pitchFamily="18" charset="0"/>
            </a:endParaRPr>
          </a:p>
          <a:p>
            <a:pPr marL="295910" indent="-283845" algn="just">
              <a:lnSpc>
                <a:spcPct val="100000"/>
              </a:lnSpc>
              <a:buFont typeface="Segoe UI Symbol"/>
              <a:buChar char="⚫"/>
              <a:tabLst>
                <a:tab pos="296545" algn="l"/>
              </a:tabLst>
            </a:pPr>
            <a:r>
              <a:rPr sz="3200" b="1" spc="-5" dirty="0">
                <a:solidFill>
                  <a:srgbClr val="FF0000"/>
                </a:solidFill>
                <a:latin typeface="Times New Roman" pitchFamily="18" charset="0"/>
                <a:cs typeface="Times New Roman" pitchFamily="18" charset="0"/>
              </a:rPr>
              <a:t>Instruction</a:t>
            </a:r>
            <a:r>
              <a:rPr sz="3200" b="1" spc="-25" dirty="0">
                <a:solidFill>
                  <a:srgbClr val="FF0000"/>
                </a:solidFill>
                <a:latin typeface="Times New Roman" pitchFamily="18" charset="0"/>
                <a:cs typeface="Times New Roman" pitchFamily="18" charset="0"/>
              </a:rPr>
              <a:t> </a:t>
            </a:r>
            <a:r>
              <a:rPr sz="3200" b="1" spc="-20" dirty="0">
                <a:solidFill>
                  <a:srgbClr val="FF0000"/>
                </a:solidFill>
                <a:latin typeface="Times New Roman" pitchFamily="18" charset="0"/>
                <a:cs typeface="Times New Roman" pitchFamily="18" charset="0"/>
              </a:rPr>
              <a:t>register</a:t>
            </a:r>
            <a:endParaRPr sz="3200">
              <a:latin typeface="Times New Roman" pitchFamily="18" charset="0"/>
              <a:cs typeface="Times New Roman" pitchFamily="18" charset="0"/>
            </a:endParaRPr>
          </a:p>
          <a:p>
            <a:pPr marL="570230" lvl="1" indent="-238760" algn="just">
              <a:lnSpc>
                <a:spcPct val="100000"/>
              </a:lnSpc>
              <a:spcBef>
                <a:spcPts val="20"/>
              </a:spcBef>
              <a:buFont typeface="Verdana"/>
              <a:buChar char="◦"/>
              <a:tabLst>
                <a:tab pos="570865" algn="l"/>
              </a:tabLst>
            </a:pPr>
            <a:r>
              <a:rPr sz="2800" spc="-10" dirty="0">
                <a:latin typeface="Times New Roman" pitchFamily="18" charset="0"/>
                <a:cs typeface="Times New Roman" pitchFamily="18" charset="0"/>
              </a:rPr>
              <a:t>Op-code</a:t>
            </a:r>
            <a:r>
              <a:rPr sz="2800" spc="15" dirty="0">
                <a:latin typeface="Times New Roman" pitchFamily="18" charset="0"/>
                <a:cs typeface="Times New Roman" pitchFamily="18" charset="0"/>
              </a:rPr>
              <a:t> </a:t>
            </a:r>
            <a:r>
              <a:rPr sz="2800" spc="-25" dirty="0">
                <a:latin typeface="Times New Roman" pitchFamily="18" charset="0"/>
                <a:cs typeface="Times New Roman" pitchFamily="18" charset="0"/>
              </a:rPr>
              <a:t>for</a:t>
            </a:r>
            <a:r>
              <a:rPr sz="2800" spc="-10" dirty="0">
                <a:latin typeface="Times New Roman" pitchFamily="18" charset="0"/>
                <a:cs typeface="Times New Roman" pitchFamily="18" charset="0"/>
              </a:rPr>
              <a:t> </a:t>
            </a:r>
            <a:r>
              <a:rPr sz="2800" spc="-15" dirty="0">
                <a:latin typeface="Times New Roman" pitchFamily="18" charset="0"/>
                <a:cs typeface="Times New Roman" pitchFamily="18" charset="0"/>
              </a:rPr>
              <a:t>current</a:t>
            </a:r>
            <a:r>
              <a:rPr sz="2800" spc="15" dirty="0">
                <a:latin typeface="Times New Roman" pitchFamily="18" charset="0"/>
                <a:cs typeface="Times New Roman" pitchFamily="18" charset="0"/>
              </a:rPr>
              <a:t> </a:t>
            </a:r>
            <a:r>
              <a:rPr sz="2800" spc="-10" dirty="0">
                <a:latin typeface="Times New Roman" pitchFamily="18" charset="0"/>
                <a:cs typeface="Times New Roman" pitchFamily="18" charset="0"/>
              </a:rPr>
              <a:t>instruction</a:t>
            </a:r>
            <a:endParaRPr sz="2800">
              <a:latin typeface="Times New Roman" pitchFamily="18" charset="0"/>
              <a:cs typeface="Times New Roman" pitchFamily="18" charset="0"/>
            </a:endParaRPr>
          </a:p>
          <a:p>
            <a:pPr marL="570230" marR="843280" lvl="1" indent="-238125" algn="just">
              <a:lnSpc>
                <a:spcPts val="2690"/>
              </a:lnSpc>
              <a:spcBef>
                <a:spcPts val="650"/>
              </a:spcBef>
              <a:buFont typeface="Verdana"/>
              <a:buChar char="◦"/>
              <a:tabLst>
                <a:tab pos="570865" algn="l"/>
              </a:tabLst>
            </a:pPr>
            <a:r>
              <a:rPr sz="2800" spc="-10" dirty="0">
                <a:latin typeface="Times New Roman" pitchFamily="18" charset="0"/>
                <a:cs typeface="Times New Roman" pitchFamily="18" charset="0"/>
              </a:rPr>
              <a:t>Determines</a:t>
            </a:r>
            <a:r>
              <a:rPr sz="2800" spc="10" dirty="0">
                <a:latin typeface="Times New Roman" pitchFamily="18" charset="0"/>
                <a:cs typeface="Times New Roman" pitchFamily="18" charset="0"/>
              </a:rPr>
              <a:t> </a:t>
            </a:r>
            <a:r>
              <a:rPr sz="2800" spc="-5" dirty="0">
                <a:latin typeface="Times New Roman" pitchFamily="18" charset="0"/>
                <a:cs typeface="Times New Roman" pitchFamily="18" charset="0"/>
              </a:rPr>
              <a:t>which</a:t>
            </a:r>
            <a:r>
              <a:rPr sz="2800" dirty="0">
                <a:latin typeface="Times New Roman" pitchFamily="18" charset="0"/>
                <a:cs typeface="Times New Roman" pitchFamily="18" charset="0"/>
              </a:rPr>
              <a:t> </a:t>
            </a:r>
            <a:r>
              <a:rPr sz="2800" spc="-10" dirty="0">
                <a:latin typeface="Times New Roman" pitchFamily="18" charset="0"/>
                <a:cs typeface="Times New Roman" pitchFamily="18" charset="0"/>
              </a:rPr>
              <a:t>micro-instructions</a:t>
            </a:r>
            <a:r>
              <a:rPr sz="2800" spc="55" dirty="0">
                <a:latin typeface="Times New Roman" pitchFamily="18" charset="0"/>
                <a:cs typeface="Times New Roman" pitchFamily="18" charset="0"/>
              </a:rPr>
              <a:t> </a:t>
            </a:r>
            <a:r>
              <a:rPr sz="2800" spc="-20" dirty="0">
                <a:latin typeface="Times New Roman" pitchFamily="18" charset="0"/>
                <a:cs typeface="Times New Roman" pitchFamily="18" charset="0"/>
              </a:rPr>
              <a:t>are </a:t>
            </a:r>
            <a:r>
              <a:rPr sz="2800" spc="-620" dirty="0">
                <a:latin typeface="Times New Roman" pitchFamily="18" charset="0"/>
                <a:cs typeface="Times New Roman" pitchFamily="18" charset="0"/>
              </a:rPr>
              <a:t> </a:t>
            </a:r>
            <a:r>
              <a:rPr sz="2800" spc="-15" dirty="0">
                <a:latin typeface="Times New Roman" pitchFamily="18" charset="0"/>
                <a:cs typeface="Times New Roman" pitchFamily="18" charset="0"/>
              </a:rPr>
              <a:t>performed</a:t>
            </a:r>
            <a:endParaRPr sz="2800">
              <a:latin typeface="Times New Roman" pitchFamily="18" charset="0"/>
              <a:cs typeface="Times New Roman" pitchFamily="18" charset="0"/>
            </a:endParaRPr>
          </a:p>
          <a:p>
            <a:pPr marL="295910" indent="-283845" algn="just">
              <a:lnSpc>
                <a:spcPct val="100000"/>
              </a:lnSpc>
              <a:buFont typeface="Segoe UI Symbol"/>
              <a:buChar char="⚫"/>
              <a:tabLst>
                <a:tab pos="296545" algn="l"/>
              </a:tabLst>
            </a:pPr>
            <a:r>
              <a:rPr sz="3200" b="1" dirty="0">
                <a:solidFill>
                  <a:srgbClr val="FF0000"/>
                </a:solidFill>
                <a:latin typeface="Times New Roman" pitchFamily="18" charset="0"/>
                <a:cs typeface="Times New Roman" pitchFamily="18" charset="0"/>
              </a:rPr>
              <a:t>Flags</a:t>
            </a:r>
            <a:endParaRPr sz="3200">
              <a:latin typeface="Times New Roman" pitchFamily="18" charset="0"/>
              <a:cs typeface="Times New Roman" pitchFamily="18" charset="0"/>
            </a:endParaRPr>
          </a:p>
          <a:p>
            <a:pPr marL="570230" lvl="1" indent="-238760" algn="just">
              <a:lnSpc>
                <a:spcPct val="100000"/>
              </a:lnSpc>
              <a:spcBef>
                <a:spcPts val="20"/>
              </a:spcBef>
              <a:buFont typeface="Verdana"/>
              <a:buChar char="◦"/>
              <a:tabLst>
                <a:tab pos="570865" algn="l"/>
              </a:tabLst>
            </a:pPr>
            <a:r>
              <a:rPr sz="2800" spc="-25" dirty="0">
                <a:latin typeface="Times New Roman" pitchFamily="18" charset="0"/>
                <a:cs typeface="Times New Roman" pitchFamily="18" charset="0"/>
              </a:rPr>
              <a:t>State </a:t>
            </a:r>
            <a:r>
              <a:rPr sz="2800" spc="-5" dirty="0">
                <a:latin typeface="Times New Roman" pitchFamily="18" charset="0"/>
                <a:cs typeface="Times New Roman" pitchFamily="18" charset="0"/>
              </a:rPr>
              <a:t>of</a:t>
            </a:r>
            <a:r>
              <a:rPr sz="2800" spc="-25" dirty="0">
                <a:latin typeface="Times New Roman" pitchFamily="18" charset="0"/>
                <a:cs typeface="Times New Roman" pitchFamily="18" charset="0"/>
              </a:rPr>
              <a:t> </a:t>
            </a:r>
            <a:r>
              <a:rPr sz="2800" spc="-10" dirty="0">
                <a:latin typeface="Times New Roman" pitchFamily="18" charset="0"/>
                <a:cs typeface="Times New Roman" pitchFamily="18" charset="0"/>
              </a:rPr>
              <a:t>CPU</a:t>
            </a:r>
            <a:endParaRPr sz="2800">
              <a:latin typeface="Times New Roman" pitchFamily="18" charset="0"/>
              <a:cs typeface="Times New Roman" pitchFamily="18" charset="0"/>
            </a:endParaRPr>
          </a:p>
          <a:p>
            <a:pPr marL="570230" lvl="1" indent="-238760" algn="just">
              <a:lnSpc>
                <a:spcPts val="3354"/>
              </a:lnSpc>
              <a:buFont typeface="Verdana"/>
              <a:buChar char="◦"/>
              <a:tabLst>
                <a:tab pos="570865" algn="l"/>
              </a:tabLst>
            </a:pPr>
            <a:r>
              <a:rPr sz="2800" spc="-15" dirty="0">
                <a:latin typeface="Times New Roman" pitchFamily="18" charset="0"/>
                <a:cs typeface="Times New Roman" pitchFamily="18" charset="0"/>
              </a:rPr>
              <a:t>Results</a:t>
            </a:r>
            <a:r>
              <a:rPr sz="2800" spc="10" dirty="0">
                <a:latin typeface="Times New Roman" pitchFamily="18" charset="0"/>
                <a:cs typeface="Times New Roman" pitchFamily="18" charset="0"/>
              </a:rPr>
              <a:t> </a:t>
            </a:r>
            <a:r>
              <a:rPr sz="2800" spc="-5" dirty="0">
                <a:latin typeface="Times New Roman" pitchFamily="18" charset="0"/>
                <a:cs typeface="Times New Roman" pitchFamily="18" charset="0"/>
              </a:rPr>
              <a:t>of</a:t>
            </a:r>
            <a:r>
              <a:rPr sz="2800" spc="-10" dirty="0">
                <a:latin typeface="Times New Roman" pitchFamily="18" charset="0"/>
                <a:cs typeface="Times New Roman" pitchFamily="18" charset="0"/>
              </a:rPr>
              <a:t> </a:t>
            </a:r>
            <a:r>
              <a:rPr sz="2800" spc="-15" dirty="0">
                <a:latin typeface="Times New Roman" pitchFamily="18" charset="0"/>
                <a:cs typeface="Times New Roman" pitchFamily="18" charset="0"/>
              </a:rPr>
              <a:t>previous</a:t>
            </a:r>
            <a:r>
              <a:rPr sz="2800" spc="25" dirty="0">
                <a:latin typeface="Times New Roman" pitchFamily="18" charset="0"/>
                <a:cs typeface="Times New Roman" pitchFamily="18" charset="0"/>
              </a:rPr>
              <a:t> </a:t>
            </a:r>
            <a:r>
              <a:rPr sz="2800" spc="-15" dirty="0">
                <a:latin typeface="Times New Roman" pitchFamily="18" charset="0"/>
                <a:cs typeface="Times New Roman" pitchFamily="18" charset="0"/>
              </a:rPr>
              <a:t>operations</a:t>
            </a:r>
            <a:endParaRPr sz="2800">
              <a:latin typeface="Times New Roman" pitchFamily="18" charset="0"/>
              <a:cs typeface="Times New Roman" pitchFamily="18" charset="0"/>
            </a:endParaRPr>
          </a:p>
          <a:p>
            <a:pPr marL="295910" indent="-283845" algn="just">
              <a:lnSpc>
                <a:spcPts val="3835"/>
              </a:lnSpc>
              <a:buFont typeface="Segoe UI Symbol"/>
              <a:buChar char="⚫"/>
              <a:tabLst>
                <a:tab pos="296545" algn="l"/>
              </a:tabLst>
            </a:pPr>
            <a:r>
              <a:rPr sz="3200" b="1" spc="-5" dirty="0">
                <a:solidFill>
                  <a:srgbClr val="FF0000"/>
                </a:solidFill>
                <a:latin typeface="Times New Roman" pitchFamily="18" charset="0"/>
                <a:cs typeface="Times New Roman" pitchFamily="18" charset="0"/>
              </a:rPr>
              <a:t>From</a:t>
            </a:r>
            <a:r>
              <a:rPr sz="3200" b="1" spc="-40" dirty="0">
                <a:solidFill>
                  <a:srgbClr val="FF0000"/>
                </a:solidFill>
                <a:latin typeface="Times New Roman" pitchFamily="18" charset="0"/>
                <a:cs typeface="Times New Roman" pitchFamily="18" charset="0"/>
              </a:rPr>
              <a:t> </a:t>
            </a:r>
            <a:r>
              <a:rPr sz="3200" b="1" spc="-10" dirty="0">
                <a:solidFill>
                  <a:srgbClr val="FF0000"/>
                </a:solidFill>
                <a:latin typeface="Times New Roman" pitchFamily="18" charset="0"/>
                <a:cs typeface="Times New Roman" pitchFamily="18" charset="0"/>
              </a:rPr>
              <a:t>control</a:t>
            </a:r>
            <a:r>
              <a:rPr sz="3200" b="1" spc="-45" dirty="0">
                <a:solidFill>
                  <a:srgbClr val="FF0000"/>
                </a:solidFill>
                <a:latin typeface="Times New Roman" pitchFamily="18" charset="0"/>
                <a:cs typeface="Times New Roman" pitchFamily="18" charset="0"/>
              </a:rPr>
              <a:t> </a:t>
            </a:r>
            <a:r>
              <a:rPr sz="3200" b="1" spc="-5" dirty="0">
                <a:solidFill>
                  <a:srgbClr val="FF0000"/>
                </a:solidFill>
                <a:latin typeface="Times New Roman" pitchFamily="18" charset="0"/>
                <a:cs typeface="Times New Roman" pitchFamily="18" charset="0"/>
              </a:rPr>
              <a:t>bus</a:t>
            </a:r>
            <a:endParaRPr sz="3200">
              <a:latin typeface="Times New Roman" pitchFamily="18" charset="0"/>
              <a:cs typeface="Times New Roman" pitchFamily="18" charset="0"/>
            </a:endParaRPr>
          </a:p>
          <a:p>
            <a:pPr marL="570230" lvl="1" indent="-238760" algn="just">
              <a:lnSpc>
                <a:spcPct val="100000"/>
              </a:lnSpc>
              <a:spcBef>
                <a:spcPts val="15"/>
              </a:spcBef>
              <a:buFont typeface="Verdana"/>
              <a:buChar char="◦"/>
              <a:tabLst>
                <a:tab pos="570865" algn="l"/>
              </a:tabLst>
            </a:pPr>
            <a:r>
              <a:rPr sz="2800" spc="-15" dirty="0">
                <a:latin typeface="Times New Roman" pitchFamily="18" charset="0"/>
                <a:cs typeface="Times New Roman" pitchFamily="18" charset="0"/>
              </a:rPr>
              <a:t>Interrupts</a:t>
            </a:r>
            <a:endParaRPr sz="2800">
              <a:latin typeface="Times New Roman" pitchFamily="18" charset="0"/>
              <a:cs typeface="Times New Roman" pitchFamily="18" charset="0"/>
            </a:endParaRPr>
          </a:p>
          <a:p>
            <a:pPr marL="570230" lvl="1" indent="-238760" algn="just">
              <a:lnSpc>
                <a:spcPct val="100000"/>
              </a:lnSpc>
              <a:buFont typeface="Verdana"/>
              <a:buChar char="◦"/>
              <a:tabLst>
                <a:tab pos="570865" algn="l"/>
              </a:tabLst>
            </a:pPr>
            <a:r>
              <a:rPr sz="2800" spc="-10" dirty="0">
                <a:latin typeface="Times New Roman" pitchFamily="18" charset="0"/>
                <a:cs typeface="Times New Roman" pitchFamily="18" charset="0"/>
              </a:rPr>
              <a:t>Acknowledgements</a:t>
            </a:r>
            <a:endParaRPr sz="2800">
              <a:latin typeface="Times New Roman" pitchFamily="18" charset="0"/>
              <a:cs typeface="Times New Roman" pitchFamily="18" charset="0"/>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87092" y="461594"/>
            <a:ext cx="5371465" cy="697230"/>
          </a:xfrm>
          <a:prstGeom prst="rect">
            <a:avLst/>
          </a:prstGeom>
        </p:spPr>
        <p:txBody>
          <a:bodyPr vert="horz" wrap="square" lIns="0" tIns="13335" rIns="0" bIns="0" rtlCol="0">
            <a:spAutoFit/>
          </a:bodyPr>
          <a:lstStyle/>
          <a:p>
            <a:pPr marL="12700">
              <a:lnSpc>
                <a:spcPct val="100000"/>
              </a:lnSpc>
              <a:spcBef>
                <a:spcPts val="105"/>
              </a:spcBef>
            </a:pPr>
            <a:r>
              <a:rPr sz="4400" b="0" spc="-15" dirty="0">
                <a:solidFill>
                  <a:srgbClr val="11478A"/>
                </a:solidFill>
                <a:latin typeface="Calibri"/>
                <a:cs typeface="Calibri"/>
              </a:rPr>
              <a:t>Control</a:t>
            </a:r>
            <a:r>
              <a:rPr sz="4400" b="0" spc="-25" dirty="0">
                <a:solidFill>
                  <a:srgbClr val="11478A"/>
                </a:solidFill>
                <a:latin typeface="Calibri"/>
                <a:cs typeface="Calibri"/>
              </a:rPr>
              <a:t> </a:t>
            </a:r>
            <a:r>
              <a:rPr sz="4400" b="0" spc="-5" dirty="0">
                <a:solidFill>
                  <a:srgbClr val="11478A"/>
                </a:solidFill>
                <a:latin typeface="Calibri"/>
                <a:cs typeface="Calibri"/>
              </a:rPr>
              <a:t>Signals</a:t>
            </a:r>
            <a:r>
              <a:rPr sz="4400" b="0" spc="10" dirty="0">
                <a:solidFill>
                  <a:srgbClr val="11478A"/>
                </a:solidFill>
                <a:latin typeface="Calibri"/>
                <a:cs typeface="Calibri"/>
              </a:rPr>
              <a:t> </a:t>
            </a:r>
            <a:r>
              <a:rPr sz="4400" b="0" dirty="0">
                <a:solidFill>
                  <a:srgbClr val="11478A"/>
                </a:solidFill>
                <a:latin typeface="Calibri"/>
                <a:cs typeface="Calibri"/>
              </a:rPr>
              <a:t>-</a:t>
            </a:r>
            <a:r>
              <a:rPr sz="4400" b="0" spc="-5" dirty="0">
                <a:solidFill>
                  <a:srgbClr val="11478A"/>
                </a:solidFill>
                <a:latin typeface="Calibri"/>
                <a:cs typeface="Calibri"/>
              </a:rPr>
              <a:t> </a:t>
            </a:r>
            <a:r>
              <a:rPr sz="4400" b="0" dirty="0">
                <a:solidFill>
                  <a:srgbClr val="11478A"/>
                </a:solidFill>
                <a:latin typeface="Calibri"/>
                <a:cs typeface="Calibri"/>
              </a:rPr>
              <a:t>output</a:t>
            </a:r>
            <a:endParaRPr sz="4400">
              <a:latin typeface="Calibri"/>
              <a:cs typeface="Calibri"/>
            </a:endParaRPr>
          </a:p>
        </p:txBody>
      </p:sp>
      <p:sp>
        <p:nvSpPr>
          <p:cNvPr id="3" name="object 3"/>
          <p:cNvSpPr txBox="1"/>
          <p:nvPr/>
        </p:nvSpPr>
        <p:spPr>
          <a:xfrm>
            <a:off x="618236" y="1831670"/>
            <a:ext cx="3528695" cy="4200509"/>
          </a:xfrm>
          <a:prstGeom prst="rect">
            <a:avLst/>
          </a:prstGeom>
        </p:spPr>
        <p:txBody>
          <a:bodyPr vert="horz" wrap="square" lIns="0" tIns="12065" rIns="0" bIns="0" rtlCol="0">
            <a:spAutoFit/>
          </a:bodyPr>
          <a:lstStyle/>
          <a:p>
            <a:pPr marL="295910" indent="-283845">
              <a:lnSpc>
                <a:spcPct val="100000"/>
              </a:lnSpc>
              <a:spcBef>
                <a:spcPts val="95"/>
              </a:spcBef>
              <a:buFont typeface="Segoe UI Symbol"/>
              <a:buChar char="⚫"/>
              <a:tabLst>
                <a:tab pos="296545" algn="l"/>
              </a:tabLst>
            </a:pPr>
            <a:r>
              <a:rPr sz="2500" spc="-5" dirty="0">
                <a:solidFill>
                  <a:srgbClr val="FF0000"/>
                </a:solidFill>
                <a:latin typeface="Times New Roman" pitchFamily="18" charset="0"/>
                <a:cs typeface="Times New Roman" pitchFamily="18" charset="0"/>
              </a:rPr>
              <a:t>Within</a:t>
            </a:r>
            <a:r>
              <a:rPr sz="2500" spc="-30" dirty="0">
                <a:solidFill>
                  <a:srgbClr val="FF0000"/>
                </a:solidFill>
                <a:latin typeface="Times New Roman" pitchFamily="18" charset="0"/>
                <a:cs typeface="Times New Roman" pitchFamily="18" charset="0"/>
              </a:rPr>
              <a:t> </a:t>
            </a:r>
            <a:r>
              <a:rPr sz="2500" spc="-10" dirty="0">
                <a:solidFill>
                  <a:srgbClr val="FF0000"/>
                </a:solidFill>
                <a:latin typeface="Times New Roman" pitchFamily="18" charset="0"/>
                <a:cs typeface="Times New Roman" pitchFamily="18" charset="0"/>
              </a:rPr>
              <a:t>CPU</a:t>
            </a:r>
            <a:endParaRPr sz="2500">
              <a:latin typeface="Times New Roman" pitchFamily="18" charset="0"/>
              <a:cs typeface="Times New Roman" pitchFamily="18" charset="0"/>
            </a:endParaRPr>
          </a:p>
          <a:p>
            <a:pPr>
              <a:lnSpc>
                <a:spcPct val="100000"/>
              </a:lnSpc>
              <a:spcBef>
                <a:spcPts val="50"/>
              </a:spcBef>
              <a:buClr>
                <a:srgbClr val="FF0000"/>
              </a:buClr>
              <a:buFont typeface="Segoe UI Symbol"/>
              <a:buChar char="⚫"/>
            </a:pPr>
            <a:endParaRPr sz="2200">
              <a:latin typeface="Times New Roman" pitchFamily="18" charset="0"/>
              <a:cs typeface="Times New Roman" pitchFamily="18" charset="0"/>
            </a:endParaRPr>
          </a:p>
          <a:p>
            <a:pPr marL="570230" lvl="1" indent="-238125">
              <a:lnSpc>
                <a:spcPct val="100000"/>
              </a:lnSpc>
              <a:buFont typeface="Verdana"/>
              <a:buChar char="◦"/>
              <a:tabLst>
                <a:tab pos="570865" algn="l"/>
              </a:tabLst>
            </a:pPr>
            <a:r>
              <a:rPr sz="2200" spc="-5" dirty="0">
                <a:latin typeface="Times New Roman" pitchFamily="18" charset="0"/>
                <a:cs typeface="Times New Roman" pitchFamily="18" charset="0"/>
              </a:rPr>
              <a:t>Cause</a:t>
            </a:r>
            <a:r>
              <a:rPr sz="2200" spc="-30" dirty="0">
                <a:latin typeface="Times New Roman" pitchFamily="18" charset="0"/>
                <a:cs typeface="Times New Roman" pitchFamily="18" charset="0"/>
              </a:rPr>
              <a:t> </a:t>
            </a:r>
            <a:r>
              <a:rPr sz="2200" spc="-20" dirty="0">
                <a:latin typeface="Times New Roman" pitchFamily="18" charset="0"/>
                <a:cs typeface="Times New Roman" pitchFamily="18" charset="0"/>
              </a:rPr>
              <a:t>data</a:t>
            </a:r>
            <a:r>
              <a:rPr sz="2200" spc="-30" dirty="0">
                <a:latin typeface="Times New Roman" pitchFamily="18" charset="0"/>
                <a:cs typeface="Times New Roman" pitchFamily="18" charset="0"/>
              </a:rPr>
              <a:t> </a:t>
            </a:r>
            <a:r>
              <a:rPr sz="2200" spc="-10" dirty="0">
                <a:latin typeface="Times New Roman" pitchFamily="18" charset="0"/>
                <a:cs typeface="Times New Roman" pitchFamily="18" charset="0"/>
              </a:rPr>
              <a:t>movement</a:t>
            </a:r>
            <a:endParaRPr sz="2200">
              <a:latin typeface="Times New Roman" pitchFamily="18" charset="0"/>
              <a:cs typeface="Times New Roman" pitchFamily="18" charset="0"/>
            </a:endParaRPr>
          </a:p>
          <a:p>
            <a:pPr lvl="1">
              <a:lnSpc>
                <a:spcPct val="100000"/>
              </a:lnSpc>
              <a:spcBef>
                <a:spcPts val="20"/>
              </a:spcBef>
              <a:buFont typeface="Verdana"/>
              <a:buChar char="◦"/>
            </a:pPr>
            <a:endParaRPr sz="2150">
              <a:latin typeface="Times New Roman" pitchFamily="18" charset="0"/>
              <a:cs typeface="Times New Roman" pitchFamily="18" charset="0"/>
            </a:endParaRPr>
          </a:p>
          <a:p>
            <a:pPr marL="570230" lvl="1" indent="-238125">
              <a:lnSpc>
                <a:spcPct val="100000"/>
              </a:lnSpc>
              <a:buFont typeface="Verdana"/>
              <a:buChar char="◦"/>
              <a:tabLst>
                <a:tab pos="570865" algn="l"/>
              </a:tabLst>
            </a:pPr>
            <a:r>
              <a:rPr sz="2200" spc="-15" dirty="0">
                <a:latin typeface="Times New Roman" pitchFamily="18" charset="0"/>
                <a:cs typeface="Times New Roman" pitchFamily="18" charset="0"/>
              </a:rPr>
              <a:t>Activate</a:t>
            </a:r>
            <a:r>
              <a:rPr sz="2200" spc="-10" dirty="0">
                <a:latin typeface="Times New Roman" pitchFamily="18" charset="0"/>
                <a:cs typeface="Times New Roman" pitchFamily="18" charset="0"/>
              </a:rPr>
              <a:t> specific</a:t>
            </a:r>
            <a:r>
              <a:rPr sz="2200" spc="-25" dirty="0">
                <a:latin typeface="Times New Roman" pitchFamily="18" charset="0"/>
                <a:cs typeface="Times New Roman" pitchFamily="18" charset="0"/>
              </a:rPr>
              <a:t> </a:t>
            </a:r>
            <a:r>
              <a:rPr sz="2200" spc="-5" dirty="0">
                <a:latin typeface="Times New Roman" pitchFamily="18" charset="0"/>
                <a:cs typeface="Times New Roman" pitchFamily="18" charset="0"/>
              </a:rPr>
              <a:t>functions</a:t>
            </a:r>
            <a:endParaRPr sz="2200">
              <a:latin typeface="Times New Roman" pitchFamily="18" charset="0"/>
              <a:cs typeface="Times New Roman" pitchFamily="18" charset="0"/>
            </a:endParaRPr>
          </a:p>
          <a:p>
            <a:pPr lvl="1">
              <a:lnSpc>
                <a:spcPct val="100000"/>
              </a:lnSpc>
              <a:spcBef>
                <a:spcPts val="35"/>
              </a:spcBef>
              <a:buFont typeface="Verdana"/>
              <a:buChar char="◦"/>
            </a:pPr>
            <a:endParaRPr sz="2350">
              <a:latin typeface="Times New Roman" pitchFamily="18" charset="0"/>
              <a:cs typeface="Times New Roman" pitchFamily="18" charset="0"/>
            </a:endParaRPr>
          </a:p>
          <a:p>
            <a:pPr marL="295910" marR="1306195" indent="-296545" algn="r">
              <a:lnSpc>
                <a:spcPct val="100000"/>
              </a:lnSpc>
              <a:buFont typeface="Segoe UI Symbol"/>
              <a:buChar char="⚫"/>
              <a:tabLst>
                <a:tab pos="296545" algn="l"/>
              </a:tabLst>
            </a:pPr>
            <a:r>
              <a:rPr sz="2500" spc="-5" dirty="0">
                <a:solidFill>
                  <a:srgbClr val="FF0000"/>
                </a:solidFill>
                <a:latin typeface="Times New Roman" pitchFamily="18" charset="0"/>
                <a:cs typeface="Times New Roman" pitchFamily="18" charset="0"/>
              </a:rPr>
              <a:t>Via</a:t>
            </a:r>
            <a:r>
              <a:rPr sz="2500" spc="-15" dirty="0">
                <a:solidFill>
                  <a:srgbClr val="FF0000"/>
                </a:solidFill>
                <a:latin typeface="Times New Roman" pitchFamily="18" charset="0"/>
                <a:cs typeface="Times New Roman" pitchFamily="18" charset="0"/>
              </a:rPr>
              <a:t> </a:t>
            </a:r>
            <a:r>
              <a:rPr sz="2500" spc="-20" dirty="0">
                <a:solidFill>
                  <a:srgbClr val="FF0000"/>
                </a:solidFill>
                <a:latin typeface="Times New Roman" pitchFamily="18" charset="0"/>
                <a:cs typeface="Times New Roman" pitchFamily="18" charset="0"/>
              </a:rPr>
              <a:t>control</a:t>
            </a:r>
            <a:r>
              <a:rPr sz="2500" spc="-15" dirty="0">
                <a:solidFill>
                  <a:srgbClr val="FF0000"/>
                </a:solidFill>
                <a:latin typeface="Times New Roman" pitchFamily="18" charset="0"/>
                <a:cs typeface="Times New Roman" pitchFamily="18" charset="0"/>
              </a:rPr>
              <a:t> </a:t>
            </a:r>
            <a:r>
              <a:rPr sz="2500" spc="-10" dirty="0">
                <a:solidFill>
                  <a:srgbClr val="FF0000"/>
                </a:solidFill>
                <a:latin typeface="Times New Roman" pitchFamily="18" charset="0"/>
                <a:cs typeface="Times New Roman" pitchFamily="18" charset="0"/>
              </a:rPr>
              <a:t>bus</a:t>
            </a:r>
            <a:endParaRPr sz="2500">
              <a:latin typeface="Times New Roman" pitchFamily="18" charset="0"/>
              <a:cs typeface="Times New Roman" pitchFamily="18" charset="0"/>
            </a:endParaRPr>
          </a:p>
          <a:p>
            <a:pPr>
              <a:lnSpc>
                <a:spcPct val="100000"/>
              </a:lnSpc>
              <a:spcBef>
                <a:spcPts val="55"/>
              </a:spcBef>
              <a:buClr>
                <a:srgbClr val="FF0000"/>
              </a:buClr>
              <a:buFont typeface="Segoe UI Symbol"/>
              <a:buChar char="⚫"/>
            </a:pPr>
            <a:endParaRPr sz="2200">
              <a:latin typeface="Times New Roman" pitchFamily="18" charset="0"/>
              <a:cs typeface="Times New Roman" pitchFamily="18" charset="0"/>
            </a:endParaRPr>
          </a:p>
          <a:p>
            <a:pPr marL="570230" lvl="1" indent="-238125">
              <a:lnSpc>
                <a:spcPct val="100000"/>
              </a:lnSpc>
              <a:buFont typeface="Verdana"/>
              <a:buChar char="◦"/>
              <a:tabLst>
                <a:tab pos="570865" algn="l"/>
              </a:tabLst>
            </a:pPr>
            <a:r>
              <a:rPr sz="2200" spc="-200" dirty="0">
                <a:latin typeface="Times New Roman" pitchFamily="18" charset="0"/>
                <a:cs typeface="Times New Roman" pitchFamily="18" charset="0"/>
              </a:rPr>
              <a:t>T</a:t>
            </a:r>
            <a:r>
              <a:rPr sz="2200" spc="-5" dirty="0">
                <a:latin typeface="Times New Roman" pitchFamily="18" charset="0"/>
                <a:cs typeface="Times New Roman" pitchFamily="18" charset="0"/>
              </a:rPr>
              <a:t>o</a:t>
            </a:r>
            <a:r>
              <a:rPr sz="2200" spc="5" dirty="0">
                <a:latin typeface="Times New Roman" pitchFamily="18" charset="0"/>
                <a:cs typeface="Times New Roman" pitchFamily="18" charset="0"/>
              </a:rPr>
              <a:t> </a:t>
            </a:r>
            <a:r>
              <a:rPr sz="2200" spc="-5" dirty="0">
                <a:latin typeface="Times New Roman" pitchFamily="18" charset="0"/>
                <a:cs typeface="Times New Roman" pitchFamily="18" charset="0"/>
              </a:rPr>
              <a:t>me</a:t>
            </a:r>
            <a:r>
              <a:rPr sz="2200" spc="-15" dirty="0">
                <a:latin typeface="Times New Roman" pitchFamily="18" charset="0"/>
                <a:cs typeface="Times New Roman" pitchFamily="18" charset="0"/>
              </a:rPr>
              <a:t>m</a:t>
            </a:r>
            <a:r>
              <a:rPr sz="2200" spc="-5" dirty="0">
                <a:latin typeface="Times New Roman" pitchFamily="18" charset="0"/>
                <a:cs typeface="Times New Roman" pitchFamily="18" charset="0"/>
              </a:rPr>
              <a:t>o</a:t>
            </a:r>
            <a:r>
              <a:rPr sz="2200" spc="5" dirty="0">
                <a:latin typeface="Times New Roman" pitchFamily="18" charset="0"/>
                <a:cs typeface="Times New Roman" pitchFamily="18" charset="0"/>
              </a:rPr>
              <a:t>r</a:t>
            </a:r>
            <a:r>
              <a:rPr sz="2200" spc="-5" dirty="0">
                <a:latin typeface="Times New Roman" pitchFamily="18" charset="0"/>
                <a:cs typeface="Times New Roman" pitchFamily="18" charset="0"/>
              </a:rPr>
              <a:t>y</a:t>
            </a:r>
            <a:endParaRPr sz="2200">
              <a:latin typeface="Times New Roman" pitchFamily="18" charset="0"/>
              <a:cs typeface="Times New Roman" pitchFamily="18" charset="0"/>
            </a:endParaRPr>
          </a:p>
          <a:p>
            <a:pPr lvl="1">
              <a:lnSpc>
                <a:spcPct val="100000"/>
              </a:lnSpc>
              <a:spcBef>
                <a:spcPts val="15"/>
              </a:spcBef>
              <a:buFont typeface="Verdana"/>
              <a:buChar char="◦"/>
            </a:pPr>
            <a:endParaRPr sz="2150">
              <a:latin typeface="Times New Roman" pitchFamily="18" charset="0"/>
              <a:cs typeface="Times New Roman" pitchFamily="18" charset="0"/>
            </a:endParaRPr>
          </a:p>
          <a:p>
            <a:pPr marL="570230" marR="1224915" lvl="1" indent="-570865" algn="r">
              <a:lnSpc>
                <a:spcPct val="100000"/>
              </a:lnSpc>
              <a:buFont typeface="Verdana"/>
              <a:buChar char="◦"/>
              <a:tabLst>
                <a:tab pos="570865" algn="l"/>
              </a:tabLst>
            </a:pPr>
            <a:r>
              <a:rPr sz="2200" spc="-200" dirty="0">
                <a:latin typeface="Times New Roman" pitchFamily="18" charset="0"/>
                <a:cs typeface="Times New Roman" pitchFamily="18" charset="0"/>
              </a:rPr>
              <a:t>T</a:t>
            </a:r>
            <a:r>
              <a:rPr sz="2200" spc="-5" dirty="0">
                <a:latin typeface="Times New Roman" pitchFamily="18" charset="0"/>
                <a:cs typeface="Times New Roman" pitchFamily="18" charset="0"/>
              </a:rPr>
              <a:t>o</a:t>
            </a:r>
            <a:r>
              <a:rPr sz="2200" spc="5" dirty="0">
                <a:latin typeface="Times New Roman" pitchFamily="18" charset="0"/>
                <a:cs typeface="Times New Roman" pitchFamily="18" charset="0"/>
              </a:rPr>
              <a:t> </a:t>
            </a:r>
            <a:r>
              <a:rPr sz="2200" spc="-5" dirty="0">
                <a:latin typeface="Times New Roman" pitchFamily="18" charset="0"/>
                <a:cs typeface="Times New Roman" pitchFamily="18" charset="0"/>
              </a:rPr>
              <a:t>I/O</a:t>
            </a:r>
            <a:r>
              <a:rPr sz="2200" spc="5" dirty="0">
                <a:latin typeface="Times New Roman" pitchFamily="18" charset="0"/>
                <a:cs typeface="Times New Roman" pitchFamily="18" charset="0"/>
              </a:rPr>
              <a:t> </a:t>
            </a:r>
            <a:r>
              <a:rPr sz="2200" spc="-5" dirty="0">
                <a:latin typeface="Times New Roman" pitchFamily="18" charset="0"/>
                <a:cs typeface="Times New Roman" pitchFamily="18" charset="0"/>
              </a:rPr>
              <a:t>modules</a:t>
            </a:r>
            <a:endParaRPr sz="220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933688" cy="411162"/>
          </a:xfrm>
        </p:spPr>
        <p:txBody>
          <a:bodyPr>
            <a:normAutofit fontScale="90000"/>
          </a:bodyPr>
          <a:lstStyle/>
          <a:p>
            <a:endParaRPr lang="en-US" dirty="0"/>
          </a:p>
        </p:txBody>
      </p:sp>
      <p:sp>
        <p:nvSpPr>
          <p:cNvPr id="3" name="Content Placeholder 2"/>
          <p:cNvSpPr>
            <a:spLocks noGrp="1"/>
          </p:cNvSpPr>
          <p:nvPr>
            <p:ph idx="1"/>
          </p:nvPr>
        </p:nvSpPr>
        <p:spPr>
          <a:xfrm>
            <a:off x="228600" y="838200"/>
            <a:ext cx="8705088" cy="5410200"/>
          </a:xfrm>
        </p:spPr>
        <p:txBody>
          <a:bodyPr>
            <a:normAutofit/>
          </a:bodyPr>
          <a:lstStyle/>
          <a:p>
            <a:pPr algn="just"/>
            <a:r>
              <a:rPr lang="en-US" sz="2400" dirty="0" smtClean="0">
                <a:latin typeface="Times New Roman" pitchFamily="18" charset="0"/>
                <a:cs typeface="Times New Roman" pitchFamily="18" charset="0"/>
              </a:rPr>
              <a:t>Intel-special purpose and general purpose registers</a:t>
            </a:r>
          </a:p>
          <a:p>
            <a:pPr algn="just"/>
            <a:r>
              <a:rPr lang="en-US" sz="2400" dirty="0" smtClean="0">
                <a:latin typeface="Times New Roman" pitchFamily="18" charset="0"/>
                <a:cs typeface="Times New Roman" pitchFamily="18" charset="0"/>
              </a:rPr>
              <a:t>four 16-bit data registers that are addressable on a byte or 16-bit basis, and four 16-bit pointer and index registers.</a:t>
            </a:r>
          </a:p>
          <a:p>
            <a:pPr algn="just"/>
            <a:r>
              <a:rPr lang="en-US" sz="2400" dirty="0" smtClean="0">
                <a:latin typeface="Times New Roman" pitchFamily="18" charset="0"/>
                <a:cs typeface="Times New Roman" pitchFamily="18" charset="0"/>
              </a:rPr>
              <a:t> The data registers can be used as general purpose in some instructions.</a:t>
            </a:r>
          </a:p>
          <a:p>
            <a:pPr algn="just"/>
            <a:r>
              <a:rPr lang="en-US" sz="2400" dirty="0" smtClean="0">
                <a:latin typeface="Times New Roman" pitchFamily="18" charset="0"/>
                <a:cs typeface="Times New Roman" pitchFamily="18" charset="0"/>
              </a:rPr>
              <a:t>four 16-bit segment registers</a:t>
            </a:r>
          </a:p>
          <a:p>
            <a:pPr algn="just"/>
            <a:r>
              <a:rPr lang="en-US" sz="2400" dirty="0" smtClean="0">
                <a:latin typeface="Times New Roman" pitchFamily="18" charset="0"/>
                <a:cs typeface="Times New Roman" pitchFamily="18" charset="0"/>
              </a:rPr>
              <a:t>Compact encoding at the cost of reduced flexibility.</a:t>
            </a:r>
          </a:p>
          <a:p>
            <a:pPr algn="just"/>
            <a:r>
              <a:rPr lang="en-US" sz="2400" dirty="0" smtClean="0">
                <a:latin typeface="Times New Roman" pitchFamily="18" charset="0"/>
                <a:cs typeface="Times New Roman" pitchFamily="18" charset="0"/>
              </a:rPr>
              <a:t>The 8086 also includes an instruction pointer and a set of 1-bit status and control flags</a:t>
            </a:r>
          </a:p>
          <a:p>
            <a:pPr algn="just"/>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76488" cy="1143000"/>
          </a:xfrm>
        </p:spPr>
        <p:txBody>
          <a:bodyPr>
            <a:normAutofit/>
          </a:bodyPr>
          <a:lstStyle/>
          <a:p>
            <a:r>
              <a:rPr lang="en-US" sz="3600" dirty="0" smtClean="0"/>
              <a:t>Control Unit Implementation</a:t>
            </a:r>
            <a:endParaRPr lang="en-IN" sz="3600" dirty="0"/>
          </a:p>
        </p:txBody>
      </p:sp>
      <p:sp>
        <p:nvSpPr>
          <p:cNvPr id="3" name="Content Placeholder 2"/>
          <p:cNvSpPr>
            <a:spLocks noGrp="1"/>
          </p:cNvSpPr>
          <p:nvPr>
            <p:ph idx="1"/>
          </p:nvPr>
        </p:nvSpPr>
        <p:spPr>
          <a:xfrm>
            <a:off x="457200" y="1447800"/>
            <a:ext cx="8476488" cy="4800600"/>
          </a:xfrm>
        </p:spPr>
        <p:txBody>
          <a:bodyPr>
            <a:normAutofit/>
          </a:bodyPr>
          <a:lstStyle/>
          <a:p>
            <a:pPr algn="just"/>
            <a:r>
              <a:rPr lang="en-IN" sz="2400" b="1" dirty="0">
                <a:latin typeface="Times New Roman" panose="02020603050405020304" pitchFamily="18" charset="0"/>
                <a:cs typeface="Times New Roman" panose="02020603050405020304" pitchFamily="18" charset="0"/>
              </a:rPr>
              <a:t>Hardwired implementation </a:t>
            </a:r>
            <a:r>
              <a:rPr lang="en-IN"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the control unit is essentially a state machine circuit</a:t>
            </a:r>
            <a:r>
              <a:rPr lang="en-US" sz="2400" dirty="0" smtClean="0">
                <a:latin typeface="Times New Roman" panose="02020603050405020304" pitchFamily="18" charset="0"/>
                <a:cs typeface="Times New Roman" panose="02020603050405020304" pitchFamily="18" charset="0"/>
              </a:rPr>
              <a:t>.</a:t>
            </a:r>
          </a:p>
          <a:p>
            <a:pPr algn="just"/>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Its input logic signals are transformed into a set of output logic signals, which are the control signals</a:t>
            </a:r>
            <a:endParaRPr lang="en-IN" sz="2400" dirty="0" smtClean="0">
              <a:latin typeface="Times New Roman" panose="02020603050405020304" pitchFamily="18" charset="0"/>
              <a:cs typeface="Times New Roman" panose="02020603050405020304" pitchFamily="18" charset="0"/>
            </a:endParaRPr>
          </a:p>
          <a:p>
            <a:pPr algn="just"/>
            <a:r>
              <a:rPr lang="en-IN" sz="2400" b="1" dirty="0" smtClean="0">
                <a:latin typeface="Times New Roman" panose="02020603050405020304" pitchFamily="18" charset="0"/>
                <a:cs typeface="Times New Roman" panose="02020603050405020304" pitchFamily="18" charset="0"/>
              </a:rPr>
              <a:t>Microprogrammed implementation- </a:t>
            </a:r>
            <a:r>
              <a:rPr lang="en-IN" sz="2400" dirty="0" smtClean="0">
                <a:latin typeface="Times New Roman" panose="02020603050405020304" pitchFamily="18" charset="0"/>
                <a:cs typeface="Times New Roman" panose="02020603050405020304" pitchFamily="18" charset="0"/>
              </a:rPr>
              <a:t>uses sequences of instructions to perform control operations performed by micro operations called microprogramming/firmware</a:t>
            </a: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97792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6800" y="1923033"/>
            <a:ext cx="7391400" cy="1983235"/>
          </a:xfrm>
          <a:prstGeom prst="rect">
            <a:avLst/>
          </a:prstGeom>
        </p:spPr>
        <p:txBody>
          <a:bodyPr vert="horz" wrap="square" lIns="0" tIns="13335" rIns="0" bIns="0" rtlCol="0">
            <a:spAutoFit/>
          </a:bodyPr>
          <a:lstStyle/>
          <a:p>
            <a:pPr algn="ctr"/>
            <a:r>
              <a:rPr sz="3200" b="0" spc="-15" dirty="0">
                <a:solidFill>
                  <a:srgbClr val="11478A"/>
                </a:solidFill>
                <a:latin typeface="Calibri"/>
                <a:cs typeface="Calibri"/>
              </a:rPr>
              <a:t>Control</a:t>
            </a:r>
            <a:r>
              <a:rPr sz="3200" b="0" spc="-25" dirty="0">
                <a:solidFill>
                  <a:srgbClr val="11478A"/>
                </a:solidFill>
                <a:latin typeface="Calibri"/>
                <a:cs typeface="Calibri"/>
              </a:rPr>
              <a:t> </a:t>
            </a:r>
            <a:r>
              <a:rPr sz="3200" b="0">
                <a:solidFill>
                  <a:srgbClr val="11478A"/>
                </a:solidFill>
                <a:latin typeface="Calibri"/>
                <a:cs typeface="Calibri"/>
              </a:rPr>
              <a:t>Unit</a:t>
            </a:r>
            <a:r>
              <a:rPr sz="3200" b="0" spc="-15">
                <a:solidFill>
                  <a:srgbClr val="11478A"/>
                </a:solidFill>
                <a:latin typeface="Calibri"/>
                <a:cs typeface="Calibri"/>
              </a:rPr>
              <a:t> </a:t>
            </a:r>
            <a:r>
              <a:rPr sz="3200" b="0" spc="-20" smtClean="0">
                <a:solidFill>
                  <a:srgbClr val="11478A"/>
                </a:solidFill>
                <a:latin typeface="Calibri"/>
                <a:cs typeface="Calibri"/>
              </a:rPr>
              <a:t>Organization</a:t>
            </a:r>
            <a:r>
              <a:rPr lang="en-US" sz="3200" b="0" spc="-20" dirty="0" smtClean="0">
                <a:solidFill>
                  <a:srgbClr val="11478A"/>
                </a:solidFill>
                <a:latin typeface="Calibri"/>
                <a:cs typeface="Calibri"/>
              </a:rPr>
              <a:t>-</a:t>
            </a:r>
            <a:r>
              <a:rPr lang="en-US" sz="3200" dirty="0" smtClean="0"/>
              <a:t> How can we use the concept of microprogramming to implement a control</a:t>
            </a:r>
            <a:br>
              <a:rPr lang="en-US" sz="3200" dirty="0" smtClean="0"/>
            </a:br>
            <a:r>
              <a:rPr lang="en-US" sz="3200" dirty="0" smtClean="0"/>
              <a:t>unit?</a:t>
            </a:r>
            <a:endParaRPr sz="3200">
              <a:latin typeface="Calibri"/>
              <a:cs typeface="Calibri"/>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1828800"/>
            <a:ext cx="7848600" cy="2439579"/>
          </a:xfrm>
          <a:prstGeom prst="rect">
            <a:avLst/>
          </a:prstGeom>
        </p:spPr>
        <p:txBody>
          <a:bodyPr vert="horz" wrap="square" lIns="0" tIns="34290" rIns="0" bIns="0" rtlCol="0">
            <a:spAutoFit/>
          </a:bodyPr>
          <a:lstStyle/>
          <a:p>
            <a:pPr marL="25400" marR="17780" indent="-247650" algn="ctr">
              <a:lnSpc>
                <a:spcPct val="95700"/>
              </a:lnSpc>
              <a:spcBef>
                <a:spcPts val="270"/>
              </a:spcBef>
            </a:pPr>
            <a:r>
              <a:rPr sz="3200" b="0" spc="-10" dirty="0">
                <a:solidFill>
                  <a:srgbClr val="888888"/>
                </a:solidFill>
                <a:latin typeface="Calibri"/>
                <a:cs typeface="Calibri"/>
              </a:rPr>
              <a:t>Micro-programmed </a:t>
            </a:r>
            <a:r>
              <a:rPr sz="3200" b="0" spc="-15">
                <a:solidFill>
                  <a:srgbClr val="888888"/>
                </a:solidFill>
                <a:latin typeface="Calibri"/>
                <a:cs typeface="Calibri"/>
              </a:rPr>
              <a:t>Control </a:t>
            </a:r>
            <a:r>
              <a:rPr lang="en-US" sz="3200" b="0" spc="-15" dirty="0" smtClean="0">
                <a:solidFill>
                  <a:srgbClr val="888888"/>
                </a:solidFill>
                <a:latin typeface="Calibri"/>
                <a:cs typeface="Calibri"/>
              </a:rPr>
              <a:t/>
            </a:r>
            <a:br>
              <a:rPr lang="en-US" sz="3200" b="0" spc="-15" dirty="0" smtClean="0">
                <a:solidFill>
                  <a:srgbClr val="888888"/>
                </a:solidFill>
                <a:latin typeface="Calibri"/>
                <a:cs typeface="Calibri"/>
              </a:rPr>
            </a:br>
            <a:r>
              <a:rPr sz="3200" b="0" spc="-10" smtClean="0">
                <a:solidFill>
                  <a:srgbClr val="888888"/>
                </a:solidFill>
                <a:latin typeface="Calibri"/>
                <a:cs typeface="Calibri"/>
              </a:rPr>
              <a:t> </a:t>
            </a:r>
            <a:r>
              <a:rPr b="0" spc="-10" dirty="0">
                <a:solidFill>
                  <a:srgbClr val="11478A"/>
                </a:solidFill>
                <a:latin typeface="Calibri"/>
                <a:cs typeface="Calibri"/>
              </a:rPr>
              <a:t>William</a:t>
            </a:r>
            <a:r>
              <a:rPr b="0" dirty="0">
                <a:solidFill>
                  <a:srgbClr val="11478A"/>
                </a:solidFill>
                <a:latin typeface="Calibri"/>
                <a:cs typeface="Calibri"/>
              </a:rPr>
              <a:t> </a:t>
            </a:r>
            <a:r>
              <a:rPr b="0" spc="-10" dirty="0">
                <a:solidFill>
                  <a:srgbClr val="11478A"/>
                </a:solidFill>
                <a:latin typeface="Calibri"/>
                <a:cs typeface="Calibri"/>
              </a:rPr>
              <a:t>Stallings </a:t>
            </a:r>
            <a:r>
              <a:rPr b="0" spc="-5" dirty="0">
                <a:solidFill>
                  <a:srgbClr val="11478A"/>
                </a:solidFill>
                <a:latin typeface="Calibri"/>
                <a:cs typeface="Calibri"/>
              </a:rPr>
              <a:t> </a:t>
            </a:r>
            <a:r>
              <a:rPr b="0" spc="-10" dirty="0">
                <a:solidFill>
                  <a:srgbClr val="11478A"/>
                </a:solidFill>
                <a:latin typeface="Calibri"/>
                <a:cs typeface="Calibri"/>
              </a:rPr>
              <a:t>Computer </a:t>
            </a:r>
            <a:r>
              <a:rPr b="0" spc="-25" dirty="0">
                <a:solidFill>
                  <a:srgbClr val="11478A"/>
                </a:solidFill>
                <a:latin typeface="Calibri"/>
                <a:cs typeface="Calibri"/>
              </a:rPr>
              <a:t>Organization </a:t>
            </a:r>
            <a:r>
              <a:rPr b="0" spc="-890" dirty="0">
                <a:solidFill>
                  <a:srgbClr val="11478A"/>
                </a:solidFill>
                <a:latin typeface="Calibri"/>
                <a:cs typeface="Calibri"/>
              </a:rPr>
              <a:t> </a:t>
            </a:r>
            <a:r>
              <a:rPr b="0" spc="-5" dirty="0">
                <a:solidFill>
                  <a:srgbClr val="11478A"/>
                </a:solidFill>
                <a:latin typeface="Calibri"/>
                <a:cs typeface="Calibri"/>
              </a:rPr>
              <a:t>and</a:t>
            </a:r>
            <a:r>
              <a:rPr b="0" spc="-15" dirty="0">
                <a:solidFill>
                  <a:srgbClr val="11478A"/>
                </a:solidFill>
                <a:latin typeface="Calibri"/>
                <a:cs typeface="Calibri"/>
              </a:rPr>
              <a:t> Architecture</a:t>
            </a:r>
            <a:endParaRPr sz="3200">
              <a:latin typeface="Calibri"/>
              <a:cs typeface="Calibri"/>
            </a:endParaRPr>
          </a:p>
          <a:p>
            <a:pPr algn="ctr">
              <a:lnSpc>
                <a:spcPct val="100000"/>
              </a:lnSpc>
            </a:pPr>
            <a:r>
              <a:rPr b="0" dirty="0">
                <a:solidFill>
                  <a:srgbClr val="11478A"/>
                </a:solidFill>
                <a:latin typeface="Calibri"/>
                <a:cs typeface="Calibri"/>
              </a:rPr>
              <a:t>8</a:t>
            </a:r>
            <a:r>
              <a:rPr sz="3975" b="0" baseline="25157" dirty="0">
                <a:solidFill>
                  <a:srgbClr val="11478A"/>
                </a:solidFill>
                <a:latin typeface="Calibri"/>
                <a:cs typeface="Calibri"/>
              </a:rPr>
              <a:t>th</a:t>
            </a:r>
            <a:r>
              <a:rPr sz="3975" b="0" spc="382" baseline="25157" dirty="0">
                <a:solidFill>
                  <a:srgbClr val="11478A"/>
                </a:solidFill>
                <a:latin typeface="Calibri"/>
                <a:cs typeface="Calibri"/>
              </a:rPr>
              <a:t> </a:t>
            </a:r>
            <a:r>
              <a:rPr sz="4000" b="0" spc="-15" dirty="0">
                <a:solidFill>
                  <a:srgbClr val="11478A"/>
                </a:solidFill>
                <a:latin typeface="Calibri"/>
                <a:cs typeface="Calibri"/>
              </a:rPr>
              <a:t>Edition</a:t>
            </a:r>
            <a:endParaRPr sz="4000">
              <a:latin typeface="Calibri"/>
              <a:cs typeface="Calibri"/>
            </a:endParaRPr>
          </a:p>
        </p:txBody>
      </p:sp>
      <p:sp>
        <p:nvSpPr>
          <p:cNvPr id="3" name="object 3"/>
          <p:cNvSpPr txBox="1"/>
          <p:nvPr/>
        </p:nvSpPr>
        <p:spPr>
          <a:xfrm>
            <a:off x="3962400" y="1066800"/>
            <a:ext cx="1845310" cy="513715"/>
          </a:xfrm>
          <a:prstGeom prst="rect">
            <a:avLst/>
          </a:prstGeom>
        </p:spPr>
        <p:txBody>
          <a:bodyPr vert="horz" wrap="square" lIns="0" tIns="13335" rIns="0" bIns="0" rtlCol="0">
            <a:spAutoFit/>
          </a:bodyPr>
          <a:lstStyle/>
          <a:p>
            <a:pPr marL="12700">
              <a:lnSpc>
                <a:spcPct val="100000"/>
              </a:lnSpc>
              <a:spcBef>
                <a:spcPts val="105"/>
              </a:spcBef>
            </a:pPr>
            <a:r>
              <a:rPr sz="3200" spc="-10" dirty="0">
                <a:solidFill>
                  <a:srgbClr val="888888"/>
                </a:solidFill>
                <a:latin typeface="Calibri"/>
                <a:cs typeface="Calibri"/>
              </a:rPr>
              <a:t>Chapter</a:t>
            </a:r>
            <a:r>
              <a:rPr sz="3200" spc="-65" dirty="0">
                <a:solidFill>
                  <a:srgbClr val="888888"/>
                </a:solidFill>
                <a:latin typeface="Calibri"/>
                <a:cs typeface="Calibri"/>
              </a:rPr>
              <a:t> </a:t>
            </a:r>
            <a:r>
              <a:rPr sz="3200" dirty="0">
                <a:solidFill>
                  <a:srgbClr val="888888"/>
                </a:solidFill>
                <a:latin typeface="Calibri"/>
                <a:cs typeface="Calibri"/>
              </a:rPr>
              <a:t>16</a:t>
            </a:r>
            <a:endParaRPr sz="3200">
              <a:latin typeface="Calibri"/>
              <a:cs typeface="Calibri"/>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628888" cy="487362"/>
          </a:xfrm>
        </p:spPr>
        <p:txBody>
          <a:bodyPr>
            <a:normAutofit fontScale="90000"/>
          </a:bodyPr>
          <a:lstStyle/>
          <a:p>
            <a:endParaRPr lang="en-IN" dirty="0"/>
          </a:p>
        </p:txBody>
      </p:sp>
      <p:sp>
        <p:nvSpPr>
          <p:cNvPr id="3" name="Content Placeholder 2"/>
          <p:cNvSpPr>
            <a:spLocks noGrp="1"/>
          </p:cNvSpPr>
          <p:nvPr>
            <p:ph idx="1"/>
          </p:nvPr>
        </p:nvSpPr>
        <p:spPr>
          <a:xfrm>
            <a:off x="228600" y="990600"/>
            <a:ext cx="8705088" cy="5257800"/>
          </a:xfrm>
        </p:spPr>
        <p:txBody>
          <a:bodyPr>
            <a:normAutofit/>
          </a:bodyPr>
          <a:lstStyle/>
          <a:p>
            <a:pPr algn="just"/>
            <a:r>
              <a:rPr lang="en-IN" sz="2400" b="1" dirty="0">
                <a:latin typeface="Times New Roman" panose="02020603050405020304" pitchFamily="18" charset="0"/>
                <a:cs typeface="Times New Roman" panose="02020603050405020304" pitchFamily="18" charset="0"/>
              </a:rPr>
              <a:t>M</a:t>
            </a:r>
            <a:r>
              <a:rPr lang="en-IN" sz="2400" b="1" dirty="0" smtClean="0">
                <a:latin typeface="Times New Roman" panose="02020603050405020304" pitchFamily="18" charset="0"/>
                <a:cs typeface="Times New Roman" panose="02020603050405020304" pitchFamily="18" charset="0"/>
              </a:rPr>
              <a:t>icroprogramming language</a:t>
            </a:r>
            <a:r>
              <a:rPr lang="en-IN"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e</a:t>
            </a:r>
            <a:r>
              <a:rPr lang="en-US" sz="2400" dirty="0" smtClean="0">
                <a:latin typeface="Times New Roman" panose="02020603050405020304" pitchFamily="18" charset="0"/>
                <a:cs typeface="Times New Roman" panose="02020603050405020304" pitchFamily="18" charset="0"/>
              </a:rPr>
              <a:t>ach </a:t>
            </a:r>
            <a:r>
              <a:rPr lang="en-US" sz="2400" dirty="0">
                <a:latin typeface="Times New Roman" panose="02020603050405020304" pitchFamily="18" charset="0"/>
                <a:cs typeface="Times New Roman" panose="02020603050405020304" pitchFamily="18" charset="0"/>
              </a:rPr>
              <a:t>line describes a set of micro-operations occurring at one time and is known as </a:t>
            </a:r>
            <a:r>
              <a:rPr lang="en-US" sz="2400" dirty="0" smtClean="0">
                <a:latin typeface="Times New Roman" panose="02020603050405020304" pitchFamily="18" charset="0"/>
                <a:cs typeface="Times New Roman" panose="02020603050405020304" pitchFamily="18" charset="0"/>
              </a:rPr>
              <a:t>a </a:t>
            </a:r>
            <a:r>
              <a:rPr lang="en-US" sz="2400" b="1" dirty="0" smtClean="0">
                <a:latin typeface="Times New Roman" panose="02020603050405020304" pitchFamily="18" charset="0"/>
                <a:cs typeface="Times New Roman" panose="02020603050405020304" pitchFamily="18" charset="0"/>
              </a:rPr>
              <a:t>microinstruction</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sequence of instructions is known as a </a:t>
            </a:r>
            <a:r>
              <a:rPr lang="en-US" sz="2400" b="1" dirty="0">
                <a:latin typeface="Times New Roman" panose="02020603050405020304" pitchFamily="18" charset="0"/>
                <a:cs typeface="Times New Roman" panose="02020603050405020304" pitchFamily="18" charset="0"/>
              </a:rPr>
              <a:t>microprogram</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or </a:t>
            </a:r>
            <a:r>
              <a:rPr lang="en-IN" sz="2400" i="1" dirty="0" smtClean="0">
                <a:latin typeface="Times New Roman" panose="02020603050405020304" pitchFamily="18" charset="0"/>
                <a:cs typeface="Times New Roman" panose="02020603050405020304" pitchFamily="18" charset="0"/>
              </a:rPr>
              <a:t>firmware.</a:t>
            </a: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362784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000" y="0"/>
            <a:ext cx="4098670" cy="673902"/>
          </a:xfrm>
          <a:prstGeom prst="rect">
            <a:avLst/>
          </a:prstGeom>
        </p:spPr>
        <p:txBody>
          <a:bodyPr vert="horz" wrap="square" lIns="0" tIns="12065" rIns="0" bIns="0" rtlCol="0">
            <a:spAutoFit/>
          </a:bodyPr>
          <a:lstStyle/>
          <a:p>
            <a:pPr marL="12700">
              <a:lnSpc>
                <a:spcPct val="100000"/>
              </a:lnSpc>
              <a:spcBef>
                <a:spcPts val="95"/>
              </a:spcBef>
            </a:pPr>
            <a:r>
              <a:rPr b="0" spc="-5" dirty="0">
                <a:latin typeface="Calibri"/>
                <a:cs typeface="Calibri"/>
              </a:rPr>
              <a:t>Impleme</a:t>
            </a:r>
            <a:r>
              <a:rPr b="0" spc="-40" dirty="0">
                <a:latin typeface="Calibri"/>
                <a:cs typeface="Calibri"/>
              </a:rPr>
              <a:t>n</a:t>
            </a:r>
            <a:r>
              <a:rPr b="0" spc="-50" dirty="0">
                <a:latin typeface="Calibri"/>
                <a:cs typeface="Calibri"/>
              </a:rPr>
              <a:t>t</a:t>
            </a:r>
            <a:r>
              <a:rPr b="0" spc="-35" dirty="0">
                <a:latin typeface="Calibri"/>
                <a:cs typeface="Calibri"/>
              </a:rPr>
              <a:t>a</a:t>
            </a:r>
            <a:r>
              <a:rPr b="0" spc="-5" dirty="0">
                <a:latin typeface="Calibri"/>
                <a:cs typeface="Calibri"/>
              </a:rPr>
              <a:t>tion</a:t>
            </a:r>
          </a:p>
        </p:txBody>
      </p:sp>
      <p:sp>
        <p:nvSpPr>
          <p:cNvPr id="3" name="object 3"/>
          <p:cNvSpPr txBox="1"/>
          <p:nvPr/>
        </p:nvSpPr>
        <p:spPr>
          <a:xfrm>
            <a:off x="104038" y="1130553"/>
            <a:ext cx="8893175" cy="4439677"/>
          </a:xfrm>
          <a:prstGeom prst="rect">
            <a:avLst/>
          </a:prstGeom>
        </p:spPr>
        <p:txBody>
          <a:bodyPr vert="horz" wrap="square" lIns="0" tIns="12700" rIns="0" bIns="0" rtlCol="0">
            <a:spAutoFit/>
          </a:bodyPr>
          <a:lstStyle/>
          <a:p>
            <a:pPr marL="355600" indent="-343535">
              <a:spcBef>
                <a:spcPts val="100"/>
              </a:spcBef>
              <a:buFont typeface="Arial MT"/>
              <a:buChar char="•"/>
              <a:tabLst>
                <a:tab pos="355600" algn="l"/>
                <a:tab pos="356235" algn="l"/>
              </a:tabLst>
            </a:pPr>
            <a:r>
              <a:rPr lang="en-US" sz="2400" dirty="0" smtClean="0">
                <a:latin typeface="Times New Roman" pitchFamily="18" charset="0"/>
                <a:cs typeface="Times New Roman" pitchFamily="18" charset="0"/>
              </a:rPr>
              <a:t>For each micro-operation,  </a:t>
            </a:r>
            <a:r>
              <a:rPr sz="2400" smtClean="0">
                <a:latin typeface="Times New Roman" pitchFamily="18" charset="0"/>
                <a:cs typeface="Times New Roman" pitchFamily="18" charset="0"/>
              </a:rPr>
              <a:t>the</a:t>
            </a:r>
            <a:r>
              <a:rPr sz="2400" spc="-5" smtClean="0">
                <a:latin typeface="Times New Roman" pitchFamily="18" charset="0"/>
                <a:cs typeface="Times New Roman" pitchFamily="18" charset="0"/>
              </a:rPr>
              <a:t> </a:t>
            </a:r>
            <a:r>
              <a:rPr sz="2400" spc="-15" dirty="0">
                <a:latin typeface="Times New Roman" pitchFamily="18" charset="0"/>
                <a:cs typeface="Times New Roman" pitchFamily="18" charset="0"/>
              </a:rPr>
              <a:t>control</a:t>
            </a:r>
            <a:r>
              <a:rPr sz="2400" spc="-30" dirty="0">
                <a:latin typeface="Times New Roman" pitchFamily="18" charset="0"/>
                <a:cs typeface="Times New Roman" pitchFamily="18" charset="0"/>
              </a:rPr>
              <a:t> </a:t>
            </a:r>
            <a:r>
              <a:rPr sz="2400" spc="-5" dirty="0">
                <a:latin typeface="Times New Roman" pitchFamily="18" charset="0"/>
                <a:cs typeface="Times New Roman" pitchFamily="18" charset="0"/>
              </a:rPr>
              <a:t>unit</a:t>
            </a:r>
            <a:r>
              <a:rPr sz="2400" spc="-10" dirty="0">
                <a:latin typeface="Times New Roman" pitchFamily="18" charset="0"/>
                <a:cs typeface="Times New Roman" pitchFamily="18" charset="0"/>
              </a:rPr>
              <a:t> </a:t>
            </a:r>
            <a:r>
              <a:rPr sz="2400" spc="-5" dirty="0">
                <a:latin typeface="Times New Roman" pitchFamily="18" charset="0"/>
                <a:cs typeface="Times New Roman" pitchFamily="18" charset="0"/>
              </a:rPr>
              <a:t>does</a:t>
            </a:r>
            <a:r>
              <a:rPr sz="2400" spc="-10" dirty="0">
                <a:latin typeface="Times New Roman" pitchFamily="18" charset="0"/>
                <a:cs typeface="Times New Roman" pitchFamily="18" charset="0"/>
              </a:rPr>
              <a:t> </a:t>
            </a:r>
            <a:r>
              <a:rPr sz="2400" dirty="0">
                <a:latin typeface="Times New Roman" pitchFamily="18" charset="0"/>
                <a:cs typeface="Times New Roman" pitchFamily="18" charset="0"/>
              </a:rPr>
              <a:t>is</a:t>
            </a:r>
            <a:r>
              <a:rPr sz="2400" spc="-15" dirty="0">
                <a:latin typeface="Times New Roman" pitchFamily="18" charset="0"/>
                <a:cs typeface="Times New Roman" pitchFamily="18" charset="0"/>
              </a:rPr>
              <a:t> generate </a:t>
            </a:r>
            <a:r>
              <a:rPr sz="2400" dirty="0">
                <a:latin typeface="Times New Roman" pitchFamily="18" charset="0"/>
                <a:cs typeface="Times New Roman" pitchFamily="18" charset="0"/>
              </a:rPr>
              <a:t>a</a:t>
            </a:r>
            <a:r>
              <a:rPr sz="2400" spc="-10" dirty="0">
                <a:latin typeface="Times New Roman" pitchFamily="18" charset="0"/>
                <a:cs typeface="Times New Roman" pitchFamily="18" charset="0"/>
              </a:rPr>
              <a:t> </a:t>
            </a:r>
            <a:r>
              <a:rPr sz="2400" spc="-5" dirty="0">
                <a:latin typeface="Times New Roman" pitchFamily="18" charset="0"/>
                <a:cs typeface="Times New Roman" pitchFamily="18" charset="0"/>
              </a:rPr>
              <a:t>set</a:t>
            </a:r>
            <a:r>
              <a:rPr sz="2400" spc="-25" dirty="0">
                <a:latin typeface="Times New Roman" pitchFamily="18" charset="0"/>
                <a:cs typeface="Times New Roman" pitchFamily="18" charset="0"/>
              </a:rPr>
              <a:t> </a:t>
            </a:r>
            <a:r>
              <a:rPr sz="2400" spc="-5" dirty="0">
                <a:latin typeface="Times New Roman" pitchFamily="18" charset="0"/>
                <a:cs typeface="Times New Roman" pitchFamily="18" charset="0"/>
              </a:rPr>
              <a:t>of</a:t>
            </a:r>
            <a:r>
              <a:rPr sz="2400" spc="20" dirty="0">
                <a:latin typeface="Times New Roman" pitchFamily="18" charset="0"/>
                <a:cs typeface="Times New Roman" pitchFamily="18" charset="0"/>
              </a:rPr>
              <a:t> </a:t>
            </a:r>
            <a:r>
              <a:rPr sz="2400" b="1" spc="-10" dirty="0">
                <a:solidFill>
                  <a:srgbClr val="FF0000"/>
                </a:solidFill>
                <a:latin typeface="Times New Roman" pitchFamily="18" charset="0"/>
                <a:cs typeface="Times New Roman" pitchFamily="18" charset="0"/>
              </a:rPr>
              <a:t>control</a:t>
            </a:r>
            <a:r>
              <a:rPr sz="2400" b="1" spc="-30" dirty="0">
                <a:solidFill>
                  <a:srgbClr val="FF0000"/>
                </a:solidFill>
                <a:latin typeface="Times New Roman" pitchFamily="18" charset="0"/>
                <a:cs typeface="Times New Roman" pitchFamily="18" charset="0"/>
              </a:rPr>
              <a:t> </a:t>
            </a:r>
            <a:r>
              <a:rPr sz="2400" b="1" dirty="0">
                <a:solidFill>
                  <a:srgbClr val="FF0000"/>
                </a:solidFill>
                <a:latin typeface="Times New Roman" pitchFamily="18" charset="0"/>
                <a:cs typeface="Times New Roman" pitchFamily="18" charset="0"/>
              </a:rPr>
              <a:t>signals</a:t>
            </a:r>
            <a:endParaRPr sz="2400">
              <a:latin typeface="Times New Roman" pitchFamily="18" charset="0"/>
              <a:cs typeface="Times New Roman" pitchFamily="18" charset="0"/>
            </a:endParaRPr>
          </a:p>
          <a:p>
            <a:pPr marL="355600" indent="-343535">
              <a:lnSpc>
                <a:spcPct val="100000"/>
              </a:lnSpc>
              <a:spcBef>
                <a:spcPts val="2020"/>
              </a:spcBef>
              <a:buFont typeface="Arial MT"/>
              <a:buChar char="•"/>
              <a:tabLst>
                <a:tab pos="355600" algn="l"/>
                <a:tab pos="356235" algn="l"/>
              </a:tabLst>
            </a:pPr>
            <a:r>
              <a:rPr sz="2400" spc="-10" dirty="0">
                <a:latin typeface="Times New Roman" pitchFamily="18" charset="0"/>
                <a:cs typeface="Times New Roman" pitchFamily="18" charset="0"/>
              </a:rPr>
              <a:t>Each</a:t>
            </a:r>
            <a:r>
              <a:rPr sz="2400" spc="-30" dirty="0">
                <a:latin typeface="Times New Roman" pitchFamily="18" charset="0"/>
                <a:cs typeface="Times New Roman" pitchFamily="18" charset="0"/>
              </a:rPr>
              <a:t> </a:t>
            </a:r>
            <a:r>
              <a:rPr sz="2400" spc="-15" dirty="0">
                <a:latin typeface="Times New Roman" pitchFamily="18" charset="0"/>
                <a:cs typeface="Times New Roman" pitchFamily="18" charset="0"/>
              </a:rPr>
              <a:t>control</a:t>
            </a:r>
            <a:r>
              <a:rPr sz="2400" spc="-35" dirty="0">
                <a:latin typeface="Times New Roman" pitchFamily="18" charset="0"/>
                <a:cs typeface="Times New Roman" pitchFamily="18" charset="0"/>
              </a:rPr>
              <a:t> </a:t>
            </a:r>
            <a:r>
              <a:rPr sz="2400" spc="-5" dirty="0">
                <a:latin typeface="Times New Roman" pitchFamily="18" charset="0"/>
                <a:cs typeface="Times New Roman" pitchFamily="18" charset="0"/>
              </a:rPr>
              <a:t>signal</a:t>
            </a:r>
            <a:r>
              <a:rPr sz="2400" spc="-15" dirty="0">
                <a:latin typeface="Times New Roman" pitchFamily="18" charset="0"/>
                <a:cs typeface="Times New Roman" pitchFamily="18" charset="0"/>
              </a:rPr>
              <a:t> </a:t>
            </a:r>
            <a:r>
              <a:rPr sz="2400" dirty="0">
                <a:latin typeface="Times New Roman" pitchFamily="18" charset="0"/>
                <a:cs typeface="Times New Roman" pitchFamily="18" charset="0"/>
              </a:rPr>
              <a:t>is</a:t>
            </a:r>
            <a:r>
              <a:rPr sz="2400" spc="-20" dirty="0">
                <a:latin typeface="Times New Roman" pitchFamily="18" charset="0"/>
                <a:cs typeface="Times New Roman" pitchFamily="18" charset="0"/>
              </a:rPr>
              <a:t> </a:t>
            </a:r>
            <a:r>
              <a:rPr sz="2400" b="1" dirty="0">
                <a:solidFill>
                  <a:srgbClr val="FF0000"/>
                </a:solidFill>
                <a:latin typeface="Times New Roman" pitchFamily="18" charset="0"/>
                <a:cs typeface="Times New Roman" pitchFamily="18" charset="0"/>
              </a:rPr>
              <a:t>on</a:t>
            </a:r>
            <a:r>
              <a:rPr sz="2400" b="1" spc="-20" dirty="0">
                <a:solidFill>
                  <a:srgbClr val="FF0000"/>
                </a:solidFill>
                <a:latin typeface="Times New Roman" pitchFamily="18" charset="0"/>
                <a:cs typeface="Times New Roman" pitchFamily="18" charset="0"/>
              </a:rPr>
              <a:t> </a:t>
            </a:r>
            <a:r>
              <a:rPr sz="2400" spc="-5" dirty="0">
                <a:latin typeface="Times New Roman" pitchFamily="18" charset="0"/>
                <a:cs typeface="Times New Roman" pitchFamily="18" charset="0"/>
              </a:rPr>
              <a:t>or</a:t>
            </a:r>
            <a:r>
              <a:rPr sz="2400" spc="-25" dirty="0">
                <a:latin typeface="Times New Roman" pitchFamily="18" charset="0"/>
                <a:cs typeface="Times New Roman" pitchFamily="18" charset="0"/>
              </a:rPr>
              <a:t> </a:t>
            </a:r>
            <a:r>
              <a:rPr sz="2400" b="1" dirty="0">
                <a:solidFill>
                  <a:srgbClr val="FF0000"/>
                </a:solidFill>
                <a:latin typeface="Times New Roman" pitchFamily="18" charset="0"/>
                <a:cs typeface="Times New Roman" pitchFamily="18" charset="0"/>
              </a:rPr>
              <a:t>off</a:t>
            </a:r>
            <a:endParaRPr sz="2400">
              <a:latin typeface="Times New Roman" pitchFamily="18" charset="0"/>
              <a:cs typeface="Times New Roman" pitchFamily="18" charset="0"/>
            </a:endParaRPr>
          </a:p>
          <a:p>
            <a:pPr marL="355600" indent="-343535">
              <a:lnSpc>
                <a:spcPct val="100000"/>
              </a:lnSpc>
              <a:spcBef>
                <a:spcPts val="2014"/>
              </a:spcBef>
              <a:buFont typeface="Arial MT"/>
              <a:buChar char="•"/>
              <a:tabLst>
                <a:tab pos="355600" algn="l"/>
                <a:tab pos="356235" algn="l"/>
              </a:tabLst>
            </a:pPr>
            <a:r>
              <a:rPr sz="2400" spc="-10" dirty="0">
                <a:latin typeface="Times New Roman" pitchFamily="18" charset="0"/>
                <a:cs typeface="Times New Roman" pitchFamily="18" charset="0"/>
              </a:rPr>
              <a:t>Represent</a:t>
            </a:r>
            <a:r>
              <a:rPr sz="2400" spc="-25" dirty="0">
                <a:latin typeface="Times New Roman" pitchFamily="18" charset="0"/>
                <a:cs typeface="Times New Roman" pitchFamily="18" charset="0"/>
              </a:rPr>
              <a:t> </a:t>
            </a:r>
            <a:r>
              <a:rPr sz="2400" dirty="0">
                <a:latin typeface="Times New Roman" pitchFamily="18" charset="0"/>
                <a:cs typeface="Times New Roman" pitchFamily="18" charset="0"/>
              </a:rPr>
              <a:t>each</a:t>
            </a:r>
            <a:r>
              <a:rPr sz="2400" spc="-15" dirty="0">
                <a:latin typeface="Times New Roman" pitchFamily="18" charset="0"/>
                <a:cs typeface="Times New Roman" pitchFamily="18" charset="0"/>
              </a:rPr>
              <a:t> control </a:t>
            </a:r>
            <a:r>
              <a:rPr sz="2400" spc="-5" dirty="0">
                <a:latin typeface="Times New Roman" pitchFamily="18" charset="0"/>
                <a:cs typeface="Times New Roman" pitchFamily="18" charset="0"/>
              </a:rPr>
              <a:t>signal</a:t>
            </a:r>
            <a:r>
              <a:rPr sz="2400" spc="-20" dirty="0">
                <a:latin typeface="Times New Roman" pitchFamily="18" charset="0"/>
                <a:cs typeface="Times New Roman" pitchFamily="18" charset="0"/>
              </a:rPr>
              <a:t> </a:t>
            </a:r>
            <a:r>
              <a:rPr sz="2400" spc="-10" dirty="0">
                <a:latin typeface="Times New Roman" pitchFamily="18" charset="0"/>
                <a:cs typeface="Times New Roman" pitchFamily="18" charset="0"/>
              </a:rPr>
              <a:t>by </a:t>
            </a:r>
            <a:r>
              <a:rPr sz="2400">
                <a:latin typeface="Times New Roman" pitchFamily="18" charset="0"/>
                <a:cs typeface="Times New Roman" pitchFamily="18" charset="0"/>
              </a:rPr>
              <a:t>a</a:t>
            </a:r>
            <a:r>
              <a:rPr sz="2400" spc="-20">
                <a:latin typeface="Times New Roman" pitchFamily="18" charset="0"/>
                <a:cs typeface="Times New Roman" pitchFamily="18" charset="0"/>
              </a:rPr>
              <a:t> </a:t>
            </a:r>
            <a:r>
              <a:rPr sz="2400" b="1" smtClean="0">
                <a:solidFill>
                  <a:srgbClr val="FF0000"/>
                </a:solidFill>
                <a:latin typeface="Times New Roman" pitchFamily="18" charset="0"/>
                <a:cs typeface="Times New Roman" pitchFamily="18" charset="0"/>
              </a:rPr>
              <a:t>bit</a:t>
            </a:r>
            <a:r>
              <a:rPr lang="en-US" sz="2400" b="1" dirty="0" smtClean="0">
                <a:solidFill>
                  <a:srgbClr val="FF0000"/>
                </a:solidFill>
                <a:latin typeface="Times New Roman" pitchFamily="18" charset="0"/>
                <a:cs typeface="Times New Roman" pitchFamily="18" charset="0"/>
              </a:rPr>
              <a:t> for each control line</a:t>
            </a:r>
            <a:endParaRPr sz="2400">
              <a:latin typeface="Times New Roman" pitchFamily="18" charset="0"/>
              <a:cs typeface="Times New Roman" pitchFamily="18" charset="0"/>
            </a:endParaRPr>
          </a:p>
          <a:p>
            <a:pPr marL="355600" indent="-343535">
              <a:lnSpc>
                <a:spcPct val="100000"/>
              </a:lnSpc>
              <a:spcBef>
                <a:spcPts val="2014"/>
              </a:spcBef>
              <a:buFont typeface="Arial MT"/>
              <a:buChar char="•"/>
              <a:tabLst>
                <a:tab pos="355600" algn="l"/>
                <a:tab pos="356235" algn="l"/>
              </a:tabLst>
            </a:pPr>
            <a:r>
              <a:rPr lang="en-US" sz="2400" spc="-20" dirty="0" smtClean="0">
                <a:latin typeface="Times New Roman" pitchFamily="18" charset="0"/>
                <a:cs typeface="Times New Roman" pitchFamily="18" charset="0"/>
              </a:rPr>
              <a:t>Construct</a:t>
            </a:r>
            <a:r>
              <a:rPr sz="2400" spc="-10" smtClean="0">
                <a:latin typeface="Times New Roman" pitchFamily="18" charset="0"/>
                <a:cs typeface="Times New Roman" pitchFamily="18" charset="0"/>
              </a:rPr>
              <a:t> </a:t>
            </a:r>
            <a:r>
              <a:rPr sz="2400" dirty="0">
                <a:latin typeface="Times New Roman" pitchFamily="18" charset="0"/>
                <a:cs typeface="Times New Roman" pitchFamily="18" charset="0"/>
              </a:rPr>
              <a:t>a</a:t>
            </a:r>
            <a:r>
              <a:rPr sz="2400" spc="-5" dirty="0">
                <a:latin typeface="Times New Roman" pitchFamily="18" charset="0"/>
                <a:cs typeface="Times New Roman" pitchFamily="18" charset="0"/>
              </a:rPr>
              <a:t> </a:t>
            </a:r>
            <a:r>
              <a:rPr sz="2400" b="1" spc="-10" dirty="0">
                <a:solidFill>
                  <a:srgbClr val="FF0000"/>
                </a:solidFill>
                <a:latin typeface="Times New Roman" pitchFamily="18" charset="0"/>
                <a:cs typeface="Times New Roman" pitchFamily="18" charset="0"/>
              </a:rPr>
              <a:t>control</a:t>
            </a:r>
            <a:r>
              <a:rPr sz="2400" b="1" spc="-30" dirty="0">
                <a:solidFill>
                  <a:srgbClr val="FF0000"/>
                </a:solidFill>
                <a:latin typeface="Times New Roman" pitchFamily="18" charset="0"/>
                <a:cs typeface="Times New Roman" pitchFamily="18" charset="0"/>
              </a:rPr>
              <a:t> </a:t>
            </a:r>
            <a:r>
              <a:rPr sz="2400" b="1" spc="-15" dirty="0">
                <a:solidFill>
                  <a:srgbClr val="FF0000"/>
                </a:solidFill>
                <a:latin typeface="Times New Roman" pitchFamily="18" charset="0"/>
                <a:cs typeface="Times New Roman" pitchFamily="18" charset="0"/>
              </a:rPr>
              <a:t>word</a:t>
            </a:r>
            <a:r>
              <a:rPr sz="2400" b="1" spc="-30" dirty="0">
                <a:solidFill>
                  <a:srgbClr val="FF0000"/>
                </a:solidFill>
                <a:latin typeface="Times New Roman" pitchFamily="18" charset="0"/>
                <a:cs typeface="Times New Roman" pitchFamily="18" charset="0"/>
              </a:rPr>
              <a:t> </a:t>
            </a:r>
            <a:r>
              <a:rPr sz="2400" spc="-20" dirty="0">
                <a:latin typeface="Times New Roman" pitchFamily="18" charset="0"/>
                <a:cs typeface="Times New Roman" pitchFamily="18" charset="0"/>
              </a:rPr>
              <a:t>for</a:t>
            </a:r>
            <a:r>
              <a:rPr sz="2400" spc="-10" dirty="0">
                <a:latin typeface="Times New Roman" pitchFamily="18" charset="0"/>
                <a:cs typeface="Times New Roman" pitchFamily="18" charset="0"/>
              </a:rPr>
              <a:t> </a:t>
            </a:r>
            <a:r>
              <a:rPr sz="2400" dirty="0">
                <a:latin typeface="Times New Roman" pitchFamily="18" charset="0"/>
                <a:cs typeface="Times New Roman" pitchFamily="18" charset="0"/>
              </a:rPr>
              <a:t>each</a:t>
            </a:r>
            <a:r>
              <a:rPr sz="2400" spc="-15" dirty="0">
                <a:latin typeface="Times New Roman" pitchFamily="18" charset="0"/>
                <a:cs typeface="Times New Roman" pitchFamily="18" charset="0"/>
              </a:rPr>
              <a:t> </a:t>
            </a:r>
            <a:r>
              <a:rPr sz="2400" spc="-10" dirty="0">
                <a:latin typeface="Times New Roman" pitchFamily="18" charset="0"/>
                <a:cs typeface="Times New Roman" pitchFamily="18" charset="0"/>
              </a:rPr>
              <a:t>micro-operation</a:t>
            </a:r>
            <a:endParaRPr sz="2400">
              <a:latin typeface="Times New Roman" pitchFamily="18" charset="0"/>
              <a:cs typeface="Times New Roman" pitchFamily="18" charset="0"/>
            </a:endParaRPr>
          </a:p>
          <a:p>
            <a:pPr marL="355600" indent="-343535">
              <a:lnSpc>
                <a:spcPct val="100000"/>
              </a:lnSpc>
              <a:spcBef>
                <a:spcPts val="2020"/>
              </a:spcBef>
              <a:buFont typeface="Arial MT"/>
              <a:buChar char="•"/>
              <a:tabLst>
                <a:tab pos="355600" algn="l"/>
                <a:tab pos="356235" algn="l"/>
              </a:tabLst>
            </a:pPr>
            <a:r>
              <a:rPr sz="2400" spc="-20" dirty="0">
                <a:latin typeface="Times New Roman" pitchFamily="18" charset="0"/>
                <a:cs typeface="Times New Roman" pitchFamily="18" charset="0"/>
              </a:rPr>
              <a:t>Have</a:t>
            </a:r>
            <a:r>
              <a:rPr sz="2400" spc="-5" dirty="0">
                <a:latin typeface="Times New Roman" pitchFamily="18" charset="0"/>
                <a:cs typeface="Times New Roman" pitchFamily="18" charset="0"/>
              </a:rPr>
              <a:t> </a:t>
            </a:r>
            <a:r>
              <a:rPr sz="2400" dirty="0">
                <a:latin typeface="Times New Roman" pitchFamily="18" charset="0"/>
                <a:cs typeface="Times New Roman" pitchFamily="18" charset="0"/>
              </a:rPr>
              <a:t>a</a:t>
            </a:r>
            <a:r>
              <a:rPr sz="2400" spc="-5" dirty="0">
                <a:latin typeface="Times New Roman" pitchFamily="18" charset="0"/>
                <a:cs typeface="Times New Roman" pitchFamily="18" charset="0"/>
              </a:rPr>
              <a:t> </a:t>
            </a:r>
            <a:r>
              <a:rPr sz="2400" b="1" dirty="0">
                <a:solidFill>
                  <a:srgbClr val="FF0000"/>
                </a:solidFill>
                <a:latin typeface="Times New Roman" pitchFamily="18" charset="0"/>
                <a:cs typeface="Times New Roman" pitchFamily="18" charset="0"/>
              </a:rPr>
              <a:t>sequence</a:t>
            </a:r>
            <a:r>
              <a:rPr sz="2400" b="1" spc="-5" dirty="0">
                <a:solidFill>
                  <a:srgbClr val="FF0000"/>
                </a:solidFill>
                <a:latin typeface="Times New Roman" pitchFamily="18" charset="0"/>
                <a:cs typeface="Times New Roman" pitchFamily="18" charset="0"/>
              </a:rPr>
              <a:t> </a:t>
            </a:r>
            <a:r>
              <a:rPr sz="2400" b="1" dirty="0">
                <a:solidFill>
                  <a:srgbClr val="FF0000"/>
                </a:solidFill>
                <a:latin typeface="Times New Roman" pitchFamily="18" charset="0"/>
                <a:cs typeface="Times New Roman" pitchFamily="18" charset="0"/>
              </a:rPr>
              <a:t>of </a:t>
            </a:r>
            <a:r>
              <a:rPr sz="2400" b="1" spc="-10" dirty="0">
                <a:solidFill>
                  <a:srgbClr val="FF0000"/>
                </a:solidFill>
                <a:latin typeface="Times New Roman" pitchFamily="18" charset="0"/>
                <a:cs typeface="Times New Roman" pitchFamily="18" charset="0"/>
              </a:rPr>
              <a:t>control</a:t>
            </a:r>
            <a:r>
              <a:rPr sz="2400" b="1" spc="-30" dirty="0">
                <a:solidFill>
                  <a:srgbClr val="FF0000"/>
                </a:solidFill>
                <a:latin typeface="Times New Roman" pitchFamily="18" charset="0"/>
                <a:cs typeface="Times New Roman" pitchFamily="18" charset="0"/>
              </a:rPr>
              <a:t> </a:t>
            </a:r>
            <a:r>
              <a:rPr sz="2400" b="1" spc="-10" dirty="0">
                <a:solidFill>
                  <a:srgbClr val="FF0000"/>
                </a:solidFill>
                <a:latin typeface="Times New Roman" pitchFamily="18" charset="0"/>
                <a:cs typeface="Times New Roman" pitchFamily="18" charset="0"/>
              </a:rPr>
              <a:t>words</a:t>
            </a:r>
            <a:r>
              <a:rPr sz="2400" b="1" spc="-35" dirty="0">
                <a:solidFill>
                  <a:srgbClr val="FF0000"/>
                </a:solidFill>
                <a:latin typeface="Times New Roman" pitchFamily="18" charset="0"/>
                <a:cs typeface="Times New Roman" pitchFamily="18" charset="0"/>
              </a:rPr>
              <a:t> </a:t>
            </a:r>
            <a:r>
              <a:rPr sz="2400" spc="-20" dirty="0">
                <a:latin typeface="Times New Roman" pitchFamily="18" charset="0"/>
                <a:cs typeface="Times New Roman" pitchFamily="18" charset="0"/>
              </a:rPr>
              <a:t>for</a:t>
            </a:r>
            <a:r>
              <a:rPr sz="2400" spc="-5" dirty="0">
                <a:latin typeface="Times New Roman" pitchFamily="18" charset="0"/>
                <a:cs typeface="Times New Roman" pitchFamily="18" charset="0"/>
              </a:rPr>
              <a:t> </a:t>
            </a:r>
            <a:r>
              <a:rPr sz="2400" dirty="0">
                <a:latin typeface="Times New Roman" pitchFamily="18" charset="0"/>
                <a:cs typeface="Times New Roman" pitchFamily="18" charset="0"/>
              </a:rPr>
              <a:t>each</a:t>
            </a:r>
            <a:r>
              <a:rPr sz="2400" spc="-15" dirty="0">
                <a:latin typeface="Times New Roman" pitchFamily="18" charset="0"/>
                <a:cs typeface="Times New Roman" pitchFamily="18" charset="0"/>
              </a:rPr>
              <a:t> </a:t>
            </a:r>
            <a:r>
              <a:rPr sz="2400" dirty="0">
                <a:latin typeface="Times New Roman" pitchFamily="18" charset="0"/>
                <a:cs typeface="Times New Roman" pitchFamily="18" charset="0"/>
              </a:rPr>
              <a:t>machine</a:t>
            </a:r>
            <a:r>
              <a:rPr sz="2400" spc="-15" dirty="0">
                <a:latin typeface="Times New Roman" pitchFamily="18" charset="0"/>
                <a:cs typeface="Times New Roman" pitchFamily="18" charset="0"/>
              </a:rPr>
              <a:t> </a:t>
            </a:r>
            <a:r>
              <a:rPr sz="2400" spc="-10" dirty="0">
                <a:latin typeface="Times New Roman" pitchFamily="18" charset="0"/>
                <a:cs typeface="Times New Roman" pitchFamily="18" charset="0"/>
              </a:rPr>
              <a:t>code</a:t>
            </a:r>
            <a:r>
              <a:rPr sz="2400" spc="-5" dirty="0">
                <a:latin typeface="Times New Roman" pitchFamily="18" charset="0"/>
                <a:cs typeface="Times New Roman" pitchFamily="18" charset="0"/>
              </a:rPr>
              <a:t> instruction</a:t>
            </a:r>
            <a:endParaRPr sz="2400">
              <a:latin typeface="Times New Roman" pitchFamily="18" charset="0"/>
              <a:cs typeface="Times New Roman" pitchFamily="18" charset="0"/>
            </a:endParaRPr>
          </a:p>
          <a:p>
            <a:pPr marL="355600" marR="205740" indent="-343535">
              <a:lnSpc>
                <a:spcPct val="150000"/>
              </a:lnSpc>
              <a:spcBef>
                <a:spcPts val="575"/>
              </a:spcBef>
              <a:buFont typeface="Arial MT"/>
              <a:buChar char="•"/>
              <a:tabLst>
                <a:tab pos="355600" algn="l"/>
                <a:tab pos="356235" algn="l"/>
              </a:tabLst>
            </a:pPr>
            <a:r>
              <a:rPr sz="2400" dirty="0">
                <a:latin typeface="Times New Roman" pitchFamily="18" charset="0"/>
                <a:cs typeface="Times New Roman" pitchFamily="18" charset="0"/>
              </a:rPr>
              <a:t>Add an </a:t>
            </a:r>
            <a:r>
              <a:rPr sz="2400" b="1" spc="-10" dirty="0">
                <a:solidFill>
                  <a:srgbClr val="FF0000"/>
                </a:solidFill>
                <a:latin typeface="Times New Roman" pitchFamily="18" charset="0"/>
                <a:cs typeface="Times New Roman" pitchFamily="18" charset="0"/>
              </a:rPr>
              <a:t>address </a:t>
            </a:r>
            <a:r>
              <a:rPr sz="2400" spc="-15" dirty="0">
                <a:latin typeface="Times New Roman" pitchFamily="18" charset="0"/>
                <a:cs typeface="Times New Roman" pitchFamily="18" charset="0"/>
              </a:rPr>
              <a:t>to </a:t>
            </a:r>
            <a:r>
              <a:rPr sz="2400" spc="-5" dirty="0">
                <a:latin typeface="Times New Roman" pitchFamily="18" charset="0"/>
                <a:cs typeface="Times New Roman" pitchFamily="18" charset="0"/>
              </a:rPr>
              <a:t>specify </a:t>
            </a:r>
            <a:r>
              <a:rPr sz="2400" dirty="0">
                <a:latin typeface="Times New Roman" pitchFamily="18" charset="0"/>
                <a:cs typeface="Times New Roman" pitchFamily="18" charset="0"/>
              </a:rPr>
              <a:t>the </a:t>
            </a:r>
            <a:r>
              <a:rPr sz="2400" spc="-10" dirty="0">
                <a:latin typeface="Times New Roman" pitchFamily="18" charset="0"/>
                <a:cs typeface="Times New Roman" pitchFamily="18" charset="0"/>
              </a:rPr>
              <a:t>next </a:t>
            </a:r>
            <a:r>
              <a:rPr sz="2400" spc="-5" dirty="0">
                <a:latin typeface="Times New Roman" pitchFamily="18" charset="0"/>
                <a:cs typeface="Times New Roman" pitchFamily="18" charset="0"/>
              </a:rPr>
              <a:t>micro-instruction, depending </a:t>
            </a:r>
            <a:r>
              <a:rPr sz="2400" spc="-10" dirty="0">
                <a:latin typeface="Times New Roman" pitchFamily="18" charset="0"/>
                <a:cs typeface="Times New Roman" pitchFamily="18" charset="0"/>
              </a:rPr>
              <a:t>on </a:t>
            </a:r>
            <a:r>
              <a:rPr sz="2400" spc="-530" dirty="0">
                <a:latin typeface="Times New Roman" pitchFamily="18" charset="0"/>
                <a:cs typeface="Times New Roman" pitchFamily="18" charset="0"/>
              </a:rPr>
              <a:t> </a:t>
            </a:r>
            <a:r>
              <a:rPr sz="2400" spc="-10" dirty="0">
                <a:latin typeface="Times New Roman" pitchFamily="18" charset="0"/>
                <a:cs typeface="Times New Roman" pitchFamily="18" charset="0"/>
              </a:rPr>
              <a:t>conditions</a:t>
            </a:r>
            <a:endParaRPr sz="2400">
              <a:latin typeface="Times New Roman" pitchFamily="18" charset="0"/>
              <a:cs typeface="Times New Roman" pitchFamily="18" charset="0"/>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0601" y="-19451"/>
            <a:ext cx="8224900" cy="673902"/>
          </a:xfrm>
          <a:prstGeom prst="rect">
            <a:avLst/>
          </a:prstGeom>
        </p:spPr>
        <p:txBody>
          <a:bodyPr vert="horz" wrap="square" lIns="0" tIns="12065" rIns="0" bIns="0" rtlCol="0">
            <a:spAutoFit/>
          </a:bodyPr>
          <a:lstStyle/>
          <a:p>
            <a:pPr marL="12700">
              <a:lnSpc>
                <a:spcPct val="100000"/>
              </a:lnSpc>
              <a:spcBef>
                <a:spcPts val="95"/>
              </a:spcBef>
            </a:pPr>
            <a:r>
              <a:rPr b="0" spc="-10" dirty="0">
                <a:solidFill>
                  <a:srgbClr val="11478A"/>
                </a:solidFill>
                <a:latin typeface="Calibri"/>
                <a:cs typeface="Calibri"/>
              </a:rPr>
              <a:t>Functioning </a:t>
            </a:r>
            <a:r>
              <a:rPr b="0" spc="-5" dirty="0">
                <a:solidFill>
                  <a:srgbClr val="11478A"/>
                </a:solidFill>
                <a:latin typeface="Calibri"/>
                <a:cs typeface="Calibri"/>
              </a:rPr>
              <a:t>of</a:t>
            </a:r>
            <a:r>
              <a:rPr b="0" spc="-10" dirty="0">
                <a:solidFill>
                  <a:srgbClr val="11478A"/>
                </a:solidFill>
                <a:latin typeface="Calibri"/>
                <a:cs typeface="Calibri"/>
              </a:rPr>
              <a:t> </a:t>
            </a:r>
            <a:r>
              <a:rPr b="0" spc="-15" dirty="0">
                <a:solidFill>
                  <a:srgbClr val="11478A"/>
                </a:solidFill>
                <a:latin typeface="Calibri"/>
                <a:cs typeface="Calibri"/>
              </a:rPr>
              <a:t>Micro</a:t>
            </a:r>
            <a:r>
              <a:rPr b="0" spc="-10" dirty="0">
                <a:solidFill>
                  <a:srgbClr val="11478A"/>
                </a:solidFill>
                <a:latin typeface="Calibri"/>
                <a:cs typeface="Calibri"/>
              </a:rPr>
              <a:t> </a:t>
            </a:r>
            <a:r>
              <a:rPr b="0" spc="-20" dirty="0">
                <a:solidFill>
                  <a:srgbClr val="11478A"/>
                </a:solidFill>
                <a:latin typeface="Calibri"/>
                <a:cs typeface="Calibri"/>
              </a:rPr>
              <a:t>programmed</a:t>
            </a:r>
          </a:p>
        </p:txBody>
      </p:sp>
      <p:sp>
        <p:nvSpPr>
          <p:cNvPr id="3" name="object 3"/>
          <p:cNvSpPr txBox="1"/>
          <p:nvPr/>
        </p:nvSpPr>
        <p:spPr>
          <a:xfrm>
            <a:off x="4399279" y="418337"/>
            <a:ext cx="2544445" cy="635000"/>
          </a:xfrm>
          <a:prstGeom prst="rect">
            <a:avLst/>
          </a:prstGeom>
        </p:spPr>
        <p:txBody>
          <a:bodyPr vert="horz" wrap="square" lIns="0" tIns="12065" rIns="0" bIns="0" rtlCol="0">
            <a:spAutoFit/>
          </a:bodyPr>
          <a:lstStyle/>
          <a:p>
            <a:pPr marL="12700">
              <a:lnSpc>
                <a:spcPct val="100000"/>
              </a:lnSpc>
              <a:spcBef>
                <a:spcPts val="95"/>
              </a:spcBef>
            </a:pPr>
            <a:r>
              <a:rPr sz="4000" spc="-20" dirty="0">
                <a:solidFill>
                  <a:srgbClr val="11478A"/>
                </a:solidFill>
                <a:latin typeface="Calibri"/>
                <a:cs typeface="Calibri"/>
              </a:rPr>
              <a:t>Control</a:t>
            </a:r>
            <a:r>
              <a:rPr sz="4000" spc="-60" dirty="0">
                <a:solidFill>
                  <a:srgbClr val="11478A"/>
                </a:solidFill>
                <a:latin typeface="Calibri"/>
                <a:cs typeface="Calibri"/>
              </a:rPr>
              <a:t> </a:t>
            </a:r>
            <a:r>
              <a:rPr sz="4000" spc="-5" dirty="0">
                <a:solidFill>
                  <a:srgbClr val="11478A"/>
                </a:solidFill>
                <a:latin typeface="Calibri"/>
                <a:cs typeface="Calibri"/>
              </a:rPr>
              <a:t>Unit</a:t>
            </a:r>
            <a:endParaRPr sz="4000" dirty="0">
              <a:latin typeface="Calibri"/>
              <a:cs typeface="Calibri"/>
            </a:endParaRPr>
          </a:p>
        </p:txBody>
      </p:sp>
      <p:pic>
        <p:nvPicPr>
          <p:cNvPr id="4" name="object 4"/>
          <p:cNvPicPr/>
          <p:nvPr/>
        </p:nvPicPr>
        <p:blipFill>
          <a:blip r:embed="rId2" cstate="print"/>
          <a:stretch>
            <a:fillRect/>
          </a:stretch>
        </p:blipFill>
        <p:spPr>
          <a:xfrm>
            <a:off x="900112" y="1142999"/>
            <a:ext cx="6999224" cy="5698383"/>
          </a:xfrm>
          <a:prstGeom prst="rect">
            <a:avLst/>
          </a:prstGeom>
        </p:spPr>
      </p:pic>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781288" cy="334962"/>
          </a:xfrm>
        </p:spPr>
        <p:txBody>
          <a:bodyPr>
            <a:normAutofit fontScale="90000"/>
          </a:bodyPr>
          <a:lstStyle/>
          <a:p>
            <a:endParaRPr lang="en-IN" dirty="0"/>
          </a:p>
        </p:txBody>
      </p:sp>
      <p:sp>
        <p:nvSpPr>
          <p:cNvPr id="3" name="Content Placeholder 2"/>
          <p:cNvSpPr>
            <a:spLocks noGrp="1"/>
          </p:cNvSpPr>
          <p:nvPr>
            <p:ph idx="1"/>
          </p:nvPr>
        </p:nvSpPr>
        <p:spPr>
          <a:xfrm>
            <a:off x="228600" y="762000"/>
            <a:ext cx="8705088" cy="5486400"/>
          </a:xfrm>
        </p:spPr>
        <p:txBody>
          <a:bodyPr>
            <a:normAutofit/>
          </a:bodyPr>
          <a:lstStyle/>
          <a:p>
            <a:pPr algn="just"/>
            <a:r>
              <a:rPr lang="en-US" sz="2000" dirty="0">
                <a:latin typeface="Times New Roman" panose="02020603050405020304" pitchFamily="18" charset="0"/>
                <a:cs typeface="Times New Roman" panose="02020603050405020304" pitchFamily="18" charset="0"/>
              </a:rPr>
              <a:t>The control memory </a:t>
            </a:r>
            <a:r>
              <a:rPr lang="en-US" sz="2000" dirty="0" smtClean="0">
                <a:latin typeface="Times New Roman" panose="02020603050405020304" pitchFamily="18" charset="0"/>
                <a:cs typeface="Times New Roman" panose="02020603050405020304" pitchFamily="18" charset="0"/>
              </a:rPr>
              <a:t>contains </a:t>
            </a:r>
            <a:r>
              <a:rPr lang="en-US" sz="2000" dirty="0">
                <a:latin typeface="Times New Roman" panose="02020603050405020304" pitchFamily="18" charset="0"/>
                <a:cs typeface="Times New Roman" panose="02020603050405020304" pitchFamily="18" charset="0"/>
              </a:rPr>
              <a:t>a </a:t>
            </a:r>
            <a:r>
              <a:rPr lang="en-US" sz="2000" dirty="0">
                <a:solidFill>
                  <a:srgbClr val="FF0000"/>
                </a:solidFill>
                <a:latin typeface="Times New Roman" panose="02020603050405020304" pitchFamily="18" charset="0"/>
                <a:cs typeface="Times New Roman" panose="02020603050405020304" pitchFamily="18" charset="0"/>
              </a:rPr>
              <a:t>program that describes the </a:t>
            </a:r>
            <a:r>
              <a:rPr lang="en-US" sz="2000" dirty="0" smtClean="0">
                <a:solidFill>
                  <a:srgbClr val="FF0000"/>
                </a:solidFill>
                <a:latin typeface="Times New Roman" panose="02020603050405020304" pitchFamily="18" charset="0"/>
                <a:cs typeface="Times New Roman" panose="02020603050405020304" pitchFamily="18" charset="0"/>
              </a:rPr>
              <a:t>behavior of </a:t>
            </a:r>
            <a:r>
              <a:rPr lang="en-US" sz="2000" dirty="0">
                <a:solidFill>
                  <a:srgbClr val="FF0000"/>
                </a:solidFill>
                <a:latin typeface="Times New Roman" panose="02020603050405020304" pitchFamily="18" charset="0"/>
                <a:cs typeface="Times New Roman" panose="02020603050405020304" pitchFamily="18" charset="0"/>
              </a:rPr>
              <a:t>the control unit.</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 set of </a:t>
            </a:r>
            <a:r>
              <a:rPr lang="en-US" sz="2000" dirty="0" smtClean="0">
                <a:latin typeface="Times New Roman" panose="02020603050405020304" pitchFamily="18" charset="0"/>
                <a:cs typeface="Times New Roman" panose="02020603050405020304" pitchFamily="18" charset="0"/>
              </a:rPr>
              <a:t>microinstructions is </a:t>
            </a:r>
            <a:r>
              <a:rPr lang="en-US" sz="2000" dirty="0">
                <a:latin typeface="Times New Roman" panose="02020603050405020304" pitchFamily="18" charset="0"/>
                <a:cs typeface="Times New Roman" panose="02020603050405020304" pitchFamily="18" charset="0"/>
              </a:rPr>
              <a:t>stored in the control memory.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control address register </a:t>
            </a:r>
            <a:r>
              <a:rPr lang="en-US" sz="2000" dirty="0" smtClean="0">
                <a:solidFill>
                  <a:srgbClr val="FF0000"/>
                </a:solidFill>
                <a:latin typeface="Times New Roman" panose="02020603050405020304" pitchFamily="18" charset="0"/>
                <a:cs typeface="Times New Roman" panose="02020603050405020304" pitchFamily="18" charset="0"/>
              </a:rPr>
              <a:t>contains the </a:t>
            </a:r>
            <a:r>
              <a:rPr lang="en-US" sz="2000" dirty="0">
                <a:solidFill>
                  <a:srgbClr val="FF0000"/>
                </a:solidFill>
                <a:latin typeface="Times New Roman" panose="02020603050405020304" pitchFamily="18" charset="0"/>
                <a:cs typeface="Times New Roman" panose="02020603050405020304" pitchFamily="18" charset="0"/>
              </a:rPr>
              <a:t>address of the next microinstruction to be read</a:t>
            </a:r>
            <a:r>
              <a:rPr lang="en-US" sz="2000" dirty="0" smtClean="0">
                <a:solidFill>
                  <a:srgbClr val="FF0000"/>
                </a:solidFill>
                <a:latin typeface="Times New Roman" panose="02020603050405020304" pitchFamily="18" charset="0"/>
                <a:cs typeface="Times New Roman" panose="02020603050405020304" pitchFamily="18" charset="0"/>
              </a:rPr>
              <a:t>.</a:t>
            </a:r>
          </a:p>
          <a:p>
            <a:pPr algn="just"/>
            <a:r>
              <a:rPr lang="en-US" sz="2000" dirty="0" smtClean="0">
                <a:latin typeface="Times New Roman" panose="02020603050405020304" pitchFamily="18" charset="0"/>
                <a:cs typeface="Times New Roman" panose="02020603050405020304" pitchFamily="18" charset="0"/>
              </a:rPr>
              <a:t>When </a:t>
            </a:r>
            <a:r>
              <a:rPr lang="en-US" sz="2000" dirty="0">
                <a:latin typeface="Times New Roman" panose="02020603050405020304" pitchFamily="18" charset="0"/>
                <a:cs typeface="Times New Roman" panose="02020603050405020304" pitchFamily="18" charset="0"/>
              </a:rPr>
              <a:t>a microinstruction is </a:t>
            </a:r>
            <a:r>
              <a:rPr lang="en-US" sz="2000" dirty="0" smtClean="0">
                <a:latin typeface="Times New Roman" panose="02020603050405020304" pitchFamily="18" charset="0"/>
                <a:cs typeface="Times New Roman" panose="02020603050405020304" pitchFamily="18" charset="0"/>
              </a:rPr>
              <a:t>read from </a:t>
            </a:r>
            <a:r>
              <a:rPr lang="en-US" sz="2000" dirty="0">
                <a:latin typeface="Times New Roman" panose="02020603050405020304" pitchFamily="18" charset="0"/>
                <a:cs typeface="Times New Roman" panose="02020603050405020304" pitchFamily="18" charset="0"/>
              </a:rPr>
              <a:t>the control memory, it is transferred to a control buffer register</a:t>
            </a:r>
            <a:r>
              <a:rPr lang="en-US" sz="2000" dirty="0" smtClean="0">
                <a:latin typeface="Times New Roman" panose="02020603050405020304" pitchFamily="18" charset="0"/>
                <a:cs typeface="Times New Roman" panose="02020603050405020304" pitchFamily="18" charset="0"/>
              </a:rPr>
              <a:t>.</a:t>
            </a:r>
          </a:p>
          <a:p>
            <a:pPr algn="just"/>
            <a:r>
              <a:rPr lang="en-US" sz="2000" dirty="0">
                <a:latin typeface="Times New Roman" panose="02020603050405020304" pitchFamily="18" charset="0"/>
                <a:cs typeface="Times New Roman" panose="02020603050405020304" pitchFamily="18" charset="0"/>
              </a:rPr>
              <a:t>reading a microinstruction from the control memory </a:t>
            </a:r>
            <a:r>
              <a:rPr lang="en-US" sz="2000" dirty="0" smtClean="0">
                <a:latin typeface="Times New Roman" panose="02020603050405020304" pitchFamily="18" charset="0"/>
                <a:cs typeface="Times New Roman" panose="02020603050405020304" pitchFamily="18" charset="0"/>
              </a:rPr>
              <a:t>is the </a:t>
            </a:r>
            <a:r>
              <a:rPr lang="en-US" sz="2000" dirty="0">
                <a:latin typeface="Times New Roman" panose="02020603050405020304" pitchFamily="18" charset="0"/>
                <a:cs typeface="Times New Roman" panose="02020603050405020304" pitchFamily="18" charset="0"/>
              </a:rPr>
              <a:t>same as </a:t>
            </a:r>
            <a:r>
              <a:rPr lang="en-US" sz="2000" b="1" dirty="0">
                <a:latin typeface="Times New Roman" panose="02020603050405020304" pitchFamily="18" charset="0"/>
                <a:cs typeface="Times New Roman" panose="02020603050405020304" pitchFamily="18" charset="0"/>
              </a:rPr>
              <a:t>executing that microinstruction</a:t>
            </a:r>
            <a:r>
              <a:rPr lang="en-US" sz="2000" b="1" dirty="0" smtClean="0">
                <a:latin typeface="Times New Roman" panose="02020603050405020304" pitchFamily="18" charset="0"/>
                <a:cs typeface="Times New Roman" panose="02020603050405020304" pitchFamily="18" charset="0"/>
              </a:rPr>
              <a:t>.</a:t>
            </a:r>
          </a:p>
          <a:p>
            <a:pPr algn="just"/>
            <a:r>
              <a:rPr lang="en-US" sz="2000" dirty="0" smtClean="0">
                <a:latin typeface="Times New Roman" panose="02020603050405020304" pitchFamily="18" charset="0"/>
                <a:cs typeface="Times New Roman" panose="02020603050405020304" pitchFamily="18" charset="0"/>
              </a:rPr>
              <a:t>sequencing </a:t>
            </a:r>
            <a:r>
              <a:rPr lang="en-US" sz="2000" dirty="0">
                <a:latin typeface="Times New Roman" panose="02020603050405020304" pitchFamily="18" charset="0"/>
                <a:cs typeface="Times New Roman" panose="02020603050405020304" pitchFamily="18" charset="0"/>
              </a:rPr>
              <a:t>unit </a:t>
            </a:r>
            <a:r>
              <a:rPr lang="en-US" sz="2000" dirty="0" smtClean="0">
                <a:latin typeface="Times New Roman" panose="02020603050405020304" pitchFamily="18" charset="0"/>
                <a:cs typeface="Times New Roman" panose="02020603050405020304" pitchFamily="18" charset="0"/>
              </a:rPr>
              <a:t>-loads </a:t>
            </a:r>
            <a:r>
              <a:rPr lang="en-US" sz="2000" dirty="0">
                <a:latin typeface="Times New Roman" panose="02020603050405020304" pitchFamily="18" charset="0"/>
                <a:cs typeface="Times New Roman" panose="02020603050405020304" pitchFamily="18" charset="0"/>
              </a:rPr>
              <a:t>the control address register and issues a read </a:t>
            </a:r>
            <a:r>
              <a:rPr lang="en-US" sz="2000" dirty="0" smtClean="0">
                <a:latin typeface="Times New Roman" panose="02020603050405020304" pitchFamily="18" charset="0"/>
                <a:cs typeface="Times New Roman" panose="02020603050405020304" pitchFamily="18" charset="0"/>
              </a:rPr>
              <a:t>command.</a:t>
            </a:r>
          </a:p>
          <a:p>
            <a:pPr algn="just"/>
            <a:r>
              <a:rPr lang="en-US" sz="2000" dirty="0">
                <a:latin typeface="Times New Roman" panose="02020603050405020304" pitchFamily="18" charset="0"/>
                <a:cs typeface="Times New Roman" panose="02020603050405020304" pitchFamily="18" charset="0"/>
              </a:rPr>
              <a:t>control unit still has the same inputs (</a:t>
            </a:r>
            <a:r>
              <a:rPr lang="en-US" sz="2000" dirty="0" smtClean="0">
                <a:latin typeface="Times New Roman" panose="02020603050405020304" pitchFamily="18" charset="0"/>
                <a:cs typeface="Times New Roman" panose="02020603050405020304" pitchFamily="18" charset="0"/>
              </a:rPr>
              <a:t>IR,ALU, flags</a:t>
            </a:r>
            <a:r>
              <a:rPr lang="en-US" sz="2000" dirty="0">
                <a:latin typeface="Times New Roman" panose="02020603050405020304" pitchFamily="18" charset="0"/>
                <a:cs typeface="Times New Roman" panose="02020603050405020304" pitchFamily="18" charset="0"/>
              </a:rPr>
              <a:t>, clock) and outputs (control signals)</a:t>
            </a: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08398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1" y="109542"/>
            <a:ext cx="8593200" cy="566181"/>
          </a:xfrm>
          <a:prstGeom prst="rect">
            <a:avLst/>
          </a:prstGeom>
        </p:spPr>
        <p:txBody>
          <a:bodyPr vert="horz" wrap="square" lIns="0" tIns="12065" rIns="0" bIns="0" rtlCol="0">
            <a:spAutoFit/>
          </a:bodyPr>
          <a:lstStyle/>
          <a:p>
            <a:pPr marL="12700" algn="ctr">
              <a:lnSpc>
                <a:spcPct val="100000"/>
              </a:lnSpc>
              <a:spcBef>
                <a:spcPts val="95"/>
              </a:spcBef>
            </a:pPr>
            <a:r>
              <a:rPr sz="3600" b="0" spc="-15" dirty="0">
                <a:solidFill>
                  <a:srgbClr val="11478A"/>
                </a:solidFill>
                <a:latin typeface="Times New Roman" panose="02020603050405020304" pitchFamily="18" charset="0"/>
                <a:cs typeface="Times New Roman" panose="02020603050405020304" pitchFamily="18" charset="0"/>
              </a:rPr>
              <a:t>Micro</a:t>
            </a:r>
            <a:r>
              <a:rPr sz="3600" b="0" spc="-10" dirty="0">
                <a:solidFill>
                  <a:srgbClr val="11478A"/>
                </a:solidFill>
                <a:latin typeface="Times New Roman" panose="02020603050405020304" pitchFamily="18" charset="0"/>
                <a:cs typeface="Times New Roman" panose="02020603050405020304" pitchFamily="18" charset="0"/>
              </a:rPr>
              <a:t> </a:t>
            </a:r>
            <a:r>
              <a:rPr sz="3600" b="0" spc="-20" dirty="0">
                <a:solidFill>
                  <a:srgbClr val="11478A"/>
                </a:solidFill>
                <a:latin typeface="Times New Roman" panose="02020603050405020304" pitchFamily="18" charset="0"/>
                <a:cs typeface="Times New Roman" panose="02020603050405020304" pitchFamily="18" charset="0"/>
              </a:rPr>
              <a:t>programmed</a:t>
            </a:r>
            <a:r>
              <a:rPr sz="3600" b="0" spc="20" dirty="0">
                <a:solidFill>
                  <a:srgbClr val="11478A"/>
                </a:solidFill>
                <a:latin typeface="Times New Roman" panose="02020603050405020304" pitchFamily="18" charset="0"/>
                <a:cs typeface="Times New Roman" panose="02020603050405020304" pitchFamily="18" charset="0"/>
              </a:rPr>
              <a:t> </a:t>
            </a:r>
            <a:r>
              <a:rPr sz="3600" b="0" spc="-15" dirty="0">
                <a:solidFill>
                  <a:srgbClr val="11478A"/>
                </a:solidFill>
                <a:latin typeface="Times New Roman" panose="02020603050405020304" pitchFamily="18" charset="0"/>
                <a:cs typeface="Times New Roman" panose="02020603050405020304" pitchFamily="18" charset="0"/>
              </a:rPr>
              <a:t>Control</a:t>
            </a:r>
            <a:r>
              <a:rPr sz="3600" b="0" spc="-5" dirty="0">
                <a:solidFill>
                  <a:srgbClr val="11478A"/>
                </a:solidFill>
                <a:latin typeface="Times New Roman" panose="02020603050405020304" pitchFamily="18" charset="0"/>
                <a:cs typeface="Times New Roman" panose="02020603050405020304" pitchFamily="18" charset="0"/>
              </a:rPr>
              <a:t> Unit </a:t>
            </a:r>
            <a:r>
              <a:rPr sz="3600" b="0" spc="-10" dirty="0" smtClean="0">
                <a:solidFill>
                  <a:srgbClr val="11478A"/>
                </a:solidFill>
                <a:latin typeface="Times New Roman" panose="02020603050405020304" pitchFamily="18" charset="0"/>
                <a:cs typeface="Times New Roman" panose="02020603050405020304" pitchFamily="18" charset="0"/>
              </a:rPr>
              <a:t>Fun</a:t>
            </a:r>
            <a:r>
              <a:rPr lang="en-US" sz="3600" b="0" spc="-10" dirty="0" smtClean="0">
                <a:solidFill>
                  <a:srgbClr val="11478A"/>
                </a:solidFill>
                <a:latin typeface="Times New Roman" panose="02020603050405020304" pitchFamily="18" charset="0"/>
                <a:cs typeface="Times New Roman" panose="02020603050405020304" pitchFamily="18" charset="0"/>
              </a:rPr>
              <a:t>ctions</a:t>
            </a:r>
            <a:endParaRPr sz="3600" b="0" spc="-10" dirty="0">
              <a:solidFill>
                <a:srgbClr val="11478A"/>
              </a:solidFill>
              <a:latin typeface="Times New Roman" panose="02020603050405020304" pitchFamily="18" charset="0"/>
              <a:cs typeface="Times New Roman" panose="02020603050405020304" pitchFamily="18" charset="0"/>
            </a:endParaRPr>
          </a:p>
        </p:txBody>
      </p:sp>
      <p:sp>
        <p:nvSpPr>
          <p:cNvPr id="3" name="object 3"/>
          <p:cNvSpPr txBox="1"/>
          <p:nvPr/>
        </p:nvSpPr>
        <p:spPr>
          <a:xfrm>
            <a:off x="228600" y="979169"/>
            <a:ext cx="8727084" cy="4402615"/>
          </a:xfrm>
          <a:prstGeom prst="rect">
            <a:avLst/>
          </a:prstGeom>
        </p:spPr>
        <p:txBody>
          <a:bodyPr vert="horz" wrap="square" lIns="0" tIns="12065" rIns="0" bIns="0" rtlCol="0">
            <a:spAutoFit/>
          </a:bodyPr>
          <a:lstStyle/>
          <a:p>
            <a:pPr marL="295910" indent="-283845" algn="just">
              <a:lnSpc>
                <a:spcPct val="100000"/>
              </a:lnSpc>
              <a:spcBef>
                <a:spcPts val="95"/>
              </a:spcBef>
              <a:buFont typeface="Segoe UI Symbol"/>
              <a:buChar char="⚫"/>
              <a:tabLst>
                <a:tab pos="295910" algn="l"/>
                <a:tab pos="296545" algn="l"/>
              </a:tabLst>
            </a:pPr>
            <a:r>
              <a:rPr sz="2200" spc="-10" dirty="0">
                <a:latin typeface="Times New Roman" panose="02020603050405020304" pitchFamily="18" charset="0"/>
                <a:cs typeface="Times New Roman" panose="02020603050405020304" pitchFamily="18" charset="0"/>
              </a:rPr>
              <a:t>Sequence</a:t>
            </a:r>
            <a:r>
              <a:rPr sz="2200" spc="2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logic</a:t>
            </a:r>
            <a:r>
              <a:rPr sz="2200" spc="-10" dirty="0">
                <a:latin typeface="Times New Roman" panose="02020603050405020304" pitchFamily="18" charset="0"/>
                <a:cs typeface="Times New Roman" panose="02020603050405020304" pitchFamily="18" charset="0"/>
              </a:rPr>
              <a:t> unit</a:t>
            </a:r>
            <a:r>
              <a:rPr sz="2200" spc="-5" dirty="0">
                <a:latin typeface="Times New Roman" panose="02020603050405020304" pitchFamily="18" charset="0"/>
                <a:cs typeface="Times New Roman" panose="02020603050405020304" pitchFamily="18" charset="0"/>
              </a:rPr>
              <a:t> issues </a:t>
            </a:r>
            <a:r>
              <a:rPr sz="2200" spc="-10" dirty="0">
                <a:latin typeface="Times New Roman" panose="02020603050405020304" pitchFamily="18" charset="0"/>
                <a:cs typeface="Times New Roman" panose="02020603050405020304" pitchFamily="18" charset="0"/>
              </a:rPr>
              <a:t>read</a:t>
            </a:r>
            <a:r>
              <a:rPr sz="2200" dirty="0">
                <a:latin typeface="Times New Roman" panose="02020603050405020304" pitchFamily="18" charset="0"/>
                <a:cs typeface="Times New Roman" panose="02020603050405020304" pitchFamily="18" charset="0"/>
              </a:rPr>
              <a:t> </a:t>
            </a:r>
            <a:r>
              <a:rPr sz="2200" spc="-10" dirty="0">
                <a:latin typeface="Times New Roman" panose="02020603050405020304" pitchFamily="18" charset="0"/>
                <a:cs typeface="Times New Roman" panose="02020603050405020304" pitchFamily="18" charset="0"/>
              </a:rPr>
              <a:t>command</a:t>
            </a:r>
            <a:endParaRPr sz="2200" dirty="0">
              <a:latin typeface="Times New Roman" panose="02020603050405020304" pitchFamily="18" charset="0"/>
              <a:cs typeface="Times New Roman" panose="02020603050405020304" pitchFamily="18" charset="0"/>
            </a:endParaRPr>
          </a:p>
          <a:p>
            <a:pPr marL="295910" marR="587375" indent="-283845" algn="just">
              <a:lnSpc>
                <a:spcPct val="190100"/>
              </a:lnSpc>
              <a:spcBef>
                <a:spcPts val="525"/>
              </a:spcBef>
              <a:buFont typeface="Segoe UI Symbol"/>
              <a:buChar char="⚫"/>
              <a:tabLst>
                <a:tab pos="295910" algn="l"/>
                <a:tab pos="296545" algn="l"/>
              </a:tabLst>
            </a:pPr>
            <a:r>
              <a:rPr sz="2200" spc="-35" dirty="0">
                <a:latin typeface="Times New Roman" panose="02020603050405020304" pitchFamily="18" charset="0"/>
                <a:cs typeface="Times New Roman" panose="02020603050405020304" pitchFamily="18" charset="0"/>
              </a:rPr>
              <a:t>Word</a:t>
            </a:r>
            <a:r>
              <a:rPr sz="220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specified</a:t>
            </a:r>
            <a:r>
              <a:rPr sz="2200" spc="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in</a:t>
            </a:r>
            <a:r>
              <a:rPr sz="2200" spc="15" dirty="0">
                <a:latin typeface="Times New Roman" panose="02020603050405020304" pitchFamily="18" charset="0"/>
                <a:cs typeface="Times New Roman" panose="02020603050405020304" pitchFamily="18" charset="0"/>
              </a:rPr>
              <a:t> </a:t>
            </a:r>
            <a:r>
              <a:rPr sz="2200" spc="-20" dirty="0">
                <a:latin typeface="Times New Roman" panose="02020603050405020304" pitchFamily="18" charset="0"/>
                <a:cs typeface="Times New Roman" panose="02020603050405020304" pitchFamily="18" charset="0"/>
              </a:rPr>
              <a:t>control</a:t>
            </a:r>
            <a:r>
              <a:rPr sz="2200" spc="5" dirty="0">
                <a:latin typeface="Times New Roman" panose="02020603050405020304" pitchFamily="18" charset="0"/>
                <a:cs typeface="Times New Roman" panose="02020603050405020304" pitchFamily="18" charset="0"/>
              </a:rPr>
              <a:t> </a:t>
            </a:r>
            <a:r>
              <a:rPr sz="2200" spc="-10" dirty="0">
                <a:latin typeface="Times New Roman" panose="02020603050405020304" pitchFamily="18" charset="0"/>
                <a:cs typeface="Times New Roman" panose="02020603050405020304" pitchFamily="18" charset="0"/>
              </a:rPr>
              <a:t>address</a:t>
            </a:r>
            <a:r>
              <a:rPr sz="2200" spc="15" dirty="0">
                <a:latin typeface="Times New Roman" panose="02020603050405020304" pitchFamily="18" charset="0"/>
                <a:cs typeface="Times New Roman" panose="02020603050405020304" pitchFamily="18" charset="0"/>
              </a:rPr>
              <a:t> </a:t>
            </a:r>
            <a:r>
              <a:rPr sz="2200" spc="-15" dirty="0">
                <a:latin typeface="Times New Roman" panose="02020603050405020304" pitchFamily="18" charset="0"/>
                <a:cs typeface="Times New Roman" panose="02020603050405020304" pitchFamily="18" charset="0"/>
              </a:rPr>
              <a:t>register</a:t>
            </a:r>
            <a:r>
              <a:rPr sz="2200" spc="1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is</a:t>
            </a:r>
            <a:r>
              <a:rPr sz="2200" spc="10" dirty="0">
                <a:latin typeface="Times New Roman" panose="02020603050405020304" pitchFamily="18" charset="0"/>
                <a:cs typeface="Times New Roman" panose="02020603050405020304" pitchFamily="18" charset="0"/>
              </a:rPr>
              <a:t> </a:t>
            </a:r>
            <a:r>
              <a:rPr sz="2200" spc="-10" dirty="0">
                <a:latin typeface="Times New Roman" panose="02020603050405020304" pitchFamily="18" charset="0"/>
                <a:cs typeface="Times New Roman" panose="02020603050405020304" pitchFamily="18" charset="0"/>
              </a:rPr>
              <a:t>read</a:t>
            </a:r>
            <a:r>
              <a:rPr sz="2200" spc="5" dirty="0">
                <a:latin typeface="Times New Roman" panose="02020603050405020304" pitchFamily="18" charset="0"/>
                <a:cs typeface="Times New Roman" panose="02020603050405020304" pitchFamily="18" charset="0"/>
              </a:rPr>
              <a:t> </a:t>
            </a:r>
            <a:r>
              <a:rPr sz="2200" spc="-20" dirty="0">
                <a:latin typeface="Times New Roman" panose="02020603050405020304" pitchFamily="18" charset="0"/>
                <a:cs typeface="Times New Roman" panose="02020603050405020304" pitchFamily="18" charset="0"/>
              </a:rPr>
              <a:t>into</a:t>
            </a:r>
            <a:r>
              <a:rPr sz="2200" spc="15" dirty="0">
                <a:latin typeface="Times New Roman" panose="02020603050405020304" pitchFamily="18" charset="0"/>
                <a:cs typeface="Times New Roman" panose="02020603050405020304" pitchFamily="18" charset="0"/>
              </a:rPr>
              <a:t> </a:t>
            </a:r>
            <a:r>
              <a:rPr sz="2200" spc="-20" dirty="0">
                <a:latin typeface="Times New Roman" panose="02020603050405020304" pitchFamily="18" charset="0"/>
                <a:cs typeface="Times New Roman" panose="02020603050405020304" pitchFamily="18" charset="0"/>
              </a:rPr>
              <a:t>control </a:t>
            </a:r>
            <a:r>
              <a:rPr sz="2200" spc="-484" dirty="0">
                <a:latin typeface="Times New Roman" panose="02020603050405020304" pitchFamily="18" charset="0"/>
                <a:cs typeface="Times New Roman" panose="02020603050405020304" pitchFamily="18" charset="0"/>
              </a:rPr>
              <a:t> </a:t>
            </a:r>
            <a:r>
              <a:rPr sz="2200" spc="-20" dirty="0">
                <a:latin typeface="Times New Roman" panose="02020603050405020304" pitchFamily="18" charset="0"/>
                <a:cs typeface="Times New Roman" panose="02020603050405020304" pitchFamily="18" charset="0"/>
              </a:rPr>
              <a:t>buffer</a:t>
            </a:r>
            <a:r>
              <a:rPr sz="2200" spc="10" dirty="0">
                <a:latin typeface="Times New Roman" panose="02020603050405020304" pitchFamily="18" charset="0"/>
                <a:cs typeface="Times New Roman" panose="02020603050405020304" pitchFamily="18" charset="0"/>
              </a:rPr>
              <a:t> </a:t>
            </a:r>
            <a:r>
              <a:rPr sz="2200" spc="-15" dirty="0">
                <a:latin typeface="Times New Roman" panose="02020603050405020304" pitchFamily="18" charset="0"/>
                <a:cs typeface="Times New Roman" panose="02020603050405020304" pitchFamily="18" charset="0"/>
              </a:rPr>
              <a:t>register</a:t>
            </a:r>
            <a:endParaRPr sz="2200" dirty="0">
              <a:latin typeface="Times New Roman" panose="02020603050405020304" pitchFamily="18" charset="0"/>
              <a:cs typeface="Times New Roman" panose="02020603050405020304" pitchFamily="18" charset="0"/>
            </a:endParaRPr>
          </a:p>
          <a:p>
            <a:pPr marL="295910" marR="5080" indent="-283845" algn="just">
              <a:lnSpc>
                <a:spcPct val="190100"/>
              </a:lnSpc>
              <a:spcBef>
                <a:spcPts val="525"/>
              </a:spcBef>
              <a:buFont typeface="Segoe UI Symbol"/>
              <a:buChar char="⚫"/>
              <a:tabLst>
                <a:tab pos="295910" algn="l"/>
                <a:tab pos="296545" algn="l"/>
              </a:tabLst>
            </a:pPr>
            <a:r>
              <a:rPr sz="2200" spc="-15" dirty="0">
                <a:latin typeface="Times New Roman" panose="02020603050405020304" pitchFamily="18" charset="0"/>
                <a:cs typeface="Times New Roman" panose="02020603050405020304" pitchFamily="18" charset="0"/>
              </a:rPr>
              <a:t>Control</a:t>
            </a:r>
            <a:r>
              <a:rPr sz="2200" spc="10" dirty="0">
                <a:latin typeface="Times New Roman" panose="02020603050405020304" pitchFamily="18" charset="0"/>
                <a:cs typeface="Times New Roman" panose="02020603050405020304" pitchFamily="18" charset="0"/>
              </a:rPr>
              <a:t> </a:t>
            </a:r>
            <a:r>
              <a:rPr sz="2200" spc="-20" dirty="0">
                <a:latin typeface="Times New Roman" panose="02020603050405020304" pitchFamily="18" charset="0"/>
                <a:cs typeface="Times New Roman" panose="02020603050405020304" pitchFamily="18" charset="0"/>
              </a:rPr>
              <a:t>buffer</a:t>
            </a:r>
            <a:r>
              <a:rPr sz="2200" spc="30" dirty="0">
                <a:latin typeface="Times New Roman" panose="02020603050405020304" pitchFamily="18" charset="0"/>
                <a:cs typeface="Times New Roman" panose="02020603050405020304" pitchFamily="18" charset="0"/>
              </a:rPr>
              <a:t> </a:t>
            </a:r>
            <a:r>
              <a:rPr sz="2200" spc="-15" dirty="0">
                <a:latin typeface="Times New Roman" panose="02020603050405020304" pitchFamily="18" charset="0"/>
                <a:cs typeface="Times New Roman" panose="02020603050405020304" pitchFamily="18" charset="0"/>
              </a:rPr>
              <a:t>register</a:t>
            </a:r>
            <a:r>
              <a:rPr sz="2200" spc="20" dirty="0">
                <a:latin typeface="Times New Roman" panose="02020603050405020304" pitchFamily="18" charset="0"/>
                <a:cs typeface="Times New Roman" panose="02020603050405020304" pitchFamily="18" charset="0"/>
              </a:rPr>
              <a:t> </a:t>
            </a:r>
            <a:r>
              <a:rPr sz="2200" spc="-20" dirty="0">
                <a:latin typeface="Times New Roman" panose="02020603050405020304" pitchFamily="18" charset="0"/>
                <a:cs typeface="Times New Roman" panose="02020603050405020304" pitchFamily="18" charset="0"/>
              </a:rPr>
              <a:t>contents</a:t>
            </a:r>
            <a:r>
              <a:rPr sz="2200" spc="40" dirty="0">
                <a:latin typeface="Times New Roman" panose="02020603050405020304" pitchFamily="18" charset="0"/>
                <a:cs typeface="Times New Roman" panose="02020603050405020304" pitchFamily="18" charset="0"/>
              </a:rPr>
              <a:t> </a:t>
            </a:r>
            <a:r>
              <a:rPr sz="2200" b="1" spc="-20" dirty="0">
                <a:latin typeface="Times New Roman" panose="02020603050405020304" pitchFamily="18" charset="0"/>
                <a:cs typeface="Times New Roman" panose="02020603050405020304" pitchFamily="18" charset="0"/>
              </a:rPr>
              <a:t>generates</a:t>
            </a:r>
            <a:r>
              <a:rPr sz="2200" b="1" spc="40" dirty="0">
                <a:latin typeface="Times New Roman" panose="02020603050405020304" pitchFamily="18" charset="0"/>
                <a:cs typeface="Times New Roman" panose="02020603050405020304" pitchFamily="18" charset="0"/>
              </a:rPr>
              <a:t> </a:t>
            </a:r>
            <a:r>
              <a:rPr sz="2200" b="1" spc="-20" dirty="0">
                <a:latin typeface="Times New Roman" panose="02020603050405020304" pitchFamily="18" charset="0"/>
                <a:cs typeface="Times New Roman" panose="02020603050405020304" pitchFamily="18" charset="0"/>
              </a:rPr>
              <a:t>control</a:t>
            </a:r>
            <a:r>
              <a:rPr sz="2200" b="1" spc="20" dirty="0">
                <a:latin typeface="Times New Roman" panose="02020603050405020304" pitchFamily="18" charset="0"/>
                <a:cs typeface="Times New Roman" panose="02020603050405020304" pitchFamily="18" charset="0"/>
              </a:rPr>
              <a:t> </a:t>
            </a:r>
            <a:r>
              <a:rPr sz="2200" b="1" spc="-10" dirty="0">
                <a:latin typeface="Times New Roman" panose="02020603050405020304" pitchFamily="18" charset="0"/>
                <a:cs typeface="Times New Roman" panose="02020603050405020304" pitchFamily="18" charset="0"/>
              </a:rPr>
              <a:t>signals</a:t>
            </a:r>
            <a:r>
              <a:rPr sz="2200" b="1" spc="20" dirty="0">
                <a:latin typeface="Times New Roman" panose="02020603050405020304" pitchFamily="18" charset="0"/>
                <a:cs typeface="Times New Roman" panose="02020603050405020304" pitchFamily="18" charset="0"/>
              </a:rPr>
              <a:t> </a:t>
            </a:r>
            <a:r>
              <a:rPr sz="2200" b="1" spc="-5" dirty="0">
                <a:latin typeface="Times New Roman" panose="02020603050405020304" pitchFamily="18" charset="0"/>
                <a:cs typeface="Times New Roman" panose="02020603050405020304" pitchFamily="18" charset="0"/>
              </a:rPr>
              <a:t>and </a:t>
            </a:r>
            <a:r>
              <a:rPr sz="2200" b="1" spc="-15" dirty="0">
                <a:latin typeface="Times New Roman" panose="02020603050405020304" pitchFamily="18" charset="0"/>
                <a:cs typeface="Times New Roman" panose="02020603050405020304" pitchFamily="18" charset="0"/>
              </a:rPr>
              <a:t>next </a:t>
            </a:r>
            <a:r>
              <a:rPr sz="2200" b="1" spc="-484" dirty="0">
                <a:latin typeface="Times New Roman" panose="02020603050405020304" pitchFamily="18" charset="0"/>
                <a:cs typeface="Times New Roman" panose="02020603050405020304" pitchFamily="18" charset="0"/>
              </a:rPr>
              <a:t> </a:t>
            </a:r>
            <a:r>
              <a:rPr sz="2200" b="1" spc="-5" dirty="0">
                <a:latin typeface="Times New Roman" panose="02020603050405020304" pitchFamily="18" charset="0"/>
                <a:cs typeface="Times New Roman" panose="02020603050405020304" pitchFamily="18" charset="0"/>
              </a:rPr>
              <a:t>address</a:t>
            </a:r>
            <a:r>
              <a:rPr sz="2200" b="1" spc="-15" dirty="0">
                <a:latin typeface="Times New Roman" panose="02020603050405020304" pitchFamily="18" charset="0"/>
                <a:cs typeface="Times New Roman" panose="02020603050405020304" pitchFamily="18" charset="0"/>
              </a:rPr>
              <a:t> </a:t>
            </a:r>
            <a:r>
              <a:rPr sz="2200" b="1" spc="-10" dirty="0">
                <a:latin typeface="Times New Roman" panose="02020603050405020304" pitchFamily="18" charset="0"/>
                <a:cs typeface="Times New Roman" panose="02020603050405020304" pitchFamily="18" charset="0"/>
              </a:rPr>
              <a:t>information</a:t>
            </a:r>
            <a:endParaRPr sz="2200" b="1" dirty="0">
              <a:latin typeface="Times New Roman" panose="02020603050405020304" pitchFamily="18" charset="0"/>
              <a:cs typeface="Times New Roman" panose="02020603050405020304" pitchFamily="18" charset="0"/>
            </a:endParaRPr>
          </a:p>
          <a:p>
            <a:pPr marL="295910" marR="391160" indent="-283845" algn="just">
              <a:lnSpc>
                <a:spcPct val="190000"/>
              </a:lnSpc>
              <a:spcBef>
                <a:spcPts val="530"/>
              </a:spcBef>
              <a:buFont typeface="Segoe UI Symbol"/>
              <a:buChar char="⚫"/>
              <a:tabLst>
                <a:tab pos="295910" algn="l"/>
                <a:tab pos="296545" algn="l"/>
              </a:tabLst>
            </a:pPr>
            <a:r>
              <a:rPr sz="2200" spc="-10" dirty="0">
                <a:latin typeface="Times New Roman" panose="02020603050405020304" pitchFamily="18" charset="0"/>
                <a:cs typeface="Times New Roman" panose="02020603050405020304" pitchFamily="18" charset="0"/>
              </a:rPr>
              <a:t>Sequence</a:t>
            </a:r>
            <a:r>
              <a:rPr sz="2200" spc="3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logic </a:t>
            </a:r>
            <a:r>
              <a:rPr sz="2200" b="1" spc="-5" dirty="0">
                <a:latin typeface="Times New Roman" panose="02020603050405020304" pitchFamily="18" charset="0"/>
                <a:cs typeface="Times New Roman" panose="02020603050405020304" pitchFamily="18" charset="0"/>
              </a:rPr>
              <a:t>loads</a:t>
            </a:r>
            <a:r>
              <a:rPr sz="2200" b="1" spc="-10" dirty="0">
                <a:latin typeface="Times New Roman" panose="02020603050405020304" pitchFamily="18" charset="0"/>
                <a:cs typeface="Times New Roman" panose="02020603050405020304" pitchFamily="18" charset="0"/>
              </a:rPr>
              <a:t> </a:t>
            </a:r>
            <a:r>
              <a:rPr sz="2200" b="1" spc="-15" dirty="0">
                <a:latin typeface="Times New Roman" panose="02020603050405020304" pitchFamily="18" charset="0"/>
                <a:cs typeface="Times New Roman" panose="02020603050405020304" pitchFamily="18" charset="0"/>
              </a:rPr>
              <a:t>new</a:t>
            </a:r>
            <a:r>
              <a:rPr sz="2200" b="1" spc="20" dirty="0">
                <a:latin typeface="Times New Roman" panose="02020603050405020304" pitchFamily="18" charset="0"/>
                <a:cs typeface="Times New Roman" panose="02020603050405020304" pitchFamily="18" charset="0"/>
              </a:rPr>
              <a:t> </a:t>
            </a:r>
            <a:r>
              <a:rPr sz="2200" b="1" spc="-5" dirty="0">
                <a:latin typeface="Times New Roman" panose="02020603050405020304" pitchFamily="18" charset="0"/>
                <a:cs typeface="Times New Roman" panose="02020603050405020304" pitchFamily="18" charset="0"/>
              </a:rPr>
              <a:t>address </a:t>
            </a:r>
            <a:r>
              <a:rPr sz="2200" b="1" spc="-20" dirty="0">
                <a:latin typeface="Times New Roman" panose="02020603050405020304" pitchFamily="18" charset="0"/>
                <a:cs typeface="Times New Roman" panose="02020603050405020304" pitchFamily="18" charset="0"/>
              </a:rPr>
              <a:t>into</a:t>
            </a:r>
            <a:r>
              <a:rPr sz="2200" b="1" spc="10" dirty="0">
                <a:latin typeface="Times New Roman" panose="02020603050405020304" pitchFamily="18" charset="0"/>
                <a:cs typeface="Times New Roman" panose="02020603050405020304" pitchFamily="18" charset="0"/>
              </a:rPr>
              <a:t> </a:t>
            </a:r>
            <a:r>
              <a:rPr sz="2200" b="1" spc="-20" dirty="0">
                <a:latin typeface="Times New Roman" panose="02020603050405020304" pitchFamily="18" charset="0"/>
                <a:cs typeface="Times New Roman" panose="02020603050405020304" pitchFamily="18" charset="0"/>
              </a:rPr>
              <a:t>control</a:t>
            </a:r>
            <a:r>
              <a:rPr sz="2200" b="1" spc="10" dirty="0">
                <a:latin typeface="Times New Roman" panose="02020603050405020304" pitchFamily="18" charset="0"/>
                <a:cs typeface="Times New Roman" panose="02020603050405020304" pitchFamily="18" charset="0"/>
              </a:rPr>
              <a:t> </a:t>
            </a:r>
            <a:r>
              <a:rPr sz="2200" b="1" spc="-20" dirty="0">
                <a:latin typeface="Times New Roman" panose="02020603050405020304" pitchFamily="18" charset="0"/>
                <a:cs typeface="Times New Roman" panose="02020603050405020304" pitchFamily="18" charset="0"/>
              </a:rPr>
              <a:t>buffer</a:t>
            </a:r>
            <a:r>
              <a:rPr sz="2200" b="1" spc="20" dirty="0">
                <a:latin typeface="Times New Roman" panose="02020603050405020304" pitchFamily="18" charset="0"/>
                <a:cs typeface="Times New Roman" panose="02020603050405020304" pitchFamily="18" charset="0"/>
              </a:rPr>
              <a:t> </a:t>
            </a:r>
            <a:r>
              <a:rPr sz="2200" b="1" spc="-15" dirty="0">
                <a:latin typeface="Times New Roman" panose="02020603050405020304" pitchFamily="18" charset="0"/>
                <a:cs typeface="Times New Roman" panose="02020603050405020304" pitchFamily="18" charset="0"/>
              </a:rPr>
              <a:t>register </a:t>
            </a:r>
            <a:r>
              <a:rPr sz="2200" b="1" spc="-1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based on</a:t>
            </a:r>
            <a:r>
              <a:rPr sz="2200" spc="5" dirty="0">
                <a:latin typeface="Times New Roman" panose="02020603050405020304" pitchFamily="18" charset="0"/>
                <a:cs typeface="Times New Roman" panose="02020603050405020304" pitchFamily="18" charset="0"/>
              </a:rPr>
              <a:t> </a:t>
            </a:r>
            <a:r>
              <a:rPr sz="2200" spc="-15" dirty="0">
                <a:latin typeface="Times New Roman" panose="02020603050405020304" pitchFamily="18" charset="0"/>
                <a:cs typeface="Times New Roman" panose="02020603050405020304" pitchFamily="18" charset="0"/>
              </a:rPr>
              <a:t>next</a:t>
            </a:r>
            <a:r>
              <a:rPr sz="2200" dirty="0">
                <a:latin typeface="Times New Roman" panose="02020603050405020304" pitchFamily="18" charset="0"/>
                <a:cs typeface="Times New Roman" panose="02020603050405020304" pitchFamily="18" charset="0"/>
              </a:rPr>
              <a:t> </a:t>
            </a:r>
            <a:r>
              <a:rPr sz="2200" spc="-10" dirty="0">
                <a:latin typeface="Times New Roman" panose="02020603050405020304" pitchFamily="18" charset="0"/>
                <a:cs typeface="Times New Roman" panose="02020603050405020304" pitchFamily="18" charset="0"/>
              </a:rPr>
              <a:t>address</a:t>
            </a:r>
            <a:r>
              <a:rPr sz="2200" spc="15" dirty="0">
                <a:latin typeface="Times New Roman" panose="02020603050405020304" pitchFamily="18" charset="0"/>
                <a:cs typeface="Times New Roman" panose="02020603050405020304" pitchFamily="18" charset="0"/>
              </a:rPr>
              <a:t> </a:t>
            </a:r>
            <a:r>
              <a:rPr sz="2200" spc="-15" dirty="0">
                <a:latin typeface="Times New Roman" panose="02020603050405020304" pitchFamily="18" charset="0"/>
                <a:cs typeface="Times New Roman" panose="02020603050405020304" pitchFamily="18" charset="0"/>
              </a:rPr>
              <a:t>information</a:t>
            </a:r>
            <a:r>
              <a:rPr sz="2200" dirty="0">
                <a:latin typeface="Times New Roman" panose="02020603050405020304" pitchFamily="18" charset="0"/>
                <a:cs typeface="Times New Roman" panose="02020603050405020304" pitchFamily="18" charset="0"/>
              </a:rPr>
              <a:t> </a:t>
            </a:r>
            <a:r>
              <a:rPr sz="2200" spc="-15" dirty="0">
                <a:latin typeface="Times New Roman" panose="02020603050405020304" pitchFamily="18" charset="0"/>
                <a:cs typeface="Times New Roman" panose="02020603050405020304" pitchFamily="18" charset="0"/>
              </a:rPr>
              <a:t>from</a:t>
            </a:r>
            <a:r>
              <a:rPr sz="2200" dirty="0">
                <a:latin typeface="Times New Roman" panose="02020603050405020304" pitchFamily="18" charset="0"/>
                <a:cs typeface="Times New Roman" panose="02020603050405020304" pitchFamily="18" charset="0"/>
              </a:rPr>
              <a:t> </a:t>
            </a:r>
            <a:r>
              <a:rPr sz="2200" spc="-15" dirty="0">
                <a:latin typeface="Times New Roman" panose="02020603050405020304" pitchFamily="18" charset="0"/>
                <a:cs typeface="Times New Roman" panose="02020603050405020304" pitchFamily="18" charset="0"/>
              </a:rPr>
              <a:t>control</a:t>
            </a:r>
            <a:r>
              <a:rPr sz="2200" spc="15" dirty="0">
                <a:latin typeface="Times New Roman" panose="02020603050405020304" pitchFamily="18" charset="0"/>
                <a:cs typeface="Times New Roman" panose="02020603050405020304" pitchFamily="18" charset="0"/>
              </a:rPr>
              <a:t> </a:t>
            </a:r>
            <a:r>
              <a:rPr sz="2200" spc="-20" dirty="0">
                <a:latin typeface="Times New Roman" panose="02020603050405020304" pitchFamily="18" charset="0"/>
                <a:cs typeface="Times New Roman" panose="02020603050405020304" pitchFamily="18" charset="0"/>
              </a:rPr>
              <a:t>buffer</a:t>
            </a:r>
            <a:r>
              <a:rPr sz="2200" spc="20" dirty="0">
                <a:latin typeface="Times New Roman" panose="02020603050405020304" pitchFamily="18" charset="0"/>
                <a:cs typeface="Times New Roman" panose="02020603050405020304" pitchFamily="18" charset="0"/>
              </a:rPr>
              <a:t> </a:t>
            </a:r>
            <a:r>
              <a:rPr sz="2200" spc="-15" dirty="0">
                <a:latin typeface="Times New Roman" panose="02020603050405020304" pitchFamily="18" charset="0"/>
                <a:cs typeface="Times New Roman" panose="02020603050405020304" pitchFamily="18" charset="0"/>
              </a:rPr>
              <a:t>register </a:t>
            </a:r>
            <a:r>
              <a:rPr sz="2200" spc="-48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and</a:t>
            </a:r>
            <a:r>
              <a:rPr sz="2200" spc="-10" dirty="0">
                <a:latin typeface="Times New Roman" panose="02020603050405020304" pitchFamily="18" charset="0"/>
                <a:cs typeface="Times New Roman" panose="02020603050405020304" pitchFamily="18" charset="0"/>
              </a:rPr>
              <a:t> </a:t>
            </a:r>
            <a:r>
              <a:rPr sz="2200" spc="-20" dirty="0">
                <a:latin typeface="Times New Roman" panose="02020603050405020304" pitchFamily="18" charset="0"/>
                <a:cs typeface="Times New Roman" panose="02020603050405020304" pitchFamily="18" charset="0"/>
              </a:rPr>
              <a:t>ALU</a:t>
            </a:r>
            <a:r>
              <a:rPr sz="2200" spc="10" dirty="0">
                <a:latin typeface="Times New Roman" panose="02020603050405020304" pitchFamily="18" charset="0"/>
                <a:cs typeface="Times New Roman" panose="02020603050405020304" pitchFamily="18" charset="0"/>
              </a:rPr>
              <a:t> </a:t>
            </a:r>
            <a:r>
              <a:rPr sz="2200" spc="-10" dirty="0">
                <a:latin typeface="Times New Roman" panose="02020603050405020304" pitchFamily="18" charset="0"/>
                <a:cs typeface="Times New Roman" panose="02020603050405020304" pitchFamily="18" charset="0"/>
              </a:rPr>
              <a:t>flags</a:t>
            </a:r>
            <a:endParaRPr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31873" y="461594"/>
            <a:ext cx="5080000" cy="697230"/>
          </a:xfrm>
          <a:prstGeom prst="rect">
            <a:avLst/>
          </a:prstGeom>
        </p:spPr>
        <p:txBody>
          <a:bodyPr vert="horz" wrap="square" lIns="0" tIns="13335" rIns="0" bIns="0" rtlCol="0">
            <a:spAutoFit/>
          </a:bodyPr>
          <a:lstStyle/>
          <a:p>
            <a:pPr marL="12700">
              <a:lnSpc>
                <a:spcPct val="100000"/>
              </a:lnSpc>
              <a:spcBef>
                <a:spcPts val="105"/>
              </a:spcBef>
            </a:pPr>
            <a:r>
              <a:rPr sz="4400" b="0" spc="-20" dirty="0">
                <a:solidFill>
                  <a:srgbClr val="11478A"/>
                </a:solidFill>
                <a:latin typeface="Calibri"/>
                <a:cs typeface="Calibri"/>
              </a:rPr>
              <a:t>Next </a:t>
            </a:r>
            <a:r>
              <a:rPr sz="4400" b="0" spc="-10" dirty="0">
                <a:solidFill>
                  <a:srgbClr val="11478A"/>
                </a:solidFill>
                <a:latin typeface="Calibri"/>
                <a:cs typeface="Calibri"/>
              </a:rPr>
              <a:t>Address </a:t>
            </a:r>
            <a:r>
              <a:rPr sz="4400" b="0" spc="-5" dirty="0">
                <a:solidFill>
                  <a:srgbClr val="11478A"/>
                </a:solidFill>
                <a:latin typeface="Calibri"/>
                <a:cs typeface="Calibri"/>
              </a:rPr>
              <a:t>Decision</a:t>
            </a:r>
            <a:endParaRPr sz="4400">
              <a:latin typeface="Calibri"/>
              <a:cs typeface="Calibri"/>
            </a:endParaRPr>
          </a:p>
        </p:txBody>
      </p:sp>
      <p:sp>
        <p:nvSpPr>
          <p:cNvPr id="3" name="object 3"/>
          <p:cNvSpPr txBox="1"/>
          <p:nvPr/>
        </p:nvSpPr>
        <p:spPr>
          <a:xfrm>
            <a:off x="381001" y="1293368"/>
            <a:ext cx="8382000" cy="3837589"/>
          </a:xfrm>
          <a:prstGeom prst="rect">
            <a:avLst/>
          </a:prstGeom>
        </p:spPr>
        <p:txBody>
          <a:bodyPr vert="horz" wrap="square" lIns="0" tIns="13335" rIns="0" bIns="0" rtlCol="0">
            <a:spAutoFit/>
          </a:bodyPr>
          <a:lstStyle/>
          <a:p>
            <a:pPr marL="355600" marR="647065" indent="-343535" algn="just">
              <a:lnSpc>
                <a:spcPct val="100000"/>
              </a:lnSpc>
              <a:spcBef>
                <a:spcPts val="105"/>
              </a:spcBef>
              <a:buFont typeface="Arial MT"/>
              <a:buChar char="•"/>
              <a:tabLst>
                <a:tab pos="354965" algn="l"/>
                <a:tab pos="356235" algn="l"/>
              </a:tabLst>
            </a:pPr>
            <a:r>
              <a:rPr sz="2400" spc="-5" dirty="0">
                <a:latin typeface="Times New Roman" panose="02020603050405020304" pitchFamily="18" charset="0"/>
                <a:cs typeface="Times New Roman" panose="02020603050405020304" pitchFamily="18" charset="0"/>
              </a:rPr>
              <a:t>Depending</a:t>
            </a:r>
            <a:r>
              <a:rPr sz="2400" spc="1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on</a:t>
            </a:r>
            <a:r>
              <a:rPr sz="2400" spc="-10" dirty="0">
                <a:latin typeface="Times New Roman" panose="02020603050405020304" pitchFamily="18" charset="0"/>
                <a:cs typeface="Times New Roman" panose="02020603050405020304" pitchFamily="18" charset="0"/>
              </a:rPr>
              <a:t> </a:t>
            </a:r>
            <a:r>
              <a:rPr sz="2400" spc="-30" dirty="0">
                <a:latin typeface="Times New Roman" panose="02020603050405020304" pitchFamily="18" charset="0"/>
                <a:cs typeface="Times New Roman" panose="02020603050405020304" pitchFamily="18" charset="0"/>
              </a:rPr>
              <a:t>ALU</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flags</a:t>
            </a:r>
            <a:r>
              <a:rPr sz="2400" dirty="0">
                <a:latin typeface="Times New Roman" panose="02020603050405020304" pitchFamily="18" charset="0"/>
                <a:cs typeface="Times New Roman" panose="02020603050405020304" pitchFamily="18" charset="0"/>
              </a:rPr>
              <a:t> and</a:t>
            </a:r>
            <a:r>
              <a:rPr sz="2400" spc="5"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control</a:t>
            </a:r>
            <a:r>
              <a:rPr sz="2400" spc="-30" dirty="0">
                <a:latin typeface="Times New Roman" panose="02020603050405020304" pitchFamily="18" charset="0"/>
                <a:cs typeface="Times New Roman" panose="02020603050405020304" pitchFamily="18" charset="0"/>
              </a:rPr>
              <a:t> </a:t>
            </a:r>
            <a:r>
              <a:rPr sz="2400" spc="-25" dirty="0">
                <a:latin typeface="Times New Roman" panose="02020603050405020304" pitchFamily="18" charset="0"/>
                <a:cs typeface="Times New Roman" panose="02020603050405020304" pitchFamily="18" charset="0"/>
              </a:rPr>
              <a:t>buffer </a:t>
            </a:r>
            <a:r>
              <a:rPr sz="2400" spc="-705"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register</a:t>
            </a:r>
            <a:endParaRPr sz="2400" dirty="0">
              <a:latin typeface="Times New Roman" panose="02020603050405020304" pitchFamily="18" charset="0"/>
              <a:cs typeface="Times New Roman" panose="02020603050405020304" pitchFamily="18" charset="0"/>
            </a:endParaRPr>
          </a:p>
          <a:p>
            <a:pPr marL="756285" lvl="1" indent="-287020" algn="just">
              <a:lnSpc>
                <a:spcPct val="100000"/>
              </a:lnSpc>
              <a:spcBef>
                <a:spcPts val="685"/>
              </a:spcBef>
              <a:buFont typeface="Arial MT"/>
              <a:buChar char="–"/>
              <a:tabLst>
                <a:tab pos="756920" algn="l"/>
              </a:tabLst>
            </a:pPr>
            <a:r>
              <a:rPr sz="2400" spc="-10" dirty="0">
                <a:solidFill>
                  <a:srgbClr val="FF0000"/>
                </a:solidFill>
                <a:latin typeface="Times New Roman" panose="02020603050405020304" pitchFamily="18" charset="0"/>
                <a:cs typeface="Times New Roman" panose="02020603050405020304" pitchFamily="18" charset="0"/>
              </a:rPr>
              <a:t>Get</a:t>
            </a:r>
            <a:r>
              <a:rPr sz="2400" spc="-30" dirty="0">
                <a:solidFill>
                  <a:srgbClr val="FF0000"/>
                </a:solidFill>
                <a:latin typeface="Times New Roman" panose="02020603050405020304" pitchFamily="18" charset="0"/>
                <a:cs typeface="Times New Roman" panose="02020603050405020304" pitchFamily="18" charset="0"/>
              </a:rPr>
              <a:t> </a:t>
            </a:r>
            <a:r>
              <a:rPr sz="2400" spc="-15" dirty="0">
                <a:solidFill>
                  <a:srgbClr val="FF0000"/>
                </a:solidFill>
                <a:latin typeface="Times New Roman" panose="02020603050405020304" pitchFamily="18" charset="0"/>
                <a:cs typeface="Times New Roman" panose="02020603050405020304" pitchFamily="18" charset="0"/>
              </a:rPr>
              <a:t>next </a:t>
            </a:r>
            <a:r>
              <a:rPr sz="2400" spc="-10" dirty="0">
                <a:solidFill>
                  <a:srgbClr val="FF0000"/>
                </a:solidFill>
                <a:latin typeface="Times New Roman" panose="02020603050405020304" pitchFamily="18" charset="0"/>
                <a:cs typeface="Times New Roman" panose="02020603050405020304" pitchFamily="18" charset="0"/>
              </a:rPr>
              <a:t>instruction</a:t>
            </a:r>
            <a:endParaRPr sz="2400" dirty="0">
              <a:latin typeface="Times New Roman" panose="02020603050405020304" pitchFamily="18" charset="0"/>
              <a:cs typeface="Times New Roman" panose="02020603050405020304" pitchFamily="18" charset="0"/>
            </a:endParaRPr>
          </a:p>
          <a:p>
            <a:pPr marL="1155700" lvl="2" indent="-229235" algn="just">
              <a:lnSpc>
                <a:spcPct val="100000"/>
              </a:lnSpc>
              <a:spcBef>
                <a:spcPts val="605"/>
              </a:spcBef>
              <a:buFont typeface="Arial MT"/>
              <a:buChar char="•"/>
              <a:tabLst>
                <a:tab pos="1156335" algn="l"/>
              </a:tabLst>
            </a:pPr>
            <a:r>
              <a:rPr sz="2400" dirty="0">
                <a:latin typeface="Times New Roman" panose="02020603050405020304" pitchFamily="18" charset="0"/>
                <a:cs typeface="Times New Roman" panose="02020603050405020304" pitchFamily="18" charset="0"/>
              </a:rPr>
              <a:t>Add</a:t>
            </a:r>
            <a:r>
              <a:rPr sz="2400" spc="-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1</a:t>
            </a:r>
            <a:r>
              <a:rPr sz="2400" spc="-15" dirty="0">
                <a:latin typeface="Times New Roman" panose="02020603050405020304" pitchFamily="18" charset="0"/>
                <a:cs typeface="Times New Roman" panose="02020603050405020304" pitchFamily="18" charset="0"/>
              </a:rPr>
              <a:t> to</a:t>
            </a:r>
            <a:r>
              <a:rPr sz="2400" spc="-30"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control</a:t>
            </a:r>
            <a:r>
              <a:rPr sz="2400" spc="-10" dirty="0">
                <a:latin typeface="Times New Roman" panose="02020603050405020304" pitchFamily="18" charset="0"/>
                <a:cs typeface="Times New Roman" panose="02020603050405020304" pitchFamily="18" charset="0"/>
              </a:rPr>
              <a:t> address</a:t>
            </a:r>
            <a:r>
              <a:rPr sz="2400"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register</a:t>
            </a:r>
            <a:endParaRPr sz="2400" dirty="0">
              <a:latin typeface="Times New Roman" panose="02020603050405020304" pitchFamily="18" charset="0"/>
              <a:cs typeface="Times New Roman" panose="02020603050405020304" pitchFamily="18" charset="0"/>
            </a:endParaRPr>
          </a:p>
          <a:p>
            <a:pPr marL="756285" marR="2035810" lvl="1" indent="-287020" algn="just">
              <a:lnSpc>
                <a:spcPct val="100000"/>
              </a:lnSpc>
              <a:spcBef>
                <a:spcPts val="650"/>
              </a:spcBef>
              <a:buFont typeface="Arial MT"/>
              <a:buChar char="–"/>
              <a:tabLst>
                <a:tab pos="756920" algn="l"/>
              </a:tabLst>
            </a:pPr>
            <a:r>
              <a:rPr sz="2400" spc="-5" dirty="0">
                <a:solidFill>
                  <a:srgbClr val="FF0000"/>
                </a:solidFill>
                <a:latin typeface="Times New Roman" panose="02020603050405020304" pitchFamily="18" charset="0"/>
                <a:cs typeface="Times New Roman" panose="02020603050405020304" pitchFamily="18" charset="0"/>
              </a:rPr>
              <a:t>Jump</a:t>
            </a:r>
            <a:r>
              <a:rPr sz="2400" spc="5" dirty="0">
                <a:solidFill>
                  <a:srgbClr val="FF0000"/>
                </a:solidFill>
                <a:latin typeface="Times New Roman" panose="02020603050405020304" pitchFamily="18" charset="0"/>
                <a:cs typeface="Times New Roman" panose="02020603050405020304" pitchFamily="18" charset="0"/>
              </a:rPr>
              <a:t> </a:t>
            </a:r>
            <a:r>
              <a:rPr sz="2400" spc="-20" dirty="0">
                <a:solidFill>
                  <a:srgbClr val="FF0000"/>
                </a:solidFill>
                <a:latin typeface="Times New Roman" panose="02020603050405020304" pitchFamily="18" charset="0"/>
                <a:cs typeface="Times New Roman" panose="02020603050405020304" pitchFamily="18" charset="0"/>
              </a:rPr>
              <a:t>to</a:t>
            </a:r>
            <a:r>
              <a:rPr sz="2400" spc="-10" dirty="0">
                <a:solidFill>
                  <a:srgbClr val="FF0000"/>
                </a:solidFill>
                <a:latin typeface="Times New Roman" panose="02020603050405020304" pitchFamily="18" charset="0"/>
                <a:cs typeface="Times New Roman" panose="02020603050405020304" pitchFamily="18" charset="0"/>
              </a:rPr>
              <a:t> new </a:t>
            </a:r>
            <a:r>
              <a:rPr sz="2400" spc="-15" dirty="0">
                <a:solidFill>
                  <a:srgbClr val="FF0000"/>
                </a:solidFill>
                <a:latin typeface="Times New Roman" panose="02020603050405020304" pitchFamily="18" charset="0"/>
                <a:cs typeface="Times New Roman" panose="02020603050405020304" pitchFamily="18" charset="0"/>
              </a:rPr>
              <a:t>routine</a:t>
            </a:r>
            <a:r>
              <a:rPr sz="2400" spc="15" dirty="0">
                <a:solidFill>
                  <a:srgbClr val="FF0000"/>
                </a:solidFill>
                <a:latin typeface="Times New Roman" panose="02020603050405020304" pitchFamily="18" charset="0"/>
                <a:cs typeface="Times New Roman" panose="02020603050405020304" pitchFamily="18" charset="0"/>
              </a:rPr>
              <a:t> </a:t>
            </a:r>
            <a:r>
              <a:rPr sz="2400" spc="-5" dirty="0">
                <a:solidFill>
                  <a:srgbClr val="FF0000"/>
                </a:solidFill>
                <a:latin typeface="Times New Roman" panose="02020603050405020304" pitchFamily="18" charset="0"/>
                <a:cs typeface="Times New Roman" panose="02020603050405020304" pitchFamily="18" charset="0"/>
              </a:rPr>
              <a:t>based on </a:t>
            </a:r>
            <a:r>
              <a:rPr sz="2400" spc="-10" dirty="0">
                <a:solidFill>
                  <a:srgbClr val="FF0000"/>
                </a:solidFill>
                <a:latin typeface="Times New Roman" panose="02020603050405020304" pitchFamily="18" charset="0"/>
                <a:cs typeface="Times New Roman" panose="02020603050405020304" pitchFamily="18" charset="0"/>
              </a:rPr>
              <a:t>jump </a:t>
            </a:r>
            <a:r>
              <a:rPr sz="2400" spc="-615" dirty="0">
                <a:solidFill>
                  <a:srgbClr val="FF0000"/>
                </a:solidFill>
                <a:latin typeface="Times New Roman" panose="02020603050405020304" pitchFamily="18" charset="0"/>
                <a:cs typeface="Times New Roman" panose="02020603050405020304" pitchFamily="18" charset="0"/>
              </a:rPr>
              <a:t> </a:t>
            </a:r>
            <a:r>
              <a:rPr sz="2400" spc="-15" dirty="0">
                <a:solidFill>
                  <a:srgbClr val="FF0000"/>
                </a:solidFill>
                <a:latin typeface="Times New Roman" panose="02020603050405020304" pitchFamily="18" charset="0"/>
                <a:cs typeface="Times New Roman" panose="02020603050405020304" pitchFamily="18" charset="0"/>
              </a:rPr>
              <a:t>microinstruction</a:t>
            </a:r>
            <a:endParaRPr sz="2400" dirty="0">
              <a:latin typeface="Times New Roman" panose="02020603050405020304" pitchFamily="18" charset="0"/>
              <a:cs typeface="Times New Roman" panose="02020603050405020304" pitchFamily="18" charset="0"/>
            </a:endParaRPr>
          </a:p>
          <a:p>
            <a:pPr marL="1155700" marR="5080" lvl="2" indent="-229235" algn="just">
              <a:lnSpc>
                <a:spcPct val="100000"/>
              </a:lnSpc>
              <a:spcBef>
                <a:spcPts val="600"/>
              </a:spcBef>
              <a:buFont typeface="Arial MT"/>
              <a:buChar char="•"/>
              <a:tabLst>
                <a:tab pos="1156335" algn="l"/>
              </a:tabLst>
            </a:pPr>
            <a:r>
              <a:rPr sz="2400" spc="-5" dirty="0">
                <a:latin typeface="Times New Roman" panose="02020603050405020304" pitchFamily="18" charset="0"/>
                <a:cs typeface="Times New Roman" panose="02020603050405020304" pitchFamily="18" charset="0"/>
              </a:rPr>
              <a:t>Load </a:t>
            </a:r>
            <a:r>
              <a:rPr sz="2400" spc="-10" dirty="0">
                <a:latin typeface="Times New Roman" panose="02020603050405020304" pitchFamily="18" charset="0"/>
                <a:cs typeface="Times New Roman" panose="02020603050405020304" pitchFamily="18" charset="0"/>
              </a:rPr>
              <a:t>address</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field</a:t>
            </a:r>
            <a:r>
              <a:rPr sz="240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of</a:t>
            </a:r>
            <a:r>
              <a:rPr sz="2400"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control</a:t>
            </a:r>
            <a:r>
              <a:rPr sz="2400"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buffer</a:t>
            </a:r>
            <a:r>
              <a:rPr sz="2400" spc="20"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register</a:t>
            </a:r>
            <a:r>
              <a:rPr sz="2400" spc="-20"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into</a:t>
            </a:r>
            <a:r>
              <a:rPr sz="2400"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control </a:t>
            </a:r>
            <a:r>
              <a:rPr sz="2400" spc="-52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address </a:t>
            </a:r>
            <a:r>
              <a:rPr sz="2400" spc="-15" dirty="0">
                <a:latin typeface="Times New Roman" panose="02020603050405020304" pitchFamily="18" charset="0"/>
                <a:cs typeface="Times New Roman" panose="02020603050405020304" pitchFamily="18" charset="0"/>
              </a:rPr>
              <a:t>register</a:t>
            </a:r>
            <a:endParaRPr sz="2400" dirty="0">
              <a:latin typeface="Times New Roman" panose="02020603050405020304" pitchFamily="18" charset="0"/>
              <a:cs typeface="Times New Roman" panose="02020603050405020304" pitchFamily="18" charset="0"/>
            </a:endParaRPr>
          </a:p>
          <a:p>
            <a:pPr marL="756285" lvl="1" indent="-287020" algn="just">
              <a:lnSpc>
                <a:spcPct val="100000"/>
              </a:lnSpc>
              <a:spcBef>
                <a:spcPts val="650"/>
              </a:spcBef>
              <a:buFont typeface="Arial MT"/>
              <a:buChar char="–"/>
              <a:tabLst>
                <a:tab pos="756920" algn="l"/>
              </a:tabLst>
            </a:pPr>
            <a:r>
              <a:rPr sz="2400" spc="-10" dirty="0">
                <a:solidFill>
                  <a:srgbClr val="FF0000"/>
                </a:solidFill>
                <a:latin typeface="Times New Roman" panose="02020603050405020304" pitchFamily="18" charset="0"/>
                <a:cs typeface="Times New Roman" panose="02020603050405020304" pitchFamily="18" charset="0"/>
              </a:rPr>
              <a:t>Jump</a:t>
            </a:r>
            <a:r>
              <a:rPr sz="2400" spc="5" dirty="0">
                <a:solidFill>
                  <a:srgbClr val="FF0000"/>
                </a:solidFill>
                <a:latin typeface="Times New Roman" panose="02020603050405020304" pitchFamily="18" charset="0"/>
                <a:cs typeface="Times New Roman" panose="02020603050405020304" pitchFamily="18" charset="0"/>
              </a:rPr>
              <a:t> </a:t>
            </a:r>
            <a:r>
              <a:rPr sz="2400" spc="-20" dirty="0">
                <a:solidFill>
                  <a:srgbClr val="FF0000"/>
                </a:solidFill>
                <a:latin typeface="Times New Roman" panose="02020603050405020304" pitchFamily="18" charset="0"/>
                <a:cs typeface="Times New Roman" panose="02020603050405020304" pitchFamily="18" charset="0"/>
              </a:rPr>
              <a:t>to</a:t>
            </a:r>
            <a:r>
              <a:rPr sz="2400" spc="-10" dirty="0">
                <a:solidFill>
                  <a:srgbClr val="FF0000"/>
                </a:solidFill>
                <a:latin typeface="Times New Roman" panose="02020603050405020304" pitchFamily="18" charset="0"/>
                <a:cs typeface="Times New Roman" panose="02020603050405020304" pitchFamily="18" charset="0"/>
              </a:rPr>
              <a:t> </a:t>
            </a:r>
            <a:r>
              <a:rPr sz="2400" spc="-5" dirty="0">
                <a:solidFill>
                  <a:srgbClr val="FF0000"/>
                </a:solidFill>
                <a:latin typeface="Times New Roman" panose="02020603050405020304" pitchFamily="18" charset="0"/>
                <a:cs typeface="Times New Roman" panose="02020603050405020304" pitchFamily="18" charset="0"/>
              </a:rPr>
              <a:t>machine</a:t>
            </a:r>
            <a:r>
              <a:rPr sz="2400" spc="20" dirty="0">
                <a:solidFill>
                  <a:srgbClr val="FF0000"/>
                </a:solidFill>
                <a:latin typeface="Times New Roman" panose="02020603050405020304" pitchFamily="18" charset="0"/>
                <a:cs typeface="Times New Roman" panose="02020603050405020304" pitchFamily="18" charset="0"/>
              </a:rPr>
              <a:t> </a:t>
            </a:r>
            <a:r>
              <a:rPr sz="2400" spc="-10" dirty="0">
                <a:solidFill>
                  <a:srgbClr val="FF0000"/>
                </a:solidFill>
                <a:latin typeface="Times New Roman" panose="02020603050405020304" pitchFamily="18" charset="0"/>
                <a:cs typeface="Times New Roman" panose="02020603050405020304" pitchFamily="18" charset="0"/>
              </a:rPr>
              <a:t>instruction</a:t>
            </a:r>
            <a:r>
              <a:rPr sz="2400" spc="30" dirty="0">
                <a:solidFill>
                  <a:srgbClr val="FF0000"/>
                </a:solidFill>
                <a:latin typeface="Times New Roman" panose="02020603050405020304" pitchFamily="18" charset="0"/>
                <a:cs typeface="Times New Roman" panose="02020603050405020304" pitchFamily="18" charset="0"/>
              </a:rPr>
              <a:t> </a:t>
            </a:r>
            <a:r>
              <a:rPr sz="2400" spc="-15" dirty="0">
                <a:solidFill>
                  <a:srgbClr val="FF0000"/>
                </a:solidFill>
                <a:latin typeface="Times New Roman" panose="02020603050405020304" pitchFamily="18" charset="0"/>
                <a:cs typeface="Times New Roman" panose="02020603050405020304" pitchFamily="18" charset="0"/>
              </a:rPr>
              <a:t>routine</a:t>
            </a:r>
            <a:endParaRPr sz="2400" dirty="0">
              <a:latin typeface="Times New Roman" panose="02020603050405020304" pitchFamily="18" charset="0"/>
              <a:cs typeface="Times New Roman" panose="02020603050405020304" pitchFamily="18" charset="0"/>
            </a:endParaRPr>
          </a:p>
          <a:p>
            <a:pPr marL="1155700" lvl="2" indent="-229235" algn="just">
              <a:lnSpc>
                <a:spcPct val="100000"/>
              </a:lnSpc>
              <a:spcBef>
                <a:spcPts val="605"/>
              </a:spcBef>
              <a:buFont typeface="Arial MT"/>
              <a:buChar char="•"/>
              <a:tabLst>
                <a:tab pos="1156335" algn="l"/>
              </a:tabLst>
            </a:pPr>
            <a:r>
              <a:rPr sz="2400" spc="-5" dirty="0">
                <a:latin typeface="Times New Roman" panose="02020603050405020304" pitchFamily="18" charset="0"/>
                <a:cs typeface="Times New Roman" panose="02020603050405020304" pitchFamily="18" charset="0"/>
              </a:rPr>
              <a:t>Load</a:t>
            </a:r>
            <a:r>
              <a:rPr sz="2400" spc="-10"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control</a:t>
            </a:r>
            <a:r>
              <a:rPr sz="2400" spc="-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address</a:t>
            </a:r>
            <a:r>
              <a:rPr sz="2400"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register </a:t>
            </a:r>
            <a:r>
              <a:rPr sz="2400" spc="-5" dirty="0">
                <a:latin typeface="Times New Roman" panose="02020603050405020304" pitchFamily="18" charset="0"/>
                <a:cs typeface="Times New Roman" panose="02020603050405020304" pitchFamily="18" charset="0"/>
              </a:rPr>
              <a:t>based on </a:t>
            </a:r>
            <a:r>
              <a:rPr sz="2400" spc="-10" dirty="0">
                <a:latin typeface="Times New Roman" panose="02020603050405020304" pitchFamily="18" charset="0"/>
                <a:cs typeface="Times New Roman" panose="02020603050405020304" pitchFamily="18" charset="0"/>
              </a:rPr>
              <a:t>opcode</a:t>
            </a:r>
            <a:r>
              <a:rPr sz="2400" dirty="0">
                <a:latin typeface="Times New Roman" panose="02020603050405020304" pitchFamily="18" charset="0"/>
                <a:cs typeface="Times New Roman" panose="02020603050405020304" pitchFamily="18" charset="0"/>
              </a:rPr>
              <a:t> in</a:t>
            </a:r>
            <a:r>
              <a:rPr sz="2400" spc="-1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IR</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4638"/>
            <a:ext cx="8400288" cy="1143000"/>
          </a:xfrm>
        </p:spPr>
        <p:txBody>
          <a:bodyPr/>
          <a:lstStyle/>
          <a:p>
            <a:endParaRPr lang="en-IN" dirty="0"/>
          </a:p>
        </p:txBody>
      </p:sp>
      <p:sp>
        <p:nvSpPr>
          <p:cNvPr id="3" name="Content Placeholder 2"/>
          <p:cNvSpPr>
            <a:spLocks noGrp="1"/>
          </p:cNvSpPr>
          <p:nvPr>
            <p:ph idx="1"/>
          </p:nvPr>
        </p:nvSpPr>
        <p:spPr>
          <a:xfrm>
            <a:off x="457200" y="1447800"/>
            <a:ext cx="8476488" cy="4800600"/>
          </a:xfrm>
        </p:spPr>
        <p:txBody>
          <a:bodyPr>
            <a:normAutofit/>
          </a:bodyPr>
          <a:lstStyle/>
          <a:p>
            <a:pPr algn="just"/>
            <a:r>
              <a:rPr lang="en-IN" sz="2400" dirty="0">
                <a:latin typeface="Times New Roman" panose="02020603050405020304" pitchFamily="18" charset="0"/>
                <a:cs typeface="Times New Roman" panose="02020603050405020304" pitchFamily="18" charset="0"/>
              </a:rPr>
              <a:t>The upper decoder </a:t>
            </a:r>
            <a:r>
              <a:rPr lang="en-IN" sz="2400" dirty="0" smtClean="0">
                <a:latin typeface="Times New Roman" panose="02020603050405020304" pitchFamily="18" charset="0"/>
                <a:cs typeface="Times New Roman" panose="02020603050405020304" pitchFamily="18" charset="0"/>
              </a:rPr>
              <a:t>translates </a:t>
            </a: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opcode of the IR into a control memory address</a:t>
            </a:r>
            <a:r>
              <a:rPr lang="en-US" sz="2400" dirty="0" smtClean="0">
                <a:latin typeface="Times New Roman" panose="02020603050405020304" pitchFamily="18" charset="0"/>
                <a:cs typeface="Times New Roman" panose="02020603050405020304" pitchFamily="18" charset="0"/>
              </a:rPr>
              <a:t>.</a:t>
            </a:r>
          </a:p>
          <a:p>
            <a:pPr algn="just"/>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lower decoder is not </a:t>
            </a:r>
            <a:r>
              <a:rPr lang="en-US" sz="2400" dirty="0" smtClean="0">
                <a:latin typeface="Times New Roman" panose="02020603050405020304" pitchFamily="18" charset="0"/>
                <a:cs typeface="Times New Roman" panose="02020603050405020304" pitchFamily="18" charset="0"/>
              </a:rPr>
              <a:t>used </a:t>
            </a:r>
            <a:r>
              <a:rPr lang="en-IN" sz="2400" dirty="0" smtClean="0">
                <a:latin typeface="Times New Roman" panose="02020603050405020304" pitchFamily="18" charset="0"/>
                <a:cs typeface="Times New Roman" panose="02020603050405020304" pitchFamily="18" charset="0"/>
              </a:rPr>
              <a:t>for </a:t>
            </a:r>
            <a:r>
              <a:rPr lang="en-IN" sz="2400" dirty="0">
                <a:latin typeface="Times New Roman" panose="02020603050405020304" pitchFamily="18" charset="0"/>
                <a:cs typeface="Times New Roman" panose="02020603050405020304" pitchFamily="18" charset="0"/>
              </a:rPr>
              <a:t>horizontal microinstructions but is used for </a:t>
            </a:r>
            <a:r>
              <a:rPr lang="en-IN" sz="2400" b="1" dirty="0">
                <a:latin typeface="Times New Roman" panose="02020603050405020304" pitchFamily="18" charset="0"/>
                <a:cs typeface="Times New Roman" panose="02020603050405020304" pitchFamily="18" charset="0"/>
              </a:rPr>
              <a:t>vertical microinstructions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64188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76488" cy="1143000"/>
          </a:xfrm>
        </p:spPr>
        <p:txBody>
          <a:bodyPr/>
          <a:lstStyle/>
          <a:p>
            <a:endParaRPr lang="en-US" dirty="0"/>
          </a:p>
        </p:txBody>
      </p:sp>
      <p:sp>
        <p:nvSpPr>
          <p:cNvPr id="3" name="Content Placeholder 2"/>
          <p:cNvSpPr>
            <a:spLocks noGrp="1"/>
          </p:cNvSpPr>
          <p:nvPr>
            <p:ph idx="1"/>
          </p:nvPr>
        </p:nvSpPr>
        <p:spPr>
          <a:xfrm>
            <a:off x="152400" y="1447800"/>
            <a:ext cx="8781288" cy="4800600"/>
          </a:xfrm>
        </p:spPr>
        <p:txBody>
          <a:bodyPr>
            <a:normAutofit/>
          </a:bodyPr>
          <a:lstStyle/>
          <a:p>
            <a:r>
              <a:rPr lang="en-US" sz="2400" dirty="0" smtClean="0">
                <a:latin typeface="Times New Roman" pitchFamily="18" charset="0"/>
                <a:cs typeface="Times New Roman" pitchFamily="18" charset="0"/>
              </a:rPr>
              <a:t>user-visible register organization for the Intel 80386,which is a 32-bit microprocessor designed as an extension of the 8086.</a:t>
            </a:r>
          </a:p>
          <a:p>
            <a:r>
              <a:rPr lang="en-US" sz="2400" dirty="0" smtClean="0">
                <a:latin typeface="Times New Roman" pitchFamily="18" charset="0"/>
                <a:cs typeface="Times New Roman" pitchFamily="18" charset="0"/>
              </a:rPr>
              <a:t> The 80386 uses 32-bit registers.</a:t>
            </a:r>
          </a:p>
          <a:p>
            <a:r>
              <a:rPr lang="en-US" sz="2400" dirty="0" smtClean="0">
                <a:latin typeface="Times New Roman" pitchFamily="18" charset="0"/>
                <a:cs typeface="Times New Roman" pitchFamily="18" charset="0"/>
              </a:rPr>
              <a:t> However, to provide upward compatibility for programs written on the earlier machine, the 80386 retains the original register organization embedded in the new organization</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51689" rIns="0" bIns="0" rtlCol="0">
            <a:spAutoFit/>
          </a:bodyPr>
          <a:lstStyle/>
          <a:p>
            <a:pPr marL="1506855" marR="5080" indent="-1447165">
              <a:lnSpc>
                <a:spcPct val="100000"/>
              </a:lnSpc>
              <a:spcBef>
                <a:spcPts val="95"/>
              </a:spcBef>
            </a:pPr>
            <a:r>
              <a:rPr b="0" spc="-20" dirty="0">
                <a:solidFill>
                  <a:srgbClr val="11478A"/>
                </a:solidFill>
                <a:latin typeface="Calibri"/>
                <a:cs typeface="Calibri"/>
              </a:rPr>
              <a:t>Advantages </a:t>
            </a:r>
            <a:r>
              <a:rPr b="0" spc="-5" dirty="0">
                <a:solidFill>
                  <a:srgbClr val="11478A"/>
                </a:solidFill>
                <a:latin typeface="Calibri"/>
                <a:cs typeface="Calibri"/>
              </a:rPr>
              <a:t>and </a:t>
            </a:r>
            <a:r>
              <a:rPr b="0" spc="-20" dirty="0">
                <a:solidFill>
                  <a:srgbClr val="11478A"/>
                </a:solidFill>
                <a:latin typeface="Calibri"/>
                <a:cs typeface="Calibri"/>
              </a:rPr>
              <a:t>Disadvantages </a:t>
            </a:r>
            <a:r>
              <a:rPr b="0" spc="-10" dirty="0">
                <a:solidFill>
                  <a:srgbClr val="11478A"/>
                </a:solidFill>
                <a:latin typeface="Calibri"/>
                <a:cs typeface="Calibri"/>
              </a:rPr>
              <a:t>of </a:t>
            </a:r>
            <a:r>
              <a:rPr b="0" spc="-890" dirty="0">
                <a:solidFill>
                  <a:srgbClr val="11478A"/>
                </a:solidFill>
                <a:latin typeface="Calibri"/>
                <a:cs typeface="Calibri"/>
              </a:rPr>
              <a:t> </a:t>
            </a:r>
            <a:r>
              <a:rPr b="0" spc="-20" dirty="0">
                <a:solidFill>
                  <a:srgbClr val="11478A"/>
                </a:solidFill>
                <a:latin typeface="Calibri"/>
                <a:cs typeface="Calibri"/>
              </a:rPr>
              <a:t>Microprogramming</a:t>
            </a:r>
          </a:p>
        </p:txBody>
      </p:sp>
      <p:sp>
        <p:nvSpPr>
          <p:cNvPr id="3" name="object 3"/>
          <p:cNvSpPr txBox="1"/>
          <p:nvPr/>
        </p:nvSpPr>
        <p:spPr>
          <a:xfrm>
            <a:off x="838200" y="2286000"/>
            <a:ext cx="5563870" cy="2224405"/>
          </a:xfrm>
          <a:prstGeom prst="rect">
            <a:avLst/>
          </a:prstGeom>
        </p:spPr>
        <p:txBody>
          <a:bodyPr vert="horz" wrap="square" lIns="0" tIns="113664" rIns="0" bIns="0" rtlCol="0">
            <a:spAutoFit/>
          </a:bodyPr>
          <a:lstStyle/>
          <a:p>
            <a:pPr marL="355600" indent="-343535">
              <a:lnSpc>
                <a:spcPct val="100000"/>
              </a:lnSpc>
              <a:spcBef>
                <a:spcPts val="894"/>
              </a:spcBef>
              <a:buFont typeface="Arial MT"/>
              <a:buChar char="•"/>
              <a:tabLst>
                <a:tab pos="355600" algn="l"/>
                <a:tab pos="356235" algn="l"/>
              </a:tabLst>
            </a:pPr>
            <a:r>
              <a:rPr sz="3200" spc="-5" dirty="0">
                <a:latin typeface="Calibri"/>
                <a:cs typeface="Calibri"/>
              </a:rPr>
              <a:t>Simplifies</a:t>
            </a:r>
            <a:r>
              <a:rPr sz="3200" spc="5" dirty="0">
                <a:latin typeface="Calibri"/>
                <a:cs typeface="Calibri"/>
              </a:rPr>
              <a:t> </a:t>
            </a:r>
            <a:r>
              <a:rPr sz="3200" spc="-5" dirty="0">
                <a:latin typeface="Calibri"/>
                <a:cs typeface="Calibri"/>
              </a:rPr>
              <a:t>design</a:t>
            </a:r>
            <a:r>
              <a:rPr sz="3200" spc="5" dirty="0">
                <a:latin typeface="Calibri"/>
                <a:cs typeface="Calibri"/>
              </a:rPr>
              <a:t> </a:t>
            </a:r>
            <a:r>
              <a:rPr sz="3200" dirty="0">
                <a:latin typeface="Calibri"/>
                <a:cs typeface="Calibri"/>
              </a:rPr>
              <a:t>of</a:t>
            </a:r>
            <a:r>
              <a:rPr sz="3200" spc="-15" dirty="0">
                <a:latin typeface="Calibri"/>
                <a:cs typeface="Calibri"/>
              </a:rPr>
              <a:t> </a:t>
            </a:r>
            <a:r>
              <a:rPr sz="3200" spc="-20" dirty="0">
                <a:latin typeface="Calibri"/>
                <a:cs typeface="Calibri"/>
              </a:rPr>
              <a:t>control</a:t>
            </a:r>
            <a:r>
              <a:rPr sz="3200" spc="-10" dirty="0">
                <a:latin typeface="Calibri"/>
                <a:cs typeface="Calibri"/>
              </a:rPr>
              <a:t> </a:t>
            </a:r>
            <a:r>
              <a:rPr sz="3200" spc="-5" dirty="0">
                <a:latin typeface="Calibri"/>
                <a:cs typeface="Calibri"/>
              </a:rPr>
              <a:t>unit</a:t>
            </a:r>
            <a:endParaRPr sz="3200" dirty="0">
              <a:latin typeface="Calibri"/>
              <a:cs typeface="Calibri"/>
            </a:endParaRPr>
          </a:p>
          <a:p>
            <a:pPr marL="756285" lvl="1" indent="-287020">
              <a:lnSpc>
                <a:spcPct val="100000"/>
              </a:lnSpc>
              <a:spcBef>
                <a:spcPts val="690"/>
              </a:spcBef>
              <a:buFont typeface="Arial MT"/>
              <a:buChar char="–"/>
              <a:tabLst>
                <a:tab pos="756920" algn="l"/>
              </a:tabLst>
            </a:pPr>
            <a:r>
              <a:rPr sz="2800" spc="-10" dirty="0">
                <a:latin typeface="Calibri"/>
                <a:cs typeface="Calibri"/>
              </a:rPr>
              <a:t>Cheaper</a:t>
            </a:r>
            <a:endParaRPr sz="2800" dirty="0">
              <a:latin typeface="Calibri"/>
              <a:cs typeface="Calibri"/>
            </a:endParaRPr>
          </a:p>
          <a:p>
            <a:pPr marL="756285" lvl="1" indent="-287020">
              <a:lnSpc>
                <a:spcPct val="100000"/>
              </a:lnSpc>
              <a:spcBef>
                <a:spcPts val="670"/>
              </a:spcBef>
              <a:buFont typeface="Arial MT"/>
              <a:buChar char="–"/>
              <a:tabLst>
                <a:tab pos="756920" algn="l"/>
              </a:tabLst>
            </a:pPr>
            <a:r>
              <a:rPr sz="2800" spc="-10" dirty="0">
                <a:latin typeface="Calibri"/>
                <a:cs typeface="Calibri"/>
              </a:rPr>
              <a:t>Less</a:t>
            </a:r>
            <a:r>
              <a:rPr sz="2800" spc="-25" dirty="0">
                <a:latin typeface="Calibri"/>
                <a:cs typeface="Calibri"/>
              </a:rPr>
              <a:t> </a:t>
            </a:r>
            <a:r>
              <a:rPr sz="2800" spc="-15" dirty="0">
                <a:latin typeface="Calibri"/>
                <a:cs typeface="Calibri"/>
              </a:rPr>
              <a:t>error-prone</a:t>
            </a:r>
            <a:endParaRPr sz="2800" dirty="0">
              <a:latin typeface="Calibri"/>
              <a:cs typeface="Calibri"/>
            </a:endParaRPr>
          </a:p>
          <a:p>
            <a:pPr marL="355600" indent="-343535">
              <a:lnSpc>
                <a:spcPct val="100000"/>
              </a:lnSpc>
              <a:spcBef>
                <a:spcPts val="755"/>
              </a:spcBef>
              <a:buFont typeface="Arial MT"/>
              <a:buChar char="•"/>
              <a:tabLst>
                <a:tab pos="355600" algn="l"/>
                <a:tab pos="356235" algn="l"/>
              </a:tabLst>
            </a:pPr>
            <a:r>
              <a:rPr sz="3200" spc="-10" dirty="0">
                <a:latin typeface="Calibri"/>
                <a:cs typeface="Calibri"/>
              </a:rPr>
              <a:t>Slower</a:t>
            </a:r>
            <a:endParaRPr sz="3200" dirty="0">
              <a:latin typeface="Calibri"/>
              <a:cs typeface="Calibri"/>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615650"/>
            <a:ext cx="7498080" cy="1283300"/>
          </a:xfrm>
          <a:prstGeom prst="rect">
            <a:avLst/>
          </a:prstGeom>
        </p:spPr>
        <p:txBody>
          <a:bodyPr vert="horz" wrap="square" lIns="0" tIns="51689" rIns="0" bIns="0" rtlCol="0">
            <a:spAutoFit/>
          </a:bodyPr>
          <a:lstStyle/>
          <a:p>
            <a:pPr marL="2240915" marR="5080" indent="-2193925">
              <a:lnSpc>
                <a:spcPct val="100000"/>
              </a:lnSpc>
              <a:spcBef>
                <a:spcPts val="95"/>
              </a:spcBef>
            </a:pPr>
            <a:r>
              <a:rPr sz="4000" b="0" spc="-75" dirty="0">
                <a:solidFill>
                  <a:srgbClr val="11478A"/>
                </a:solidFill>
                <a:latin typeface="Times New Roman" panose="02020603050405020304" pitchFamily="18" charset="0"/>
                <a:cs typeface="Times New Roman" panose="02020603050405020304" pitchFamily="18" charset="0"/>
              </a:rPr>
              <a:t>Tasks</a:t>
            </a:r>
            <a:r>
              <a:rPr sz="4000" b="0" spc="-10" dirty="0">
                <a:solidFill>
                  <a:srgbClr val="11478A"/>
                </a:solidFill>
                <a:latin typeface="Times New Roman" panose="02020603050405020304" pitchFamily="18" charset="0"/>
                <a:cs typeface="Times New Roman" panose="02020603050405020304" pitchFamily="18" charset="0"/>
              </a:rPr>
              <a:t> </a:t>
            </a:r>
            <a:r>
              <a:rPr sz="4000" b="0" spc="-5" dirty="0">
                <a:solidFill>
                  <a:srgbClr val="11478A"/>
                </a:solidFill>
                <a:latin typeface="Times New Roman" panose="02020603050405020304" pitchFamily="18" charset="0"/>
                <a:cs typeface="Times New Roman" panose="02020603050405020304" pitchFamily="18" charset="0"/>
              </a:rPr>
              <a:t>Done</a:t>
            </a:r>
            <a:r>
              <a:rPr sz="4000" b="0" spc="10" dirty="0">
                <a:solidFill>
                  <a:srgbClr val="11478A"/>
                </a:solidFill>
                <a:latin typeface="Times New Roman" panose="02020603050405020304" pitchFamily="18" charset="0"/>
                <a:cs typeface="Times New Roman" panose="02020603050405020304" pitchFamily="18" charset="0"/>
              </a:rPr>
              <a:t> </a:t>
            </a:r>
            <a:r>
              <a:rPr sz="4000" b="0" spc="-25" dirty="0">
                <a:solidFill>
                  <a:srgbClr val="11478A"/>
                </a:solidFill>
                <a:latin typeface="Times New Roman" panose="02020603050405020304" pitchFamily="18" charset="0"/>
                <a:cs typeface="Times New Roman" panose="02020603050405020304" pitchFamily="18" charset="0"/>
              </a:rPr>
              <a:t>By</a:t>
            </a:r>
            <a:r>
              <a:rPr sz="4000" b="0" dirty="0">
                <a:solidFill>
                  <a:srgbClr val="11478A"/>
                </a:solidFill>
                <a:latin typeface="Times New Roman" panose="02020603050405020304" pitchFamily="18" charset="0"/>
                <a:cs typeface="Times New Roman" panose="02020603050405020304" pitchFamily="18" charset="0"/>
              </a:rPr>
              <a:t> </a:t>
            </a:r>
            <a:r>
              <a:rPr sz="4000" b="0" spc="-20" dirty="0">
                <a:solidFill>
                  <a:srgbClr val="11478A"/>
                </a:solidFill>
                <a:latin typeface="Times New Roman" panose="02020603050405020304" pitchFamily="18" charset="0"/>
                <a:cs typeface="Times New Roman" panose="02020603050405020304" pitchFamily="18" charset="0"/>
              </a:rPr>
              <a:t>Microprogrammed </a:t>
            </a:r>
            <a:r>
              <a:rPr sz="4000" b="0" spc="-890" dirty="0">
                <a:solidFill>
                  <a:srgbClr val="11478A"/>
                </a:solidFill>
                <a:latin typeface="Times New Roman" panose="02020603050405020304" pitchFamily="18" charset="0"/>
                <a:cs typeface="Times New Roman" panose="02020603050405020304" pitchFamily="18" charset="0"/>
              </a:rPr>
              <a:t> </a:t>
            </a:r>
            <a:r>
              <a:rPr sz="4000" b="0" spc="-15" dirty="0">
                <a:solidFill>
                  <a:srgbClr val="11478A"/>
                </a:solidFill>
                <a:latin typeface="Times New Roman" panose="02020603050405020304" pitchFamily="18" charset="0"/>
                <a:cs typeface="Times New Roman" panose="02020603050405020304" pitchFamily="18" charset="0"/>
              </a:rPr>
              <a:t>Control</a:t>
            </a:r>
            <a:r>
              <a:rPr sz="4000" b="0" spc="-10" dirty="0">
                <a:solidFill>
                  <a:srgbClr val="11478A"/>
                </a:solidFill>
                <a:latin typeface="Times New Roman" panose="02020603050405020304" pitchFamily="18" charset="0"/>
                <a:cs typeface="Times New Roman" panose="02020603050405020304" pitchFamily="18" charset="0"/>
              </a:rPr>
              <a:t> </a:t>
            </a:r>
            <a:r>
              <a:rPr sz="4000" b="0" spc="-5" dirty="0">
                <a:solidFill>
                  <a:srgbClr val="11478A"/>
                </a:solidFill>
                <a:latin typeface="Times New Roman" panose="02020603050405020304" pitchFamily="18" charset="0"/>
                <a:cs typeface="Times New Roman" panose="02020603050405020304" pitchFamily="18" charset="0"/>
              </a:rPr>
              <a:t>Unit</a:t>
            </a:r>
          </a:p>
        </p:txBody>
      </p:sp>
      <p:sp>
        <p:nvSpPr>
          <p:cNvPr id="3" name="object 3"/>
          <p:cNvSpPr txBox="1"/>
          <p:nvPr/>
        </p:nvSpPr>
        <p:spPr>
          <a:xfrm>
            <a:off x="609600" y="2133600"/>
            <a:ext cx="7848600" cy="3538148"/>
          </a:xfrm>
          <a:prstGeom prst="rect">
            <a:avLst/>
          </a:prstGeom>
        </p:spPr>
        <p:txBody>
          <a:bodyPr vert="horz" wrap="square" lIns="0" tIns="110490" rIns="0" bIns="0" rtlCol="0">
            <a:spAutoFit/>
          </a:bodyPr>
          <a:lstStyle/>
          <a:p>
            <a:pPr algn="just"/>
            <a:r>
              <a:rPr sz="2400" b="1" spc="-10" dirty="0">
                <a:latin typeface="Times New Roman" panose="02020603050405020304" pitchFamily="18" charset="0"/>
                <a:cs typeface="Times New Roman" panose="02020603050405020304" pitchFamily="18" charset="0"/>
              </a:rPr>
              <a:t>Microinstruction </a:t>
            </a:r>
            <a:r>
              <a:rPr sz="2400" b="1" spc="-5" dirty="0" smtClean="0">
                <a:latin typeface="Times New Roman" panose="02020603050405020304" pitchFamily="18" charset="0"/>
                <a:cs typeface="Times New Roman" panose="02020603050405020304" pitchFamily="18" charset="0"/>
              </a:rPr>
              <a:t>sequencing</a:t>
            </a:r>
            <a:r>
              <a:rPr lang="en-US" sz="2400" spc="-5"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Get the next microinstruction from the </a:t>
            </a:r>
            <a:r>
              <a:rPr lang="en-US" sz="2400" dirty="0" smtClean="0">
                <a:latin typeface="Times New Roman" panose="02020603050405020304" pitchFamily="18" charset="0"/>
                <a:cs typeface="Times New Roman" panose="02020603050405020304" pitchFamily="18" charset="0"/>
              </a:rPr>
              <a:t>control </a:t>
            </a:r>
            <a:r>
              <a:rPr lang="en-IN" sz="2400" dirty="0" smtClean="0">
                <a:latin typeface="Times New Roman" panose="02020603050405020304" pitchFamily="18" charset="0"/>
                <a:cs typeface="Times New Roman" panose="02020603050405020304" pitchFamily="18" charset="0"/>
              </a:rPr>
              <a:t>memory.</a:t>
            </a:r>
          </a:p>
          <a:p>
            <a:pPr algn="just"/>
            <a:endParaRPr sz="2400" dirty="0">
              <a:latin typeface="Times New Roman" panose="02020603050405020304" pitchFamily="18" charset="0"/>
              <a:cs typeface="Times New Roman" panose="02020603050405020304" pitchFamily="18" charset="0"/>
            </a:endParaRPr>
          </a:p>
          <a:p>
            <a:pPr algn="just"/>
            <a:r>
              <a:rPr sz="2400" spc="-10" dirty="0">
                <a:solidFill>
                  <a:schemeClr val="accent5"/>
                </a:solidFill>
                <a:latin typeface="Times New Roman" panose="02020603050405020304" pitchFamily="18" charset="0"/>
                <a:cs typeface="Times New Roman" panose="02020603050405020304" pitchFamily="18" charset="0"/>
              </a:rPr>
              <a:t>Microinstruction</a:t>
            </a:r>
            <a:r>
              <a:rPr sz="2400" spc="15" dirty="0">
                <a:solidFill>
                  <a:schemeClr val="accent5"/>
                </a:solidFill>
                <a:latin typeface="Times New Roman" panose="02020603050405020304" pitchFamily="18" charset="0"/>
                <a:cs typeface="Times New Roman" panose="02020603050405020304" pitchFamily="18" charset="0"/>
              </a:rPr>
              <a:t> </a:t>
            </a:r>
            <a:r>
              <a:rPr sz="2400" spc="-20" dirty="0" smtClean="0">
                <a:solidFill>
                  <a:schemeClr val="accent5"/>
                </a:solidFill>
                <a:latin typeface="Times New Roman" panose="02020603050405020304" pitchFamily="18" charset="0"/>
                <a:cs typeface="Times New Roman" panose="02020603050405020304" pitchFamily="18" charset="0"/>
              </a:rPr>
              <a:t>execution</a:t>
            </a:r>
            <a:r>
              <a:rPr lang="en-US" sz="2400" spc="-2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Generate the control signals needed to </a:t>
            </a:r>
            <a:r>
              <a:rPr lang="en-US" sz="2400" dirty="0" smtClean="0">
                <a:latin typeface="Times New Roman" panose="02020603050405020304" pitchFamily="18" charset="0"/>
                <a:cs typeface="Times New Roman" panose="02020603050405020304" pitchFamily="18" charset="0"/>
              </a:rPr>
              <a:t>execute </a:t>
            </a:r>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microinstruction</a:t>
            </a:r>
            <a:r>
              <a:rPr lang="en-IN" sz="2400" dirty="0" smtClean="0">
                <a:latin typeface="Times New Roman" panose="02020603050405020304" pitchFamily="18" charset="0"/>
                <a:cs typeface="Times New Roman" panose="02020603050405020304" pitchFamily="18" charset="0"/>
              </a:rPr>
              <a:t>.</a:t>
            </a:r>
          </a:p>
          <a:p>
            <a:pPr algn="just"/>
            <a:endParaRPr sz="2400" dirty="0">
              <a:latin typeface="Times New Roman" panose="02020603050405020304" pitchFamily="18" charset="0"/>
              <a:cs typeface="Times New Roman" panose="02020603050405020304" pitchFamily="18" charset="0"/>
            </a:endParaRPr>
          </a:p>
          <a:p>
            <a:pPr marL="355600" indent="-343535" algn="just">
              <a:lnSpc>
                <a:spcPct val="100000"/>
              </a:lnSpc>
              <a:spcBef>
                <a:spcPts val="770"/>
              </a:spcBef>
              <a:buFont typeface="Arial MT"/>
              <a:buChar char="•"/>
              <a:tabLst>
                <a:tab pos="355600" algn="l"/>
                <a:tab pos="356235" algn="l"/>
              </a:tabLst>
            </a:pPr>
            <a:r>
              <a:rPr sz="2400" spc="-10" dirty="0">
                <a:latin typeface="Times New Roman" panose="02020603050405020304" pitchFamily="18" charset="0"/>
                <a:cs typeface="Times New Roman" panose="02020603050405020304" pitchFamily="18" charset="0"/>
              </a:rPr>
              <a:t>Must consider</a:t>
            </a:r>
            <a:r>
              <a:rPr sz="2400" spc="-1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both </a:t>
            </a:r>
            <a:r>
              <a:rPr sz="2400" spc="-10" dirty="0" smtClean="0">
                <a:latin typeface="Times New Roman" panose="02020603050405020304" pitchFamily="18" charset="0"/>
                <a:cs typeface="Times New Roman" panose="02020603050405020304" pitchFamily="18" charset="0"/>
              </a:rPr>
              <a:t>together</a:t>
            </a:r>
            <a:r>
              <a:rPr lang="en-US" sz="2400" spc="-10" dirty="0" smtClean="0">
                <a:latin typeface="Times New Roman" panose="02020603050405020304" pitchFamily="18" charset="0"/>
                <a:cs typeface="Times New Roman" panose="02020603050405020304" pitchFamily="18" charset="0"/>
              </a:rPr>
              <a:t>-to design control </a:t>
            </a:r>
            <a:r>
              <a:rPr lang="en-US" sz="2400" spc="-10" dirty="0">
                <a:latin typeface="Times New Roman" panose="02020603050405020304" pitchFamily="18" charset="0"/>
                <a:cs typeface="Times New Roman" panose="02020603050405020304" pitchFamily="18" charset="0"/>
              </a:rPr>
              <a:t>unit affect the format of the microinstruction and the timing of the control unit</a:t>
            </a: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552688" cy="1143000"/>
          </a:xfrm>
        </p:spPr>
        <p:txBody>
          <a:bodyPr>
            <a:normAutofit/>
          </a:bodyPr>
          <a:lstStyle/>
          <a:p>
            <a:pPr algn="ctr"/>
            <a:r>
              <a:rPr lang="en-IN" sz="2800" b="1" dirty="0" smtClean="0"/>
              <a:t>Micro Instruction Sequencing-Design </a:t>
            </a:r>
            <a:r>
              <a:rPr lang="en-IN" sz="2800" b="1" dirty="0"/>
              <a:t>Considerations</a:t>
            </a:r>
            <a:endParaRPr lang="en-IN" sz="2800" dirty="0"/>
          </a:p>
        </p:txBody>
      </p:sp>
      <p:sp>
        <p:nvSpPr>
          <p:cNvPr id="3" name="Content Placeholder 2"/>
          <p:cNvSpPr>
            <a:spLocks noGrp="1"/>
          </p:cNvSpPr>
          <p:nvPr>
            <p:ph idx="1"/>
          </p:nvPr>
        </p:nvSpPr>
        <p:spPr>
          <a:xfrm>
            <a:off x="152400" y="1447800"/>
            <a:ext cx="8781288" cy="4800600"/>
          </a:xfrm>
        </p:spPr>
        <p:txBody>
          <a:bodyPr>
            <a:normAutofit/>
          </a:bodyPr>
          <a:lstStyle/>
          <a:p>
            <a:pPr algn="just"/>
            <a:r>
              <a:rPr lang="en-IN" sz="2400" b="1" dirty="0">
                <a:latin typeface="Times New Roman" panose="02020603050405020304" pitchFamily="18" charset="0"/>
                <a:cs typeface="Times New Roman" panose="02020603050405020304" pitchFamily="18" charset="0"/>
              </a:rPr>
              <a:t>M</a:t>
            </a:r>
            <a:r>
              <a:rPr lang="en-IN" sz="2400" b="1" dirty="0" smtClean="0">
                <a:latin typeface="Times New Roman" panose="02020603050405020304" pitchFamily="18" charset="0"/>
                <a:cs typeface="Times New Roman" panose="02020603050405020304" pitchFamily="18" charset="0"/>
              </a:rPr>
              <a:t>icroinstruction </a:t>
            </a:r>
            <a:r>
              <a:rPr lang="en-IN" sz="2400" b="1" dirty="0">
                <a:latin typeface="Times New Roman" panose="02020603050405020304" pitchFamily="18" charset="0"/>
                <a:cs typeface="Times New Roman" panose="02020603050405020304" pitchFamily="18" charset="0"/>
              </a:rPr>
              <a:t>sequencing </a:t>
            </a:r>
            <a:r>
              <a:rPr lang="en-IN" sz="2400" b="1" dirty="0" smtClean="0">
                <a:latin typeface="Times New Roman" panose="02020603050405020304" pitchFamily="18" charset="0"/>
                <a:cs typeface="Times New Roman" panose="02020603050405020304" pitchFamily="18" charset="0"/>
              </a:rPr>
              <a:t>technique-</a:t>
            </a:r>
            <a:r>
              <a:rPr lang="en-US" sz="2400" dirty="0" smtClean="0">
                <a:latin typeface="Times New Roman" panose="02020603050405020304" pitchFamily="18" charset="0"/>
                <a:cs typeface="Times New Roman" panose="02020603050405020304" pitchFamily="18" charset="0"/>
              </a:rPr>
              <a:t>the </a:t>
            </a:r>
            <a:r>
              <a:rPr lang="en-US" sz="2400" dirty="0">
                <a:solidFill>
                  <a:srgbClr val="FF0000"/>
                </a:solidFill>
                <a:latin typeface="Times New Roman" panose="02020603050405020304" pitchFamily="18" charset="0"/>
                <a:cs typeface="Times New Roman" panose="02020603050405020304" pitchFamily="18" charset="0"/>
              </a:rPr>
              <a:t>size of the </a:t>
            </a:r>
            <a:r>
              <a:rPr lang="en-US" sz="2400" dirty="0" smtClean="0">
                <a:solidFill>
                  <a:srgbClr val="FF0000"/>
                </a:solidFill>
                <a:latin typeface="Times New Roman" panose="02020603050405020304" pitchFamily="18" charset="0"/>
                <a:cs typeface="Times New Roman" panose="02020603050405020304" pitchFamily="18" charset="0"/>
              </a:rPr>
              <a:t>microinstruction time</a:t>
            </a:r>
            <a:r>
              <a:rPr lang="en-US" sz="2400" dirty="0" smtClean="0">
                <a:latin typeface="Times New Roman" panose="02020603050405020304" pitchFamily="18" charset="0"/>
                <a:cs typeface="Times New Roman" panose="02020603050405020304" pitchFamily="18" charset="0"/>
              </a:rPr>
              <a:t>-(reduces </a:t>
            </a:r>
            <a:r>
              <a:rPr lang="en-US" sz="2400" dirty="0">
                <a:latin typeface="Times New Roman" panose="02020603050405020304" pitchFamily="18" charset="0"/>
                <a:cs typeface="Times New Roman" panose="02020603050405020304" pitchFamily="18" charset="0"/>
              </a:rPr>
              <a:t>the cost of that </a:t>
            </a:r>
            <a:r>
              <a:rPr lang="en-US" sz="2400" dirty="0" smtClean="0">
                <a:latin typeface="Times New Roman" panose="02020603050405020304" pitchFamily="18" charset="0"/>
                <a:cs typeface="Times New Roman" panose="02020603050405020304" pitchFamily="18" charset="0"/>
              </a:rPr>
              <a:t>component</a:t>
            </a:r>
            <a:r>
              <a:rPr lang="en-US" sz="2400" dirty="0" smtClean="0">
                <a:solidFill>
                  <a:srgbClr val="FF000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and the </a:t>
            </a:r>
            <a:r>
              <a:rPr lang="en-US" sz="2400" dirty="0" smtClean="0">
                <a:solidFill>
                  <a:srgbClr val="FF0000"/>
                </a:solidFill>
                <a:latin typeface="Times New Roman" panose="02020603050405020304" pitchFamily="18" charset="0"/>
                <a:cs typeface="Times New Roman" panose="02020603050405020304" pitchFamily="18" charset="0"/>
              </a:rPr>
              <a:t>address-generation (</a:t>
            </a:r>
            <a:r>
              <a:rPr lang="en-US" sz="2400" dirty="0">
                <a:latin typeface="Times New Roman" panose="02020603050405020304" pitchFamily="18" charset="0"/>
                <a:cs typeface="Times New Roman" panose="02020603050405020304" pitchFamily="18" charset="0"/>
              </a:rPr>
              <a:t>to execute microinstructions as fast as </a:t>
            </a:r>
            <a:r>
              <a:rPr lang="en-US" sz="2400" dirty="0" smtClean="0">
                <a:latin typeface="Times New Roman" panose="02020603050405020304" pitchFamily="18" charset="0"/>
                <a:cs typeface="Times New Roman" panose="02020603050405020304" pitchFamily="18" charset="0"/>
              </a:rPr>
              <a:t>possible)</a:t>
            </a:r>
          </a:p>
          <a:p>
            <a:pPr algn="just"/>
            <a:r>
              <a:rPr lang="en-US" sz="2400" dirty="0">
                <a:latin typeface="Times New Roman" panose="02020603050405020304" pitchFamily="18" charset="0"/>
                <a:cs typeface="Times New Roman" panose="02020603050405020304" pitchFamily="18" charset="0"/>
              </a:rPr>
              <a:t>In executing a microprogram, the address of the next microinstruction to </a:t>
            </a:r>
            <a:r>
              <a:rPr lang="en-US" sz="2400" dirty="0" smtClean="0">
                <a:latin typeface="Times New Roman" panose="02020603050405020304" pitchFamily="18" charset="0"/>
                <a:cs typeface="Times New Roman" panose="02020603050405020304" pitchFamily="18" charset="0"/>
              </a:rPr>
              <a:t>be executed </a:t>
            </a:r>
            <a:r>
              <a:rPr lang="en-US" sz="2400" dirty="0">
                <a:latin typeface="Times New Roman" panose="02020603050405020304" pitchFamily="18" charset="0"/>
                <a:cs typeface="Times New Roman" panose="02020603050405020304" pitchFamily="18" charset="0"/>
              </a:rPr>
              <a:t>is in one of these categories:</a:t>
            </a:r>
          </a:p>
          <a:p>
            <a:pPr lvl="1" algn="just"/>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Determined by instruction register</a:t>
            </a:r>
          </a:p>
          <a:p>
            <a:pPr lvl="1" algn="just"/>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Next sequential address</a:t>
            </a:r>
          </a:p>
          <a:p>
            <a:pPr lvl="1" algn="just"/>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Branch</a:t>
            </a: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121234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76488" cy="1143000"/>
          </a:xfrm>
        </p:spPr>
        <p:txBody>
          <a:bodyPr/>
          <a:lstStyle/>
          <a:p>
            <a:r>
              <a:rPr lang="en-IN" b="1" dirty="0"/>
              <a:t>Sequencing Techniques</a:t>
            </a:r>
            <a:endParaRPr lang="en-IN" dirty="0"/>
          </a:p>
        </p:txBody>
      </p:sp>
      <p:sp>
        <p:nvSpPr>
          <p:cNvPr id="3" name="Content Placeholder 2"/>
          <p:cNvSpPr>
            <a:spLocks noGrp="1"/>
          </p:cNvSpPr>
          <p:nvPr>
            <p:ph idx="1"/>
          </p:nvPr>
        </p:nvSpPr>
        <p:spPr>
          <a:xfrm>
            <a:off x="228600" y="1371600"/>
            <a:ext cx="8476488" cy="4800600"/>
          </a:xfrm>
        </p:spPr>
        <p:txBody>
          <a:bodyPr>
            <a:normAutofit/>
          </a:bodyPr>
          <a:lstStyle/>
          <a:p>
            <a:pPr algn="just"/>
            <a:r>
              <a:rPr lang="en-US" sz="2000" dirty="0">
                <a:latin typeface="Times New Roman" panose="02020603050405020304" pitchFamily="18" charset="0"/>
                <a:cs typeface="Times New Roman" panose="02020603050405020304" pitchFamily="18" charset="0"/>
              </a:rPr>
              <a:t>Based on the current microinstruction, condition flags, and the contents of the </a:t>
            </a:r>
            <a:r>
              <a:rPr lang="en-US" sz="2000" dirty="0" smtClean="0">
                <a:latin typeface="Times New Roman" panose="02020603050405020304" pitchFamily="18" charset="0"/>
                <a:cs typeface="Times New Roman" panose="02020603050405020304" pitchFamily="18" charset="0"/>
              </a:rPr>
              <a:t>instruction register</a:t>
            </a:r>
            <a:r>
              <a:rPr lang="en-US" sz="2000" dirty="0">
                <a:latin typeface="Times New Roman" panose="02020603050405020304" pitchFamily="18" charset="0"/>
                <a:cs typeface="Times New Roman" panose="02020603050405020304" pitchFamily="18" charset="0"/>
              </a:rPr>
              <a:t>, a control memory address must be generated for the next </a:t>
            </a:r>
            <a:r>
              <a:rPr lang="en-US" sz="2000" dirty="0" smtClean="0">
                <a:latin typeface="Times New Roman" panose="02020603050405020304" pitchFamily="18" charset="0"/>
                <a:cs typeface="Times New Roman" panose="02020603050405020304" pitchFamily="18" charset="0"/>
              </a:rPr>
              <a:t>microinstruction</a:t>
            </a:r>
          </a:p>
          <a:p>
            <a:pPr algn="just"/>
            <a:r>
              <a:rPr lang="en-US" sz="2000" dirty="0" smtClean="0">
                <a:latin typeface="Times New Roman" panose="02020603050405020304" pitchFamily="18" charset="0"/>
                <a:cs typeface="Times New Roman" panose="02020603050405020304" pitchFamily="18" charset="0"/>
              </a:rPr>
              <a:t>Different techniques are based </a:t>
            </a:r>
            <a:r>
              <a:rPr lang="en-US" sz="2000" dirty="0">
                <a:latin typeface="Times New Roman" panose="02020603050405020304" pitchFamily="18" charset="0"/>
                <a:cs typeface="Times New Roman" panose="02020603050405020304" pitchFamily="18" charset="0"/>
              </a:rPr>
              <a:t>on the format of the address information in the microinstruction:</a:t>
            </a:r>
          </a:p>
          <a:p>
            <a:pPr lvl="1" algn="just"/>
            <a:r>
              <a:rPr lang="en-US" sz="2000" dirty="0" smtClean="0">
                <a:latin typeface="Times New Roman" panose="02020603050405020304" pitchFamily="18" charset="0"/>
                <a:cs typeface="Times New Roman" panose="02020603050405020304" pitchFamily="18" charset="0"/>
              </a:rPr>
              <a:t>Two </a:t>
            </a:r>
            <a:r>
              <a:rPr lang="en-US" sz="2000" dirty="0">
                <a:latin typeface="Times New Roman" panose="02020603050405020304" pitchFamily="18" charset="0"/>
                <a:cs typeface="Times New Roman" panose="02020603050405020304" pitchFamily="18" charset="0"/>
              </a:rPr>
              <a:t>address fields</a:t>
            </a:r>
          </a:p>
          <a:p>
            <a:pPr lvl="1" algn="just"/>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Single address field</a:t>
            </a:r>
          </a:p>
          <a:p>
            <a:pPr lvl="1" algn="just"/>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Variable format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052657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7498080" cy="334962"/>
          </a:xfrm>
        </p:spPr>
        <p:txBody>
          <a:bodyPr>
            <a:normAutofit fontScale="90000"/>
          </a:bodyPr>
          <a:lstStyle/>
          <a:p>
            <a:endParaRPr lang="en-IN"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762000"/>
            <a:ext cx="3886200" cy="4540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886200" y="1447800"/>
            <a:ext cx="4953000" cy="4708981"/>
          </a:xfrm>
          <a:prstGeom prst="rect">
            <a:avLst/>
          </a:prstGeom>
          <a:noFill/>
        </p:spPr>
        <p:txBody>
          <a:bodyPr wrap="square" rtlCol="0">
            <a:spAutoFit/>
          </a:bodyPr>
          <a:lstStyle/>
          <a:p>
            <a:pPr marL="285750" indent="-285750" algn="just">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Multiplexer (data selector) </a:t>
            </a:r>
            <a:r>
              <a:rPr lang="en-IN" sz="2000" dirty="0">
                <a:latin typeface="Times New Roman" panose="02020603050405020304" pitchFamily="18" charset="0"/>
                <a:cs typeface="Times New Roman" panose="02020603050405020304" pitchFamily="18" charset="0"/>
              </a:rPr>
              <a:t>is </a:t>
            </a:r>
            <a:r>
              <a:rPr lang="en-IN" sz="2000" dirty="0" smtClean="0">
                <a:latin typeface="Times New Roman" panose="02020603050405020304" pitchFamily="18" charset="0"/>
                <a:cs typeface="Times New Roman" panose="02020603050405020304" pitchFamily="18" charset="0"/>
              </a:rPr>
              <a:t>provided </a:t>
            </a:r>
            <a:r>
              <a:rPr lang="en-US" sz="2000" dirty="0" smtClean="0">
                <a:latin typeface="Times New Roman" panose="02020603050405020304" pitchFamily="18" charset="0"/>
                <a:cs typeface="Times New Roman" panose="02020603050405020304" pitchFamily="18" charset="0"/>
              </a:rPr>
              <a:t>that </a:t>
            </a:r>
            <a:r>
              <a:rPr lang="en-US" sz="2000" dirty="0">
                <a:latin typeface="Times New Roman" panose="02020603050405020304" pitchFamily="18" charset="0"/>
                <a:cs typeface="Times New Roman" panose="02020603050405020304" pitchFamily="18" charset="0"/>
              </a:rPr>
              <a:t>serves as a </a:t>
            </a:r>
            <a:r>
              <a:rPr lang="en-US" sz="2000" dirty="0">
                <a:solidFill>
                  <a:srgbClr val="FF0000"/>
                </a:solidFill>
                <a:latin typeface="Times New Roman" panose="02020603050405020304" pitchFamily="18" charset="0"/>
                <a:cs typeface="Times New Roman" panose="02020603050405020304" pitchFamily="18" charset="0"/>
              </a:rPr>
              <a:t>destination for both address fields plus the instruction </a:t>
            </a:r>
            <a:r>
              <a:rPr lang="en-US" sz="2000" dirty="0" smtClean="0">
                <a:solidFill>
                  <a:srgbClr val="FF0000"/>
                </a:solidFill>
                <a:latin typeface="Times New Roman" panose="02020603050405020304" pitchFamily="18" charset="0"/>
                <a:cs typeface="Times New Roman" panose="02020603050405020304" pitchFamily="18" charset="0"/>
              </a:rPr>
              <a:t>register</a:t>
            </a:r>
            <a:r>
              <a:rPr lang="en-US" sz="2000" dirty="0" smtClean="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Based </a:t>
            </a:r>
            <a:r>
              <a:rPr lang="en-US" sz="2000" dirty="0">
                <a:latin typeface="Times New Roman" panose="02020603050405020304" pitchFamily="18" charset="0"/>
                <a:cs typeface="Times New Roman" panose="02020603050405020304" pitchFamily="18" charset="0"/>
              </a:rPr>
              <a:t>on an address-selection input, the multiplexer transmits either the </a:t>
            </a:r>
            <a:r>
              <a:rPr lang="en-US" sz="2000" dirty="0">
                <a:solidFill>
                  <a:schemeClr val="accent3">
                    <a:lumMod val="75000"/>
                  </a:schemeClr>
                </a:solidFill>
                <a:latin typeface="Times New Roman" panose="02020603050405020304" pitchFamily="18" charset="0"/>
                <a:cs typeface="Times New Roman" panose="02020603050405020304" pitchFamily="18" charset="0"/>
              </a:rPr>
              <a:t>opcode </a:t>
            </a:r>
            <a:r>
              <a:rPr lang="en-US" sz="2000" dirty="0" smtClean="0">
                <a:solidFill>
                  <a:schemeClr val="accent3">
                    <a:lumMod val="75000"/>
                  </a:schemeClr>
                </a:solidFill>
                <a:latin typeface="Times New Roman" panose="02020603050405020304" pitchFamily="18" charset="0"/>
                <a:cs typeface="Times New Roman" panose="02020603050405020304" pitchFamily="18" charset="0"/>
              </a:rPr>
              <a:t>or one </a:t>
            </a:r>
            <a:r>
              <a:rPr lang="en-US" sz="2000" dirty="0">
                <a:solidFill>
                  <a:schemeClr val="accent3">
                    <a:lumMod val="75000"/>
                  </a:schemeClr>
                </a:solidFill>
                <a:latin typeface="Times New Roman" panose="02020603050405020304" pitchFamily="18" charset="0"/>
                <a:cs typeface="Times New Roman" panose="02020603050405020304" pitchFamily="18" charset="0"/>
              </a:rPr>
              <a:t>of the two addresses to the control address register (CAR</a:t>
            </a:r>
            <a:r>
              <a:rPr lang="en-US" sz="2000" dirty="0" smtClean="0">
                <a:solidFill>
                  <a:schemeClr val="accent3">
                    <a:lumMod val="75000"/>
                  </a:schemeClr>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The </a:t>
            </a:r>
            <a:r>
              <a:rPr lang="en-US" sz="2000" dirty="0">
                <a:solidFill>
                  <a:srgbClr val="0070C0"/>
                </a:solidFill>
                <a:latin typeface="Times New Roman" panose="02020603050405020304" pitchFamily="18" charset="0"/>
                <a:cs typeface="Times New Roman" panose="02020603050405020304" pitchFamily="18" charset="0"/>
              </a:rPr>
              <a:t>CAR</a:t>
            </a:r>
            <a:r>
              <a:rPr lang="en-US" sz="2000" dirty="0">
                <a:latin typeface="Times New Roman" panose="02020603050405020304" pitchFamily="18" charset="0"/>
                <a:cs typeface="Times New Roman" panose="02020603050405020304" pitchFamily="18" charset="0"/>
              </a:rPr>
              <a:t> is </a:t>
            </a:r>
            <a:r>
              <a:rPr lang="en-US" sz="2000" dirty="0" smtClean="0">
                <a:latin typeface="Times New Roman" panose="02020603050405020304" pitchFamily="18" charset="0"/>
                <a:cs typeface="Times New Roman" panose="02020603050405020304" pitchFamily="18" charset="0"/>
              </a:rPr>
              <a:t>subsequently </a:t>
            </a:r>
            <a:r>
              <a:rPr lang="en-US" sz="2000" dirty="0" smtClean="0">
                <a:solidFill>
                  <a:srgbClr val="0070C0"/>
                </a:solidFill>
                <a:latin typeface="Times New Roman" panose="02020603050405020304" pitchFamily="18" charset="0"/>
                <a:cs typeface="Times New Roman" panose="02020603050405020304" pitchFamily="18" charset="0"/>
              </a:rPr>
              <a:t>decoded </a:t>
            </a:r>
            <a:r>
              <a:rPr lang="en-US" sz="2000" dirty="0">
                <a:solidFill>
                  <a:srgbClr val="0070C0"/>
                </a:solidFill>
                <a:latin typeface="Times New Roman" panose="02020603050405020304" pitchFamily="18" charset="0"/>
                <a:cs typeface="Times New Roman" panose="02020603050405020304" pitchFamily="18" charset="0"/>
              </a:rPr>
              <a:t>to produce the next microinstruction address</a:t>
            </a:r>
            <a:r>
              <a:rPr lang="en-US" sz="2000" dirty="0" smtClean="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The address-selection signals </a:t>
            </a:r>
            <a:r>
              <a:rPr lang="en-US" sz="2000" dirty="0">
                <a:latin typeface="Times New Roman" panose="02020603050405020304" pitchFamily="18" charset="0"/>
                <a:cs typeface="Times New Roman" panose="02020603050405020304" pitchFamily="18" charset="0"/>
              </a:rPr>
              <a:t>are provided by a </a:t>
            </a:r>
            <a:r>
              <a:rPr lang="en-US" sz="2000" dirty="0">
                <a:solidFill>
                  <a:srgbClr val="7030A0"/>
                </a:solidFill>
                <a:latin typeface="Times New Roman" panose="02020603050405020304" pitchFamily="18" charset="0"/>
                <a:cs typeface="Times New Roman" panose="02020603050405020304" pitchFamily="18" charset="0"/>
              </a:rPr>
              <a:t>branch logic </a:t>
            </a:r>
            <a:r>
              <a:rPr lang="en-US" sz="2000" dirty="0">
                <a:latin typeface="Times New Roman" panose="02020603050405020304" pitchFamily="18" charset="0"/>
                <a:cs typeface="Times New Roman" panose="02020603050405020304" pitchFamily="18" charset="0"/>
              </a:rPr>
              <a:t>module whose </a:t>
            </a:r>
            <a:r>
              <a:rPr lang="en-US" sz="2000" dirty="0">
                <a:solidFill>
                  <a:srgbClr val="7030A0"/>
                </a:solidFill>
                <a:latin typeface="Times New Roman" panose="02020603050405020304" pitchFamily="18" charset="0"/>
                <a:cs typeface="Times New Roman" panose="02020603050405020304" pitchFamily="18" charset="0"/>
              </a:rPr>
              <a:t>input consists of control </a:t>
            </a:r>
            <a:r>
              <a:rPr lang="en-US" sz="2000" dirty="0" smtClean="0">
                <a:solidFill>
                  <a:srgbClr val="7030A0"/>
                </a:solidFill>
                <a:latin typeface="Times New Roman" panose="02020603050405020304" pitchFamily="18" charset="0"/>
                <a:cs typeface="Times New Roman" panose="02020603050405020304" pitchFamily="18" charset="0"/>
              </a:rPr>
              <a:t>unit flags </a:t>
            </a:r>
            <a:r>
              <a:rPr lang="en-US" sz="2000" dirty="0">
                <a:solidFill>
                  <a:srgbClr val="7030A0"/>
                </a:solidFill>
                <a:latin typeface="Times New Roman" panose="02020603050405020304" pitchFamily="18" charset="0"/>
                <a:cs typeface="Times New Roman" panose="02020603050405020304" pitchFamily="18" charset="0"/>
              </a:rPr>
              <a:t>plus bits from the control portion of the </a:t>
            </a:r>
            <a:r>
              <a:rPr lang="en-US" sz="2000" dirty="0" smtClean="0">
                <a:solidFill>
                  <a:srgbClr val="7030A0"/>
                </a:solidFill>
                <a:latin typeface="Times New Roman" panose="02020603050405020304" pitchFamily="18" charset="0"/>
                <a:cs typeface="Times New Roman" panose="02020603050405020304" pitchFamily="18" charset="0"/>
              </a:rPr>
              <a:t>microinstruction</a:t>
            </a:r>
            <a:r>
              <a:rPr lang="en-US" sz="2000" dirty="0" smtClean="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Simple and it </a:t>
            </a:r>
            <a:r>
              <a:rPr lang="en-US" sz="2000" dirty="0">
                <a:latin typeface="Times New Roman" panose="02020603050405020304" pitchFamily="18" charset="0"/>
                <a:cs typeface="Times New Roman" panose="02020603050405020304" pitchFamily="18" charset="0"/>
              </a:rPr>
              <a:t>requires more bits in </a:t>
            </a:r>
            <a:r>
              <a:rPr lang="en-US" sz="2000" dirty="0" smtClean="0">
                <a:latin typeface="Times New Roman" panose="02020603050405020304" pitchFamily="18" charset="0"/>
                <a:cs typeface="Times New Roman" panose="02020603050405020304" pitchFamily="18" charset="0"/>
              </a:rPr>
              <a:t>the </a:t>
            </a:r>
            <a:r>
              <a:rPr lang="en-IN" sz="2000" dirty="0" smtClean="0">
                <a:latin typeface="Times New Roman" panose="02020603050405020304" pitchFamily="18" charset="0"/>
                <a:cs typeface="Times New Roman" panose="02020603050405020304" pitchFamily="18" charset="0"/>
              </a:rPr>
              <a:t>microinstruction </a:t>
            </a:r>
            <a:r>
              <a:rPr lang="en-IN" sz="2000" dirty="0">
                <a:latin typeface="Times New Roman" panose="02020603050405020304" pitchFamily="18" charset="0"/>
                <a:cs typeface="Times New Roman" panose="02020603050405020304" pitchFamily="18" charset="0"/>
              </a:rPr>
              <a:t>than other approaches</a:t>
            </a:r>
          </a:p>
        </p:txBody>
      </p:sp>
    </p:spTree>
    <p:extLst>
      <p:ext uri="{BB962C8B-B14F-4D97-AF65-F5344CB8AC3E}">
        <p14:creationId xmlns:p14="http://schemas.microsoft.com/office/powerpoint/2010/main" val="8339443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498080" cy="304800"/>
          </a:xfrm>
        </p:spPr>
        <p:txBody>
          <a:bodyPr>
            <a:normAutofit fontScale="90000"/>
          </a:bodyPr>
          <a:lstStyle/>
          <a:p>
            <a:r>
              <a:rPr lang="en-IN" b="1" dirty="0"/>
              <a:t>Address Generation</a:t>
            </a:r>
            <a:endParaRPr lang="en-IN"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0200" y="838200"/>
            <a:ext cx="5245370" cy="2000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914400" y="3048000"/>
            <a:ext cx="7924800" cy="2862322"/>
          </a:xfrm>
          <a:prstGeom prst="rect">
            <a:avLst/>
          </a:prstGeom>
          <a:noFill/>
        </p:spPr>
        <p:txBody>
          <a:bodyPr wrap="square" rtlCol="0">
            <a:spAutoFit/>
          </a:bodyPr>
          <a:lstStyle/>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explicit techniques</a:t>
            </a:r>
            <a:r>
              <a:rPr lang="en-US" dirty="0">
                <a:latin typeface="Times New Roman" panose="02020603050405020304" pitchFamily="18" charset="0"/>
                <a:cs typeface="Times New Roman" panose="02020603050405020304" pitchFamily="18" charset="0"/>
              </a:rPr>
              <a:t>, in which the </a:t>
            </a:r>
            <a:r>
              <a:rPr lang="en-US" dirty="0">
                <a:solidFill>
                  <a:schemeClr val="accent3"/>
                </a:solidFill>
                <a:latin typeface="Times New Roman" panose="02020603050405020304" pitchFamily="18" charset="0"/>
                <a:cs typeface="Times New Roman" panose="02020603050405020304" pitchFamily="18" charset="0"/>
              </a:rPr>
              <a:t>address is explicitly available in </a:t>
            </a:r>
            <a:r>
              <a:rPr lang="en-US" dirty="0" smtClean="0">
                <a:solidFill>
                  <a:schemeClr val="accent3"/>
                </a:solidFill>
                <a:latin typeface="Times New Roman" panose="02020603050405020304" pitchFamily="18" charset="0"/>
                <a:cs typeface="Times New Roman" panose="02020603050405020304" pitchFamily="18" charset="0"/>
              </a:rPr>
              <a:t>the microinstruction</a:t>
            </a:r>
            <a:r>
              <a:rPr lang="en-US" dirty="0">
                <a:solidFill>
                  <a:schemeClr val="accent3"/>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and </a:t>
            </a:r>
            <a:r>
              <a:rPr lang="en-US" dirty="0">
                <a:solidFill>
                  <a:srgbClr val="00B050"/>
                </a:solidFill>
                <a:latin typeface="Times New Roman" panose="02020603050405020304" pitchFamily="18" charset="0"/>
                <a:cs typeface="Times New Roman" panose="02020603050405020304" pitchFamily="18" charset="0"/>
              </a:rPr>
              <a:t>implicit techniques</a:t>
            </a:r>
            <a:r>
              <a:rPr lang="en-US" dirty="0">
                <a:latin typeface="Times New Roman" panose="02020603050405020304" pitchFamily="18" charset="0"/>
                <a:cs typeface="Times New Roman" panose="02020603050405020304" pitchFamily="18" charset="0"/>
              </a:rPr>
              <a:t>, which </a:t>
            </a:r>
            <a:r>
              <a:rPr lang="en-US" dirty="0">
                <a:solidFill>
                  <a:srgbClr val="00B050"/>
                </a:solidFill>
                <a:latin typeface="Times New Roman" panose="02020603050405020304" pitchFamily="18" charset="0"/>
                <a:cs typeface="Times New Roman" panose="02020603050405020304" pitchFamily="18" charset="0"/>
              </a:rPr>
              <a:t>require additional logic to </a:t>
            </a:r>
            <a:r>
              <a:rPr lang="en-US" dirty="0" smtClean="0">
                <a:solidFill>
                  <a:srgbClr val="00B050"/>
                </a:solidFill>
                <a:latin typeface="Times New Roman" panose="02020603050405020304" pitchFamily="18" charset="0"/>
                <a:cs typeface="Times New Roman" panose="02020603050405020304" pitchFamily="18" charset="0"/>
              </a:rPr>
              <a:t>generate </a:t>
            </a:r>
            <a:r>
              <a:rPr lang="en-IN" dirty="0" smtClean="0">
                <a:solidFill>
                  <a:srgbClr val="00B050"/>
                </a:solidFill>
                <a:latin typeface="Times New Roman" panose="02020603050405020304" pitchFamily="18" charset="0"/>
                <a:cs typeface="Times New Roman" panose="02020603050405020304" pitchFamily="18" charset="0"/>
              </a:rPr>
              <a:t>the address.</a:t>
            </a:r>
          </a:p>
          <a:p>
            <a:pPr marL="285750" indent="-285750" algn="just">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With </a:t>
            </a:r>
            <a:r>
              <a:rPr lang="en-IN" dirty="0">
                <a:latin typeface="Times New Roman" panose="02020603050405020304" pitchFamily="18" charset="0"/>
                <a:cs typeface="Times New Roman" panose="02020603050405020304" pitchFamily="18" charset="0"/>
              </a:rPr>
              <a:t>a two-field </a:t>
            </a:r>
            <a:r>
              <a:rPr lang="en-IN" dirty="0" smtClean="0">
                <a:latin typeface="Times New Roman" panose="02020603050405020304" pitchFamily="18" charset="0"/>
                <a:cs typeface="Times New Roman" panose="02020603050405020304" pitchFamily="18" charset="0"/>
              </a:rPr>
              <a:t>approach, </a:t>
            </a:r>
            <a:r>
              <a:rPr lang="en-US" dirty="0" smtClean="0">
                <a:latin typeface="Times New Roman" panose="02020603050405020304" pitchFamily="18" charset="0"/>
                <a:cs typeface="Times New Roman" panose="02020603050405020304" pitchFamily="18" charset="0"/>
              </a:rPr>
              <a:t>two </a:t>
            </a:r>
            <a:r>
              <a:rPr lang="en-US" dirty="0">
                <a:latin typeface="Times New Roman" panose="02020603050405020304" pitchFamily="18" charset="0"/>
                <a:cs typeface="Times New Roman" panose="02020603050405020304" pitchFamily="18" charset="0"/>
              </a:rPr>
              <a:t>alternative addresses are available with each </a:t>
            </a:r>
            <a:r>
              <a:rPr lang="en-US" dirty="0" smtClean="0">
                <a:latin typeface="Times New Roman" panose="02020603050405020304" pitchFamily="18" charset="0"/>
                <a:cs typeface="Times New Roman" panose="02020603050405020304" pitchFamily="18" charset="0"/>
              </a:rPr>
              <a:t>microinstruction</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conditional branch instruction depends on the following </a:t>
            </a:r>
            <a:r>
              <a:rPr lang="en-US" dirty="0" smtClean="0">
                <a:latin typeface="Times New Roman" panose="02020603050405020304" pitchFamily="18" charset="0"/>
                <a:cs typeface="Times New Roman" panose="02020603050405020304" pitchFamily="18" charset="0"/>
              </a:rPr>
              <a:t>types of </a:t>
            </a:r>
            <a:r>
              <a:rPr lang="en-US" dirty="0">
                <a:latin typeface="Times New Roman" panose="02020603050405020304" pitchFamily="18" charset="0"/>
                <a:cs typeface="Times New Roman" panose="02020603050405020304" pitchFamily="18" charset="0"/>
              </a:rPr>
              <a:t>information:</a:t>
            </a:r>
          </a:p>
          <a:p>
            <a:pPr lvl="1" algn="just"/>
            <a:r>
              <a:rPr lang="en-US" dirty="0" smtClean="0">
                <a:latin typeface="Times New Roman" panose="02020603050405020304" pitchFamily="18" charset="0"/>
                <a:cs typeface="Times New Roman" panose="02020603050405020304" pitchFamily="18" charset="0"/>
              </a:rPr>
              <a:t>        ALU </a:t>
            </a:r>
            <a:r>
              <a:rPr lang="en-US" dirty="0">
                <a:latin typeface="Times New Roman" panose="02020603050405020304" pitchFamily="18" charset="0"/>
                <a:cs typeface="Times New Roman" panose="02020603050405020304" pitchFamily="18" charset="0"/>
              </a:rPr>
              <a:t>flags</a:t>
            </a: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 	Part </a:t>
            </a:r>
            <a:r>
              <a:rPr lang="en-US" dirty="0">
                <a:latin typeface="Times New Roman" panose="02020603050405020304" pitchFamily="18" charset="0"/>
                <a:cs typeface="Times New Roman" panose="02020603050405020304" pitchFamily="18" charset="0"/>
              </a:rPr>
              <a:t>of the opcode or address mode fields of the machine instruction</a:t>
            </a: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 	Parts </a:t>
            </a:r>
            <a:r>
              <a:rPr lang="en-US" dirty="0">
                <a:latin typeface="Times New Roman" panose="02020603050405020304" pitchFamily="18" charset="0"/>
                <a:cs typeface="Times New Roman" panose="02020603050405020304" pitchFamily="18" charset="0"/>
              </a:rPr>
              <a:t>of a selected register, such as the sign bit</a:t>
            </a: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 	Status </a:t>
            </a:r>
            <a:r>
              <a:rPr lang="en-US" dirty="0">
                <a:latin typeface="Times New Roman" panose="02020603050405020304" pitchFamily="18" charset="0"/>
                <a:cs typeface="Times New Roman" panose="02020603050405020304" pitchFamily="18" charset="0"/>
              </a:rPr>
              <a:t>bits within the control unit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980181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628888" cy="334962"/>
          </a:xfrm>
        </p:spPr>
        <p:txBody>
          <a:bodyPr>
            <a:normAutofit fontScale="90000"/>
          </a:bodyPr>
          <a:lstStyle/>
          <a:p>
            <a:endParaRPr lang="en-IN" dirty="0"/>
          </a:p>
        </p:txBody>
      </p:sp>
      <p:sp>
        <p:nvSpPr>
          <p:cNvPr id="3" name="Content Placeholder 2"/>
          <p:cNvSpPr>
            <a:spLocks noGrp="1"/>
          </p:cNvSpPr>
          <p:nvPr>
            <p:ph idx="1"/>
          </p:nvPr>
        </p:nvSpPr>
        <p:spPr>
          <a:xfrm>
            <a:off x="228600" y="914400"/>
            <a:ext cx="8705088" cy="5334000"/>
          </a:xfrm>
        </p:spPr>
        <p:txBody>
          <a:bodyPr>
            <a:normAutofit/>
          </a:bodyPr>
          <a:lstStyle/>
          <a:p>
            <a:pPr algn="just"/>
            <a:r>
              <a:rPr lang="en-IN" sz="2400" b="1" dirty="0">
                <a:latin typeface="Times New Roman" panose="02020603050405020304" pitchFamily="18" charset="0"/>
                <a:cs typeface="Times New Roman" panose="02020603050405020304" pitchFamily="18" charset="0"/>
              </a:rPr>
              <a:t>M</a:t>
            </a:r>
            <a:r>
              <a:rPr lang="en-IN" sz="2400" b="1" dirty="0" smtClean="0">
                <a:latin typeface="Times New Roman" panose="02020603050405020304" pitchFamily="18" charset="0"/>
                <a:cs typeface="Times New Roman" panose="02020603050405020304" pitchFamily="18" charset="0"/>
              </a:rPr>
              <a:t>apping</a:t>
            </a:r>
            <a:r>
              <a:rPr lang="en-IN" sz="2400" dirty="0">
                <a:latin typeface="Times New Roman" panose="02020603050405020304" pitchFamily="18" charset="0"/>
                <a:cs typeface="Times New Roman" panose="02020603050405020304" pitchFamily="18" charset="0"/>
              </a:rPr>
              <a:t>, is </a:t>
            </a:r>
            <a:r>
              <a:rPr lang="en-IN" sz="2400" dirty="0" smtClean="0">
                <a:latin typeface="Times New Roman" panose="02020603050405020304" pitchFamily="18" charset="0"/>
                <a:cs typeface="Times New Roman" panose="02020603050405020304" pitchFamily="18" charset="0"/>
              </a:rPr>
              <a:t>required </a:t>
            </a:r>
            <a:r>
              <a:rPr lang="en-US" sz="2400" dirty="0" smtClean="0">
                <a:latin typeface="Times New Roman" panose="02020603050405020304" pitchFamily="18" charset="0"/>
                <a:cs typeface="Times New Roman" panose="02020603050405020304" pitchFamily="18" charset="0"/>
              </a:rPr>
              <a:t>with </a:t>
            </a:r>
            <a:r>
              <a:rPr lang="en-US" sz="2400" dirty="0">
                <a:latin typeface="Times New Roman" panose="02020603050405020304" pitchFamily="18" charset="0"/>
                <a:cs typeface="Times New Roman" panose="02020603050405020304" pitchFamily="18" charset="0"/>
              </a:rPr>
              <a:t>virtually all </a:t>
            </a:r>
            <a:r>
              <a:rPr lang="en-US" sz="2400" dirty="0" smtClean="0">
                <a:latin typeface="Times New Roman" panose="02020603050405020304" pitchFamily="18" charset="0"/>
                <a:cs typeface="Times New Roman" panose="02020603050405020304" pitchFamily="18" charset="0"/>
              </a:rPr>
              <a:t>designs-The </a:t>
            </a:r>
            <a:r>
              <a:rPr lang="en-US" sz="2400" dirty="0">
                <a:latin typeface="Times New Roman" panose="02020603050405020304" pitchFamily="18" charset="0"/>
                <a:cs typeface="Times New Roman" panose="02020603050405020304" pitchFamily="18" charset="0"/>
              </a:rPr>
              <a:t>opcode portion of a machine </a:t>
            </a:r>
            <a:r>
              <a:rPr lang="en-US" sz="2400" dirty="0" smtClean="0">
                <a:latin typeface="Times New Roman" panose="02020603050405020304" pitchFamily="18" charset="0"/>
                <a:cs typeface="Times New Roman" panose="02020603050405020304" pitchFamily="18" charset="0"/>
              </a:rPr>
              <a:t>instruction is mapped </a:t>
            </a:r>
            <a:r>
              <a:rPr lang="en-US" sz="2400" dirty="0">
                <a:latin typeface="Times New Roman" panose="02020603050405020304" pitchFamily="18" charset="0"/>
                <a:cs typeface="Times New Roman" panose="02020603050405020304" pitchFamily="18" charset="0"/>
              </a:rPr>
              <a:t>into a microinstruction </a:t>
            </a:r>
            <a:r>
              <a:rPr lang="en-US" sz="2400" dirty="0" smtClean="0">
                <a:latin typeface="Times New Roman" panose="02020603050405020304" pitchFamily="18" charset="0"/>
                <a:cs typeface="Times New Roman" panose="02020603050405020304" pitchFamily="18" charset="0"/>
              </a:rPr>
              <a:t>address</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occurs </a:t>
            </a:r>
            <a:r>
              <a:rPr lang="en-US" sz="2400" dirty="0">
                <a:latin typeface="Times New Roman" panose="02020603050405020304" pitchFamily="18" charset="0"/>
                <a:cs typeface="Times New Roman" panose="02020603050405020304" pitchFamily="18" charset="0"/>
              </a:rPr>
              <a:t>only once per instruction </a:t>
            </a:r>
            <a:r>
              <a:rPr lang="en-US" sz="2400" dirty="0" smtClean="0">
                <a:latin typeface="Times New Roman" panose="02020603050405020304" pitchFamily="18" charset="0"/>
                <a:cs typeface="Times New Roman" panose="02020603050405020304" pitchFamily="18" charset="0"/>
              </a:rPr>
              <a:t>cycle)</a:t>
            </a:r>
          </a:p>
          <a:p>
            <a:pPr algn="just"/>
            <a:r>
              <a:rPr lang="en-US" sz="2400" b="1" dirty="0">
                <a:latin typeface="Times New Roman" panose="02020603050405020304" pitchFamily="18" charset="0"/>
                <a:cs typeface="Times New Roman" panose="02020603050405020304" pitchFamily="18" charset="0"/>
              </a:rPr>
              <a:t>Addition</a:t>
            </a:r>
            <a:r>
              <a:rPr lang="en-US" sz="2400" dirty="0">
                <a:latin typeface="Times New Roman" panose="02020603050405020304" pitchFamily="18" charset="0"/>
                <a:cs typeface="Times New Roman" panose="02020603050405020304" pitchFamily="18" charset="0"/>
              </a:rPr>
              <a:t>-combining or adding </a:t>
            </a:r>
            <a:r>
              <a:rPr lang="en-US" sz="2400" dirty="0" smtClean="0">
                <a:latin typeface="Times New Roman" panose="02020603050405020304" pitchFamily="18" charset="0"/>
                <a:cs typeface="Times New Roman" panose="02020603050405020304" pitchFamily="18" charset="0"/>
              </a:rPr>
              <a:t>two portions </a:t>
            </a:r>
            <a:r>
              <a:rPr lang="en-US" sz="2400" dirty="0">
                <a:latin typeface="Times New Roman" panose="02020603050405020304" pitchFamily="18" charset="0"/>
                <a:cs typeface="Times New Roman" panose="02020603050405020304" pitchFamily="18" charset="0"/>
              </a:rPr>
              <a:t>of an address to form the complete address</a:t>
            </a:r>
            <a:r>
              <a:rPr lang="en-US" sz="2400" dirty="0" smtClean="0">
                <a:latin typeface="Times New Roman" panose="02020603050405020304" pitchFamily="18" charset="0"/>
                <a:cs typeface="Times New Roman" panose="02020603050405020304" pitchFamily="18" charset="0"/>
              </a:rPr>
              <a:t>.</a:t>
            </a:r>
          </a:p>
          <a:p>
            <a:pPr algn="just"/>
            <a:r>
              <a:rPr lang="en-US" sz="2400" b="1" dirty="0" smtClean="0">
                <a:latin typeface="Times New Roman" panose="02020603050405020304" pitchFamily="18" charset="0"/>
                <a:cs typeface="Times New Roman" panose="02020603050405020304" pitchFamily="18" charset="0"/>
              </a:rPr>
              <a:t>Residual control-</a:t>
            </a:r>
            <a:r>
              <a:rPr lang="en-US" sz="2400" dirty="0" smtClean="0">
                <a:latin typeface="Times New Roman" panose="02020603050405020304" pitchFamily="18" charset="0"/>
                <a:cs typeface="Times New Roman" panose="02020603050405020304" pitchFamily="18" charset="0"/>
              </a:rPr>
              <a:t>use</a:t>
            </a:r>
            <a:r>
              <a:rPr lang="en-US" sz="2400" b="1"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of a microinstruction address that has previously been saved </a:t>
            </a:r>
            <a:r>
              <a:rPr lang="en-US" sz="2400" dirty="0" smtClean="0">
                <a:latin typeface="Times New Roman" panose="02020603050405020304" pitchFamily="18" charset="0"/>
                <a:cs typeface="Times New Roman" panose="02020603050405020304" pitchFamily="18" charset="0"/>
              </a:rPr>
              <a:t>in temporary </a:t>
            </a:r>
            <a:r>
              <a:rPr lang="en-US" sz="2400" dirty="0">
                <a:latin typeface="Times New Roman" panose="02020603050405020304" pitchFamily="18" charset="0"/>
                <a:cs typeface="Times New Roman" panose="02020603050405020304" pitchFamily="18" charset="0"/>
              </a:rPr>
              <a:t>storage within the control unit</a:t>
            </a: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591834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781288" cy="563562"/>
          </a:xfrm>
        </p:spPr>
        <p:txBody>
          <a:bodyPr>
            <a:normAutofit fontScale="90000"/>
          </a:bodyPr>
          <a:lstStyle/>
          <a:p>
            <a:r>
              <a:rPr lang="en-US" dirty="0" smtClean="0"/>
              <a:t>Microinstruction execution</a:t>
            </a:r>
            <a:endParaRPr lang="en-IN" dirty="0"/>
          </a:p>
        </p:txBody>
      </p:sp>
      <p:sp>
        <p:nvSpPr>
          <p:cNvPr id="3" name="Content Placeholder 2"/>
          <p:cNvSpPr>
            <a:spLocks noGrp="1"/>
          </p:cNvSpPr>
          <p:nvPr>
            <p:ph idx="1"/>
          </p:nvPr>
        </p:nvSpPr>
        <p:spPr>
          <a:xfrm>
            <a:off x="228600" y="990600"/>
            <a:ext cx="7879080" cy="4800600"/>
          </a:xfrm>
        </p:spPr>
        <p:txBody>
          <a:bodyPr>
            <a:normAutofit/>
          </a:bodyPr>
          <a:lstStyle/>
          <a:p>
            <a:pPr algn="just"/>
            <a:r>
              <a:rPr lang="en-US" sz="2400" dirty="0">
                <a:latin typeface="Times New Roman" panose="02020603050405020304" pitchFamily="18" charset="0"/>
                <a:cs typeface="Times New Roman" panose="02020603050405020304" pitchFamily="18" charset="0"/>
              </a:rPr>
              <a:t>The control logic module </a:t>
            </a:r>
            <a:r>
              <a:rPr lang="en-US" sz="2400" b="1" dirty="0">
                <a:latin typeface="Times New Roman" panose="02020603050405020304" pitchFamily="18" charset="0"/>
                <a:cs typeface="Times New Roman" panose="02020603050405020304" pitchFamily="18" charset="0"/>
              </a:rPr>
              <a:t>generates control signals </a:t>
            </a:r>
            <a:r>
              <a:rPr lang="en-US" sz="2400" dirty="0">
                <a:latin typeface="Times New Roman" panose="02020603050405020304" pitchFamily="18" charset="0"/>
                <a:cs typeface="Times New Roman" panose="02020603050405020304" pitchFamily="18" charset="0"/>
              </a:rPr>
              <a:t>as a function of some of </a:t>
            </a:r>
            <a:r>
              <a:rPr lang="en-US" sz="2400" dirty="0" smtClean="0">
                <a:latin typeface="Times New Roman" panose="02020603050405020304" pitchFamily="18" charset="0"/>
                <a:cs typeface="Times New Roman" panose="02020603050405020304" pitchFamily="18" charset="0"/>
              </a:rPr>
              <a:t>the </a:t>
            </a:r>
            <a:r>
              <a:rPr lang="en-IN" sz="2400" dirty="0" smtClean="0">
                <a:latin typeface="Times New Roman" panose="02020603050405020304" pitchFamily="18" charset="0"/>
                <a:cs typeface="Times New Roman" panose="02020603050405020304" pitchFamily="18" charset="0"/>
              </a:rPr>
              <a:t>bits </a:t>
            </a:r>
            <a:r>
              <a:rPr lang="en-IN" sz="2400" dirty="0">
                <a:latin typeface="Times New Roman" panose="02020603050405020304" pitchFamily="18" charset="0"/>
                <a:cs typeface="Times New Roman" panose="02020603050405020304" pitchFamily="18" charset="0"/>
              </a:rPr>
              <a:t>in the </a:t>
            </a:r>
            <a:r>
              <a:rPr lang="en-IN" sz="2400" dirty="0" smtClean="0">
                <a:latin typeface="Times New Roman" panose="02020603050405020304" pitchFamily="18" charset="0"/>
                <a:cs typeface="Times New Roman" panose="02020603050405020304" pitchFamily="18" charset="0"/>
              </a:rPr>
              <a:t>microinstruction</a:t>
            </a:r>
          </a:p>
          <a:p>
            <a:pPr algn="just"/>
            <a:r>
              <a:rPr lang="en-US" sz="2400" dirty="0" smtClean="0">
                <a:latin typeface="Times New Roman" panose="02020603050405020304" pitchFamily="18" charset="0"/>
                <a:cs typeface="Times New Roman" panose="02020603050405020304" pitchFamily="18" charset="0"/>
              </a:rPr>
              <a:t>The execution </a:t>
            </a:r>
            <a:r>
              <a:rPr lang="en-US" sz="2400" dirty="0">
                <a:latin typeface="Times New Roman" panose="02020603050405020304" pitchFamily="18" charset="0"/>
                <a:cs typeface="Times New Roman" panose="02020603050405020304" pitchFamily="18" charset="0"/>
              </a:rPr>
              <a:t>of a microinstruction is to </a:t>
            </a:r>
            <a:r>
              <a:rPr lang="en-US" sz="2400" b="1" dirty="0">
                <a:latin typeface="Times New Roman" panose="02020603050405020304" pitchFamily="18" charset="0"/>
                <a:cs typeface="Times New Roman" panose="02020603050405020304" pitchFamily="18" charset="0"/>
              </a:rPr>
              <a:t>generate </a:t>
            </a:r>
            <a:r>
              <a:rPr lang="en-US" sz="2400" b="1" dirty="0" smtClean="0">
                <a:latin typeface="Times New Roman" panose="02020603050405020304" pitchFamily="18" charset="0"/>
                <a:cs typeface="Times New Roman" panose="02020603050405020304" pitchFamily="18" charset="0"/>
              </a:rPr>
              <a:t>control signals</a:t>
            </a:r>
            <a:r>
              <a:rPr lang="en-US" sz="2400" b="1" dirty="0">
                <a:latin typeface="Times New Roman" panose="02020603050405020304" pitchFamily="18" charset="0"/>
                <a:cs typeface="Times New Roman" panose="02020603050405020304" pitchFamily="18" charset="0"/>
              </a:rPr>
              <a:t>. </a:t>
            </a:r>
            <a:endParaRPr lang="en-US" sz="2400" b="1"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Some </a:t>
            </a:r>
            <a:r>
              <a:rPr lang="en-US" sz="2400" dirty="0">
                <a:latin typeface="Times New Roman" panose="02020603050405020304" pitchFamily="18" charset="0"/>
                <a:cs typeface="Times New Roman" panose="02020603050405020304" pitchFamily="18" charset="0"/>
              </a:rPr>
              <a:t>of these signals control points internal to the processor.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The remaining signals </a:t>
            </a:r>
            <a:r>
              <a:rPr lang="en-US" sz="2400" dirty="0">
                <a:latin typeface="Times New Roman" panose="02020603050405020304" pitchFamily="18" charset="0"/>
                <a:cs typeface="Times New Roman" panose="02020603050405020304" pitchFamily="18" charset="0"/>
              </a:rPr>
              <a:t>go to the external control bus or other external interface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490022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Figure 16.10 </a:t>
            </a:r>
            <a:r>
              <a:rPr lang="en-US" dirty="0"/>
              <a:t>Control Unit Organization</a:t>
            </a:r>
            <a:endParaRPr lang="en-IN"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02592" y="1447800"/>
            <a:ext cx="5164365"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230333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74901" y="526477"/>
            <a:ext cx="5394960" cy="567463"/>
          </a:xfrm>
          <a:prstGeom prst="rect">
            <a:avLst/>
          </a:prstGeom>
        </p:spPr>
        <p:txBody>
          <a:bodyPr vert="horz" wrap="square" lIns="0" tIns="13335" rIns="0" bIns="0" rtlCol="0">
            <a:spAutoFit/>
          </a:bodyPr>
          <a:lstStyle/>
          <a:p>
            <a:pPr marL="12700">
              <a:lnSpc>
                <a:spcPct val="100000"/>
              </a:lnSpc>
              <a:spcBef>
                <a:spcPts val="105"/>
              </a:spcBef>
            </a:pPr>
            <a:r>
              <a:rPr sz="3600" b="0" spc="-5" dirty="0">
                <a:solidFill>
                  <a:srgbClr val="11478A"/>
                </a:solidFill>
                <a:effectLst/>
                <a:latin typeface="Times New Roman" panose="02020603050405020304" pitchFamily="18" charset="0"/>
                <a:cs typeface="Times New Roman" panose="02020603050405020304" pitchFamily="18" charset="0"/>
              </a:rPr>
              <a:t>Micro-instruction</a:t>
            </a:r>
            <a:r>
              <a:rPr sz="3600" b="0" spc="-80" dirty="0">
                <a:solidFill>
                  <a:srgbClr val="11478A"/>
                </a:solidFill>
                <a:effectLst/>
                <a:latin typeface="Times New Roman" panose="02020603050405020304" pitchFamily="18" charset="0"/>
                <a:cs typeface="Times New Roman" panose="02020603050405020304" pitchFamily="18" charset="0"/>
              </a:rPr>
              <a:t> </a:t>
            </a:r>
            <a:r>
              <a:rPr sz="3600" b="0" spc="-40" dirty="0">
                <a:solidFill>
                  <a:srgbClr val="11478A"/>
                </a:solidFill>
                <a:effectLst/>
                <a:latin typeface="Times New Roman" panose="02020603050405020304" pitchFamily="18" charset="0"/>
                <a:cs typeface="Times New Roman" panose="02020603050405020304" pitchFamily="18" charset="0"/>
              </a:rPr>
              <a:t>Types</a:t>
            </a:r>
            <a:endParaRPr sz="3600" dirty="0">
              <a:effectLst/>
              <a:latin typeface="Times New Roman" panose="02020603050405020304" pitchFamily="18" charset="0"/>
              <a:cs typeface="Times New Roman" panose="02020603050405020304" pitchFamily="18" charset="0"/>
            </a:endParaRPr>
          </a:p>
        </p:txBody>
      </p:sp>
      <p:sp>
        <p:nvSpPr>
          <p:cNvPr id="3" name="object 3"/>
          <p:cNvSpPr txBox="1"/>
          <p:nvPr/>
        </p:nvSpPr>
        <p:spPr>
          <a:xfrm>
            <a:off x="161036" y="1302512"/>
            <a:ext cx="8100695" cy="3709862"/>
          </a:xfrm>
          <a:prstGeom prst="rect">
            <a:avLst/>
          </a:prstGeom>
        </p:spPr>
        <p:txBody>
          <a:bodyPr vert="horz" wrap="square" lIns="0" tIns="13335" rIns="0" bIns="0" rtlCol="0">
            <a:spAutoFit/>
          </a:bodyPr>
          <a:lstStyle/>
          <a:p>
            <a:pPr marL="295910" indent="-283845" algn="just">
              <a:lnSpc>
                <a:spcPct val="100000"/>
              </a:lnSpc>
              <a:spcBef>
                <a:spcPts val="105"/>
              </a:spcBef>
              <a:buFont typeface="Segoe UI Symbol"/>
              <a:buChar char="⚫"/>
              <a:tabLst>
                <a:tab pos="296545" algn="l"/>
              </a:tabLst>
            </a:pPr>
            <a:r>
              <a:rPr sz="2400" spc="-15" dirty="0">
                <a:latin typeface="Times New Roman" panose="02020603050405020304" pitchFamily="18" charset="0"/>
                <a:cs typeface="Times New Roman" panose="02020603050405020304" pitchFamily="18" charset="0"/>
              </a:rPr>
              <a:t>Each</a:t>
            </a:r>
            <a:r>
              <a:rPr sz="2400" spc="1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micro-instruction</a:t>
            </a:r>
            <a:r>
              <a:rPr sz="2400" spc="3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specifies</a:t>
            </a:r>
            <a:r>
              <a:rPr sz="2400" spc="10"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many</a:t>
            </a:r>
            <a:r>
              <a:rPr sz="2400" spc="30" dirty="0">
                <a:latin typeface="Times New Roman" panose="02020603050405020304" pitchFamily="18" charset="0"/>
                <a:cs typeface="Times New Roman" panose="02020603050405020304" pitchFamily="18" charset="0"/>
              </a:rPr>
              <a:t> </a:t>
            </a:r>
            <a:r>
              <a:rPr sz="2400" b="1" spc="-20" dirty="0" smtClean="0">
                <a:latin typeface="Times New Roman" panose="02020603050405020304" pitchFamily="18" charset="0"/>
                <a:cs typeface="Times New Roman" panose="02020603050405020304" pitchFamily="18" charset="0"/>
              </a:rPr>
              <a:t>different</a:t>
            </a:r>
            <a:r>
              <a:rPr lang="en-US" sz="2400" dirty="0">
                <a:latin typeface="Times New Roman" panose="02020603050405020304" pitchFamily="18" charset="0"/>
                <a:cs typeface="Times New Roman" panose="02020603050405020304" pitchFamily="18" charset="0"/>
              </a:rPr>
              <a:t> </a:t>
            </a:r>
            <a:r>
              <a:rPr sz="2400" spc="-10" dirty="0" smtClean="0">
                <a:latin typeface="Times New Roman" panose="02020603050405020304" pitchFamily="18" charset="0"/>
                <a:cs typeface="Times New Roman" panose="02020603050405020304" pitchFamily="18" charset="0"/>
              </a:rPr>
              <a:t>micro-operations</a:t>
            </a:r>
            <a:r>
              <a:rPr sz="2400" spc="-30" dirty="0" smtClean="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to</a:t>
            </a:r>
            <a:r>
              <a:rPr sz="2400" spc="-1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be</a:t>
            </a:r>
            <a:r>
              <a:rPr sz="2400" spc="-10"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performed </a:t>
            </a:r>
            <a:r>
              <a:rPr sz="2400" dirty="0">
                <a:latin typeface="Times New Roman" panose="02020603050405020304" pitchFamily="18" charset="0"/>
                <a:cs typeface="Times New Roman" panose="02020603050405020304" pitchFamily="18" charset="0"/>
              </a:rPr>
              <a:t>in</a:t>
            </a:r>
            <a:r>
              <a:rPr sz="2400" spc="35" dirty="0">
                <a:latin typeface="Times New Roman" panose="02020603050405020304" pitchFamily="18" charset="0"/>
                <a:cs typeface="Times New Roman" panose="02020603050405020304" pitchFamily="18" charset="0"/>
              </a:rPr>
              <a:t> </a:t>
            </a:r>
            <a:r>
              <a:rPr sz="2400" b="1" spc="-10" dirty="0">
                <a:solidFill>
                  <a:srgbClr val="FF0000"/>
                </a:solidFill>
                <a:latin typeface="Times New Roman" panose="02020603050405020304" pitchFamily="18" charset="0"/>
                <a:cs typeface="Times New Roman" panose="02020603050405020304" pitchFamily="18" charset="0"/>
              </a:rPr>
              <a:t>parallel</a:t>
            </a:r>
            <a:endParaRPr sz="2400" dirty="0">
              <a:latin typeface="Times New Roman" panose="02020603050405020304" pitchFamily="18" charset="0"/>
              <a:cs typeface="Times New Roman" panose="02020603050405020304" pitchFamily="18" charset="0"/>
            </a:endParaRPr>
          </a:p>
          <a:p>
            <a:pPr algn="just">
              <a:lnSpc>
                <a:spcPct val="100000"/>
              </a:lnSpc>
            </a:pPr>
            <a:endParaRPr sz="2400" dirty="0">
              <a:latin typeface="Times New Roman" panose="02020603050405020304" pitchFamily="18" charset="0"/>
              <a:cs typeface="Times New Roman" panose="02020603050405020304" pitchFamily="18" charset="0"/>
            </a:endParaRPr>
          </a:p>
          <a:p>
            <a:pPr marL="570230" lvl="1" indent="-238125" algn="just">
              <a:lnSpc>
                <a:spcPct val="100000"/>
              </a:lnSpc>
              <a:buFont typeface="Verdana"/>
              <a:buChar char="◦"/>
              <a:tabLst>
                <a:tab pos="570865" algn="l"/>
              </a:tabLst>
            </a:pPr>
            <a:r>
              <a:rPr sz="2400" spc="-15" dirty="0">
                <a:latin typeface="Times New Roman" panose="02020603050405020304" pitchFamily="18" charset="0"/>
                <a:cs typeface="Times New Roman" panose="02020603050405020304" pitchFamily="18" charset="0"/>
              </a:rPr>
              <a:t>(</a:t>
            </a:r>
            <a:r>
              <a:rPr sz="2400" b="1" i="1" spc="-15" dirty="0">
                <a:solidFill>
                  <a:srgbClr val="FF0000"/>
                </a:solidFill>
                <a:latin typeface="Times New Roman" panose="02020603050405020304" pitchFamily="18" charset="0"/>
                <a:cs typeface="Times New Roman" panose="02020603050405020304" pitchFamily="18" charset="0"/>
              </a:rPr>
              <a:t>horizontal</a:t>
            </a:r>
            <a:r>
              <a:rPr sz="2400" b="1" i="1" spc="5" dirty="0">
                <a:solidFill>
                  <a:srgbClr val="FF0000"/>
                </a:solidFill>
                <a:latin typeface="Times New Roman" panose="02020603050405020304" pitchFamily="18" charset="0"/>
                <a:cs typeface="Times New Roman" panose="02020603050405020304" pitchFamily="18" charset="0"/>
              </a:rPr>
              <a:t> </a:t>
            </a:r>
            <a:r>
              <a:rPr sz="2400" b="1" spc="-15" dirty="0">
                <a:solidFill>
                  <a:srgbClr val="FF0000"/>
                </a:solidFill>
                <a:latin typeface="Times New Roman" panose="02020603050405020304" pitchFamily="18" charset="0"/>
                <a:cs typeface="Times New Roman" panose="02020603050405020304" pitchFamily="18" charset="0"/>
              </a:rPr>
              <a:t>micro-programming</a:t>
            </a:r>
            <a:r>
              <a:rPr sz="2400" spc="-15" dirty="0">
                <a:latin typeface="Times New Roman" panose="02020603050405020304" pitchFamily="18" charset="0"/>
                <a:cs typeface="Times New Roman" panose="02020603050405020304" pitchFamily="18" charset="0"/>
              </a:rPr>
              <a:t>)</a:t>
            </a:r>
            <a:endParaRPr sz="2400" dirty="0">
              <a:latin typeface="Times New Roman" panose="02020603050405020304" pitchFamily="18" charset="0"/>
              <a:cs typeface="Times New Roman" panose="02020603050405020304" pitchFamily="18" charset="0"/>
            </a:endParaRPr>
          </a:p>
          <a:p>
            <a:pPr marL="295910" marR="113030" indent="-283845" algn="just">
              <a:lnSpc>
                <a:spcPct val="190100"/>
              </a:lnSpc>
              <a:spcBef>
                <a:spcPts val="615"/>
              </a:spcBef>
              <a:buFont typeface="Segoe UI Symbol"/>
              <a:buChar char="⚫"/>
              <a:tabLst>
                <a:tab pos="296545" algn="l"/>
              </a:tabLst>
            </a:pPr>
            <a:r>
              <a:rPr sz="2400" spc="-15" dirty="0">
                <a:latin typeface="Times New Roman" panose="02020603050405020304" pitchFamily="18" charset="0"/>
                <a:cs typeface="Times New Roman" panose="02020603050405020304" pitchFamily="18" charset="0"/>
              </a:rPr>
              <a:t>Each</a:t>
            </a:r>
            <a:r>
              <a:rPr sz="2400" spc="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micro-instruction</a:t>
            </a:r>
            <a:r>
              <a:rPr sz="2400" spc="2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specifies</a:t>
            </a:r>
            <a:r>
              <a:rPr sz="2400" spc="5" dirty="0">
                <a:latin typeface="Times New Roman" panose="02020603050405020304" pitchFamily="18" charset="0"/>
                <a:cs typeface="Times New Roman" panose="02020603050405020304" pitchFamily="18" charset="0"/>
              </a:rPr>
              <a:t> </a:t>
            </a:r>
            <a:r>
              <a:rPr sz="2400" b="1" dirty="0">
                <a:latin typeface="Times New Roman" panose="02020603050405020304" pitchFamily="18" charset="0"/>
                <a:cs typeface="Times New Roman" panose="02020603050405020304" pitchFamily="18" charset="0"/>
              </a:rPr>
              <a:t>single</a:t>
            </a:r>
            <a:r>
              <a:rPr sz="2400" b="1" spc="-2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(or</a:t>
            </a:r>
            <a:r>
              <a:rPr sz="2400" spc="5" dirty="0">
                <a:latin typeface="Times New Roman" panose="02020603050405020304" pitchFamily="18" charset="0"/>
                <a:cs typeface="Times New Roman" panose="02020603050405020304" pitchFamily="18" charset="0"/>
              </a:rPr>
              <a:t> </a:t>
            </a:r>
            <a:r>
              <a:rPr sz="2400" spc="-30" dirty="0">
                <a:latin typeface="Times New Roman" panose="02020603050405020304" pitchFamily="18" charset="0"/>
                <a:cs typeface="Times New Roman" panose="02020603050405020304" pitchFamily="18" charset="0"/>
              </a:rPr>
              <a:t>few) </a:t>
            </a:r>
            <a:r>
              <a:rPr sz="2400" spc="-710" dirty="0">
                <a:latin typeface="Times New Roman" panose="02020603050405020304" pitchFamily="18" charset="0"/>
                <a:cs typeface="Times New Roman" panose="02020603050405020304" pitchFamily="18" charset="0"/>
              </a:rPr>
              <a:t> </a:t>
            </a:r>
            <a:r>
              <a:rPr sz="2400" spc="-10" dirty="0" smtClean="0">
                <a:latin typeface="Times New Roman" panose="02020603050405020304" pitchFamily="18" charset="0"/>
                <a:cs typeface="Times New Roman" panose="02020603050405020304" pitchFamily="18" charset="0"/>
              </a:rPr>
              <a:t>micro</a:t>
            </a:r>
            <a:r>
              <a:rPr lang="en-US" sz="2400" spc="-10" dirty="0" smtClean="0">
                <a:latin typeface="Times New Roman" panose="02020603050405020304" pitchFamily="18" charset="0"/>
                <a:cs typeface="Times New Roman" panose="02020603050405020304" pitchFamily="18" charset="0"/>
              </a:rPr>
              <a:t> </a:t>
            </a:r>
            <a:r>
              <a:rPr sz="2400" spc="-10" dirty="0" smtClean="0">
                <a:latin typeface="Times New Roman" panose="02020603050405020304" pitchFamily="18" charset="0"/>
                <a:cs typeface="Times New Roman" panose="02020603050405020304" pitchFamily="18" charset="0"/>
              </a:rPr>
              <a:t>operations</a:t>
            </a:r>
            <a:r>
              <a:rPr sz="2400" spc="-30" dirty="0" smtClean="0">
                <a:latin typeface="Times New Roman" panose="02020603050405020304" pitchFamily="18" charset="0"/>
                <a:cs typeface="Times New Roman" panose="02020603050405020304" pitchFamily="18" charset="0"/>
              </a:rPr>
              <a:t> </a:t>
            </a:r>
            <a:r>
              <a:rPr sz="2400" spc="-25" dirty="0">
                <a:latin typeface="Times New Roman" panose="02020603050405020304" pitchFamily="18" charset="0"/>
                <a:cs typeface="Times New Roman" panose="02020603050405020304" pitchFamily="18" charset="0"/>
              </a:rPr>
              <a:t>to</a:t>
            </a:r>
            <a:r>
              <a:rPr sz="2400" spc="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be</a:t>
            </a:r>
            <a:r>
              <a:rPr sz="2400" spc="-10"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performed</a:t>
            </a:r>
            <a:endParaRPr sz="2400" dirty="0">
              <a:latin typeface="Times New Roman" panose="02020603050405020304" pitchFamily="18" charset="0"/>
              <a:cs typeface="Times New Roman" panose="02020603050405020304" pitchFamily="18" charset="0"/>
            </a:endParaRPr>
          </a:p>
          <a:p>
            <a:pPr algn="just">
              <a:lnSpc>
                <a:spcPct val="100000"/>
              </a:lnSpc>
              <a:buFont typeface="Segoe UI Symbol"/>
              <a:buChar char="⚫"/>
            </a:pPr>
            <a:endParaRPr sz="2400" dirty="0">
              <a:latin typeface="Times New Roman" panose="02020603050405020304" pitchFamily="18" charset="0"/>
              <a:cs typeface="Times New Roman" panose="02020603050405020304" pitchFamily="18" charset="0"/>
            </a:endParaRPr>
          </a:p>
          <a:p>
            <a:pPr marL="651510" lvl="1" indent="-319405" algn="just">
              <a:lnSpc>
                <a:spcPct val="100000"/>
              </a:lnSpc>
              <a:buFont typeface="Verdana"/>
              <a:buChar char="◦"/>
              <a:tabLst>
                <a:tab pos="650875" algn="l"/>
                <a:tab pos="652145" algn="l"/>
              </a:tabLst>
            </a:pPr>
            <a:r>
              <a:rPr sz="2400" spc="-10" dirty="0">
                <a:latin typeface="Times New Roman" panose="02020603050405020304" pitchFamily="18" charset="0"/>
                <a:cs typeface="Times New Roman" panose="02020603050405020304" pitchFamily="18" charset="0"/>
              </a:rPr>
              <a:t>(</a:t>
            </a:r>
            <a:r>
              <a:rPr sz="2400" b="1" i="1" spc="-10" dirty="0">
                <a:solidFill>
                  <a:srgbClr val="FF0000"/>
                </a:solidFill>
                <a:latin typeface="Times New Roman" panose="02020603050405020304" pitchFamily="18" charset="0"/>
                <a:cs typeface="Times New Roman" panose="02020603050405020304" pitchFamily="18" charset="0"/>
              </a:rPr>
              <a:t>vertical</a:t>
            </a:r>
            <a:r>
              <a:rPr sz="2400" b="1" i="1" spc="15" dirty="0">
                <a:solidFill>
                  <a:srgbClr val="FF0000"/>
                </a:solidFill>
                <a:latin typeface="Times New Roman" panose="02020603050405020304" pitchFamily="18" charset="0"/>
                <a:cs typeface="Times New Roman" panose="02020603050405020304" pitchFamily="18" charset="0"/>
              </a:rPr>
              <a:t> </a:t>
            </a:r>
            <a:r>
              <a:rPr sz="2400" b="1" spc="-15" dirty="0">
                <a:solidFill>
                  <a:srgbClr val="FF0000"/>
                </a:solidFill>
                <a:latin typeface="Times New Roman" panose="02020603050405020304" pitchFamily="18" charset="0"/>
                <a:cs typeface="Times New Roman" panose="02020603050405020304" pitchFamily="18" charset="0"/>
              </a:rPr>
              <a:t>micro-programming</a:t>
            </a:r>
            <a:r>
              <a:rPr sz="2400" spc="-15" dirty="0">
                <a:latin typeface="Times New Roman" panose="02020603050405020304" pitchFamily="18" charset="0"/>
                <a:cs typeface="Times New Roman" panose="02020603050405020304" pitchFamily="18" charset="0"/>
              </a:rPr>
              <a:t>)</a:t>
            </a: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33092" y="530478"/>
            <a:ext cx="4878070" cy="574040"/>
          </a:xfrm>
          <a:prstGeom prst="rect">
            <a:avLst/>
          </a:prstGeom>
        </p:spPr>
        <p:txBody>
          <a:bodyPr vert="horz" wrap="square" lIns="0" tIns="12700" rIns="0" bIns="0" rtlCol="0">
            <a:spAutoFit/>
          </a:bodyPr>
          <a:lstStyle/>
          <a:p>
            <a:pPr marL="12700">
              <a:lnSpc>
                <a:spcPct val="100000"/>
              </a:lnSpc>
              <a:spcBef>
                <a:spcPts val="100"/>
              </a:spcBef>
            </a:pPr>
            <a:r>
              <a:rPr sz="3600" b="0" spc="-15" dirty="0">
                <a:latin typeface="Calibri"/>
                <a:cs typeface="Calibri"/>
              </a:rPr>
              <a:t>General</a:t>
            </a:r>
            <a:r>
              <a:rPr sz="3600" b="0" spc="-50" dirty="0">
                <a:latin typeface="Calibri"/>
                <a:cs typeface="Calibri"/>
              </a:rPr>
              <a:t> </a:t>
            </a:r>
            <a:r>
              <a:rPr sz="3600" b="0" dirty="0">
                <a:latin typeface="Calibri"/>
                <a:cs typeface="Calibri"/>
              </a:rPr>
              <a:t>Purpose</a:t>
            </a:r>
            <a:r>
              <a:rPr sz="3600" b="0" spc="-55" dirty="0">
                <a:latin typeface="Calibri"/>
                <a:cs typeface="Calibri"/>
              </a:rPr>
              <a:t> </a:t>
            </a:r>
            <a:r>
              <a:rPr sz="3600" b="0" spc="-25" dirty="0">
                <a:latin typeface="Calibri"/>
                <a:cs typeface="Calibri"/>
              </a:rPr>
              <a:t>Registers</a:t>
            </a:r>
            <a:endParaRPr sz="3600">
              <a:latin typeface="Calibri"/>
              <a:cs typeface="Calibri"/>
            </a:endParaRPr>
          </a:p>
        </p:txBody>
      </p:sp>
      <p:sp>
        <p:nvSpPr>
          <p:cNvPr id="3" name="object 3"/>
          <p:cNvSpPr txBox="1"/>
          <p:nvPr/>
        </p:nvSpPr>
        <p:spPr>
          <a:xfrm>
            <a:off x="509727" y="1247343"/>
            <a:ext cx="7872273" cy="4250055"/>
          </a:xfrm>
          <a:prstGeom prst="rect">
            <a:avLst/>
          </a:prstGeom>
        </p:spPr>
        <p:txBody>
          <a:bodyPr vert="horz" wrap="square" lIns="0" tIns="12700" rIns="0" bIns="0" rtlCol="0">
            <a:spAutoFit/>
          </a:bodyPr>
          <a:lstStyle/>
          <a:p>
            <a:pPr marL="355600" indent="-342900">
              <a:lnSpc>
                <a:spcPct val="100000"/>
              </a:lnSpc>
              <a:spcBef>
                <a:spcPts val="100"/>
              </a:spcBef>
              <a:buFont typeface="Arial MT"/>
              <a:buChar char="•"/>
              <a:tabLst>
                <a:tab pos="354965" algn="l"/>
                <a:tab pos="355600" algn="l"/>
              </a:tabLst>
            </a:pPr>
            <a:r>
              <a:rPr sz="2700" spc="-20" dirty="0">
                <a:latin typeface="Calibri"/>
                <a:cs typeface="Calibri"/>
              </a:rPr>
              <a:t>May</a:t>
            </a:r>
            <a:r>
              <a:rPr sz="2700" spc="-10" dirty="0">
                <a:latin typeface="Calibri"/>
                <a:cs typeface="Calibri"/>
              </a:rPr>
              <a:t> </a:t>
            </a:r>
            <a:r>
              <a:rPr sz="2700" spc="-5" dirty="0">
                <a:latin typeface="Calibri"/>
                <a:cs typeface="Calibri"/>
              </a:rPr>
              <a:t>be</a:t>
            </a:r>
            <a:r>
              <a:rPr sz="2700" spc="-25" dirty="0">
                <a:latin typeface="Calibri"/>
                <a:cs typeface="Calibri"/>
              </a:rPr>
              <a:t> </a:t>
            </a:r>
            <a:r>
              <a:rPr sz="2700" spc="-5" dirty="0">
                <a:latin typeface="Calibri"/>
                <a:cs typeface="Calibri"/>
              </a:rPr>
              <a:t>true</a:t>
            </a:r>
            <a:r>
              <a:rPr sz="2700" spc="-15" dirty="0">
                <a:latin typeface="Calibri"/>
                <a:cs typeface="Calibri"/>
              </a:rPr>
              <a:t> general</a:t>
            </a:r>
            <a:r>
              <a:rPr sz="2700" spc="-25" dirty="0">
                <a:latin typeface="Calibri"/>
                <a:cs typeface="Calibri"/>
              </a:rPr>
              <a:t> </a:t>
            </a:r>
            <a:r>
              <a:rPr sz="2700" spc="-10" dirty="0">
                <a:latin typeface="Calibri"/>
                <a:cs typeface="Calibri"/>
              </a:rPr>
              <a:t>purpose</a:t>
            </a:r>
            <a:endParaRPr sz="2700">
              <a:latin typeface="Calibri"/>
              <a:cs typeface="Calibri"/>
            </a:endParaRPr>
          </a:p>
          <a:p>
            <a:pPr marL="355600" indent="-342900">
              <a:lnSpc>
                <a:spcPct val="100000"/>
              </a:lnSpc>
              <a:spcBef>
                <a:spcPts val="1945"/>
              </a:spcBef>
              <a:buFont typeface="Arial MT"/>
              <a:buChar char="•"/>
              <a:tabLst>
                <a:tab pos="354965" algn="l"/>
                <a:tab pos="355600" algn="l"/>
              </a:tabLst>
            </a:pPr>
            <a:r>
              <a:rPr sz="2700" spc="-20" dirty="0">
                <a:latin typeface="Calibri"/>
                <a:cs typeface="Calibri"/>
              </a:rPr>
              <a:t>May </a:t>
            </a:r>
            <a:r>
              <a:rPr sz="2700" spc="-5" dirty="0">
                <a:latin typeface="Calibri"/>
                <a:cs typeface="Calibri"/>
              </a:rPr>
              <a:t>be</a:t>
            </a:r>
            <a:r>
              <a:rPr sz="2700" spc="-30" dirty="0">
                <a:latin typeface="Calibri"/>
                <a:cs typeface="Calibri"/>
              </a:rPr>
              <a:t> </a:t>
            </a:r>
            <a:r>
              <a:rPr sz="2700" spc="-15" dirty="0">
                <a:latin typeface="Calibri"/>
                <a:cs typeface="Calibri"/>
              </a:rPr>
              <a:t>restricted</a:t>
            </a:r>
            <a:endParaRPr sz="2700">
              <a:latin typeface="Calibri"/>
              <a:cs typeface="Calibri"/>
            </a:endParaRPr>
          </a:p>
          <a:p>
            <a:pPr marL="355600" indent="-342900">
              <a:lnSpc>
                <a:spcPct val="100000"/>
              </a:lnSpc>
              <a:spcBef>
                <a:spcPts val="1945"/>
              </a:spcBef>
              <a:buFont typeface="Arial MT"/>
              <a:buChar char="•"/>
              <a:tabLst>
                <a:tab pos="354965" algn="l"/>
                <a:tab pos="355600" algn="l"/>
              </a:tabLst>
            </a:pPr>
            <a:r>
              <a:rPr sz="2700" spc="-20" dirty="0">
                <a:latin typeface="Calibri"/>
                <a:cs typeface="Calibri"/>
              </a:rPr>
              <a:t>May</a:t>
            </a:r>
            <a:r>
              <a:rPr sz="2700" spc="-10" dirty="0">
                <a:latin typeface="Calibri"/>
                <a:cs typeface="Calibri"/>
              </a:rPr>
              <a:t> </a:t>
            </a:r>
            <a:r>
              <a:rPr sz="2700" spc="-5" dirty="0">
                <a:latin typeface="Calibri"/>
                <a:cs typeface="Calibri"/>
              </a:rPr>
              <a:t>be</a:t>
            </a:r>
            <a:r>
              <a:rPr sz="2700" spc="-25" dirty="0">
                <a:latin typeface="Calibri"/>
                <a:cs typeface="Calibri"/>
              </a:rPr>
              <a:t> </a:t>
            </a:r>
            <a:r>
              <a:rPr sz="2700" spc="-5" dirty="0">
                <a:latin typeface="Calibri"/>
                <a:cs typeface="Calibri"/>
              </a:rPr>
              <a:t>used</a:t>
            </a:r>
            <a:r>
              <a:rPr sz="2700" spc="-30" dirty="0">
                <a:latin typeface="Calibri"/>
                <a:cs typeface="Calibri"/>
              </a:rPr>
              <a:t> </a:t>
            </a:r>
            <a:r>
              <a:rPr sz="2700" spc="-25" dirty="0">
                <a:latin typeface="Calibri"/>
                <a:cs typeface="Calibri"/>
              </a:rPr>
              <a:t>for</a:t>
            </a:r>
            <a:r>
              <a:rPr sz="2700" spc="-10" dirty="0">
                <a:latin typeface="Calibri"/>
                <a:cs typeface="Calibri"/>
              </a:rPr>
              <a:t> </a:t>
            </a:r>
            <a:r>
              <a:rPr sz="2700" spc="-20" dirty="0">
                <a:latin typeface="Calibri"/>
                <a:cs typeface="Calibri"/>
              </a:rPr>
              <a:t>data</a:t>
            </a:r>
            <a:r>
              <a:rPr sz="2700" spc="-35" dirty="0">
                <a:latin typeface="Calibri"/>
                <a:cs typeface="Calibri"/>
              </a:rPr>
              <a:t> </a:t>
            </a:r>
            <a:r>
              <a:rPr sz="2700" spc="-5" dirty="0">
                <a:latin typeface="Calibri"/>
                <a:cs typeface="Calibri"/>
              </a:rPr>
              <a:t>or</a:t>
            </a:r>
            <a:r>
              <a:rPr sz="2700" spc="-10" dirty="0">
                <a:latin typeface="Calibri"/>
                <a:cs typeface="Calibri"/>
              </a:rPr>
              <a:t> </a:t>
            </a:r>
            <a:r>
              <a:rPr sz="2700" spc="-5" dirty="0">
                <a:latin typeface="Calibri"/>
                <a:cs typeface="Calibri"/>
              </a:rPr>
              <a:t>addressing</a:t>
            </a:r>
            <a:endParaRPr sz="2700">
              <a:latin typeface="Calibri"/>
              <a:cs typeface="Calibri"/>
            </a:endParaRPr>
          </a:p>
          <a:p>
            <a:pPr marL="355600" indent="-342900">
              <a:lnSpc>
                <a:spcPct val="100000"/>
              </a:lnSpc>
              <a:spcBef>
                <a:spcPts val="1945"/>
              </a:spcBef>
              <a:buFont typeface="Arial MT"/>
              <a:buChar char="•"/>
              <a:tabLst>
                <a:tab pos="354965" algn="l"/>
                <a:tab pos="355600" algn="l"/>
              </a:tabLst>
            </a:pPr>
            <a:r>
              <a:rPr sz="2700" spc="-20" dirty="0">
                <a:latin typeface="Calibri"/>
                <a:cs typeface="Calibri"/>
              </a:rPr>
              <a:t>Data</a:t>
            </a:r>
            <a:endParaRPr sz="2700">
              <a:latin typeface="Calibri"/>
              <a:cs typeface="Calibri"/>
            </a:endParaRPr>
          </a:p>
          <a:p>
            <a:pPr marL="756285" lvl="1" indent="-287655">
              <a:lnSpc>
                <a:spcPct val="100000"/>
              </a:lnSpc>
              <a:spcBef>
                <a:spcPts val="1789"/>
              </a:spcBef>
              <a:buFont typeface="Arial MT"/>
              <a:buChar char="–"/>
              <a:tabLst>
                <a:tab pos="756920" algn="l"/>
              </a:tabLst>
            </a:pPr>
            <a:r>
              <a:rPr sz="2400" spc="-10" dirty="0">
                <a:latin typeface="Calibri"/>
                <a:cs typeface="Calibri"/>
              </a:rPr>
              <a:t>Accumulator</a:t>
            </a:r>
            <a:endParaRPr sz="2400">
              <a:latin typeface="Calibri"/>
              <a:cs typeface="Calibri"/>
            </a:endParaRPr>
          </a:p>
          <a:p>
            <a:pPr marL="355600" indent="-342900">
              <a:lnSpc>
                <a:spcPct val="100000"/>
              </a:lnSpc>
              <a:spcBef>
                <a:spcPts val="1885"/>
              </a:spcBef>
              <a:buFont typeface="Arial MT"/>
              <a:buChar char="•"/>
              <a:tabLst>
                <a:tab pos="354965" algn="l"/>
                <a:tab pos="355600" algn="l"/>
              </a:tabLst>
            </a:pPr>
            <a:r>
              <a:rPr sz="2700" spc="-5" dirty="0">
                <a:latin typeface="Calibri"/>
                <a:cs typeface="Calibri"/>
              </a:rPr>
              <a:t>Addressing</a:t>
            </a:r>
            <a:endParaRPr sz="2700">
              <a:latin typeface="Calibri"/>
              <a:cs typeface="Calibri"/>
            </a:endParaRPr>
          </a:p>
          <a:p>
            <a:pPr marL="756285" lvl="1" indent="-287655">
              <a:lnSpc>
                <a:spcPct val="100000"/>
              </a:lnSpc>
              <a:spcBef>
                <a:spcPts val="1789"/>
              </a:spcBef>
              <a:buFont typeface="Arial MT"/>
              <a:buChar char="–"/>
              <a:tabLst>
                <a:tab pos="756920" algn="l"/>
              </a:tabLst>
            </a:pPr>
            <a:r>
              <a:rPr sz="2400" spc="-10" dirty="0">
                <a:latin typeface="Calibri"/>
                <a:cs typeface="Calibri"/>
              </a:rPr>
              <a:t>Segment</a:t>
            </a:r>
            <a:endParaRPr sz="2400">
              <a:latin typeface="Calibri"/>
              <a:cs typeface="Calibri"/>
            </a:endParaRPr>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66442" y="188722"/>
            <a:ext cx="6770370" cy="635000"/>
          </a:xfrm>
          <a:prstGeom prst="rect">
            <a:avLst/>
          </a:prstGeom>
        </p:spPr>
        <p:txBody>
          <a:bodyPr vert="horz" wrap="square" lIns="0" tIns="12065" rIns="0" bIns="0" rtlCol="0">
            <a:spAutoFit/>
          </a:bodyPr>
          <a:lstStyle/>
          <a:p>
            <a:pPr marL="12700">
              <a:lnSpc>
                <a:spcPct val="100000"/>
              </a:lnSpc>
              <a:spcBef>
                <a:spcPts val="95"/>
              </a:spcBef>
            </a:pPr>
            <a:r>
              <a:rPr b="0" spc="-35" dirty="0">
                <a:solidFill>
                  <a:srgbClr val="11478A"/>
                </a:solidFill>
                <a:latin typeface="Calibri"/>
                <a:cs typeface="Calibri"/>
              </a:rPr>
              <a:t>Typical</a:t>
            </a:r>
            <a:r>
              <a:rPr b="0" spc="-5" dirty="0">
                <a:solidFill>
                  <a:srgbClr val="11478A"/>
                </a:solidFill>
                <a:latin typeface="Calibri"/>
                <a:cs typeface="Calibri"/>
              </a:rPr>
              <a:t> </a:t>
            </a:r>
            <a:r>
              <a:rPr b="0" spc="-15" dirty="0">
                <a:solidFill>
                  <a:srgbClr val="11478A"/>
                </a:solidFill>
                <a:latin typeface="Calibri"/>
                <a:cs typeface="Calibri"/>
              </a:rPr>
              <a:t>Microinstruction</a:t>
            </a:r>
            <a:r>
              <a:rPr b="0" spc="10" dirty="0">
                <a:solidFill>
                  <a:srgbClr val="11478A"/>
                </a:solidFill>
                <a:latin typeface="Calibri"/>
                <a:cs typeface="Calibri"/>
              </a:rPr>
              <a:t> </a:t>
            </a:r>
            <a:r>
              <a:rPr b="0" spc="-20" dirty="0">
                <a:solidFill>
                  <a:srgbClr val="11478A"/>
                </a:solidFill>
                <a:latin typeface="Calibri"/>
                <a:cs typeface="Calibri"/>
              </a:rPr>
              <a:t>Formats</a:t>
            </a:r>
          </a:p>
        </p:txBody>
      </p:sp>
      <p:pic>
        <p:nvPicPr>
          <p:cNvPr id="3" name="object 3"/>
          <p:cNvPicPr/>
          <p:nvPr/>
        </p:nvPicPr>
        <p:blipFill>
          <a:blip r:embed="rId2" cstate="print"/>
          <a:stretch>
            <a:fillRect/>
          </a:stretch>
        </p:blipFill>
        <p:spPr>
          <a:xfrm>
            <a:off x="0" y="1119187"/>
            <a:ext cx="9144000" cy="5470004"/>
          </a:xfrm>
          <a:prstGeom prst="rect">
            <a:avLst/>
          </a:prstGeom>
        </p:spPr>
      </p:pic>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552688" cy="487362"/>
          </a:xfrm>
        </p:spPr>
        <p:txBody>
          <a:bodyPr>
            <a:normAutofit fontScale="90000"/>
          </a:bodyPr>
          <a:lstStyle/>
          <a:p>
            <a:r>
              <a:rPr lang="en-US" dirty="0" smtClean="0"/>
              <a:t>Horizontal microinstruction</a:t>
            </a:r>
            <a:endParaRPr lang="en-IN" dirty="0"/>
          </a:p>
        </p:txBody>
      </p:sp>
      <p:sp>
        <p:nvSpPr>
          <p:cNvPr id="3" name="Content Placeholder 2"/>
          <p:cNvSpPr>
            <a:spLocks noGrp="1"/>
          </p:cNvSpPr>
          <p:nvPr>
            <p:ph idx="1"/>
          </p:nvPr>
        </p:nvSpPr>
        <p:spPr>
          <a:xfrm>
            <a:off x="381000" y="990600"/>
            <a:ext cx="8564880" cy="4800600"/>
          </a:xfrm>
        </p:spPr>
        <p:txBody>
          <a:bodyPr>
            <a:normAutofit fontScale="85000" lnSpcReduction="20000"/>
          </a:bodyPr>
          <a:lstStyle/>
          <a:p>
            <a:pPr algn="just"/>
            <a:r>
              <a:rPr lang="en-US" sz="2400" dirty="0">
                <a:latin typeface="Times New Roman" panose="02020603050405020304" pitchFamily="18" charset="0"/>
                <a:cs typeface="Times New Roman" panose="02020603050405020304" pitchFamily="18" charset="0"/>
              </a:rPr>
              <a:t>There is one bit for each internal processor </a:t>
            </a:r>
            <a:r>
              <a:rPr lang="en-US" sz="2400" b="1" dirty="0">
                <a:latin typeface="Times New Roman" panose="02020603050405020304" pitchFamily="18" charset="0"/>
                <a:cs typeface="Times New Roman" panose="02020603050405020304" pitchFamily="18" charset="0"/>
              </a:rPr>
              <a:t>control line and one bit for </a:t>
            </a:r>
            <a:r>
              <a:rPr lang="en-US" sz="2400" b="1" dirty="0" smtClean="0">
                <a:latin typeface="Times New Roman" panose="02020603050405020304" pitchFamily="18" charset="0"/>
                <a:cs typeface="Times New Roman" panose="02020603050405020304" pitchFamily="18" charset="0"/>
              </a:rPr>
              <a:t>each system </a:t>
            </a:r>
            <a:r>
              <a:rPr lang="en-US" sz="2400" b="1" dirty="0">
                <a:latin typeface="Times New Roman" panose="02020603050405020304" pitchFamily="18" charset="0"/>
                <a:cs typeface="Times New Roman" panose="02020603050405020304" pitchFamily="18" charset="0"/>
              </a:rPr>
              <a:t>bus control line. </a:t>
            </a:r>
            <a:endParaRPr lang="en-US" sz="2400" b="1"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There </a:t>
            </a:r>
            <a:r>
              <a:rPr lang="en-US" sz="2400" dirty="0">
                <a:latin typeface="Times New Roman" panose="02020603050405020304" pitchFamily="18" charset="0"/>
                <a:cs typeface="Times New Roman" panose="02020603050405020304" pitchFamily="18" charset="0"/>
              </a:rPr>
              <a:t>is a </a:t>
            </a:r>
            <a:r>
              <a:rPr lang="en-US" sz="2400" dirty="0">
                <a:solidFill>
                  <a:srgbClr val="FF0000"/>
                </a:solidFill>
                <a:latin typeface="Times New Roman" panose="02020603050405020304" pitchFamily="18" charset="0"/>
                <a:cs typeface="Times New Roman" panose="02020603050405020304" pitchFamily="18" charset="0"/>
              </a:rPr>
              <a:t>condition field </a:t>
            </a:r>
            <a:r>
              <a:rPr lang="en-US" sz="2400" dirty="0">
                <a:latin typeface="Times New Roman" panose="02020603050405020304" pitchFamily="18" charset="0"/>
                <a:cs typeface="Times New Roman" panose="02020603050405020304" pitchFamily="18" charset="0"/>
              </a:rPr>
              <a:t>indicating the condition </a:t>
            </a:r>
            <a:r>
              <a:rPr lang="en-US" sz="2400" dirty="0" smtClean="0">
                <a:latin typeface="Times New Roman" panose="02020603050405020304" pitchFamily="18" charset="0"/>
                <a:cs typeface="Times New Roman" panose="02020603050405020304" pitchFamily="18" charset="0"/>
              </a:rPr>
              <a:t>under which </a:t>
            </a:r>
            <a:r>
              <a:rPr lang="en-US" sz="2400" dirty="0">
                <a:latin typeface="Times New Roman" panose="02020603050405020304" pitchFamily="18" charset="0"/>
                <a:cs typeface="Times New Roman" panose="02020603050405020304" pitchFamily="18" charset="0"/>
              </a:rPr>
              <a:t>there should be a branch, and there is a </a:t>
            </a:r>
            <a:r>
              <a:rPr lang="en-US" sz="2400" dirty="0">
                <a:solidFill>
                  <a:srgbClr val="00B050"/>
                </a:solidFill>
                <a:latin typeface="Times New Roman" panose="02020603050405020304" pitchFamily="18" charset="0"/>
                <a:cs typeface="Times New Roman" panose="02020603050405020304" pitchFamily="18" charset="0"/>
              </a:rPr>
              <a:t>field with the address of the </a:t>
            </a:r>
            <a:r>
              <a:rPr lang="en-US" sz="2400" dirty="0" smtClean="0">
                <a:solidFill>
                  <a:srgbClr val="00B050"/>
                </a:solidFill>
                <a:latin typeface="Times New Roman" panose="02020603050405020304" pitchFamily="18" charset="0"/>
                <a:cs typeface="Times New Roman" panose="02020603050405020304" pitchFamily="18" charset="0"/>
              </a:rPr>
              <a:t>microinstruction to </a:t>
            </a:r>
            <a:r>
              <a:rPr lang="en-US" sz="2400" dirty="0">
                <a:solidFill>
                  <a:srgbClr val="00B050"/>
                </a:solidFill>
                <a:latin typeface="Times New Roman" panose="02020603050405020304" pitchFamily="18" charset="0"/>
                <a:cs typeface="Times New Roman" panose="02020603050405020304" pitchFamily="18" charset="0"/>
              </a:rPr>
              <a:t>be executed </a:t>
            </a:r>
            <a:r>
              <a:rPr lang="en-US" sz="2400" dirty="0" smtClean="0">
                <a:solidFill>
                  <a:srgbClr val="00B050"/>
                </a:solidFill>
                <a:latin typeface="Times New Roman" panose="02020603050405020304" pitchFamily="18" charset="0"/>
                <a:cs typeface="Times New Roman" panose="02020603050405020304" pitchFamily="18" charset="0"/>
              </a:rPr>
              <a:t>next </a:t>
            </a:r>
            <a:r>
              <a:rPr lang="en-US" sz="2400" dirty="0">
                <a:solidFill>
                  <a:srgbClr val="00B050"/>
                </a:solidFill>
                <a:latin typeface="Times New Roman" panose="02020603050405020304" pitchFamily="18" charset="0"/>
                <a:cs typeface="Times New Roman" panose="02020603050405020304" pitchFamily="18" charset="0"/>
              </a:rPr>
              <a:t>when a branch is </a:t>
            </a:r>
            <a:r>
              <a:rPr lang="en-US" sz="2400" dirty="0" smtClean="0">
                <a:solidFill>
                  <a:srgbClr val="00B050"/>
                </a:solidFill>
                <a:latin typeface="Times New Roman" panose="02020603050405020304" pitchFamily="18" charset="0"/>
                <a:cs typeface="Times New Roman" panose="02020603050405020304" pitchFamily="18" charset="0"/>
              </a:rPr>
              <a:t>taken</a:t>
            </a:r>
          </a:p>
          <a:p>
            <a:pPr algn="just"/>
            <a:endParaRPr lang="en-US" sz="2400" dirty="0">
              <a:latin typeface="Times New Roman" panose="02020603050405020304" pitchFamily="18" charset="0"/>
              <a:cs typeface="Times New Roman" panose="02020603050405020304" pitchFamily="18" charset="0"/>
            </a:endParaRPr>
          </a:p>
          <a:p>
            <a:pPr marL="82296" indent="0" algn="just">
              <a:buNone/>
            </a:pPr>
            <a:r>
              <a:rPr lang="en-US" sz="2400" dirty="0" smtClean="0">
                <a:latin typeface="Times New Roman" panose="02020603050405020304" pitchFamily="18" charset="0"/>
                <a:cs typeface="Times New Roman" panose="02020603050405020304" pitchFamily="18" charset="0"/>
              </a:rPr>
              <a:t>1. To </a:t>
            </a:r>
            <a:r>
              <a:rPr lang="en-US" sz="2400" dirty="0">
                <a:latin typeface="Times New Roman" panose="02020603050405020304" pitchFamily="18" charset="0"/>
                <a:cs typeface="Times New Roman" panose="02020603050405020304" pitchFamily="18" charset="0"/>
              </a:rPr>
              <a:t>execute this </a:t>
            </a:r>
            <a:r>
              <a:rPr lang="en-US" sz="2400" dirty="0" smtClean="0">
                <a:latin typeface="Times New Roman" panose="02020603050405020304" pitchFamily="18" charset="0"/>
                <a:cs typeface="Times New Roman" panose="02020603050405020304" pitchFamily="18" charset="0"/>
              </a:rPr>
              <a:t>microinstruction, turn </a:t>
            </a:r>
            <a:r>
              <a:rPr lang="en-US" sz="2400" dirty="0">
                <a:latin typeface="Times New Roman" panose="02020603050405020304" pitchFamily="18" charset="0"/>
                <a:cs typeface="Times New Roman" panose="02020603050405020304" pitchFamily="18" charset="0"/>
              </a:rPr>
              <a:t>on all the control lines indicated by </a:t>
            </a:r>
            <a:r>
              <a:rPr lang="en-US" sz="2400" dirty="0" smtClean="0">
                <a:latin typeface="Times New Roman" panose="02020603050405020304" pitchFamily="18" charset="0"/>
                <a:cs typeface="Times New Roman" panose="02020603050405020304" pitchFamily="18" charset="0"/>
              </a:rPr>
              <a:t>a 1 </a:t>
            </a:r>
            <a:r>
              <a:rPr lang="en-US" sz="2400" dirty="0">
                <a:latin typeface="Times New Roman" panose="02020603050405020304" pitchFamily="18" charset="0"/>
                <a:cs typeface="Times New Roman" panose="02020603050405020304" pitchFamily="18" charset="0"/>
              </a:rPr>
              <a:t>bit; </a:t>
            </a:r>
            <a:r>
              <a:rPr lang="en-US" sz="2400" dirty="0" smtClean="0">
                <a:latin typeface="Times New Roman" panose="02020603050405020304" pitchFamily="18" charset="0"/>
                <a:cs typeface="Times New Roman" panose="02020603050405020304" pitchFamily="18" charset="0"/>
              </a:rPr>
              <a:t>leave </a:t>
            </a:r>
            <a:r>
              <a:rPr lang="en-US" sz="2400" dirty="0">
                <a:latin typeface="Times New Roman" panose="02020603050405020304" pitchFamily="18" charset="0"/>
                <a:cs typeface="Times New Roman" panose="02020603050405020304" pitchFamily="18" charset="0"/>
              </a:rPr>
              <a:t>off all control lines indicated by a 0 bit</a:t>
            </a:r>
            <a:r>
              <a:rPr lang="en-US" sz="2400" dirty="0" smtClean="0">
                <a:latin typeface="Times New Roman" panose="02020603050405020304" pitchFamily="18" charset="0"/>
                <a:cs typeface="Times New Roman" panose="02020603050405020304" pitchFamily="18" charset="0"/>
              </a:rPr>
              <a:t>.</a:t>
            </a:r>
          </a:p>
          <a:p>
            <a:pPr algn="just"/>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resulting control </a:t>
            </a:r>
            <a:r>
              <a:rPr lang="en-US" sz="2400" dirty="0" smtClean="0">
                <a:latin typeface="Times New Roman" panose="02020603050405020304" pitchFamily="18" charset="0"/>
                <a:cs typeface="Times New Roman" panose="02020603050405020304" pitchFamily="18" charset="0"/>
              </a:rPr>
              <a:t>signals will </a:t>
            </a:r>
            <a:r>
              <a:rPr lang="en-US" sz="2400" dirty="0">
                <a:latin typeface="Times New Roman" panose="02020603050405020304" pitchFamily="18" charset="0"/>
                <a:cs typeface="Times New Roman" panose="02020603050405020304" pitchFamily="18" charset="0"/>
              </a:rPr>
              <a:t>cause one or more micro-operations to be performed</a:t>
            </a:r>
            <a:r>
              <a:rPr lang="en-US" sz="2400" dirty="0" smtClean="0">
                <a:latin typeface="Times New Roman" panose="02020603050405020304" pitchFamily="18" charset="0"/>
                <a:cs typeface="Times New Roman" panose="02020603050405020304" pitchFamily="18" charset="0"/>
              </a:rPr>
              <a:t>.</a:t>
            </a:r>
          </a:p>
          <a:p>
            <a:pPr algn="just"/>
            <a:endParaRPr lang="en-US" sz="2400" dirty="0">
              <a:latin typeface="Times New Roman" panose="02020603050405020304" pitchFamily="18" charset="0"/>
              <a:cs typeface="Times New Roman" panose="02020603050405020304" pitchFamily="18" charset="0"/>
            </a:endParaRPr>
          </a:p>
          <a:p>
            <a:pPr marL="82296" indent="0" algn="just">
              <a:buNone/>
            </a:pPr>
            <a:r>
              <a:rPr lang="en-US" sz="2400" dirty="0">
                <a:latin typeface="Times New Roman" panose="02020603050405020304" pitchFamily="18" charset="0"/>
                <a:cs typeface="Times New Roman" panose="02020603050405020304" pitchFamily="18" charset="0"/>
              </a:rPr>
              <a:t>2. If the condition indicated by the condition bits is false, execute the next </a:t>
            </a:r>
            <a:r>
              <a:rPr lang="en-US" sz="2400" dirty="0" smtClean="0">
                <a:latin typeface="Times New Roman" panose="02020603050405020304" pitchFamily="18" charset="0"/>
                <a:cs typeface="Times New Roman" panose="02020603050405020304" pitchFamily="18" charset="0"/>
              </a:rPr>
              <a:t>microinstruction in </a:t>
            </a:r>
            <a:r>
              <a:rPr lang="en-US" sz="2400" dirty="0">
                <a:latin typeface="Times New Roman" panose="02020603050405020304" pitchFamily="18" charset="0"/>
                <a:cs typeface="Times New Roman" panose="02020603050405020304" pitchFamily="18" charset="0"/>
              </a:rPr>
              <a:t>sequence.</a:t>
            </a:r>
          </a:p>
          <a:p>
            <a:pPr marL="82296" indent="0" algn="just">
              <a:buNone/>
            </a:pPr>
            <a:endParaRPr lang="en-US" sz="2400" dirty="0">
              <a:latin typeface="Times New Roman" panose="02020603050405020304" pitchFamily="18" charset="0"/>
              <a:cs typeface="Times New Roman" panose="02020603050405020304" pitchFamily="18" charset="0"/>
            </a:endParaRPr>
          </a:p>
          <a:p>
            <a:pPr marL="82296" indent="0" algn="just">
              <a:buNone/>
            </a:pPr>
            <a:r>
              <a:rPr lang="en-US" sz="2400" dirty="0" smtClean="0">
                <a:latin typeface="Times New Roman" panose="02020603050405020304" pitchFamily="18" charset="0"/>
                <a:cs typeface="Times New Roman" panose="02020603050405020304" pitchFamily="18" charset="0"/>
              </a:rPr>
              <a:t>3. If </a:t>
            </a:r>
            <a:r>
              <a:rPr lang="en-US" sz="2400" dirty="0">
                <a:latin typeface="Times New Roman" panose="02020603050405020304" pitchFamily="18" charset="0"/>
                <a:cs typeface="Times New Roman" panose="02020603050405020304" pitchFamily="18" charset="0"/>
              </a:rPr>
              <a:t>the condition indicated by the condition bits is true, the next </a:t>
            </a:r>
            <a:r>
              <a:rPr lang="en-US" sz="2400" dirty="0" smtClean="0">
                <a:latin typeface="Times New Roman" panose="02020603050405020304" pitchFamily="18" charset="0"/>
                <a:cs typeface="Times New Roman" panose="02020603050405020304" pitchFamily="18" charset="0"/>
              </a:rPr>
              <a:t>microinstruction to </a:t>
            </a:r>
            <a:r>
              <a:rPr lang="en-US" sz="2400" dirty="0">
                <a:latin typeface="Times New Roman" panose="02020603050405020304" pitchFamily="18" charset="0"/>
                <a:cs typeface="Times New Roman" panose="02020603050405020304" pitchFamily="18" charset="0"/>
              </a:rPr>
              <a:t>be executed is indicated in the address field.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089280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57201" y="631063"/>
            <a:ext cx="8001000" cy="2946961"/>
          </a:xfrm>
          <a:prstGeom prst="rect">
            <a:avLst/>
          </a:prstGeom>
        </p:spPr>
        <p:txBody>
          <a:bodyPr vert="horz" wrap="square" lIns="0" tIns="12700" rIns="0" bIns="0" rtlCol="0">
            <a:spAutoFit/>
          </a:bodyPr>
          <a:lstStyle/>
          <a:p>
            <a:pPr marL="139700" algn="ctr">
              <a:lnSpc>
                <a:spcPct val="100000"/>
              </a:lnSpc>
              <a:spcBef>
                <a:spcPts val="100"/>
              </a:spcBef>
            </a:pPr>
            <a:r>
              <a:rPr sz="2400" spc="-20" dirty="0">
                <a:latin typeface="Times New Roman" panose="02020603050405020304" pitchFamily="18" charset="0"/>
                <a:cs typeface="Times New Roman" panose="02020603050405020304" pitchFamily="18" charset="0"/>
              </a:rPr>
              <a:t>Vertical</a:t>
            </a:r>
            <a:r>
              <a:rPr sz="2400" spc="-3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Micro-programming</a:t>
            </a:r>
            <a:endParaRPr sz="2400" dirty="0">
              <a:latin typeface="Times New Roman" panose="02020603050405020304" pitchFamily="18" charset="0"/>
              <a:cs typeface="Times New Roman" panose="02020603050405020304" pitchFamily="18" charset="0"/>
            </a:endParaRPr>
          </a:p>
          <a:p>
            <a:pPr>
              <a:lnSpc>
                <a:spcPct val="100000"/>
              </a:lnSpc>
              <a:spcBef>
                <a:spcPts val="15"/>
              </a:spcBef>
            </a:pPr>
            <a:endParaRPr sz="2000" dirty="0">
              <a:latin typeface="Times New Roman" panose="02020603050405020304" pitchFamily="18" charset="0"/>
              <a:cs typeface="Times New Roman" panose="02020603050405020304" pitchFamily="18" charset="0"/>
            </a:endParaRPr>
          </a:p>
          <a:p>
            <a:pPr marL="355600" indent="-342900">
              <a:lnSpc>
                <a:spcPct val="100000"/>
              </a:lnSpc>
              <a:buFont typeface="Arial MT"/>
              <a:buChar char="•"/>
              <a:tabLst>
                <a:tab pos="354965" algn="l"/>
                <a:tab pos="355600" algn="l"/>
              </a:tabLst>
            </a:pPr>
            <a:r>
              <a:rPr sz="2000" b="1" spc="-5" dirty="0">
                <a:solidFill>
                  <a:srgbClr val="FF0000"/>
                </a:solidFill>
                <a:latin typeface="Times New Roman" panose="02020603050405020304" pitchFamily="18" charset="0"/>
                <a:cs typeface="Times New Roman" panose="02020603050405020304" pitchFamily="18" charset="0"/>
              </a:rPr>
              <a:t>Width</a:t>
            </a:r>
            <a:r>
              <a:rPr sz="2000" b="1" spc="-30" dirty="0">
                <a:solidFill>
                  <a:srgbClr val="FF0000"/>
                </a:solidFill>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is</a:t>
            </a:r>
            <a:r>
              <a:rPr sz="2000" spc="-25" dirty="0">
                <a:latin typeface="Times New Roman" panose="02020603050405020304" pitchFamily="18" charset="0"/>
                <a:cs typeface="Times New Roman" panose="02020603050405020304" pitchFamily="18" charset="0"/>
              </a:rPr>
              <a:t> </a:t>
            </a:r>
            <a:r>
              <a:rPr sz="2000" b="1" spc="-5" dirty="0">
                <a:solidFill>
                  <a:srgbClr val="FF0000"/>
                </a:solidFill>
                <a:latin typeface="Times New Roman" panose="02020603050405020304" pitchFamily="18" charset="0"/>
                <a:cs typeface="Times New Roman" panose="02020603050405020304" pitchFamily="18" charset="0"/>
              </a:rPr>
              <a:t>narrow</a:t>
            </a:r>
            <a:endParaRPr sz="2000" dirty="0">
              <a:latin typeface="Times New Roman" panose="02020603050405020304" pitchFamily="18" charset="0"/>
              <a:cs typeface="Times New Roman" panose="02020603050405020304" pitchFamily="18" charset="0"/>
            </a:endParaRPr>
          </a:p>
          <a:p>
            <a:pPr>
              <a:lnSpc>
                <a:spcPct val="100000"/>
              </a:lnSpc>
              <a:spcBef>
                <a:spcPts val="30"/>
              </a:spcBef>
              <a:buChar char="•"/>
            </a:pPr>
            <a:endParaRPr sz="2000" dirty="0">
              <a:latin typeface="Times New Roman" panose="02020603050405020304" pitchFamily="18" charset="0"/>
              <a:cs typeface="Times New Roman" panose="02020603050405020304" pitchFamily="18" charset="0"/>
            </a:endParaRPr>
          </a:p>
          <a:p>
            <a:pPr marL="355600" indent="-342900">
              <a:lnSpc>
                <a:spcPct val="100000"/>
              </a:lnSpc>
              <a:spcBef>
                <a:spcPts val="5"/>
              </a:spcBef>
              <a:buFont typeface="Arial MT"/>
              <a:buChar char="•"/>
              <a:tabLst>
                <a:tab pos="354965" algn="l"/>
                <a:tab pos="355600" algn="l"/>
              </a:tabLst>
            </a:pPr>
            <a:r>
              <a:rPr sz="2000" b="1" spc="-5" dirty="0">
                <a:solidFill>
                  <a:srgbClr val="FF0000"/>
                </a:solidFill>
                <a:latin typeface="Times New Roman" panose="02020603050405020304" pitchFamily="18" charset="0"/>
                <a:cs typeface="Times New Roman" panose="02020603050405020304" pitchFamily="18" charset="0"/>
              </a:rPr>
              <a:t>Limited</a:t>
            </a:r>
            <a:r>
              <a:rPr sz="2000" b="1" spc="-40" dirty="0">
                <a:solidFill>
                  <a:srgbClr val="FF0000"/>
                </a:solidFill>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ability</a:t>
            </a:r>
            <a:r>
              <a:rPr sz="2000" spc="20" dirty="0">
                <a:latin typeface="Times New Roman" panose="02020603050405020304" pitchFamily="18" charset="0"/>
                <a:cs typeface="Times New Roman" panose="02020603050405020304" pitchFamily="18" charset="0"/>
              </a:rPr>
              <a:t> </a:t>
            </a:r>
            <a:r>
              <a:rPr sz="2000" spc="-25" dirty="0">
                <a:latin typeface="Times New Roman" panose="02020603050405020304" pitchFamily="18" charset="0"/>
                <a:cs typeface="Times New Roman" panose="02020603050405020304" pitchFamily="18" charset="0"/>
              </a:rPr>
              <a:t>to</a:t>
            </a:r>
            <a:r>
              <a:rPr sz="2000" dirty="0">
                <a:latin typeface="Times New Roman" panose="02020603050405020304" pitchFamily="18" charset="0"/>
                <a:cs typeface="Times New Roman" panose="02020603050405020304" pitchFamily="18" charset="0"/>
              </a:rPr>
              <a:t> </a:t>
            </a:r>
            <a:r>
              <a:rPr sz="2000" spc="-15" dirty="0">
                <a:latin typeface="Times New Roman" panose="02020603050405020304" pitchFamily="18" charset="0"/>
                <a:cs typeface="Times New Roman" panose="02020603050405020304" pitchFamily="18" charset="0"/>
              </a:rPr>
              <a:t>express</a:t>
            </a:r>
            <a:r>
              <a:rPr sz="2000" spc="-25" dirty="0">
                <a:latin typeface="Times New Roman" panose="02020603050405020304" pitchFamily="18" charset="0"/>
                <a:cs typeface="Times New Roman" panose="02020603050405020304" pitchFamily="18" charset="0"/>
              </a:rPr>
              <a:t> </a:t>
            </a:r>
            <a:r>
              <a:rPr sz="2000" b="1" spc="-5" dirty="0">
                <a:solidFill>
                  <a:srgbClr val="FF0000"/>
                </a:solidFill>
                <a:latin typeface="Times New Roman" panose="02020603050405020304" pitchFamily="18" charset="0"/>
                <a:cs typeface="Times New Roman" panose="02020603050405020304" pitchFamily="18" charset="0"/>
              </a:rPr>
              <a:t>parallelism</a:t>
            </a:r>
            <a:endParaRPr sz="2000" dirty="0">
              <a:latin typeface="Times New Roman" panose="02020603050405020304" pitchFamily="18" charset="0"/>
              <a:cs typeface="Times New Roman" panose="02020603050405020304" pitchFamily="18" charset="0"/>
            </a:endParaRPr>
          </a:p>
          <a:p>
            <a:pPr marL="355600" marR="5080" indent="-342900" algn="just">
              <a:lnSpc>
                <a:spcPct val="200100"/>
              </a:lnSpc>
              <a:spcBef>
                <a:spcPts val="765"/>
              </a:spcBef>
              <a:buFont typeface="Arial MT"/>
              <a:buChar char="•"/>
              <a:tabLst>
                <a:tab pos="355600" algn="l"/>
              </a:tabLst>
            </a:pPr>
            <a:r>
              <a:rPr sz="2000" spc="-10" dirty="0">
                <a:latin typeface="Times New Roman" panose="02020603050405020304" pitchFamily="18" charset="0"/>
                <a:cs typeface="Times New Roman" panose="02020603050405020304" pitchFamily="18" charset="0"/>
              </a:rPr>
              <a:t>Considerable </a:t>
            </a:r>
            <a:r>
              <a:rPr sz="2000" spc="-5" dirty="0">
                <a:latin typeface="Times New Roman" panose="02020603050405020304" pitchFamily="18" charset="0"/>
                <a:cs typeface="Times New Roman" panose="02020603050405020304" pitchFamily="18" charset="0"/>
              </a:rPr>
              <a:t>encoding of </a:t>
            </a:r>
            <a:r>
              <a:rPr sz="2000" spc="-15" dirty="0">
                <a:latin typeface="Times New Roman" panose="02020603050405020304" pitchFamily="18" charset="0"/>
                <a:cs typeface="Times New Roman" panose="02020603050405020304" pitchFamily="18" charset="0"/>
              </a:rPr>
              <a:t>control information require </a:t>
            </a:r>
            <a:r>
              <a:rPr sz="2000" spc="-710" dirty="0">
                <a:latin typeface="Times New Roman" panose="02020603050405020304" pitchFamily="18" charset="0"/>
                <a:cs typeface="Times New Roman" panose="02020603050405020304" pitchFamily="18" charset="0"/>
              </a:rPr>
              <a:t> </a:t>
            </a:r>
            <a:r>
              <a:rPr sz="2000" b="1" spc="-15" dirty="0">
                <a:solidFill>
                  <a:srgbClr val="FF0000"/>
                </a:solidFill>
                <a:latin typeface="Times New Roman" panose="02020603050405020304" pitchFamily="18" charset="0"/>
                <a:cs typeface="Times New Roman" panose="02020603050405020304" pitchFamily="18" charset="0"/>
              </a:rPr>
              <a:t>external </a:t>
            </a:r>
            <a:r>
              <a:rPr sz="2000" b="1" dirty="0">
                <a:solidFill>
                  <a:srgbClr val="FF0000"/>
                </a:solidFill>
                <a:latin typeface="Times New Roman" panose="02020603050405020304" pitchFamily="18" charset="0"/>
                <a:cs typeface="Times New Roman" panose="02020603050405020304" pitchFamily="18" charset="0"/>
              </a:rPr>
              <a:t>memory </a:t>
            </a:r>
            <a:r>
              <a:rPr sz="2000" spc="-20" dirty="0">
                <a:latin typeface="Times New Roman" panose="02020603050405020304" pitchFamily="18" charset="0"/>
                <a:cs typeface="Times New Roman" panose="02020603050405020304" pitchFamily="18" charset="0"/>
              </a:rPr>
              <a:t>word </a:t>
            </a:r>
            <a:r>
              <a:rPr sz="2000" spc="-5" dirty="0">
                <a:latin typeface="Times New Roman" panose="02020603050405020304" pitchFamily="18" charset="0"/>
                <a:cs typeface="Times New Roman" panose="02020603050405020304" pitchFamily="18" charset="0"/>
              </a:rPr>
              <a:t>decoder </a:t>
            </a:r>
            <a:r>
              <a:rPr sz="2000" spc="-20" dirty="0">
                <a:latin typeface="Times New Roman" panose="02020603050405020304" pitchFamily="18" charset="0"/>
                <a:cs typeface="Times New Roman" panose="02020603050405020304" pitchFamily="18" charset="0"/>
              </a:rPr>
              <a:t>to </a:t>
            </a:r>
            <a:r>
              <a:rPr sz="2000" spc="-5" dirty="0">
                <a:latin typeface="Times New Roman" panose="02020603050405020304" pitchFamily="18" charset="0"/>
                <a:cs typeface="Times New Roman" panose="02020603050405020304" pitchFamily="18" charset="0"/>
              </a:rPr>
              <a:t>identify </a:t>
            </a:r>
            <a:r>
              <a:rPr sz="2000" dirty="0">
                <a:latin typeface="Times New Roman" panose="02020603050405020304" pitchFamily="18" charset="0"/>
                <a:cs typeface="Times New Roman" panose="02020603050405020304" pitchFamily="18" charset="0"/>
              </a:rPr>
              <a:t>the </a:t>
            </a:r>
            <a:r>
              <a:rPr sz="2000" spc="-20" dirty="0">
                <a:latin typeface="Times New Roman" panose="02020603050405020304" pitchFamily="18" charset="0"/>
                <a:cs typeface="Times New Roman" panose="02020603050405020304" pitchFamily="18" charset="0"/>
              </a:rPr>
              <a:t>exact </a:t>
            </a:r>
            <a:r>
              <a:rPr sz="2000" spc="-15" dirty="0">
                <a:latin typeface="Times New Roman" panose="02020603050405020304" pitchFamily="18" charset="0"/>
                <a:cs typeface="Times New Roman" panose="02020603050405020304" pitchFamily="18" charset="0"/>
              </a:rPr>
              <a:t> control</a:t>
            </a:r>
            <a:r>
              <a:rPr sz="2000" spc="-1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line</a:t>
            </a:r>
            <a:r>
              <a:rPr sz="200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being </a:t>
            </a:r>
            <a:r>
              <a:rPr sz="2000" spc="-10" dirty="0">
                <a:latin typeface="Times New Roman" panose="02020603050405020304" pitchFamily="18" charset="0"/>
                <a:cs typeface="Times New Roman" panose="02020603050405020304" pitchFamily="18" charset="0"/>
              </a:rPr>
              <a:t>manipulated</a:t>
            </a: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44901" y="631063"/>
            <a:ext cx="3855720" cy="391160"/>
          </a:xfrm>
          <a:prstGeom prst="rect">
            <a:avLst/>
          </a:prstGeom>
        </p:spPr>
        <p:txBody>
          <a:bodyPr vert="horz" wrap="square" lIns="0" tIns="12700" rIns="0" bIns="0" rtlCol="0">
            <a:spAutoFit/>
          </a:bodyPr>
          <a:lstStyle/>
          <a:p>
            <a:pPr marL="12700">
              <a:lnSpc>
                <a:spcPct val="100000"/>
              </a:lnSpc>
              <a:spcBef>
                <a:spcPts val="100"/>
              </a:spcBef>
            </a:pPr>
            <a:r>
              <a:rPr sz="2400" b="0" spc="-15" dirty="0">
                <a:latin typeface="Times New Roman" panose="02020603050405020304" pitchFamily="18" charset="0"/>
                <a:cs typeface="Times New Roman" panose="02020603050405020304" pitchFamily="18" charset="0"/>
              </a:rPr>
              <a:t>Horizontal</a:t>
            </a:r>
            <a:r>
              <a:rPr sz="2400" b="0" spc="-50" dirty="0">
                <a:latin typeface="Times New Roman" panose="02020603050405020304" pitchFamily="18" charset="0"/>
                <a:cs typeface="Times New Roman" panose="02020603050405020304" pitchFamily="18" charset="0"/>
              </a:rPr>
              <a:t> </a:t>
            </a:r>
            <a:r>
              <a:rPr sz="2400" b="0" spc="-10" dirty="0">
                <a:latin typeface="Times New Roman" panose="02020603050405020304" pitchFamily="18" charset="0"/>
                <a:cs typeface="Times New Roman" panose="02020603050405020304" pitchFamily="18" charset="0"/>
              </a:rPr>
              <a:t>Micro-programm</a:t>
            </a:r>
            <a:r>
              <a:rPr sz="2400" b="0" spc="-10" dirty="0">
                <a:latin typeface="Calibri"/>
                <a:cs typeface="Calibri"/>
              </a:rPr>
              <a:t>ing</a:t>
            </a:r>
            <a:endParaRPr sz="2400" dirty="0">
              <a:latin typeface="Calibri"/>
              <a:cs typeface="Calibri"/>
            </a:endParaRPr>
          </a:p>
        </p:txBody>
      </p:sp>
      <p:sp>
        <p:nvSpPr>
          <p:cNvPr id="3" name="object 3"/>
          <p:cNvSpPr txBox="1"/>
          <p:nvPr/>
        </p:nvSpPr>
        <p:spPr>
          <a:xfrm>
            <a:off x="535940" y="1424686"/>
            <a:ext cx="7483475" cy="2190984"/>
          </a:xfrm>
          <a:prstGeom prst="rect">
            <a:avLst/>
          </a:prstGeom>
        </p:spPr>
        <p:txBody>
          <a:bodyPr vert="horz" wrap="square" lIns="0" tIns="13335" rIns="0" bIns="0" rtlCol="0">
            <a:spAutoFit/>
          </a:bodyPr>
          <a:lstStyle/>
          <a:p>
            <a:pPr marL="355600" indent="-343535">
              <a:lnSpc>
                <a:spcPct val="100000"/>
              </a:lnSpc>
              <a:spcBef>
                <a:spcPts val="105"/>
              </a:spcBef>
              <a:buFont typeface="Arial MT"/>
              <a:buChar char="•"/>
              <a:tabLst>
                <a:tab pos="355600" algn="l"/>
                <a:tab pos="356235" algn="l"/>
              </a:tabLst>
            </a:pPr>
            <a:r>
              <a:rPr sz="2400" b="1" spc="-5" dirty="0">
                <a:solidFill>
                  <a:srgbClr val="FF0000"/>
                </a:solidFill>
                <a:latin typeface="Times New Roman" panose="02020603050405020304" pitchFamily="18" charset="0"/>
                <a:cs typeface="Times New Roman" panose="02020603050405020304" pitchFamily="18" charset="0"/>
              </a:rPr>
              <a:t>Wide</a:t>
            </a:r>
            <a:r>
              <a:rPr sz="2400" b="1" spc="-25" dirty="0">
                <a:solidFill>
                  <a:srgbClr val="FF0000"/>
                </a:solidFill>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memory</a:t>
            </a:r>
            <a:r>
              <a:rPr sz="2400" spc="-20" dirty="0">
                <a:latin typeface="Times New Roman" panose="02020603050405020304" pitchFamily="18" charset="0"/>
                <a:cs typeface="Times New Roman" panose="02020603050405020304" pitchFamily="18" charset="0"/>
              </a:rPr>
              <a:t> word</a:t>
            </a:r>
            <a:endParaRPr sz="2400" dirty="0">
              <a:latin typeface="Times New Roman" panose="02020603050405020304" pitchFamily="18" charset="0"/>
              <a:cs typeface="Times New Roman" panose="02020603050405020304" pitchFamily="18" charset="0"/>
            </a:endParaRPr>
          </a:p>
          <a:p>
            <a:pPr>
              <a:lnSpc>
                <a:spcPct val="100000"/>
              </a:lnSpc>
              <a:spcBef>
                <a:spcPts val="30"/>
              </a:spcBef>
              <a:buChar char="•"/>
            </a:pPr>
            <a:endParaRPr sz="2400" dirty="0">
              <a:latin typeface="Times New Roman" panose="02020603050405020304" pitchFamily="18" charset="0"/>
              <a:cs typeface="Times New Roman" panose="02020603050405020304" pitchFamily="18" charset="0"/>
            </a:endParaRPr>
          </a:p>
          <a:p>
            <a:pPr marL="355600" indent="-343535">
              <a:lnSpc>
                <a:spcPct val="100000"/>
              </a:lnSpc>
              <a:buFont typeface="Arial MT"/>
              <a:buChar char="•"/>
              <a:tabLst>
                <a:tab pos="355600" algn="l"/>
                <a:tab pos="356235" algn="l"/>
              </a:tabLst>
            </a:pPr>
            <a:r>
              <a:rPr sz="2400" b="1" dirty="0">
                <a:solidFill>
                  <a:srgbClr val="FF0000"/>
                </a:solidFill>
                <a:latin typeface="Times New Roman" panose="02020603050405020304" pitchFamily="18" charset="0"/>
                <a:cs typeface="Times New Roman" panose="02020603050405020304" pitchFamily="18" charset="0"/>
              </a:rPr>
              <a:t>High </a:t>
            </a:r>
            <a:r>
              <a:rPr sz="2400" b="1" spc="-10" dirty="0">
                <a:solidFill>
                  <a:srgbClr val="FF0000"/>
                </a:solidFill>
                <a:latin typeface="Times New Roman" panose="02020603050405020304" pitchFamily="18" charset="0"/>
                <a:cs typeface="Times New Roman" panose="02020603050405020304" pitchFamily="18" charset="0"/>
              </a:rPr>
              <a:t>degree </a:t>
            </a:r>
            <a:r>
              <a:rPr sz="2400" b="1" dirty="0">
                <a:solidFill>
                  <a:srgbClr val="FF0000"/>
                </a:solidFill>
                <a:latin typeface="Times New Roman" panose="02020603050405020304" pitchFamily="18" charset="0"/>
                <a:cs typeface="Times New Roman" panose="02020603050405020304" pitchFamily="18" charset="0"/>
              </a:rPr>
              <a:t>of </a:t>
            </a:r>
            <a:r>
              <a:rPr sz="2400" b="1" spc="-10" dirty="0">
                <a:solidFill>
                  <a:srgbClr val="FF0000"/>
                </a:solidFill>
                <a:latin typeface="Times New Roman" panose="02020603050405020304" pitchFamily="18" charset="0"/>
                <a:cs typeface="Times New Roman" panose="02020603050405020304" pitchFamily="18" charset="0"/>
              </a:rPr>
              <a:t>parallel</a:t>
            </a:r>
            <a:r>
              <a:rPr sz="2400" b="1" spc="-20" dirty="0">
                <a:solidFill>
                  <a:srgbClr val="FF0000"/>
                </a:solidFill>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operations</a:t>
            </a:r>
            <a:r>
              <a:rPr sz="2400" spc="-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possible</a:t>
            </a:r>
            <a:endParaRPr sz="2400" dirty="0">
              <a:latin typeface="Times New Roman" panose="02020603050405020304" pitchFamily="18" charset="0"/>
              <a:cs typeface="Times New Roman" panose="02020603050405020304" pitchFamily="18" charset="0"/>
            </a:endParaRPr>
          </a:p>
          <a:p>
            <a:pPr>
              <a:lnSpc>
                <a:spcPct val="100000"/>
              </a:lnSpc>
              <a:spcBef>
                <a:spcPts val="30"/>
              </a:spcBef>
              <a:buChar char="•"/>
            </a:pPr>
            <a:endParaRPr sz="3750" dirty="0">
              <a:latin typeface="Times New Roman" panose="02020603050405020304" pitchFamily="18" charset="0"/>
              <a:cs typeface="Times New Roman" panose="02020603050405020304" pitchFamily="18" charset="0"/>
            </a:endParaRPr>
          </a:p>
          <a:p>
            <a:pPr marL="355600" indent="-343535">
              <a:lnSpc>
                <a:spcPct val="100000"/>
              </a:lnSpc>
              <a:spcBef>
                <a:spcPts val="5"/>
              </a:spcBef>
              <a:buFont typeface="Arial MT"/>
              <a:buChar char="•"/>
              <a:tabLst>
                <a:tab pos="355600" algn="l"/>
                <a:tab pos="356235" algn="l"/>
              </a:tabLst>
            </a:pPr>
            <a:r>
              <a:rPr sz="3200" spc="-15" dirty="0">
                <a:latin typeface="Times New Roman" panose="02020603050405020304" pitchFamily="18" charset="0"/>
                <a:cs typeface="Times New Roman" panose="02020603050405020304" pitchFamily="18" charset="0"/>
              </a:rPr>
              <a:t>Little</a:t>
            </a:r>
            <a:r>
              <a:rPr sz="3200" spc="5" dirty="0">
                <a:latin typeface="Times New Roman" panose="02020603050405020304" pitchFamily="18" charset="0"/>
                <a:cs typeface="Times New Roman" panose="02020603050405020304" pitchFamily="18" charset="0"/>
              </a:rPr>
              <a:t> </a:t>
            </a:r>
            <a:r>
              <a:rPr sz="3200" spc="-5" dirty="0">
                <a:latin typeface="Times New Roman" panose="02020603050405020304" pitchFamily="18" charset="0"/>
                <a:cs typeface="Times New Roman" panose="02020603050405020304" pitchFamily="18" charset="0"/>
              </a:rPr>
              <a:t>encoding</a:t>
            </a:r>
            <a:r>
              <a:rPr sz="3200" spc="5" dirty="0">
                <a:latin typeface="Times New Roman" panose="02020603050405020304" pitchFamily="18" charset="0"/>
                <a:cs typeface="Times New Roman" panose="02020603050405020304" pitchFamily="18" charset="0"/>
              </a:rPr>
              <a:t> </a:t>
            </a:r>
            <a:r>
              <a:rPr sz="3200" spc="-5" dirty="0">
                <a:latin typeface="Times New Roman" panose="02020603050405020304" pitchFamily="18" charset="0"/>
                <a:cs typeface="Times New Roman" panose="02020603050405020304" pitchFamily="18" charset="0"/>
              </a:rPr>
              <a:t>of</a:t>
            </a:r>
            <a:r>
              <a:rPr sz="3200" spc="-10" dirty="0">
                <a:latin typeface="Times New Roman" panose="02020603050405020304" pitchFamily="18" charset="0"/>
                <a:cs typeface="Times New Roman" panose="02020603050405020304" pitchFamily="18" charset="0"/>
              </a:rPr>
              <a:t> </a:t>
            </a:r>
            <a:r>
              <a:rPr sz="3200" spc="-20" dirty="0">
                <a:latin typeface="Times New Roman" panose="02020603050405020304" pitchFamily="18" charset="0"/>
                <a:cs typeface="Times New Roman" panose="02020603050405020304" pitchFamily="18" charset="0"/>
              </a:rPr>
              <a:t>control</a:t>
            </a:r>
            <a:r>
              <a:rPr sz="3200" spc="-25" dirty="0">
                <a:latin typeface="Times New Roman" panose="02020603050405020304" pitchFamily="18" charset="0"/>
                <a:cs typeface="Times New Roman" panose="02020603050405020304" pitchFamily="18" charset="0"/>
              </a:rPr>
              <a:t> </a:t>
            </a:r>
            <a:r>
              <a:rPr sz="3200" spc="-15" dirty="0">
                <a:latin typeface="Times New Roman" panose="02020603050405020304" pitchFamily="18" charset="0"/>
                <a:cs typeface="Times New Roman" panose="02020603050405020304" pitchFamily="18" charset="0"/>
              </a:rPr>
              <a:t>information</a:t>
            </a:r>
            <a:endParaRPr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628888" cy="1143000"/>
          </a:xfrm>
        </p:spPr>
        <p:txBody>
          <a:bodyPr>
            <a:normAutofit fontScale="90000"/>
          </a:bodyPr>
          <a:lstStyle/>
          <a:p>
            <a:r>
              <a:rPr lang="en-US" sz="3200" dirty="0" smtClean="0">
                <a:latin typeface="Times New Roman" panose="02020603050405020304" pitchFamily="18" charset="0"/>
                <a:cs typeface="Times New Roman" panose="02020603050405020304" pitchFamily="18" charset="0"/>
              </a:rPr>
              <a:t>Applications </a:t>
            </a:r>
            <a:r>
              <a:rPr lang="en-US" sz="3200" dirty="0">
                <a:latin typeface="Times New Roman" panose="02020603050405020304" pitchFamily="18" charset="0"/>
                <a:cs typeface="Times New Roman" panose="02020603050405020304" pitchFamily="18" charset="0"/>
              </a:rPr>
              <a:t>of Microprogramming-https://www.geeksforgeeks.org/applications-of-microprogrammed-control-unit/</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8600" y="1447800"/>
            <a:ext cx="8705088" cy="4800600"/>
          </a:xfrm>
        </p:spPr>
        <p:txBody>
          <a:bodyPr>
            <a:normAutofit lnSpcReduction="10000"/>
          </a:bodyPr>
          <a:lstStyle/>
          <a:p>
            <a:pPr algn="just"/>
            <a:r>
              <a:rPr lang="en-US" sz="2400" dirty="0" smtClean="0">
                <a:latin typeface="Times New Roman" panose="02020603050405020304" pitchFamily="18" charset="0"/>
                <a:cs typeface="Times New Roman" panose="02020603050405020304" pitchFamily="18" charset="0"/>
              </a:rPr>
              <a:t>Microprogramming has many advantages like flexibility, simplicity, cost-effectiveness etc.  </a:t>
            </a:r>
          </a:p>
          <a:p>
            <a:pPr algn="just"/>
            <a:r>
              <a:rPr lang="en-IN" sz="2400" b="1" dirty="0" smtClean="0">
                <a:latin typeface="Times New Roman" panose="02020603050405020304" pitchFamily="18" charset="0"/>
                <a:cs typeface="Times New Roman" panose="02020603050405020304" pitchFamily="18" charset="0"/>
              </a:rPr>
              <a:t>Development of control units –</a:t>
            </a:r>
            <a:r>
              <a:rPr lang="en-US" sz="2400" dirty="0" smtClean="0">
                <a:latin typeface="Times New Roman" panose="02020603050405020304" pitchFamily="18" charset="0"/>
                <a:cs typeface="Times New Roman" panose="02020603050405020304" pitchFamily="18" charset="0"/>
              </a:rPr>
              <a:t>making control units of such processors, because it is far less complex and can be easily modified</a:t>
            </a:r>
          </a:p>
          <a:p>
            <a:pPr algn="just"/>
            <a:r>
              <a:rPr lang="en-IN" sz="2400" b="1" dirty="0">
                <a:latin typeface="Times New Roman" panose="02020603050405020304" pitchFamily="18" charset="0"/>
                <a:cs typeface="Times New Roman" panose="02020603050405020304" pitchFamily="18" charset="0"/>
              </a:rPr>
              <a:t>High level language support  </a:t>
            </a:r>
            <a:r>
              <a:rPr lang="en-IN" sz="2400" b="1"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provide support </a:t>
            </a:r>
            <a:r>
              <a:rPr lang="en-US" sz="2400" dirty="0" smtClean="0">
                <a:latin typeface="Times New Roman" panose="02020603050405020304" pitchFamily="18" charset="0"/>
                <a:cs typeface="Times New Roman" panose="02020603050405020304" pitchFamily="18" charset="0"/>
              </a:rPr>
              <a:t>for complex data </a:t>
            </a:r>
            <a:r>
              <a:rPr lang="en-US" sz="2400" dirty="0">
                <a:latin typeface="Times New Roman" panose="02020603050405020304" pitchFamily="18" charset="0"/>
                <a:cs typeface="Times New Roman" panose="02020603050405020304" pitchFamily="18" charset="0"/>
              </a:rPr>
              <a:t>types directly from the processor level</a:t>
            </a:r>
            <a:r>
              <a:rPr lang="en-US" sz="2400" dirty="0" smtClean="0">
                <a:latin typeface="Times New Roman" panose="02020603050405020304" pitchFamily="18" charset="0"/>
                <a:cs typeface="Times New Roman" panose="02020603050405020304" pitchFamily="18" charset="0"/>
              </a:rPr>
              <a:t>.</a:t>
            </a:r>
          </a:p>
          <a:p>
            <a:pPr algn="just"/>
            <a:r>
              <a:rPr lang="en-US" sz="2400" b="1" dirty="0">
                <a:latin typeface="Times New Roman" panose="02020603050405020304" pitchFamily="18" charset="0"/>
                <a:cs typeface="Times New Roman" panose="02020603050405020304" pitchFamily="18" charset="0"/>
              </a:rPr>
              <a:t>Development of special purpose processors </a:t>
            </a:r>
            <a:r>
              <a:rPr lang="en-US" sz="2400" b="1" dirty="0"/>
              <a:t>– </a:t>
            </a:r>
            <a:endParaRPr lang="en-US" sz="2400" b="1" dirty="0" smtClean="0"/>
          </a:p>
          <a:p>
            <a:pPr algn="just"/>
            <a:r>
              <a:rPr lang="en-IN" sz="2400" b="1" dirty="0">
                <a:latin typeface="Times New Roman" panose="02020603050405020304" pitchFamily="18" charset="0"/>
                <a:cs typeface="Times New Roman" panose="02020603050405020304" pitchFamily="18" charset="0"/>
              </a:rPr>
              <a:t>Improving the operating system </a:t>
            </a:r>
            <a:endParaRPr lang="en-IN" sz="2400" b="1" dirty="0" smtClean="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User tailoring of the control unit -</a:t>
            </a:r>
            <a:r>
              <a:rPr lang="en-US" sz="2400" dirty="0">
                <a:latin typeface="Times New Roman" panose="02020603050405020304" pitchFamily="18" charset="0"/>
                <a:cs typeface="Times New Roman" panose="02020603050405020304" pitchFamily="18" charset="0"/>
              </a:rPr>
              <a:t>As the control Unit is developed using software, it can be easily reprogrammed. This can be used for custom-made modifications of the Control Unit</a:t>
            </a:r>
            <a:endParaRPr lang="en-IN" sz="2400" dirty="0" smtClean="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551695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791761"/>
            <a:ext cx="7772400" cy="1947713"/>
          </a:xfrm>
          <a:prstGeom prst="rect">
            <a:avLst/>
          </a:prstGeom>
        </p:spPr>
        <p:txBody>
          <a:bodyPr vert="horz" wrap="square" lIns="0" tIns="8255" rIns="0" bIns="0" rtlCol="0">
            <a:spAutoFit/>
          </a:bodyPr>
          <a:lstStyle/>
          <a:p>
            <a:pPr marL="25400" marR="17780" indent="-1270" algn="ctr">
              <a:lnSpc>
                <a:spcPct val="100699"/>
              </a:lnSpc>
              <a:spcBef>
                <a:spcPts val="65"/>
              </a:spcBef>
            </a:pPr>
            <a:r>
              <a:rPr b="0" spc="-5" dirty="0">
                <a:latin typeface="Calibri"/>
                <a:cs typeface="Calibri"/>
              </a:rPr>
              <a:t>William </a:t>
            </a:r>
            <a:r>
              <a:rPr b="0" spc="-10" dirty="0">
                <a:latin typeface="Calibri"/>
                <a:cs typeface="Calibri"/>
              </a:rPr>
              <a:t>Stallings </a:t>
            </a:r>
            <a:r>
              <a:rPr b="0" spc="-5" dirty="0">
                <a:latin typeface="Calibri"/>
                <a:cs typeface="Calibri"/>
              </a:rPr>
              <a:t> </a:t>
            </a:r>
            <a:r>
              <a:rPr b="0" spc="-10" dirty="0">
                <a:latin typeface="Calibri"/>
                <a:cs typeface="Calibri"/>
              </a:rPr>
              <a:t>Computer </a:t>
            </a:r>
            <a:r>
              <a:rPr b="0" spc="-25" dirty="0">
                <a:latin typeface="Calibri"/>
                <a:cs typeface="Calibri"/>
              </a:rPr>
              <a:t>Organization </a:t>
            </a:r>
            <a:r>
              <a:rPr b="0" spc="-894" dirty="0">
                <a:latin typeface="Calibri"/>
                <a:cs typeface="Calibri"/>
              </a:rPr>
              <a:t> </a:t>
            </a:r>
            <a:r>
              <a:rPr sz="4000" b="0" spc="-5" dirty="0">
                <a:latin typeface="Calibri"/>
                <a:cs typeface="Calibri"/>
              </a:rPr>
              <a:t>and</a:t>
            </a:r>
            <a:r>
              <a:rPr sz="4000" b="0" spc="-10" dirty="0">
                <a:latin typeface="Calibri"/>
                <a:cs typeface="Calibri"/>
              </a:rPr>
              <a:t> </a:t>
            </a:r>
            <a:r>
              <a:rPr sz="4000" b="0" spc="-620" dirty="0" smtClean="0">
                <a:latin typeface="Calibri"/>
                <a:cs typeface="Calibri"/>
              </a:rPr>
              <a:t>A</a:t>
            </a:r>
            <a:r>
              <a:rPr sz="3000" b="0" spc="-620" dirty="0" smtClean="0">
                <a:solidFill>
                  <a:srgbClr val="888888"/>
                </a:solidFill>
                <a:latin typeface="Calibri"/>
                <a:cs typeface="Calibri"/>
              </a:rPr>
              <a:t>Ch</a:t>
            </a:r>
            <a:r>
              <a:rPr sz="4000" b="0" spc="-620" dirty="0" smtClean="0">
                <a:latin typeface="Calibri"/>
                <a:cs typeface="Calibri"/>
              </a:rPr>
              <a:t>r</a:t>
            </a:r>
            <a:r>
              <a:rPr sz="3000" b="0" spc="-620" dirty="0" smtClean="0">
                <a:solidFill>
                  <a:srgbClr val="888888"/>
                </a:solidFill>
                <a:latin typeface="Calibri"/>
                <a:cs typeface="Calibri"/>
              </a:rPr>
              <a:t>a</a:t>
            </a:r>
            <a:r>
              <a:rPr sz="4000" b="0" spc="-620" dirty="0" smtClean="0">
                <a:latin typeface="Calibri"/>
                <a:cs typeface="Calibri"/>
              </a:rPr>
              <a:t>c</a:t>
            </a:r>
            <a:r>
              <a:rPr sz="3000" b="0" spc="-620" dirty="0" smtClean="0">
                <a:solidFill>
                  <a:srgbClr val="888888"/>
                </a:solidFill>
                <a:latin typeface="Calibri"/>
                <a:cs typeface="Calibri"/>
              </a:rPr>
              <a:t>p</a:t>
            </a:r>
            <a:r>
              <a:rPr sz="4000" b="0" spc="-620" dirty="0" smtClean="0">
                <a:latin typeface="Calibri"/>
                <a:cs typeface="Calibri"/>
              </a:rPr>
              <a:t>h</a:t>
            </a:r>
            <a:r>
              <a:rPr sz="3000" b="0" spc="-620" dirty="0" smtClean="0">
                <a:solidFill>
                  <a:srgbClr val="888888"/>
                </a:solidFill>
                <a:latin typeface="Calibri"/>
                <a:cs typeface="Calibri"/>
              </a:rPr>
              <a:t>t</a:t>
            </a:r>
            <a:r>
              <a:rPr sz="4000" b="0" spc="-620" dirty="0" smtClean="0">
                <a:latin typeface="Calibri"/>
                <a:cs typeface="Calibri"/>
              </a:rPr>
              <a:t>i</a:t>
            </a:r>
            <a:r>
              <a:rPr sz="3000" b="0" spc="-620" dirty="0" smtClean="0">
                <a:solidFill>
                  <a:srgbClr val="888888"/>
                </a:solidFill>
                <a:latin typeface="Calibri"/>
                <a:cs typeface="Calibri"/>
              </a:rPr>
              <a:t>e</a:t>
            </a:r>
            <a:r>
              <a:rPr sz="4000" b="0" spc="-620" dirty="0" smtClean="0">
                <a:latin typeface="Calibri"/>
                <a:cs typeface="Calibri"/>
              </a:rPr>
              <a:t>t</a:t>
            </a:r>
            <a:r>
              <a:rPr sz="3000" b="0" spc="-620" dirty="0" smtClean="0">
                <a:solidFill>
                  <a:srgbClr val="888888"/>
                </a:solidFill>
                <a:latin typeface="Calibri"/>
                <a:cs typeface="Calibri"/>
              </a:rPr>
              <a:t>r</a:t>
            </a:r>
            <a:r>
              <a:rPr sz="4000" b="0" spc="-620" dirty="0" smtClean="0">
                <a:latin typeface="Calibri"/>
                <a:cs typeface="Calibri"/>
              </a:rPr>
              <a:t>e</a:t>
            </a:r>
            <a:r>
              <a:rPr sz="3000" b="0" spc="-620" dirty="0" smtClean="0">
                <a:solidFill>
                  <a:srgbClr val="888888"/>
                </a:solidFill>
                <a:latin typeface="Calibri"/>
                <a:cs typeface="Calibri"/>
              </a:rPr>
              <a:t>1</a:t>
            </a:r>
            <a:r>
              <a:rPr sz="4000" b="0" spc="-620" dirty="0" smtClean="0">
                <a:latin typeface="Calibri"/>
                <a:cs typeface="Calibri"/>
              </a:rPr>
              <a:t>c</a:t>
            </a:r>
            <a:r>
              <a:rPr sz="3000" b="0" spc="-620" dirty="0" smtClean="0">
                <a:solidFill>
                  <a:srgbClr val="888888"/>
                </a:solidFill>
                <a:latin typeface="Calibri"/>
                <a:cs typeface="Calibri"/>
              </a:rPr>
              <a:t>3</a:t>
            </a:r>
            <a:r>
              <a:rPr sz="4000" b="0" spc="-620" dirty="0" smtClean="0">
                <a:latin typeface="Calibri"/>
                <a:cs typeface="Calibri"/>
              </a:rPr>
              <a:t>ture</a:t>
            </a:r>
            <a:endParaRPr sz="4000" dirty="0">
              <a:latin typeface="Calibri"/>
              <a:cs typeface="Calibri"/>
            </a:endParaRPr>
          </a:p>
          <a:p>
            <a:pPr algn="ctr">
              <a:lnSpc>
                <a:spcPts val="4740"/>
              </a:lnSpc>
            </a:pPr>
            <a:r>
              <a:rPr b="0" dirty="0">
                <a:latin typeface="Calibri"/>
                <a:cs typeface="Calibri"/>
              </a:rPr>
              <a:t>7</a:t>
            </a:r>
            <a:r>
              <a:rPr sz="3975" b="0" baseline="25157" dirty="0">
                <a:latin typeface="Calibri"/>
                <a:cs typeface="Calibri"/>
              </a:rPr>
              <a:t>th</a:t>
            </a:r>
            <a:r>
              <a:rPr sz="3975" b="0" spc="375" baseline="25157" dirty="0">
                <a:latin typeface="Calibri"/>
                <a:cs typeface="Calibri"/>
              </a:rPr>
              <a:t> </a:t>
            </a:r>
            <a:r>
              <a:rPr sz="4000" b="0" spc="-15" dirty="0">
                <a:latin typeface="Calibri"/>
                <a:cs typeface="Calibri"/>
              </a:rPr>
              <a:t>Edition</a:t>
            </a:r>
            <a:endParaRPr sz="4000" dirty="0">
              <a:latin typeface="Calibri"/>
              <a:cs typeface="Calibri"/>
            </a:endParaRPr>
          </a:p>
        </p:txBody>
      </p:sp>
      <p:sp>
        <p:nvSpPr>
          <p:cNvPr id="3" name="object 3"/>
          <p:cNvSpPr txBox="1"/>
          <p:nvPr/>
        </p:nvSpPr>
        <p:spPr>
          <a:xfrm>
            <a:off x="1903857" y="3928617"/>
            <a:ext cx="5488305" cy="2769870"/>
          </a:xfrm>
          <a:prstGeom prst="rect">
            <a:avLst/>
          </a:prstGeom>
        </p:spPr>
        <p:txBody>
          <a:bodyPr vert="horz" wrap="square" lIns="0" tIns="12700" rIns="0" bIns="0" rtlCol="0">
            <a:spAutoFit/>
          </a:bodyPr>
          <a:lstStyle/>
          <a:p>
            <a:pPr algn="ctr">
              <a:lnSpc>
                <a:spcPct val="100000"/>
              </a:lnSpc>
              <a:spcBef>
                <a:spcPts val="100"/>
              </a:spcBef>
            </a:pPr>
            <a:r>
              <a:rPr sz="3000" spc="-10" dirty="0">
                <a:solidFill>
                  <a:srgbClr val="888888"/>
                </a:solidFill>
                <a:latin typeface="Calibri"/>
                <a:cs typeface="Calibri"/>
              </a:rPr>
              <a:t>Reduced</a:t>
            </a:r>
            <a:r>
              <a:rPr sz="3000" spc="-50" dirty="0">
                <a:solidFill>
                  <a:srgbClr val="888888"/>
                </a:solidFill>
                <a:latin typeface="Calibri"/>
                <a:cs typeface="Calibri"/>
              </a:rPr>
              <a:t> </a:t>
            </a:r>
            <a:r>
              <a:rPr sz="3000" spc="-5" dirty="0">
                <a:solidFill>
                  <a:srgbClr val="888888"/>
                </a:solidFill>
                <a:latin typeface="Calibri"/>
                <a:cs typeface="Calibri"/>
              </a:rPr>
              <a:t>Instruction</a:t>
            </a:r>
            <a:r>
              <a:rPr sz="3000" spc="-35" dirty="0">
                <a:solidFill>
                  <a:srgbClr val="888888"/>
                </a:solidFill>
                <a:latin typeface="Calibri"/>
                <a:cs typeface="Calibri"/>
              </a:rPr>
              <a:t> </a:t>
            </a:r>
            <a:r>
              <a:rPr sz="3000" spc="-10" dirty="0">
                <a:solidFill>
                  <a:srgbClr val="888888"/>
                </a:solidFill>
                <a:latin typeface="Calibri"/>
                <a:cs typeface="Calibri"/>
              </a:rPr>
              <a:t>Set</a:t>
            </a:r>
            <a:r>
              <a:rPr sz="3000" spc="-35" dirty="0">
                <a:solidFill>
                  <a:srgbClr val="888888"/>
                </a:solidFill>
                <a:latin typeface="Calibri"/>
                <a:cs typeface="Calibri"/>
              </a:rPr>
              <a:t> </a:t>
            </a:r>
            <a:r>
              <a:rPr sz="3000" spc="-15" dirty="0">
                <a:solidFill>
                  <a:srgbClr val="888888"/>
                </a:solidFill>
                <a:latin typeface="Calibri"/>
                <a:cs typeface="Calibri"/>
              </a:rPr>
              <a:t>Computers</a:t>
            </a:r>
            <a:endParaRPr sz="3000" dirty="0">
              <a:latin typeface="Calibri"/>
              <a:cs typeface="Calibri"/>
            </a:endParaRPr>
          </a:p>
          <a:p>
            <a:pPr>
              <a:lnSpc>
                <a:spcPct val="100000"/>
              </a:lnSpc>
              <a:spcBef>
                <a:spcPts val="30"/>
              </a:spcBef>
            </a:pPr>
            <a:endParaRPr sz="4400" dirty="0">
              <a:latin typeface="Calibri"/>
              <a:cs typeface="Calibri"/>
            </a:endParaRPr>
          </a:p>
          <a:p>
            <a:pPr marL="1905" algn="ctr">
              <a:lnSpc>
                <a:spcPct val="100000"/>
              </a:lnSpc>
            </a:pPr>
            <a:r>
              <a:rPr sz="3000" spc="-20" dirty="0">
                <a:solidFill>
                  <a:srgbClr val="888888"/>
                </a:solidFill>
                <a:latin typeface="Calibri"/>
                <a:cs typeface="Calibri"/>
              </a:rPr>
              <a:t>v/s</a:t>
            </a:r>
            <a:endParaRPr sz="3000" dirty="0">
              <a:latin typeface="Calibri"/>
              <a:cs typeface="Calibri"/>
            </a:endParaRPr>
          </a:p>
          <a:p>
            <a:pPr>
              <a:lnSpc>
                <a:spcPct val="100000"/>
              </a:lnSpc>
              <a:spcBef>
                <a:spcPts val="30"/>
              </a:spcBef>
            </a:pPr>
            <a:endParaRPr sz="4400" dirty="0">
              <a:latin typeface="Calibri"/>
              <a:cs typeface="Calibri"/>
            </a:endParaRPr>
          </a:p>
          <a:p>
            <a:pPr algn="ctr">
              <a:lnSpc>
                <a:spcPct val="100000"/>
              </a:lnSpc>
            </a:pPr>
            <a:r>
              <a:rPr sz="3000" spc="-15" dirty="0">
                <a:solidFill>
                  <a:srgbClr val="888888"/>
                </a:solidFill>
                <a:latin typeface="Calibri"/>
                <a:cs typeface="Calibri"/>
              </a:rPr>
              <a:t>Complex</a:t>
            </a:r>
            <a:r>
              <a:rPr sz="3000" spc="-10" dirty="0">
                <a:solidFill>
                  <a:srgbClr val="888888"/>
                </a:solidFill>
                <a:latin typeface="Calibri"/>
                <a:cs typeface="Calibri"/>
              </a:rPr>
              <a:t> </a:t>
            </a:r>
            <a:r>
              <a:rPr sz="3000" spc="-5" dirty="0">
                <a:solidFill>
                  <a:srgbClr val="888888"/>
                </a:solidFill>
                <a:latin typeface="Calibri"/>
                <a:cs typeface="Calibri"/>
              </a:rPr>
              <a:t>Instruction</a:t>
            </a:r>
            <a:r>
              <a:rPr sz="3000" spc="-25" dirty="0">
                <a:solidFill>
                  <a:srgbClr val="888888"/>
                </a:solidFill>
                <a:latin typeface="Calibri"/>
                <a:cs typeface="Calibri"/>
              </a:rPr>
              <a:t> </a:t>
            </a:r>
            <a:r>
              <a:rPr sz="3000" spc="-10" dirty="0">
                <a:solidFill>
                  <a:srgbClr val="888888"/>
                </a:solidFill>
                <a:latin typeface="Calibri"/>
                <a:cs typeface="Calibri"/>
              </a:rPr>
              <a:t>Set</a:t>
            </a:r>
            <a:r>
              <a:rPr sz="3000" spc="-45" dirty="0">
                <a:solidFill>
                  <a:srgbClr val="888888"/>
                </a:solidFill>
                <a:latin typeface="Calibri"/>
                <a:cs typeface="Calibri"/>
              </a:rPr>
              <a:t> </a:t>
            </a:r>
            <a:r>
              <a:rPr sz="3000" spc="-15" dirty="0">
                <a:solidFill>
                  <a:srgbClr val="888888"/>
                </a:solidFill>
                <a:latin typeface="Calibri"/>
                <a:cs typeface="Calibri"/>
              </a:rPr>
              <a:t>Computers</a:t>
            </a:r>
            <a:endParaRPr sz="3000" dirty="0">
              <a:latin typeface="Calibri"/>
              <a:cs typeface="Calibri"/>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00400" y="228600"/>
            <a:ext cx="2854325" cy="697230"/>
          </a:xfrm>
          <a:prstGeom prst="rect">
            <a:avLst/>
          </a:prstGeom>
        </p:spPr>
        <p:txBody>
          <a:bodyPr vert="horz" wrap="square" lIns="0" tIns="13335" rIns="0" bIns="0" rtlCol="0">
            <a:spAutoFit/>
          </a:bodyPr>
          <a:lstStyle/>
          <a:p>
            <a:pPr marL="12700">
              <a:lnSpc>
                <a:spcPct val="100000"/>
              </a:lnSpc>
              <a:spcBef>
                <a:spcPts val="105"/>
              </a:spcBef>
            </a:pPr>
            <a:r>
              <a:rPr sz="4400" b="0" spc="-10" dirty="0">
                <a:latin typeface="Calibri"/>
                <a:cs typeface="Calibri"/>
              </a:rPr>
              <a:t>Introduction</a:t>
            </a:r>
            <a:endParaRPr sz="4400" dirty="0">
              <a:latin typeface="Calibri"/>
              <a:cs typeface="Calibri"/>
            </a:endParaRPr>
          </a:p>
        </p:txBody>
      </p:sp>
      <p:sp>
        <p:nvSpPr>
          <p:cNvPr id="3" name="object 3"/>
          <p:cNvSpPr txBox="1"/>
          <p:nvPr/>
        </p:nvSpPr>
        <p:spPr>
          <a:xfrm>
            <a:off x="228601" y="1066800"/>
            <a:ext cx="8441054" cy="5126147"/>
          </a:xfrm>
          <a:prstGeom prst="rect">
            <a:avLst/>
          </a:prstGeom>
        </p:spPr>
        <p:txBody>
          <a:bodyPr vert="horz" wrap="square" lIns="0" tIns="13335" rIns="0" bIns="0" rtlCol="0">
            <a:spAutoFit/>
          </a:bodyPr>
          <a:lstStyle/>
          <a:p>
            <a:pPr marL="355600" indent="-343535" algn="just">
              <a:lnSpc>
                <a:spcPct val="100000"/>
              </a:lnSpc>
              <a:spcBef>
                <a:spcPts val="105"/>
              </a:spcBef>
              <a:buFont typeface="Arial MT"/>
              <a:buChar char="•"/>
              <a:tabLst>
                <a:tab pos="355600" algn="l"/>
                <a:tab pos="356235" algn="l"/>
              </a:tabLst>
            </a:pPr>
            <a:r>
              <a:rPr sz="2400" spc="-5" dirty="0">
                <a:latin typeface="Times New Roman" panose="02020603050405020304" pitchFamily="18" charset="0"/>
                <a:cs typeface="Times New Roman" panose="02020603050405020304" pitchFamily="18" charset="0"/>
              </a:rPr>
              <a:t>The</a:t>
            </a:r>
            <a:r>
              <a:rPr sz="2400" spc="-10" dirty="0">
                <a:latin typeface="Times New Roman" panose="02020603050405020304" pitchFamily="18" charset="0"/>
                <a:cs typeface="Times New Roman" panose="02020603050405020304" pitchFamily="18" charset="0"/>
              </a:rPr>
              <a:t> architectural</a:t>
            </a:r>
            <a:r>
              <a:rPr sz="2400" spc="-2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design</a:t>
            </a:r>
            <a:r>
              <a:rPr sz="2400" spc="-4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of</a:t>
            </a:r>
            <a:r>
              <a:rPr sz="2400" spc="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the</a:t>
            </a:r>
            <a:r>
              <a:rPr sz="2400" spc="15" dirty="0">
                <a:latin typeface="Times New Roman" panose="02020603050405020304" pitchFamily="18" charset="0"/>
                <a:cs typeface="Times New Roman" panose="02020603050405020304" pitchFamily="18" charset="0"/>
              </a:rPr>
              <a:t> </a:t>
            </a:r>
            <a:r>
              <a:rPr sz="2400" b="1" spc="-5" dirty="0">
                <a:latin typeface="Times New Roman" panose="02020603050405020304" pitchFamily="18" charset="0"/>
                <a:cs typeface="Times New Roman" panose="02020603050405020304" pitchFamily="18" charset="0"/>
              </a:rPr>
              <a:t>CPU</a:t>
            </a:r>
            <a:r>
              <a:rPr sz="2400" b="1"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is RISC</a:t>
            </a:r>
            <a:r>
              <a:rPr sz="2400" spc="-1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&amp;</a:t>
            </a:r>
            <a:r>
              <a:rPr sz="2400" spc="1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CISC</a:t>
            </a:r>
            <a:r>
              <a:rPr sz="2400" spc="-5" dirty="0" smtClean="0">
                <a:latin typeface="Times New Roman" panose="02020603050405020304" pitchFamily="18" charset="0"/>
                <a:cs typeface="Times New Roman" panose="02020603050405020304" pitchFamily="18" charset="0"/>
              </a:rPr>
              <a:t>.</a:t>
            </a:r>
            <a:endParaRPr lang="en-US" sz="2400" spc="-5" dirty="0" smtClean="0">
              <a:latin typeface="Times New Roman" panose="02020603050405020304" pitchFamily="18" charset="0"/>
              <a:cs typeface="Times New Roman" panose="02020603050405020304" pitchFamily="18" charset="0"/>
            </a:endParaRPr>
          </a:p>
          <a:p>
            <a:pPr marL="355600" indent="-343535" algn="just">
              <a:lnSpc>
                <a:spcPct val="100000"/>
              </a:lnSpc>
              <a:spcBef>
                <a:spcPts val="105"/>
              </a:spcBef>
              <a:buFont typeface="Arial MT"/>
              <a:buChar char="•"/>
              <a:tabLst>
                <a:tab pos="355600" algn="l"/>
                <a:tab pos="356235" algn="l"/>
              </a:tabLst>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CISC architecture helps reduce program code by embedding multiple operations on each program instruction, which makes the CISC processor more </a:t>
            </a:r>
            <a:r>
              <a:rPr lang="en-US" sz="2400" dirty="0" smtClean="0">
                <a:latin typeface="Times New Roman" panose="02020603050405020304" pitchFamily="18" charset="0"/>
                <a:cs typeface="Times New Roman" panose="02020603050405020304" pitchFamily="18" charset="0"/>
              </a:rPr>
              <a:t>complex</a:t>
            </a:r>
          </a:p>
          <a:p>
            <a:pPr marL="355600" indent="-343535" algn="just">
              <a:spcBef>
                <a:spcPts val="105"/>
              </a:spcBef>
              <a:buFont typeface="Arial MT"/>
              <a:buChar char="•"/>
              <a:tabLst>
                <a:tab pos="355600" algn="l"/>
                <a:tab pos="356235" algn="l"/>
              </a:tabLst>
            </a:pPr>
            <a:r>
              <a:rPr lang="en-US" sz="2400" spc="-5" dirty="0">
                <a:latin typeface="Times New Roman" panose="02020603050405020304" pitchFamily="18" charset="0"/>
                <a:cs typeface="Times New Roman" panose="02020603050405020304" pitchFamily="18" charset="0"/>
              </a:rPr>
              <a:t>RISC has a highly customized set of instructions used in portable devices due to system reliability such as Apple iPod, mobiles/smartphones, Nintendo DS</a:t>
            </a:r>
            <a:r>
              <a:rPr lang="en-US" sz="2400" spc="-5" dirty="0" smtClean="0">
                <a:latin typeface="Times New Roman" panose="02020603050405020304" pitchFamily="18" charset="0"/>
                <a:cs typeface="Times New Roman" panose="02020603050405020304" pitchFamily="18" charset="0"/>
              </a:rPr>
              <a:t>,</a:t>
            </a:r>
            <a:endParaRPr sz="2400" dirty="0">
              <a:latin typeface="Times New Roman" panose="02020603050405020304" pitchFamily="18" charset="0"/>
              <a:cs typeface="Times New Roman" panose="02020603050405020304" pitchFamily="18" charset="0"/>
            </a:endParaRPr>
          </a:p>
          <a:p>
            <a:pPr algn="just">
              <a:lnSpc>
                <a:spcPct val="100000"/>
              </a:lnSpc>
              <a:spcBef>
                <a:spcPts val="10"/>
              </a:spcBef>
              <a:buChar char="•"/>
            </a:pPr>
            <a:endParaRPr sz="2400" dirty="0">
              <a:latin typeface="Times New Roman" panose="02020603050405020304" pitchFamily="18" charset="0"/>
              <a:cs typeface="Times New Roman" panose="02020603050405020304" pitchFamily="18" charset="0"/>
            </a:endParaRPr>
          </a:p>
          <a:p>
            <a:pPr marL="355600" indent="-343535" algn="just">
              <a:lnSpc>
                <a:spcPct val="100000"/>
              </a:lnSpc>
              <a:buFont typeface="Arial MT"/>
              <a:buChar char="•"/>
              <a:tabLst>
                <a:tab pos="355600" algn="l"/>
                <a:tab pos="356235" algn="l"/>
              </a:tabLst>
            </a:pPr>
            <a:r>
              <a:rPr sz="2400" spc="-15" dirty="0">
                <a:latin typeface="Times New Roman" panose="02020603050405020304" pitchFamily="18" charset="0"/>
                <a:cs typeface="Times New Roman" panose="02020603050405020304" pitchFamily="18" charset="0"/>
              </a:rPr>
              <a:t>Hardware</a:t>
            </a:r>
            <a:r>
              <a:rPr sz="2400" spc="3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fused</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with </a:t>
            </a:r>
            <a:r>
              <a:rPr sz="2400" spc="-15" dirty="0">
                <a:latin typeface="Times New Roman" panose="02020603050405020304" pitchFamily="18" charset="0"/>
                <a:cs typeface="Times New Roman" panose="02020603050405020304" pitchFamily="18" charset="0"/>
              </a:rPr>
              <a:t>software</a:t>
            </a:r>
            <a:r>
              <a:rPr sz="2400" spc="1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a:t>
            </a:r>
            <a:r>
              <a:rPr sz="2400" b="1" spc="-10" dirty="0">
                <a:latin typeface="Times New Roman" panose="02020603050405020304" pitchFamily="18" charset="0"/>
                <a:cs typeface="Times New Roman" panose="02020603050405020304" pitchFamily="18" charset="0"/>
              </a:rPr>
              <a:t>Intel</a:t>
            </a:r>
            <a:r>
              <a:rPr sz="2400" b="1" spc="5" dirty="0">
                <a:latin typeface="Times New Roman" panose="02020603050405020304" pitchFamily="18" charset="0"/>
                <a:cs typeface="Times New Roman" panose="02020603050405020304" pitchFamily="18" charset="0"/>
              </a:rPr>
              <a:t> </a:t>
            </a:r>
            <a:r>
              <a:rPr sz="2400" b="1" spc="-20" dirty="0">
                <a:latin typeface="Times New Roman" panose="02020603050405020304" pitchFamily="18" charset="0"/>
                <a:cs typeface="Times New Roman" panose="02020603050405020304" pitchFamily="18" charset="0"/>
              </a:rPr>
              <a:t>v/s</a:t>
            </a:r>
            <a:r>
              <a:rPr sz="2400" b="1" spc="-15" dirty="0">
                <a:latin typeface="Times New Roman" panose="02020603050405020304" pitchFamily="18" charset="0"/>
                <a:cs typeface="Times New Roman" panose="02020603050405020304" pitchFamily="18" charset="0"/>
              </a:rPr>
              <a:t> </a:t>
            </a:r>
            <a:r>
              <a:rPr sz="2400" b="1" dirty="0">
                <a:latin typeface="Times New Roman" panose="02020603050405020304" pitchFamily="18" charset="0"/>
                <a:cs typeface="Times New Roman" panose="02020603050405020304" pitchFamily="18" charset="0"/>
              </a:rPr>
              <a:t>Apple</a:t>
            </a:r>
            <a:r>
              <a:rPr sz="2400" dirty="0">
                <a:latin typeface="Times New Roman" panose="02020603050405020304" pitchFamily="18" charset="0"/>
                <a:cs typeface="Times New Roman" panose="02020603050405020304" pitchFamily="18" charset="0"/>
              </a:rPr>
              <a:t>)</a:t>
            </a:r>
          </a:p>
          <a:p>
            <a:pPr marL="355600" marR="290830" indent="-343535" algn="just">
              <a:lnSpc>
                <a:spcPct val="180100"/>
              </a:lnSpc>
              <a:spcBef>
                <a:spcPts val="455"/>
              </a:spcBef>
              <a:buFont typeface="Arial MT"/>
              <a:buChar char="•"/>
              <a:tabLst>
                <a:tab pos="355600" algn="l"/>
                <a:tab pos="356235" algn="l"/>
              </a:tabLst>
            </a:pPr>
            <a:r>
              <a:rPr sz="2400" b="1" spc="-25" dirty="0">
                <a:solidFill>
                  <a:srgbClr val="FF0000"/>
                </a:solidFill>
                <a:latin typeface="Times New Roman" panose="02020603050405020304" pitchFamily="18" charset="0"/>
                <a:cs typeface="Times New Roman" panose="02020603050405020304" pitchFamily="18" charset="0"/>
              </a:rPr>
              <a:t>Intel’s</a:t>
            </a:r>
            <a:r>
              <a:rPr sz="2400" b="1" spc="5" dirty="0">
                <a:solidFill>
                  <a:srgbClr val="FF0000"/>
                </a:solidFill>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hardware</a:t>
            </a:r>
            <a:r>
              <a:rPr sz="2400" spc="3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oriented</a:t>
            </a:r>
            <a:r>
              <a:rPr sz="2400" spc="2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approach</a:t>
            </a:r>
            <a:r>
              <a:rPr sz="2400" spc="1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is</a:t>
            </a:r>
            <a:r>
              <a:rPr sz="240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termed</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as</a:t>
            </a:r>
            <a:r>
              <a:rPr sz="240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CISC</a:t>
            </a:r>
            <a:r>
              <a:rPr sz="2400" spc="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while</a:t>
            </a:r>
            <a:r>
              <a:rPr sz="2400" spc="2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that of</a:t>
            </a:r>
            <a:r>
              <a:rPr sz="2400" spc="25" dirty="0">
                <a:latin typeface="Times New Roman" panose="02020603050405020304" pitchFamily="18" charset="0"/>
                <a:cs typeface="Times New Roman" panose="02020603050405020304" pitchFamily="18" charset="0"/>
              </a:rPr>
              <a:t> </a:t>
            </a:r>
            <a:r>
              <a:rPr sz="2400" b="1" spc="-5" dirty="0">
                <a:solidFill>
                  <a:srgbClr val="FF0000"/>
                </a:solidFill>
                <a:latin typeface="Times New Roman" panose="02020603050405020304" pitchFamily="18" charset="0"/>
                <a:cs typeface="Times New Roman" panose="02020603050405020304" pitchFamily="18" charset="0"/>
              </a:rPr>
              <a:t>Apple</a:t>
            </a:r>
            <a:r>
              <a:rPr sz="2400" b="1" dirty="0">
                <a:solidFill>
                  <a:srgbClr val="FF0000"/>
                </a:solidFill>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is </a:t>
            </a:r>
            <a:r>
              <a:rPr sz="2400" spc="-41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RISC</a:t>
            </a:r>
            <a:endParaRPr sz="2400" dirty="0">
              <a:latin typeface="Times New Roman" panose="02020603050405020304" pitchFamily="18" charset="0"/>
              <a:cs typeface="Times New Roman" panose="02020603050405020304" pitchFamily="18" charset="0"/>
            </a:endParaRPr>
          </a:p>
          <a:p>
            <a:pPr algn="just">
              <a:lnSpc>
                <a:spcPct val="100000"/>
              </a:lnSpc>
              <a:spcBef>
                <a:spcPts val="20"/>
              </a:spcBef>
              <a:buChar char="•"/>
            </a:pP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552688" cy="411162"/>
          </a:xfrm>
        </p:spPr>
        <p:txBody>
          <a:bodyPr>
            <a:normAutofit fontScale="90000"/>
          </a:bodyPr>
          <a:lstStyle/>
          <a:p>
            <a:endParaRPr lang="en-IN" dirty="0"/>
          </a:p>
        </p:txBody>
      </p:sp>
      <p:sp>
        <p:nvSpPr>
          <p:cNvPr id="3" name="Content Placeholder 2"/>
          <p:cNvSpPr>
            <a:spLocks noGrp="1"/>
          </p:cNvSpPr>
          <p:nvPr>
            <p:ph idx="1"/>
          </p:nvPr>
        </p:nvSpPr>
        <p:spPr>
          <a:xfrm>
            <a:off x="304800" y="838200"/>
            <a:ext cx="8628888" cy="5410200"/>
          </a:xfrm>
        </p:spPr>
        <p:txBody>
          <a:bodyPr>
            <a:normAutofit/>
          </a:bodyPr>
          <a:lstStyle/>
          <a:p>
            <a:pPr marL="355600" indent="-343535" algn="just">
              <a:spcBef>
                <a:spcPts val="5"/>
              </a:spcBef>
              <a:buFont typeface="Arial MT"/>
              <a:buChar char="•"/>
              <a:tabLst>
                <a:tab pos="355600" algn="l"/>
                <a:tab pos="356235" algn="l"/>
              </a:tabLst>
            </a:pPr>
            <a:r>
              <a:rPr lang="en-US" sz="2400" b="1" spc="-5" dirty="0">
                <a:latin typeface="Times New Roman" panose="02020603050405020304" pitchFamily="18" charset="0"/>
                <a:cs typeface="Times New Roman" panose="02020603050405020304" pitchFamily="18" charset="0"/>
              </a:rPr>
              <a:t>Instruction</a:t>
            </a:r>
            <a:r>
              <a:rPr lang="en-US" sz="2400" b="1" spc="45" dirty="0">
                <a:latin typeface="Times New Roman" panose="02020603050405020304" pitchFamily="18" charset="0"/>
                <a:cs typeface="Times New Roman" panose="02020603050405020304" pitchFamily="18" charset="0"/>
              </a:rPr>
              <a:t> </a:t>
            </a:r>
            <a:r>
              <a:rPr lang="en-US" sz="2400" b="1" spc="-5" dirty="0">
                <a:latin typeface="Times New Roman" panose="02020603050405020304" pitchFamily="18" charset="0"/>
                <a:cs typeface="Times New Roman" panose="02020603050405020304" pitchFamily="18" charset="0"/>
              </a:rPr>
              <a:t>Set</a:t>
            </a:r>
            <a:r>
              <a:rPr lang="en-US" sz="2400" b="1" spc="5" dirty="0">
                <a:latin typeface="Times New Roman" panose="02020603050405020304" pitchFamily="18" charset="0"/>
                <a:cs typeface="Times New Roman" panose="02020603050405020304" pitchFamily="18" charset="0"/>
              </a:rPr>
              <a:t> </a:t>
            </a:r>
            <a:r>
              <a:rPr lang="en-US" sz="2400" b="1" spc="-10" dirty="0">
                <a:latin typeface="Times New Roman" panose="02020603050405020304" pitchFamily="18" charset="0"/>
                <a:cs typeface="Times New Roman" panose="02020603050405020304" pitchFamily="18" charset="0"/>
              </a:rPr>
              <a:t>Architecture-</a:t>
            </a:r>
            <a:r>
              <a:rPr lang="en-US" sz="2400" b="1" spc="35" dirty="0">
                <a:latin typeface="Times New Roman" panose="02020603050405020304" pitchFamily="18" charset="0"/>
                <a:cs typeface="Times New Roman" panose="02020603050405020304" pitchFamily="18" charset="0"/>
              </a:rPr>
              <a:t> </a:t>
            </a:r>
            <a:r>
              <a:rPr lang="en-US" sz="2400" b="1" spc="-15" dirty="0">
                <a:solidFill>
                  <a:srgbClr val="FF0000"/>
                </a:solidFill>
                <a:latin typeface="Times New Roman" panose="02020603050405020304" pitchFamily="18" charset="0"/>
                <a:cs typeface="Times New Roman" panose="02020603050405020304" pitchFamily="18" charset="0"/>
              </a:rPr>
              <a:t>Interface</a:t>
            </a:r>
            <a:r>
              <a:rPr lang="en-US" sz="2400" b="1" spc="55" dirty="0">
                <a:solidFill>
                  <a:srgbClr val="FF0000"/>
                </a:solidFill>
                <a:latin typeface="Times New Roman" panose="02020603050405020304" pitchFamily="18" charset="0"/>
                <a:cs typeface="Times New Roman" panose="02020603050405020304" pitchFamily="18" charset="0"/>
              </a:rPr>
              <a:t> </a:t>
            </a:r>
            <a:r>
              <a:rPr lang="en-US" sz="2400" spc="-15" dirty="0">
                <a:latin typeface="Times New Roman" panose="02020603050405020304" pitchFamily="18" charset="0"/>
                <a:cs typeface="Times New Roman" panose="02020603050405020304" pitchFamily="18" charset="0"/>
              </a:rPr>
              <a:t>to</a:t>
            </a:r>
            <a:r>
              <a:rPr lang="en-US" sz="240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allow</a:t>
            </a:r>
            <a:r>
              <a:rPr lang="en-US" sz="2400" spc="3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easy</a:t>
            </a:r>
            <a:r>
              <a:rPr lang="en-US" sz="2400" spc="1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communication</a:t>
            </a:r>
            <a:r>
              <a:rPr lang="en-US" sz="240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between </a:t>
            </a:r>
            <a:r>
              <a:rPr lang="en-US" sz="2400" spc="-5" dirty="0">
                <a:latin typeface="Times New Roman" panose="02020603050405020304" pitchFamily="18" charset="0"/>
                <a:cs typeface="Times New Roman" panose="02020603050405020304" pitchFamily="18" charset="0"/>
              </a:rPr>
              <a:t>the </a:t>
            </a:r>
            <a:r>
              <a:rPr lang="en-US" sz="2400" spc="-15" dirty="0">
                <a:latin typeface="Times New Roman" panose="02020603050405020304" pitchFamily="18" charset="0"/>
                <a:cs typeface="Times New Roman" panose="02020603050405020304" pitchFamily="18" charset="0"/>
              </a:rPr>
              <a:t>programmer</a:t>
            </a:r>
            <a:r>
              <a:rPr lang="en-US" sz="2400" spc="25"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and the</a:t>
            </a:r>
            <a:r>
              <a:rPr lang="en-US" sz="2400" dirty="0">
                <a:latin typeface="Times New Roman" panose="02020603050405020304" pitchFamily="18" charset="0"/>
                <a:cs typeface="Times New Roman" panose="02020603050405020304" pitchFamily="18" charset="0"/>
              </a:rPr>
              <a:t> </a:t>
            </a:r>
            <a:r>
              <a:rPr lang="en-US" sz="2400" spc="-15" dirty="0">
                <a:latin typeface="Times New Roman" panose="02020603050405020304" pitchFamily="18" charset="0"/>
                <a:cs typeface="Times New Roman" panose="02020603050405020304" pitchFamily="18" charset="0"/>
              </a:rPr>
              <a:t>hardware.</a:t>
            </a:r>
            <a:endParaRPr lang="en-US" sz="2400" dirty="0">
              <a:latin typeface="Times New Roman" panose="02020603050405020304" pitchFamily="18" charset="0"/>
              <a:cs typeface="Times New Roman" panose="02020603050405020304" pitchFamily="18" charset="0"/>
            </a:endParaRPr>
          </a:p>
          <a:p>
            <a:pPr algn="just">
              <a:spcBef>
                <a:spcPts val="20"/>
              </a:spcBef>
            </a:pPr>
            <a:endParaRPr lang="en-US" sz="2400" dirty="0">
              <a:latin typeface="Times New Roman" panose="02020603050405020304" pitchFamily="18" charset="0"/>
              <a:cs typeface="Times New Roman" panose="02020603050405020304" pitchFamily="18" charset="0"/>
            </a:endParaRPr>
          </a:p>
          <a:p>
            <a:pPr marL="355600" indent="-343535" algn="just">
              <a:buFont typeface="Arial MT"/>
              <a:buChar char="•"/>
              <a:tabLst>
                <a:tab pos="355600" algn="l"/>
                <a:tab pos="356235" algn="l"/>
              </a:tabLst>
            </a:pPr>
            <a:r>
              <a:rPr lang="en-US" sz="2400" spc="-10" dirty="0">
                <a:latin typeface="Times New Roman" panose="02020603050405020304" pitchFamily="18" charset="0"/>
                <a:cs typeface="Times New Roman" panose="02020603050405020304" pitchFamily="18" charset="0"/>
              </a:rPr>
              <a:t>ISA-</a:t>
            </a:r>
            <a:r>
              <a:rPr lang="en-US" sz="2400" spc="-5" dirty="0">
                <a:latin typeface="Times New Roman" panose="02020603050405020304" pitchFamily="18" charset="0"/>
                <a:cs typeface="Times New Roman" panose="02020603050405020304" pitchFamily="18" charset="0"/>
              </a:rPr>
              <a:t> </a:t>
            </a:r>
            <a:r>
              <a:rPr lang="en-US" sz="2400" spc="-15" dirty="0">
                <a:latin typeface="Times New Roman" panose="02020603050405020304" pitchFamily="18" charset="0"/>
                <a:cs typeface="Times New Roman" panose="02020603050405020304" pitchFamily="18" charset="0"/>
              </a:rPr>
              <a:t>execution</a:t>
            </a:r>
            <a:r>
              <a:rPr lang="en-US" sz="2400" spc="2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of</a:t>
            </a:r>
            <a:r>
              <a:rPr lang="en-US" sz="2400" spc="-2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data,</a:t>
            </a:r>
            <a:r>
              <a:rPr lang="en-US" sz="2400" spc="-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copying</a:t>
            </a:r>
            <a:r>
              <a:rPr lang="en-US" sz="2400" spc="2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data,</a:t>
            </a:r>
            <a:r>
              <a:rPr lang="en-US" sz="2400" spc="-5" dirty="0">
                <a:latin typeface="Times New Roman" panose="02020603050405020304" pitchFamily="18" charset="0"/>
                <a:cs typeface="Times New Roman" panose="02020603050405020304" pitchFamily="18" charset="0"/>
              </a:rPr>
              <a:t> deleting</a:t>
            </a:r>
            <a:r>
              <a:rPr lang="en-US" sz="2400" spc="2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it,</a:t>
            </a:r>
            <a:r>
              <a:rPr lang="en-US" sz="240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editing</a:t>
            </a:r>
            <a:endParaRPr lang="en-US" sz="2400" dirty="0">
              <a:latin typeface="Times New Roman" panose="02020603050405020304" pitchFamily="18" charset="0"/>
              <a:cs typeface="Times New Roman" panose="02020603050405020304" pitchFamily="18" charset="0"/>
            </a:endParaRPr>
          </a:p>
          <a:p>
            <a:pPr algn="just">
              <a:spcBef>
                <a:spcPts val="25"/>
              </a:spcBef>
              <a:buChar char="•"/>
            </a:pPr>
            <a:endParaRPr lang="en-US" sz="2400" dirty="0">
              <a:latin typeface="Times New Roman" panose="02020603050405020304" pitchFamily="18" charset="0"/>
              <a:cs typeface="Times New Roman" panose="02020603050405020304" pitchFamily="18" charset="0"/>
            </a:endParaRPr>
          </a:p>
          <a:p>
            <a:pPr marL="355600" indent="-343535" algn="just">
              <a:buFont typeface="Arial MT"/>
              <a:buChar char="•"/>
              <a:tabLst>
                <a:tab pos="355600" algn="l"/>
                <a:tab pos="356235" algn="l"/>
              </a:tabLst>
            </a:pPr>
            <a:r>
              <a:rPr lang="en-US" sz="2400" spc="-5" dirty="0">
                <a:latin typeface="Times New Roman" panose="02020603050405020304" pitchFamily="18" charset="0"/>
                <a:cs typeface="Times New Roman" panose="02020603050405020304" pitchFamily="18" charset="0"/>
              </a:rPr>
              <a:t>Instruction</a:t>
            </a:r>
            <a:r>
              <a:rPr lang="en-US" sz="240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Set </a:t>
            </a:r>
            <a:r>
              <a:rPr lang="en-US" sz="2400" spc="-5" dirty="0">
                <a:latin typeface="Times New Roman" panose="02020603050405020304" pitchFamily="18" charset="0"/>
                <a:cs typeface="Times New Roman" panose="02020603050405020304" pitchFamily="18" charset="0"/>
              </a:rPr>
              <a:t>,</a:t>
            </a:r>
            <a:r>
              <a:rPr lang="en-US" sz="2400" spc="-10" dirty="0">
                <a:latin typeface="Times New Roman" panose="02020603050405020304" pitchFamily="18" charset="0"/>
                <a:cs typeface="Times New Roman" panose="02020603050405020304" pitchFamily="18" charset="0"/>
              </a:rPr>
              <a:t> Addressing</a:t>
            </a:r>
            <a:r>
              <a:rPr lang="en-US" sz="2400" spc="1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Modes,</a:t>
            </a:r>
            <a:endParaRPr lang="en-US" sz="2400" dirty="0">
              <a:latin typeface="Times New Roman" panose="02020603050405020304" pitchFamily="18" charset="0"/>
              <a:cs typeface="Times New Roman" panose="02020603050405020304" pitchFamily="18" charset="0"/>
            </a:endParaRPr>
          </a:p>
          <a:p>
            <a:endParaRPr lang="en-IN" sz="2400" dirty="0"/>
          </a:p>
        </p:txBody>
      </p:sp>
    </p:spTree>
    <p:extLst>
      <p:ext uri="{BB962C8B-B14F-4D97-AF65-F5344CB8AC3E}">
        <p14:creationId xmlns:p14="http://schemas.microsoft.com/office/powerpoint/2010/main" val="408933499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573820"/>
            <a:ext cx="8324088" cy="544636"/>
          </a:xfrm>
          <a:prstGeom prst="rect">
            <a:avLst/>
          </a:prstGeom>
        </p:spPr>
        <p:txBody>
          <a:bodyPr vert="horz" wrap="square" lIns="0" tIns="51689" rIns="0" bIns="0" rtlCol="0">
            <a:spAutoFit/>
          </a:bodyPr>
          <a:lstStyle/>
          <a:p>
            <a:pPr marL="2128520" marR="5080" indent="-1668145">
              <a:lnSpc>
                <a:spcPct val="100000"/>
              </a:lnSpc>
              <a:spcBef>
                <a:spcPts val="95"/>
              </a:spcBef>
            </a:pPr>
            <a:r>
              <a:rPr sz="3200" b="0" spc="-10" dirty="0">
                <a:latin typeface="Calibri"/>
                <a:cs typeface="Calibri"/>
              </a:rPr>
              <a:t>RISC-</a:t>
            </a:r>
            <a:r>
              <a:rPr sz="3200" spc="-10" dirty="0"/>
              <a:t>Reduced</a:t>
            </a:r>
            <a:r>
              <a:rPr sz="3200" spc="-15" dirty="0"/>
              <a:t> </a:t>
            </a:r>
            <a:r>
              <a:rPr sz="3200" spc="-5" dirty="0"/>
              <a:t>Instruction</a:t>
            </a:r>
            <a:r>
              <a:rPr sz="3200" spc="10" dirty="0"/>
              <a:t> </a:t>
            </a:r>
            <a:r>
              <a:rPr sz="3200" spc="-10" dirty="0"/>
              <a:t>Set </a:t>
            </a:r>
            <a:r>
              <a:rPr sz="3200" spc="-890" dirty="0"/>
              <a:t> </a:t>
            </a:r>
            <a:r>
              <a:rPr sz="3200" spc="-15" dirty="0"/>
              <a:t>Computer</a:t>
            </a:r>
          </a:p>
        </p:txBody>
      </p:sp>
      <p:sp>
        <p:nvSpPr>
          <p:cNvPr id="3" name="object 3"/>
          <p:cNvSpPr txBox="1"/>
          <p:nvPr/>
        </p:nvSpPr>
        <p:spPr>
          <a:xfrm>
            <a:off x="457200" y="1253032"/>
            <a:ext cx="8065135" cy="4501232"/>
          </a:xfrm>
          <a:prstGeom prst="rect">
            <a:avLst/>
          </a:prstGeom>
        </p:spPr>
        <p:txBody>
          <a:bodyPr vert="horz" wrap="square" lIns="0" tIns="12700" rIns="0" bIns="0" rtlCol="0">
            <a:spAutoFit/>
          </a:bodyPr>
          <a:lstStyle/>
          <a:p>
            <a:pPr marL="355600" indent="-343535" algn="just">
              <a:lnSpc>
                <a:spcPct val="100000"/>
              </a:lnSpc>
              <a:spcBef>
                <a:spcPts val="100"/>
              </a:spcBef>
              <a:buFont typeface="Arial MT"/>
              <a:buChar char="•"/>
              <a:tabLst>
                <a:tab pos="355600" algn="l"/>
                <a:tab pos="356235" algn="l"/>
              </a:tabLst>
            </a:pPr>
            <a:r>
              <a:rPr lang="en-US" sz="2000" dirty="0">
                <a:latin typeface="Times New Roman" panose="02020603050405020304" pitchFamily="18" charset="0"/>
                <a:cs typeface="Times New Roman" panose="02020603050405020304" pitchFamily="18" charset="0"/>
              </a:rPr>
              <a:t>A</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microprocessor architecture with a simple collection and highly customized set of instructions</a:t>
            </a:r>
            <a:r>
              <a:rPr lang="en-US" sz="2000" dirty="0" smtClean="0">
                <a:latin typeface="Times New Roman" panose="02020603050405020304" pitchFamily="18" charset="0"/>
                <a:cs typeface="Times New Roman" panose="02020603050405020304" pitchFamily="18" charset="0"/>
              </a:rPr>
              <a:t>.</a:t>
            </a:r>
          </a:p>
          <a:p>
            <a:pPr marL="355600" indent="-343535" algn="just">
              <a:lnSpc>
                <a:spcPct val="100000"/>
              </a:lnSpc>
              <a:spcBef>
                <a:spcPts val="100"/>
              </a:spcBef>
              <a:buFont typeface="Arial MT"/>
              <a:buChar char="•"/>
              <a:tabLst>
                <a:tab pos="355600" algn="l"/>
                <a:tab pos="356235" algn="l"/>
              </a:tabLst>
            </a:pPr>
            <a:endParaRPr lang="en-US" sz="2000" dirty="0" smtClean="0">
              <a:latin typeface="Times New Roman" panose="02020603050405020304" pitchFamily="18" charset="0"/>
              <a:cs typeface="Times New Roman" panose="02020603050405020304" pitchFamily="18" charset="0"/>
            </a:endParaRPr>
          </a:p>
          <a:p>
            <a:pPr marL="355600" indent="-343535" algn="just">
              <a:lnSpc>
                <a:spcPct val="100000"/>
              </a:lnSpc>
              <a:spcBef>
                <a:spcPts val="100"/>
              </a:spcBef>
              <a:buFont typeface="Arial MT"/>
              <a:buChar char="•"/>
              <a:tabLst>
                <a:tab pos="355600" algn="l"/>
                <a:tab pos="356235" algn="l"/>
              </a:tabLst>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It is built to </a:t>
            </a:r>
            <a:r>
              <a:rPr lang="en-US" sz="2000" b="1" dirty="0">
                <a:latin typeface="Times New Roman" panose="02020603050405020304" pitchFamily="18" charset="0"/>
                <a:cs typeface="Times New Roman" panose="02020603050405020304" pitchFamily="18" charset="0"/>
              </a:rPr>
              <a:t>minimize the instruction execution time by optimizing and limiting the number of instructions. </a:t>
            </a:r>
            <a:endParaRPr lang="en-US" sz="2000" b="1" dirty="0" smtClean="0">
              <a:latin typeface="Times New Roman" panose="02020603050405020304" pitchFamily="18" charset="0"/>
              <a:cs typeface="Times New Roman" panose="02020603050405020304" pitchFamily="18" charset="0"/>
            </a:endParaRPr>
          </a:p>
          <a:p>
            <a:pPr marL="355600" indent="-343535" algn="just">
              <a:lnSpc>
                <a:spcPct val="100000"/>
              </a:lnSpc>
              <a:spcBef>
                <a:spcPts val="100"/>
              </a:spcBef>
              <a:buFont typeface="Arial MT"/>
              <a:buChar char="•"/>
              <a:tabLst>
                <a:tab pos="355600" algn="l"/>
                <a:tab pos="356235" algn="l"/>
              </a:tabLst>
            </a:pPr>
            <a:endParaRPr lang="en-US" sz="2000" b="1" dirty="0" smtClean="0">
              <a:latin typeface="Times New Roman" panose="02020603050405020304" pitchFamily="18" charset="0"/>
              <a:cs typeface="Times New Roman" panose="02020603050405020304" pitchFamily="18" charset="0"/>
            </a:endParaRPr>
          </a:p>
          <a:p>
            <a:pPr marL="355600" indent="-343535" algn="just">
              <a:lnSpc>
                <a:spcPct val="100000"/>
              </a:lnSpc>
              <a:spcBef>
                <a:spcPts val="100"/>
              </a:spcBef>
              <a:buFont typeface="Arial MT"/>
              <a:buChar char="•"/>
              <a:tabLst>
                <a:tab pos="355600" algn="l"/>
                <a:tab pos="356235" algn="l"/>
              </a:tabLst>
            </a:pPr>
            <a:r>
              <a:rPr lang="en-US" sz="2000" dirty="0" smtClean="0">
                <a:latin typeface="Times New Roman" panose="02020603050405020304" pitchFamily="18" charset="0"/>
                <a:cs typeface="Times New Roman" panose="02020603050405020304" pitchFamily="18" charset="0"/>
              </a:rPr>
              <a:t>It </a:t>
            </a:r>
            <a:r>
              <a:rPr lang="en-US" sz="2000" dirty="0">
                <a:latin typeface="Times New Roman" panose="02020603050405020304" pitchFamily="18" charset="0"/>
                <a:cs typeface="Times New Roman" panose="02020603050405020304" pitchFamily="18" charset="0"/>
              </a:rPr>
              <a:t>means </a:t>
            </a:r>
            <a:r>
              <a:rPr lang="en-US" sz="2000" b="1" dirty="0">
                <a:latin typeface="Times New Roman" panose="02020603050405020304" pitchFamily="18" charset="0"/>
                <a:cs typeface="Times New Roman" panose="02020603050405020304" pitchFamily="18" charset="0"/>
              </a:rPr>
              <a:t>each instruction cycle requires only one clock </a:t>
            </a:r>
            <a:r>
              <a:rPr lang="en-US" sz="2000" b="1" dirty="0" smtClean="0">
                <a:latin typeface="Times New Roman" panose="02020603050405020304" pitchFamily="18" charset="0"/>
                <a:cs typeface="Times New Roman" panose="02020603050405020304" pitchFamily="18" charset="0"/>
              </a:rPr>
              <a:t>cycle</a:t>
            </a:r>
            <a:endParaRPr lang="en-US" sz="2000" b="1" dirty="0">
              <a:latin typeface="Times New Roman" panose="02020603050405020304" pitchFamily="18" charset="0"/>
              <a:cs typeface="Times New Roman" panose="02020603050405020304" pitchFamily="18" charset="0"/>
            </a:endParaRPr>
          </a:p>
          <a:p>
            <a:pPr marL="12065" algn="just">
              <a:lnSpc>
                <a:spcPct val="100000"/>
              </a:lnSpc>
              <a:spcBef>
                <a:spcPts val="100"/>
              </a:spcBef>
              <a:tabLst>
                <a:tab pos="355600" algn="l"/>
                <a:tab pos="356235" algn="l"/>
              </a:tabLst>
            </a:pPr>
            <a:endParaRPr lang="en-US" sz="2000" b="1" dirty="0" smtClean="0">
              <a:latin typeface="Times New Roman" panose="02020603050405020304" pitchFamily="18" charset="0"/>
              <a:cs typeface="Times New Roman" panose="02020603050405020304" pitchFamily="18" charset="0"/>
            </a:endParaRPr>
          </a:p>
          <a:p>
            <a:pPr marL="355600" indent="-343535" algn="just">
              <a:lnSpc>
                <a:spcPct val="100000"/>
              </a:lnSpc>
              <a:spcBef>
                <a:spcPts val="100"/>
              </a:spcBef>
              <a:buFont typeface="Arial MT"/>
              <a:buChar char="•"/>
              <a:tabLst>
                <a:tab pos="355600" algn="l"/>
                <a:tab pos="356235" algn="l"/>
              </a:tabLst>
            </a:pPr>
            <a:r>
              <a:rPr sz="2000" dirty="0" smtClean="0">
                <a:latin typeface="Times New Roman" panose="02020603050405020304" pitchFamily="18" charset="0"/>
                <a:cs typeface="Times New Roman" panose="02020603050405020304" pitchFamily="18" charset="0"/>
              </a:rPr>
              <a:t>RISC</a:t>
            </a:r>
            <a:r>
              <a:rPr sz="2000" spc="-25" dirty="0" smtClean="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processor</a:t>
            </a:r>
            <a:r>
              <a:rPr sz="2000" spc="-3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design</a:t>
            </a:r>
            <a:r>
              <a:rPr sz="2000" spc="-2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has</a:t>
            </a:r>
            <a:r>
              <a:rPr sz="2000" spc="-20" dirty="0">
                <a:latin typeface="Times New Roman" panose="02020603050405020304" pitchFamily="18" charset="0"/>
                <a:cs typeface="Times New Roman" panose="02020603050405020304" pitchFamily="18" charset="0"/>
              </a:rPr>
              <a:t> separate</a:t>
            </a:r>
            <a:r>
              <a:rPr sz="2000" spc="-15" dirty="0">
                <a:latin typeface="Times New Roman" panose="02020603050405020304" pitchFamily="18" charset="0"/>
                <a:cs typeface="Times New Roman" panose="02020603050405020304" pitchFamily="18" charset="0"/>
              </a:rPr>
              <a:t> </a:t>
            </a:r>
            <a:r>
              <a:rPr sz="2000" b="1" spc="-5" dirty="0">
                <a:latin typeface="Times New Roman" panose="02020603050405020304" pitchFamily="18" charset="0"/>
                <a:cs typeface="Times New Roman" panose="02020603050405020304" pitchFamily="18" charset="0"/>
              </a:rPr>
              <a:t>digital </a:t>
            </a:r>
            <a:r>
              <a:rPr sz="2000" b="1" spc="-10" dirty="0">
                <a:latin typeface="Times New Roman" panose="02020603050405020304" pitchFamily="18" charset="0"/>
                <a:cs typeface="Times New Roman" panose="02020603050405020304" pitchFamily="18" charset="0"/>
              </a:rPr>
              <a:t>circuitry</a:t>
            </a:r>
            <a:r>
              <a:rPr sz="2000" b="1" spc="15" dirty="0">
                <a:latin typeface="Times New Roman" panose="02020603050405020304" pitchFamily="18" charset="0"/>
                <a:cs typeface="Times New Roman" panose="02020603050405020304" pitchFamily="18" charset="0"/>
              </a:rPr>
              <a:t> </a:t>
            </a:r>
            <a:r>
              <a:rPr sz="2000" dirty="0" smtClean="0">
                <a:latin typeface="Times New Roman" panose="02020603050405020304" pitchFamily="18" charset="0"/>
                <a:cs typeface="Times New Roman" panose="02020603050405020304" pitchFamily="18" charset="0"/>
              </a:rPr>
              <a:t>in</a:t>
            </a:r>
            <a:r>
              <a:rPr lang="en-US" sz="2000" dirty="0" smtClean="0">
                <a:latin typeface="Times New Roman" panose="02020603050405020304" pitchFamily="18" charset="0"/>
                <a:cs typeface="Times New Roman" panose="02020603050405020304" pitchFamily="18" charset="0"/>
              </a:rPr>
              <a:t> </a:t>
            </a:r>
            <a:r>
              <a:rPr sz="2000" dirty="0" smtClean="0">
                <a:latin typeface="Times New Roman" panose="02020603050405020304" pitchFamily="18" charset="0"/>
                <a:cs typeface="Times New Roman" panose="02020603050405020304" pitchFamily="18" charset="0"/>
              </a:rPr>
              <a:t>the</a:t>
            </a:r>
            <a:r>
              <a:rPr sz="2000" spc="-45" dirty="0" smtClean="0">
                <a:latin typeface="Times New Roman" panose="02020603050405020304" pitchFamily="18" charset="0"/>
                <a:cs typeface="Times New Roman" panose="02020603050405020304" pitchFamily="18" charset="0"/>
              </a:rPr>
              <a:t> </a:t>
            </a:r>
            <a:r>
              <a:rPr sz="2000" spc="-20" dirty="0">
                <a:latin typeface="Times New Roman" panose="02020603050405020304" pitchFamily="18" charset="0"/>
                <a:cs typeface="Times New Roman" panose="02020603050405020304" pitchFamily="18" charset="0"/>
              </a:rPr>
              <a:t>control </a:t>
            </a:r>
            <a:r>
              <a:rPr sz="2000" spc="-5" dirty="0" smtClean="0">
                <a:latin typeface="Times New Roman" panose="02020603050405020304" pitchFamily="18" charset="0"/>
                <a:cs typeface="Times New Roman" panose="02020603050405020304" pitchFamily="18" charset="0"/>
              </a:rPr>
              <a:t>unit</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(produces </a:t>
            </a:r>
            <a:r>
              <a:rPr lang="en-US" sz="2000" spc="-5" dirty="0">
                <a:latin typeface="Times New Roman" panose="02020603050405020304" pitchFamily="18" charset="0"/>
                <a:cs typeface="Times New Roman" panose="02020603050405020304" pitchFamily="18" charset="0"/>
              </a:rPr>
              <a:t>s</a:t>
            </a:r>
            <a:r>
              <a:rPr sz="2000" spc="-5" dirty="0" smtClean="0">
                <a:latin typeface="Times New Roman" panose="02020603050405020304" pitchFamily="18" charset="0"/>
                <a:cs typeface="Times New Roman" panose="02020603050405020304" pitchFamily="18" charset="0"/>
              </a:rPr>
              <a:t>ignals </a:t>
            </a:r>
            <a:r>
              <a:rPr sz="2000" spc="-5" dirty="0">
                <a:latin typeface="Times New Roman" panose="02020603050405020304" pitchFamily="18" charset="0"/>
                <a:cs typeface="Times New Roman" panose="02020603050405020304" pitchFamily="18" charset="0"/>
              </a:rPr>
              <a:t>needed </a:t>
            </a:r>
            <a:r>
              <a:rPr sz="2000" spc="-25" dirty="0">
                <a:latin typeface="Times New Roman" panose="02020603050405020304" pitchFamily="18" charset="0"/>
                <a:cs typeface="Times New Roman" panose="02020603050405020304" pitchFamily="18" charset="0"/>
              </a:rPr>
              <a:t>for </a:t>
            </a:r>
            <a:r>
              <a:rPr sz="2000" spc="-5" dirty="0">
                <a:latin typeface="Times New Roman" panose="02020603050405020304" pitchFamily="18" charset="0"/>
                <a:cs typeface="Times New Roman" panose="02020603050405020304" pitchFamily="18" charset="0"/>
              </a:rPr>
              <a:t>the </a:t>
            </a:r>
            <a:r>
              <a:rPr sz="2000" spc="-15" dirty="0">
                <a:latin typeface="Times New Roman" panose="02020603050405020304" pitchFamily="18" charset="0"/>
                <a:cs typeface="Times New Roman" panose="02020603050405020304" pitchFamily="18" charset="0"/>
              </a:rPr>
              <a:t>execution </a:t>
            </a:r>
            <a:r>
              <a:rPr sz="2000" spc="-5" dirty="0">
                <a:latin typeface="Times New Roman" panose="02020603050405020304" pitchFamily="18" charset="0"/>
                <a:cs typeface="Times New Roman" panose="02020603050405020304" pitchFamily="18" charset="0"/>
              </a:rPr>
              <a:t>of </a:t>
            </a:r>
            <a:r>
              <a:rPr sz="2000" dirty="0">
                <a:latin typeface="Times New Roman" panose="02020603050405020304" pitchFamily="18" charset="0"/>
                <a:cs typeface="Times New Roman" panose="02020603050405020304" pitchFamily="18" charset="0"/>
              </a:rPr>
              <a:t>each </a:t>
            </a:r>
            <a:r>
              <a:rPr sz="2000" spc="-10" dirty="0">
                <a:latin typeface="Times New Roman" panose="02020603050405020304" pitchFamily="18" charset="0"/>
                <a:cs typeface="Times New Roman" panose="02020603050405020304" pitchFamily="18" charset="0"/>
              </a:rPr>
              <a:t>instruction </a:t>
            </a:r>
            <a:r>
              <a:rPr sz="2000" dirty="0">
                <a:latin typeface="Times New Roman" panose="02020603050405020304" pitchFamily="18" charset="0"/>
                <a:cs typeface="Times New Roman" panose="02020603050405020304" pitchFamily="18" charset="0"/>
              </a:rPr>
              <a:t>in </a:t>
            </a:r>
            <a:r>
              <a:rPr sz="2000" spc="-600" dirty="0">
                <a:latin typeface="Times New Roman" panose="02020603050405020304" pitchFamily="18" charset="0"/>
                <a:cs typeface="Times New Roman" panose="02020603050405020304" pitchFamily="18" charset="0"/>
              </a:rPr>
              <a:t> </a:t>
            </a:r>
            <a:r>
              <a:rPr sz="2000" dirty="0" smtClean="0">
                <a:latin typeface="Times New Roman" panose="02020603050405020304" pitchFamily="18" charset="0"/>
                <a:cs typeface="Times New Roman" panose="02020603050405020304" pitchFamily="18" charset="0"/>
              </a:rPr>
              <a:t>the</a:t>
            </a:r>
            <a:r>
              <a:rPr lang="en-US" sz="2000" spc="-25" dirty="0">
                <a:latin typeface="Times New Roman" panose="02020603050405020304" pitchFamily="18" charset="0"/>
                <a:cs typeface="Times New Roman" panose="02020603050405020304" pitchFamily="18" charset="0"/>
              </a:rPr>
              <a:t> </a:t>
            </a:r>
            <a:r>
              <a:rPr sz="2000" spc="-10" dirty="0" smtClean="0">
                <a:latin typeface="Times New Roman" panose="02020603050405020304" pitchFamily="18" charset="0"/>
                <a:cs typeface="Times New Roman" panose="02020603050405020304" pitchFamily="18" charset="0"/>
              </a:rPr>
              <a:t>instruction</a:t>
            </a:r>
            <a:r>
              <a:rPr sz="2000" dirty="0" smtClean="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set</a:t>
            </a:r>
            <a:r>
              <a:rPr sz="2000" spc="-1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of</a:t>
            </a:r>
            <a:r>
              <a:rPr sz="2000" spc="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the</a:t>
            </a:r>
            <a:r>
              <a:rPr sz="2000" spc="-20" dirty="0">
                <a:latin typeface="Times New Roman" panose="02020603050405020304" pitchFamily="18" charset="0"/>
                <a:cs typeface="Times New Roman" panose="02020603050405020304" pitchFamily="18" charset="0"/>
              </a:rPr>
              <a:t> </a:t>
            </a:r>
            <a:r>
              <a:rPr sz="2000" spc="-40" dirty="0" smtClean="0">
                <a:latin typeface="Times New Roman" panose="02020603050405020304" pitchFamily="18" charset="0"/>
                <a:cs typeface="Times New Roman" panose="02020603050405020304" pitchFamily="18" charset="0"/>
              </a:rPr>
              <a:t>processor</a:t>
            </a:r>
            <a:r>
              <a:rPr lang="en-US" sz="2000" spc="-40" dirty="0" smtClean="0">
                <a:latin typeface="Times New Roman" panose="02020603050405020304" pitchFamily="18" charset="0"/>
                <a:cs typeface="Times New Roman" panose="02020603050405020304" pitchFamily="18" charset="0"/>
              </a:rPr>
              <a:t>)</a:t>
            </a:r>
            <a:endParaRPr sz="2000" dirty="0">
              <a:latin typeface="Times New Roman" panose="02020603050405020304" pitchFamily="18" charset="0"/>
              <a:cs typeface="Times New Roman" panose="02020603050405020304" pitchFamily="18" charset="0"/>
            </a:endParaRPr>
          </a:p>
          <a:p>
            <a:pPr marL="355600" indent="-343535" algn="just">
              <a:lnSpc>
                <a:spcPct val="100000"/>
              </a:lnSpc>
              <a:spcBef>
                <a:spcPts val="805"/>
              </a:spcBef>
              <a:buFont typeface="Arial MT"/>
              <a:buChar char="•"/>
              <a:tabLst>
                <a:tab pos="355600" algn="l"/>
                <a:tab pos="356235" algn="l"/>
              </a:tabLst>
            </a:pPr>
            <a:r>
              <a:rPr sz="2000" spc="-10" dirty="0">
                <a:latin typeface="Times New Roman" panose="02020603050405020304" pitchFamily="18" charset="0"/>
                <a:cs typeface="Times New Roman" panose="02020603050405020304" pitchFamily="18" charset="0"/>
              </a:rPr>
              <a:t>Examples</a:t>
            </a:r>
            <a:r>
              <a:rPr sz="2000" spc="-3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of</a:t>
            </a:r>
            <a:r>
              <a:rPr sz="2000" spc="-1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RISC</a:t>
            </a:r>
            <a:r>
              <a:rPr sz="2000" spc="-25" dirty="0">
                <a:latin typeface="Times New Roman" panose="02020603050405020304" pitchFamily="18" charset="0"/>
                <a:cs typeface="Times New Roman" panose="02020603050405020304" pitchFamily="18" charset="0"/>
              </a:rPr>
              <a:t> </a:t>
            </a:r>
            <a:r>
              <a:rPr sz="2000" spc="-15" dirty="0">
                <a:latin typeface="Times New Roman" panose="02020603050405020304" pitchFamily="18" charset="0"/>
                <a:cs typeface="Times New Roman" panose="02020603050405020304" pitchFamily="18" charset="0"/>
              </a:rPr>
              <a:t>processors:</a:t>
            </a:r>
            <a:endParaRPr sz="2000" dirty="0">
              <a:latin typeface="Times New Roman" panose="02020603050405020304" pitchFamily="18" charset="0"/>
              <a:cs typeface="Times New Roman" panose="02020603050405020304" pitchFamily="18" charset="0"/>
            </a:endParaRPr>
          </a:p>
          <a:p>
            <a:pPr marL="469900" algn="just">
              <a:lnSpc>
                <a:spcPct val="100000"/>
              </a:lnSpc>
              <a:spcBef>
                <a:spcPts val="10"/>
              </a:spcBef>
            </a:pPr>
            <a:r>
              <a:rPr sz="2000" dirty="0">
                <a:latin typeface="Times New Roman" panose="02020603050405020304" pitchFamily="18" charset="0"/>
                <a:cs typeface="Times New Roman" panose="02020603050405020304" pitchFamily="18" charset="0"/>
              </a:rPr>
              <a:t>–</a:t>
            </a:r>
            <a:r>
              <a:rPr sz="2000" spc="22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IBM</a:t>
            </a:r>
            <a:r>
              <a:rPr sz="2000" spc="-3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RS6000,</a:t>
            </a:r>
            <a:r>
              <a:rPr sz="2000" spc="-2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MC88100</a:t>
            </a:r>
            <a:endParaRPr sz="2000" dirty="0">
              <a:latin typeface="Times New Roman" panose="02020603050405020304" pitchFamily="18" charset="0"/>
              <a:cs typeface="Times New Roman" panose="02020603050405020304" pitchFamily="18" charset="0"/>
            </a:endParaRPr>
          </a:p>
          <a:p>
            <a:pPr marL="469900" algn="just">
              <a:lnSpc>
                <a:spcPct val="100000"/>
              </a:lnSpc>
            </a:pPr>
            <a:r>
              <a:rPr sz="2000" dirty="0">
                <a:latin typeface="Times New Roman" panose="02020603050405020304" pitchFamily="18" charset="0"/>
                <a:cs typeface="Times New Roman" panose="02020603050405020304" pitchFamily="18" charset="0"/>
              </a:rPr>
              <a:t>–</a:t>
            </a:r>
            <a:r>
              <a:rPr sz="2000" spc="240" dirty="0">
                <a:latin typeface="Times New Roman" panose="02020603050405020304" pitchFamily="18" charset="0"/>
                <a:cs typeface="Times New Roman" panose="02020603050405020304" pitchFamily="18" charset="0"/>
              </a:rPr>
              <a:t> </a:t>
            </a:r>
            <a:r>
              <a:rPr sz="2000" spc="-15" dirty="0">
                <a:latin typeface="Times New Roman" panose="02020603050405020304" pitchFamily="18" charset="0"/>
                <a:cs typeface="Times New Roman" panose="02020603050405020304" pitchFamily="18" charset="0"/>
              </a:rPr>
              <a:t>DEC’s</a:t>
            </a:r>
            <a:r>
              <a:rPr sz="2000" spc="-3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Alpha</a:t>
            </a:r>
            <a:r>
              <a:rPr sz="2000" spc="-5" dirty="0">
                <a:latin typeface="Times New Roman" panose="02020603050405020304" pitchFamily="18" charset="0"/>
                <a:cs typeface="Times New Roman" panose="02020603050405020304" pitchFamily="18" charset="0"/>
              </a:rPr>
              <a:t> 21064, 21164</a:t>
            </a:r>
            <a:r>
              <a:rPr sz="2000" spc="-1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and</a:t>
            </a:r>
            <a:r>
              <a:rPr sz="2000" spc="-1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21264</a:t>
            </a:r>
            <a:r>
              <a:rPr sz="2000" spc="-15" dirty="0">
                <a:latin typeface="Times New Roman" panose="02020603050405020304" pitchFamily="18" charset="0"/>
                <a:cs typeface="Times New Roman" panose="02020603050405020304" pitchFamily="18" charset="0"/>
              </a:rPr>
              <a:t> processors</a:t>
            </a: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543042"/>
            <a:ext cx="8247888" cy="606192"/>
          </a:xfrm>
          <a:prstGeom prst="rect">
            <a:avLst/>
          </a:prstGeom>
        </p:spPr>
        <p:txBody>
          <a:bodyPr vert="horz" wrap="square" lIns="0" tIns="51689" rIns="0" bIns="0" rtlCol="0">
            <a:spAutoFit/>
          </a:bodyPr>
          <a:lstStyle/>
          <a:p>
            <a:pPr marL="2448560" marR="5080" indent="-1992630">
              <a:lnSpc>
                <a:spcPct val="100000"/>
              </a:lnSpc>
              <a:spcBef>
                <a:spcPts val="95"/>
              </a:spcBef>
            </a:pPr>
            <a:r>
              <a:rPr sz="3600" b="0" spc="-10" dirty="0">
                <a:latin typeface="Times New Roman" panose="02020603050405020304" pitchFamily="18" charset="0"/>
                <a:cs typeface="Times New Roman" panose="02020603050405020304" pitchFamily="18" charset="0"/>
              </a:rPr>
              <a:t>CISC-</a:t>
            </a:r>
            <a:r>
              <a:rPr sz="3600" spc="-10" dirty="0">
                <a:latin typeface="Times New Roman" panose="02020603050405020304" pitchFamily="18" charset="0"/>
                <a:cs typeface="Times New Roman" panose="02020603050405020304" pitchFamily="18" charset="0"/>
              </a:rPr>
              <a:t>Complex</a:t>
            </a:r>
            <a:r>
              <a:rPr sz="3600" spc="-20" dirty="0">
                <a:latin typeface="Times New Roman" panose="02020603050405020304" pitchFamily="18" charset="0"/>
                <a:cs typeface="Times New Roman" panose="02020603050405020304" pitchFamily="18" charset="0"/>
              </a:rPr>
              <a:t> </a:t>
            </a:r>
            <a:r>
              <a:rPr sz="3600" spc="-10" dirty="0">
                <a:latin typeface="Times New Roman" panose="02020603050405020304" pitchFamily="18" charset="0"/>
                <a:cs typeface="Times New Roman" panose="02020603050405020304" pitchFamily="18" charset="0"/>
              </a:rPr>
              <a:t>Instruction</a:t>
            </a:r>
            <a:r>
              <a:rPr sz="3600" spc="20" dirty="0">
                <a:latin typeface="Times New Roman" panose="02020603050405020304" pitchFamily="18" charset="0"/>
                <a:cs typeface="Times New Roman" panose="02020603050405020304" pitchFamily="18" charset="0"/>
              </a:rPr>
              <a:t> </a:t>
            </a:r>
            <a:r>
              <a:rPr sz="3600" spc="-15" dirty="0">
                <a:latin typeface="Times New Roman" panose="02020603050405020304" pitchFamily="18" charset="0"/>
                <a:cs typeface="Times New Roman" panose="02020603050405020304" pitchFamily="18" charset="0"/>
              </a:rPr>
              <a:t>Set </a:t>
            </a:r>
            <a:r>
              <a:rPr sz="3600" spc="-890" dirty="0">
                <a:latin typeface="Times New Roman" panose="02020603050405020304" pitchFamily="18" charset="0"/>
                <a:cs typeface="Times New Roman" panose="02020603050405020304" pitchFamily="18" charset="0"/>
              </a:rPr>
              <a:t> </a:t>
            </a:r>
            <a:r>
              <a:rPr sz="3600" spc="-15" dirty="0">
                <a:latin typeface="Times New Roman" panose="02020603050405020304" pitchFamily="18" charset="0"/>
                <a:cs typeface="Times New Roman" panose="02020603050405020304" pitchFamily="18" charset="0"/>
              </a:rPr>
              <a:t>Computer</a:t>
            </a:r>
          </a:p>
        </p:txBody>
      </p:sp>
      <p:sp>
        <p:nvSpPr>
          <p:cNvPr id="3" name="object 3"/>
          <p:cNvSpPr txBox="1"/>
          <p:nvPr/>
        </p:nvSpPr>
        <p:spPr>
          <a:xfrm>
            <a:off x="535940" y="1723466"/>
            <a:ext cx="7887334" cy="4601260"/>
          </a:xfrm>
          <a:prstGeom prst="rect">
            <a:avLst/>
          </a:prstGeom>
        </p:spPr>
        <p:txBody>
          <a:bodyPr vert="horz" wrap="square" lIns="0" tIns="12700" rIns="0" bIns="0" rtlCol="0">
            <a:spAutoFit/>
          </a:bodyPr>
          <a:lstStyle/>
          <a:p>
            <a:pPr marL="355600" indent="-343535" algn="just">
              <a:lnSpc>
                <a:spcPct val="100000"/>
              </a:lnSpc>
              <a:spcBef>
                <a:spcPts val="100"/>
              </a:spcBef>
              <a:buFont typeface="Arial MT"/>
              <a:buChar char="•"/>
              <a:tabLst>
                <a:tab pos="355600" algn="l"/>
                <a:tab pos="356235" algn="l"/>
              </a:tabLst>
            </a:pPr>
            <a:r>
              <a:rPr lang="en-US" sz="2400" spc="-15" dirty="0">
                <a:latin typeface="Times New Roman" panose="02020603050405020304" pitchFamily="18" charset="0"/>
                <a:cs typeface="Times New Roman" panose="02020603050405020304" pitchFamily="18" charset="0"/>
              </a:rPr>
              <a:t> If the control unit contains a number of micro-electronic circuitry to generate a set of control signals and each micro-circuitry is activated by a </a:t>
            </a:r>
            <a:r>
              <a:rPr lang="en-US" sz="2400" spc="-15" dirty="0" smtClean="0">
                <a:latin typeface="Times New Roman" panose="02020603050405020304" pitchFamily="18" charset="0"/>
                <a:cs typeface="Times New Roman" panose="02020603050405020304" pitchFamily="18" charset="0"/>
              </a:rPr>
              <a:t>micro-code-CISC</a:t>
            </a:r>
          </a:p>
          <a:p>
            <a:pPr marL="12065" algn="just">
              <a:lnSpc>
                <a:spcPct val="100000"/>
              </a:lnSpc>
              <a:spcBef>
                <a:spcPts val="100"/>
              </a:spcBef>
              <a:tabLst>
                <a:tab pos="355600" algn="l"/>
                <a:tab pos="356235" algn="l"/>
              </a:tabLst>
            </a:pPr>
            <a:endParaRPr lang="en-US" sz="2400" spc="-15" dirty="0" smtClean="0">
              <a:latin typeface="Times New Roman" panose="02020603050405020304" pitchFamily="18" charset="0"/>
              <a:cs typeface="Times New Roman" panose="02020603050405020304" pitchFamily="18" charset="0"/>
            </a:endParaRPr>
          </a:p>
          <a:p>
            <a:pPr marL="355600" indent="-343535" algn="just">
              <a:lnSpc>
                <a:spcPct val="100000"/>
              </a:lnSpc>
              <a:spcBef>
                <a:spcPts val="100"/>
              </a:spcBef>
              <a:buFont typeface="Arial MT"/>
              <a:buChar char="•"/>
              <a:tabLst>
                <a:tab pos="355600" algn="l"/>
                <a:tab pos="356235" algn="l"/>
              </a:tabLst>
            </a:pPr>
            <a:r>
              <a:rPr sz="2400" dirty="0" smtClean="0">
                <a:latin typeface="Times New Roman" panose="02020603050405020304" pitchFamily="18" charset="0"/>
                <a:cs typeface="Times New Roman" panose="02020603050405020304" pitchFamily="18" charset="0"/>
              </a:rPr>
              <a:t>	</a:t>
            </a:r>
            <a:r>
              <a:rPr sz="2400" spc="-5" dirty="0" smtClean="0">
                <a:latin typeface="Times New Roman" panose="02020603050405020304" pitchFamily="18" charset="0"/>
                <a:cs typeface="Times New Roman" panose="02020603050405020304" pitchFamily="18" charset="0"/>
              </a:rPr>
              <a:t>The</a:t>
            </a:r>
            <a:r>
              <a:rPr sz="2400" spc="-10" dirty="0" smtClean="0">
                <a:latin typeface="Times New Roman" panose="02020603050405020304" pitchFamily="18" charset="0"/>
                <a:cs typeface="Times New Roman" panose="02020603050405020304" pitchFamily="18" charset="0"/>
              </a:rPr>
              <a:t> </a:t>
            </a:r>
            <a:r>
              <a:rPr sz="2400" spc="-5" dirty="0" smtClean="0">
                <a:latin typeface="Times New Roman" panose="02020603050405020304" pitchFamily="18" charset="0"/>
                <a:cs typeface="Times New Roman" panose="02020603050405020304" pitchFamily="18" charset="0"/>
              </a:rPr>
              <a:t>primary </a:t>
            </a:r>
            <a:r>
              <a:rPr sz="2400" spc="-10" dirty="0" smtClean="0">
                <a:latin typeface="Times New Roman" panose="02020603050405020304" pitchFamily="18" charset="0"/>
                <a:cs typeface="Times New Roman" panose="02020603050405020304" pitchFamily="18" charset="0"/>
              </a:rPr>
              <a:t>goal</a:t>
            </a:r>
            <a:r>
              <a:rPr sz="2400" spc="5" dirty="0" smtClean="0">
                <a:latin typeface="Times New Roman" panose="02020603050405020304" pitchFamily="18" charset="0"/>
                <a:cs typeface="Times New Roman" panose="02020603050405020304" pitchFamily="18" charset="0"/>
              </a:rPr>
              <a:t> </a:t>
            </a:r>
            <a:r>
              <a:rPr sz="2400" spc="-5" dirty="0" smtClean="0">
                <a:latin typeface="Times New Roman" panose="02020603050405020304" pitchFamily="18" charset="0"/>
                <a:cs typeface="Times New Roman" panose="02020603050405020304" pitchFamily="18" charset="0"/>
              </a:rPr>
              <a:t>of</a:t>
            </a:r>
            <a:r>
              <a:rPr sz="2400" spc="5" dirty="0" smtClean="0">
                <a:latin typeface="Times New Roman" panose="02020603050405020304" pitchFamily="18" charset="0"/>
                <a:cs typeface="Times New Roman" panose="02020603050405020304" pitchFamily="18" charset="0"/>
              </a:rPr>
              <a:t> </a:t>
            </a:r>
            <a:r>
              <a:rPr sz="2400" spc="-5" dirty="0" smtClean="0">
                <a:latin typeface="Times New Roman" panose="02020603050405020304" pitchFamily="18" charset="0"/>
                <a:cs typeface="Times New Roman" panose="02020603050405020304" pitchFamily="18" charset="0"/>
              </a:rPr>
              <a:t>CISC </a:t>
            </a:r>
            <a:r>
              <a:rPr sz="2400" spc="-15" dirty="0" smtClean="0">
                <a:latin typeface="Times New Roman" panose="02020603050405020304" pitchFamily="18" charset="0"/>
                <a:cs typeface="Times New Roman" panose="02020603050405020304" pitchFamily="18" charset="0"/>
              </a:rPr>
              <a:t>architecture</a:t>
            </a:r>
            <a:r>
              <a:rPr sz="2400" spc="-35" dirty="0" smtClean="0">
                <a:latin typeface="Times New Roman" panose="02020603050405020304" pitchFamily="18" charset="0"/>
                <a:cs typeface="Times New Roman" panose="02020603050405020304" pitchFamily="18" charset="0"/>
              </a:rPr>
              <a:t> </a:t>
            </a:r>
            <a:r>
              <a:rPr sz="2400" dirty="0" smtClean="0">
                <a:latin typeface="Times New Roman" panose="02020603050405020304" pitchFamily="18" charset="0"/>
                <a:cs typeface="Times New Roman" panose="02020603050405020304" pitchFamily="18" charset="0"/>
              </a:rPr>
              <a:t>is </a:t>
            </a:r>
            <a:r>
              <a:rPr sz="2400" spc="-20" dirty="0" smtClean="0">
                <a:latin typeface="Times New Roman" panose="02020603050405020304" pitchFamily="18" charset="0"/>
                <a:cs typeface="Times New Roman" panose="02020603050405020304" pitchFamily="18" charset="0"/>
              </a:rPr>
              <a:t>to</a:t>
            </a:r>
            <a:r>
              <a:rPr sz="2400" spc="-5" dirty="0" smtClean="0">
                <a:latin typeface="Times New Roman" panose="02020603050405020304" pitchFamily="18" charset="0"/>
                <a:cs typeface="Times New Roman" panose="02020603050405020304" pitchFamily="18" charset="0"/>
              </a:rPr>
              <a:t> </a:t>
            </a:r>
            <a:r>
              <a:rPr sz="2400" spc="-10" dirty="0" smtClean="0">
                <a:latin typeface="Times New Roman" panose="02020603050405020304" pitchFamily="18" charset="0"/>
                <a:cs typeface="Times New Roman" panose="02020603050405020304" pitchFamily="18" charset="0"/>
              </a:rPr>
              <a:t>complete</a:t>
            </a:r>
            <a:r>
              <a:rPr sz="2400" spc="-20" dirty="0" smtClean="0">
                <a:latin typeface="Times New Roman" panose="02020603050405020304" pitchFamily="18" charset="0"/>
                <a:cs typeface="Times New Roman" panose="02020603050405020304" pitchFamily="18" charset="0"/>
              </a:rPr>
              <a:t> </a:t>
            </a:r>
            <a:r>
              <a:rPr sz="2400" dirty="0" smtClean="0">
                <a:latin typeface="Times New Roman" panose="02020603050405020304" pitchFamily="18" charset="0"/>
                <a:cs typeface="Times New Roman" panose="02020603050405020304" pitchFamily="18" charset="0"/>
              </a:rPr>
              <a:t>a </a:t>
            </a:r>
            <a:r>
              <a:rPr sz="2400" spc="-600" dirty="0" smtClean="0">
                <a:latin typeface="Times New Roman" panose="02020603050405020304" pitchFamily="18" charset="0"/>
                <a:cs typeface="Times New Roman" panose="02020603050405020304" pitchFamily="18" charset="0"/>
              </a:rPr>
              <a:t> </a:t>
            </a:r>
            <a:r>
              <a:rPr sz="2400" spc="-15" dirty="0" smtClean="0">
                <a:latin typeface="Times New Roman" panose="02020603050405020304" pitchFamily="18" charset="0"/>
                <a:cs typeface="Times New Roman" panose="02020603050405020304" pitchFamily="18" charset="0"/>
              </a:rPr>
              <a:t>task</a:t>
            </a:r>
            <a:r>
              <a:rPr sz="2400" spc="-25" dirty="0" smtClean="0">
                <a:latin typeface="Times New Roman" panose="02020603050405020304" pitchFamily="18" charset="0"/>
                <a:cs typeface="Times New Roman" panose="02020603050405020304" pitchFamily="18" charset="0"/>
              </a:rPr>
              <a:t> </a:t>
            </a:r>
            <a:r>
              <a:rPr sz="2400" dirty="0" smtClean="0">
                <a:latin typeface="Times New Roman" panose="02020603050405020304" pitchFamily="18" charset="0"/>
                <a:cs typeface="Times New Roman" panose="02020603050405020304" pitchFamily="18" charset="0"/>
              </a:rPr>
              <a:t>in as</a:t>
            </a:r>
            <a:r>
              <a:rPr sz="2400" spc="-10" dirty="0" smtClean="0">
                <a:latin typeface="Times New Roman" panose="02020603050405020304" pitchFamily="18" charset="0"/>
                <a:cs typeface="Times New Roman" panose="02020603050405020304" pitchFamily="18" charset="0"/>
              </a:rPr>
              <a:t> </a:t>
            </a:r>
            <a:r>
              <a:rPr sz="2400" spc="-30" dirty="0" smtClean="0">
                <a:latin typeface="Times New Roman" panose="02020603050405020304" pitchFamily="18" charset="0"/>
                <a:cs typeface="Times New Roman" panose="02020603050405020304" pitchFamily="18" charset="0"/>
              </a:rPr>
              <a:t>few</a:t>
            </a:r>
            <a:r>
              <a:rPr sz="2400" spc="-15" dirty="0" smtClean="0">
                <a:latin typeface="Times New Roman" panose="02020603050405020304" pitchFamily="18" charset="0"/>
                <a:cs typeface="Times New Roman" panose="02020603050405020304" pitchFamily="18" charset="0"/>
              </a:rPr>
              <a:t> </a:t>
            </a:r>
            <a:r>
              <a:rPr sz="2400" dirty="0" smtClean="0">
                <a:latin typeface="Times New Roman" panose="02020603050405020304" pitchFamily="18" charset="0"/>
                <a:cs typeface="Times New Roman" panose="02020603050405020304" pitchFamily="18" charset="0"/>
              </a:rPr>
              <a:t>lines</a:t>
            </a:r>
            <a:r>
              <a:rPr sz="2400" spc="-10" dirty="0" smtClean="0">
                <a:latin typeface="Times New Roman" panose="02020603050405020304" pitchFamily="18" charset="0"/>
                <a:cs typeface="Times New Roman" panose="02020603050405020304" pitchFamily="18" charset="0"/>
              </a:rPr>
              <a:t> </a:t>
            </a:r>
            <a:r>
              <a:rPr sz="2400" spc="-5" dirty="0" smtClean="0">
                <a:latin typeface="Times New Roman" panose="02020603050405020304" pitchFamily="18" charset="0"/>
                <a:cs typeface="Times New Roman" panose="02020603050405020304" pitchFamily="18" charset="0"/>
              </a:rPr>
              <a:t>of</a:t>
            </a:r>
            <a:r>
              <a:rPr sz="2400" spc="-10" dirty="0" smtClean="0">
                <a:latin typeface="Times New Roman" panose="02020603050405020304" pitchFamily="18" charset="0"/>
                <a:cs typeface="Times New Roman" panose="02020603050405020304" pitchFamily="18" charset="0"/>
              </a:rPr>
              <a:t> </a:t>
            </a:r>
            <a:r>
              <a:rPr sz="2400" dirty="0" smtClean="0">
                <a:latin typeface="Times New Roman" panose="02020603050405020304" pitchFamily="18" charset="0"/>
                <a:cs typeface="Times New Roman" panose="02020603050405020304" pitchFamily="18" charset="0"/>
              </a:rPr>
              <a:t>assembly</a:t>
            </a:r>
            <a:r>
              <a:rPr sz="2400" spc="-30" dirty="0" smtClean="0">
                <a:latin typeface="Times New Roman" panose="02020603050405020304" pitchFamily="18" charset="0"/>
                <a:cs typeface="Times New Roman" panose="02020603050405020304" pitchFamily="18" charset="0"/>
              </a:rPr>
              <a:t> </a:t>
            </a:r>
            <a:r>
              <a:rPr sz="2400" spc="-10" dirty="0" smtClean="0">
                <a:latin typeface="Times New Roman" panose="02020603050405020304" pitchFamily="18" charset="0"/>
                <a:cs typeface="Times New Roman" panose="02020603050405020304" pitchFamily="18" charset="0"/>
              </a:rPr>
              <a:t>code</a:t>
            </a:r>
            <a:r>
              <a:rPr sz="2400" spc="-15" dirty="0" smtClean="0">
                <a:latin typeface="Times New Roman" panose="02020603050405020304" pitchFamily="18" charset="0"/>
                <a:cs typeface="Times New Roman" panose="02020603050405020304" pitchFamily="18" charset="0"/>
              </a:rPr>
              <a:t> </a:t>
            </a:r>
            <a:r>
              <a:rPr sz="2400" dirty="0" smtClean="0">
                <a:latin typeface="Times New Roman" panose="02020603050405020304" pitchFamily="18" charset="0"/>
                <a:cs typeface="Times New Roman" panose="02020603050405020304" pitchFamily="18" charset="0"/>
              </a:rPr>
              <a:t>as</a:t>
            </a:r>
            <a:r>
              <a:rPr sz="2400" spc="-15" dirty="0" smtClean="0">
                <a:latin typeface="Times New Roman" panose="02020603050405020304" pitchFamily="18" charset="0"/>
                <a:cs typeface="Times New Roman" panose="02020603050405020304" pitchFamily="18" charset="0"/>
              </a:rPr>
              <a:t> </a:t>
            </a:r>
            <a:r>
              <a:rPr sz="2400" spc="-5" dirty="0" smtClean="0">
                <a:latin typeface="Times New Roman" panose="02020603050405020304" pitchFamily="18" charset="0"/>
                <a:cs typeface="Times New Roman" panose="02020603050405020304" pitchFamily="18" charset="0"/>
              </a:rPr>
              <a:t>possible.</a:t>
            </a:r>
            <a:endParaRPr lang="en-US" sz="2400" spc="-5" dirty="0" smtClean="0">
              <a:latin typeface="Times New Roman" panose="02020603050405020304" pitchFamily="18" charset="0"/>
              <a:cs typeface="Times New Roman" panose="02020603050405020304" pitchFamily="18" charset="0"/>
            </a:endParaRPr>
          </a:p>
          <a:p>
            <a:pPr marL="12065" algn="just">
              <a:lnSpc>
                <a:spcPct val="100000"/>
              </a:lnSpc>
              <a:spcBef>
                <a:spcPts val="100"/>
              </a:spcBef>
              <a:tabLst>
                <a:tab pos="355600" algn="l"/>
                <a:tab pos="356235" algn="l"/>
              </a:tabLst>
            </a:pPr>
            <a:endParaRPr sz="2400" dirty="0" smtClean="0">
              <a:latin typeface="Times New Roman" panose="02020603050405020304" pitchFamily="18" charset="0"/>
              <a:cs typeface="Times New Roman" panose="02020603050405020304" pitchFamily="18" charset="0"/>
            </a:endParaRPr>
          </a:p>
          <a:p>
            <a:pPr marL="355600" indent="-343535" algn="just">
              <a:lnSpc>
                <a:spcPct val="100000"/>
              </a:lnSpc>
              <a:spcBef>
                <a:spcPts val="1445"/>
              </a:spcBef>
              <a:buFont typeface="Arial MT"/>
              <a:buChar char="•"/>
              <a:tabLst>
                <a:tab pos="355600" algn="l"/>
                <a:tab pos="356235" algn="l"/>
              </a:tabLst>
            </a:pPr>
            <a:r>
              <a:rPr sz="2400" b="1" spc="-5" dirty="0" smtClean="0">
                <a:latin typeface="Times New Roman" panose="02020603050405020304" pitchFamily="18" charset="0"/>
                <a:cs typeface="Times New Roman" panose="02020603050405020304" pitchFamily="18" charset="0"/>
              </a:rPr>
              <a:t>Examples</a:t>
            </a:r>
            <a:r>
              <a:rPr sz="2400" b="1" spc="-40" dirty="0" smtClean="0">
                <a:latin typeface="Times New Roman" panose="02020603050405020304" pitchFamily="18" charset="0"/>
                <a:cs typeface="Times New Roman" panose="02020603050405020304" pitchFamily="18" charset="0"/>
              </a:rPr>
              <a:t> </a:t>
            </a:r>
            <a:r>
              <a:rPr sz="2400" b="1" dirty="0">
                <a:latin typeface="Times New Roman" panose="02020603050405020304" pitchFamily="18" charset="0"/>
                <a:cs typeface="Times New Roman" panose="02020603050405020304" pitchFamily="18" charset="0"/>
              </a:rPr>
              <a:t>of</a:t>
            </a:r>
            <a:r>
              <a:rPr sz="2400" b="1" spc="-5" dirty="0">
                <a:latin typeface="Times New Roman" panose="02020603050405020304" pitchFamily="18" charset="0"/>
                <a:cs typeface="Times New Roman" panose="02020603050405020304" pitchFamily="18" charset="0"/>
              </a:rPr>
              <a:t> CISC </a:t>
            </a:r>
            <a:r>
              <a:rPr sz="2400" b="1" spc="-10" dirty="0">
                <a:latin typeface="Times New Roman" panose="02020603050405020304" pitchFamily="18" charset="0"/>
                <a:cs typeface="Times New Roman" panose="02020603050405020304" pitchFamily="18" charset="0"/>
              </a:rPr>
              <a:t>processors</a:t>
            </a:r>
            <a:r>
              <a:rPr sz="2400" b="1" spc="-15" dirty="0">
                <a:latin typeface="Times New Roman" panose="02020603050405020304" pitchFamily="18" charset="0"/>
                <a:cs typeface="Times New Roman" panose="02020603050405020304" pitchFamily="18" charset="0"/>
              </a:rPr>
              <a:t> </a:t>
            </a:r>
            <a:r>
              <a:rPr sz="2400" b="1" spc="-10" dirty="0">
                <a:latin typeface="Times New Roman" panose="02020603050405020304" pitchFamily="18" charset="0"/>
                <a:cs typeface="Times New Roman" panose="02020603050405020304" pitchFamily="18" charset="0"/>
              </a:rPr>
              <a:t>are:</a:t>
            </a:r>
            <a:endParaRPr sz="2400" dirty="0">
              <a:latin typeface="Times New Roman" panose="02020603050405020304" pitchFamily="18" charset="0"/>
              <a:cs typeface="Times New Roman" panose="02020603050405020304" pitchFamily="18" charset="0"/>
            </a:endParaRPr>
          </a:p>
          <a:p>
            <a:pPr marL="469900" algn="just">
              <a:lnSpc>
                <a:spcPct val="100000"/>
              </a:lnSpc>
              <a:spcBef>
                <a:spcPts val="1225"/>
              </a:spcBef>
              <a:tabLst>
                <a:tab pos="756285" algn="l"/>
              </a:tabLst>
            </a:pPr>
            <a:r>
              <a:rPr sz="240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Intel</a:t>
            </a:r>
            <a:r>
              <a:rPr sz="2400" spc="-2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386,</a:t>
            </a:r>
            <a:r>
              <a:rPr sz="2400" spc="-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486,</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Pentium,</a:t>
            </a:r>
            <a:r>
              <a:rPr sz="2400" spc="-3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Pentium</a:t>
            </a:r>
            <a:r>
              <a:rPr sz="2400" spc="-30"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Pro,</a:t>
            </a:r>
            <a:r>
              <a:rPr sz="2400" spc="-10" dirty="0">
                <a:latin typeface="Times New Roman" panose="02020603050405020304" pitchFamily="18" charset="0"/>
                <a:cs typeface="Times New Roman" panose="02020603050405020304" pitchFamily="18" charset="0"/>
              </a:rPr>
              <a:t> Pentium</a:t>
            </a:r>
            <a:r>
              <a:rPr sz="2400" spc="-3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II,</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Pentium</a:t>
            </a:r>
            <a:r>
              <a:rPr sz="2400" spc="-4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III</a:t>
            </a:r>
          </a:p>
          <a:p>
            <a:pPr marL="469900" algn="just">
              <a:lnSpc>
                <a:spcPct val="100000"/>
              </a:lnSpc>
              <a:spcBef>
                <a:spcPts val="1225"/>
              </a:spcBef>
              <a:tabLst>
                <a:tab pos="756285" algn="l"/>
              </a:tabLst>
            </a:pPr>
            <a:r>
              <a:rPr sz="2400"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Motorola’s</a:t>
            </a:r>
            <a:r>
              <a:rPr sz="2400" spc="-4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68000,</a:t>
            </a:r>
            <a:r>
              <a:rPr sz="2400" spc="-1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68020,</a:t>
            </a:r>
            <a:r>
              <a:rPr sz="2400" spc="-1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68040,</a:t>
            </a:r>
            <a:r>
              <a:rPr sz="2400" spc="-10" dirty="0">
                <a:latin typeface="Times New Roman" panose="02020603050405020304" pitchFamily="18" charset="0"/>
                <a:cs typeface="Times New Roman" panose="02020603050405020304" pitchFamily="18" charset="0"/>
              </a:rPr>
              <a:t> etc.</a:t>
            </a: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5025" y="1193114"/>
            <a:ext cx="7618375" cy="2398734"/>
          </a:xfrm>
          <a:prstGeom prst="rect">
            <a:avLst/>
          </a:prstGeom>
        </p:spPr>
        <p:txBody>
          <a:bodyPr vert="horz" wrap="square" lIns="0" tIns="13335" rIns="0" bIns="0" rtlCol="0">
            <a:spAutoFit/>
          </a:bodyPr>
          <a:lstStyle/>
          <a:p>
            <a:pPr marL="355600" indent="-342900">
              <a:lnSpc>
                <a:spcPct val="100000"/>
              </a:lnSpc>
              <a:spcBef>
                <a:spcPts val="105"/>
              </a:spcBef>
              <a:buFont typeface="Arial MT"/>
              <a:buChar char="•"/>
              <a:tabLst>
                <a:tab pos="354965" algn="l"/>
                <a:tab pos="355600" algn="l"/>
              </a:tabLst>
            </a:pPr>
            <a:r>
              <a:rPr sz="3200" spc="-20" dirty="0">
                <a:latin typeface="Calibri"/>
                <a:cs typeface="Calibri"/>
              </a:rPr>
              <a:t>Why</a:t>
            </a:r>
            <a:r>
              <a:rPr sz="3200" spc="-5" dirty="0">
                <a:latin typeface="Calibri"/>
                <a:cs typeface="Calibri"/>
              </a:rPr>
              <a:t> </a:t>
            </a:r>
            <a:r>
              <a:rPr sz="3200" spc="-30" dirty="0">
                <a:latin typeface="Calibri"/>
                <a:cs typeface="Calibri"/>
              </a:rPr>
              <a:t>make</a:t>
            </a:r>
            <a:r>
              <a:rPr sz="3200" spc="-5" dirty="0">
                <a:latin typeface="Calibri"/>
                <a:cs typeface="Calibri"/>
              </a:rPr>
              <a:t> </a:t>
            </a:r>
            <a:r>
              <a:rPr sz="3200" dirty="0">
                <a:latin typeface="Calibri"/>
                <a:cs typeface="Calibri"/>
              </a:rPr>
              <a:t>them </a:t>
            </a:r>
            <a:r>
              <a:rPr sz="3200" spc="-15" dirty="0">
                <a:latin typeface="Calibri"/>
                <a:cs typeface="Calibri"/>
              </a:rPr>
              <a:t>general</a:t>
            </a:r>
            <a:r>
              <a:rPr sz="3200" spc="-30" dirty="0">
                <a:latin typeface="Calibri"/>
                <a:cs typeface="Calibri"/>
              </a:rPr>
              <a:t> </a:t>
            </a:r>
            <a:r>
              <a:rPr sz="3200" spc="-5" dirty="0">
                <a:latin typeface="Calibri"/>
                <a:cs typeface="Calibri"/>
              </a:rPr>
              <a:t>purpose?</a:t>
            </a:r>
            <a:endParaRPr sz="3200">
              <a:latin typeface="Calibri"/>
              <a:cs typeface="Calibri"/>
            </a:endParaRPr>
          </a:p>
          <a:p>
            <a:pPr>
              <a:lnSpc>
                <a:spcPct val="100000"/>
              </a:lnSpc>
              <a:spcBef>
                <a:spcPts val="45"/>
              </a:spcBef>
              <a:buFont typeface="Arial MT"/>
              <a:buChar char="•"/>
            </a:pPr>
            <a:endParaRPr sz="3400">
              <a:latin typeface="Calibri"/>
              <a:cs typeface="Calibri"/>
            </a:endParaRPr>
          </a:p>
          <a:p>
            <a:pPr marL="756285" lvl="1" indent="-287020">
              <a:lnSpc>
                <a:spcPct val="100000"/>
              </a:lnSpc>
              <a:buFont typeface="Arial MT"/>
              <a:buChar char="–"/>
              <a:tabLst>
                <a:tab pos="756920" algn="l"/>
              </a:tabLst>
            </a:pPr>
            <a:r>
              <a:rPr sz="2800" spc="-10" dirty="0">
                <a:latin typeface="Calibri"/>
                <a:cs typeface="Calibri"/>
              </a:rPr>
              <a:t>Increase</a:t>
            </a:r>
            <a:r>
              <a:rPr sz="2800" spc="10" dirty="0">
                <a:latin typeface="Calibri"/>
                <a:cs typeface="Calibri"/>
              </a:rPr>
              <a:t> </a:t>
            </a:r>
            <a:r>
              <a:rPr sz="2800" spc="-15" dirty="0">
                <a:latin typeface="Calibri"/>
                <a:cs typeface="Calibri"/>
              </a:rPr>
              <a:t>flexibility</a:t>
            </a:r>
            <a:r>
              <a:rPr sz="2800" spc="25" dirty="0">
                <a:latin typeface="Calibri"/>
                <a:cs typeface="Calibri"/>
              </a:rPr>
              <a:t> </a:t>
            </a:r>
            <a:r>
              <a:rPr sz="2800" spc="-5" dirty="0">
                <a:latin typeface="Calibri"/>
                <a:cs typeface="Calibri"/>
              </a:rPr>
              <a:t>and</a:t>
            </a:r>
            <a:r>
              <a:rPr sz="2800" spc="25" dirty="0">
                <a:latin typeface="Calibri"/>
                <a:cs typeface="Calibri"/>
              </a:rPr>
              <a:t> </a:t>
            </a:r>
            <a:r>
              <a:rPr sz="2800" spc="-20" dirty="0">
                <a:latin typeface="Calibri"/>
                <a:cs typeface="Calibri"/>
              </a:rPr>
              <a:t>programmer</a:t>
            </a:r>
            <a:r>
              <a:rPr sz="2800" spc="30" dirty="0">
                <a:latin typeface="Calibri"/>
                <a:cs typeface="Calibri"/>
              </a:rPr>
              <a:t> </a:t>
            </a:r>
            <a:r>
              <a:rPr sz="2800" spc="-10" dirty="0">
                <a:latin typeface="Calibri"/>
                <a:cs typeface="Calibri"/>
              </a:rPr>
              <a:t>options</a:t>
            </a:r>
            <a:endParaRPr sz="2800">
              <a:latin typeface="Calibri"/>
              <a:cs typeface="Calibri"/>
            </a:endParaRPr>
          </a:p>
          <a:p>
            <a:pPr lvl="1">
              <a:lnSpc>
                <a:spcPct val="100000"/>
              </a:lnSpc>
              <a:buFont typeface="Arial MT"/>
              <a:buChar char="–"/>
            </a:pPr>
            <a:endParaRPr sz="3300">
              <a:latin typeface="Calibri"/>
              <a:cs typeface="Calibri"/>
            </a:endParaRPr>
          </a:p>
          <a:p>
            <a:pPr marL="756285" lvl="1" indent="-287020">
              <a:lnSpc>
                <a:spcPct val="100000"/>
              </a:lnSpc>
              <a:buFont typeface="Arial MT"/>
              <a:buChar char="–"/>
              <a:tabLst>
                <a:tab pos="756920" algn="l"/>
              </a:tabLst>
            </a:pPr>
            <a:r>
              <a:rPr sz="2800" spc="-10" dirty="0">
                <a:latin typeface="Calibri"/>
                <a:cs typeface="Calibri"/>
              </a:rPr>
              <a:t>Increase</a:t>
            </a:r>
            <a:r>
              <a:rPr sz="2800" spc="-5" dirty="0">
                <a:latin typeface="Calibri"/>
                <a:cs typeface="Calibri"/>
              </a:rPr>
              <a:t> </a:t>
            </a:r>
            <a:r>
              <a:rPr sz="2800" spc="-10" dirty="0">
                <a:latin typeface="Calibri"/>
                <a:cs typeface="Calibri"/>
              </a:rPr>
              <a:t>instruction</a:t>
            </a:r>
            <a:r>
              <a:rPr sz="2800" spc="35" dirty="0">
                <a:latin typeface="Calibri"/>
                <a:cs typeface="Calibri"/>
              </a:rPr>
              <a:t> </a:t>
            </a:r>
            <a:r>
              <a:rPr sz="2800" spc="-25" dirty="0">
                <a:latin typeface="Calibri"/>
                <a:cs typeface="Calibri"/>
              </a:rPr>
              <a:t>size</a:t>
            </a:r>
            <a:r>
              <a:rPr sz="2800" spc="-5" dirty="0">
                <a:latin typeface="Calibri"/>
                <a:cs typeface="Calibri"/>
              </a:rPr>
              <a:t> &amp;</a:t>
            </a:r>
            <a:r>
              <a:rPr sz="2800" spc="5" dirty="0">
                <a:latin typeface="Calibri"/>
                <a:cs typeface="Calibri"/>
              </a:rPr>
              <a:t> </a:t>
            </a:r>
            <a:r>
              <a:rPr sz="2800" spc="-15" dirty="0">
                <a:latin typeface="Calibri"/>
                <a:cs typeface="Calibri"/>
              </a:rPr>
              <a:t>complexity</a:t>
            </a:r>
            <a:endParaRPr sz="2800">
              <a:latin typeface="Calibri"/>
              <a:cs typeface="Calibri"/>
            </a:endParaRPr>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91664" y="461594"/>
            <a:ext cx="5356225" cy="697230"/>
          </a:xfrm>
          <a:prstGeom prst="rect">
            <a:avLst/>
          </a:prstGeom>
        </p:spPr>
        <p:txBody>
          <a:bodyPr vert="horz" wrap="square" lIns="0" tIns="13335" rIns="0" bIns="0" rtlCol="0">
            <a:spAutoFit/>
          </a:bodyPr>
          <a:lstStyle/>
          <a:p>
            <a:pPr marL="12700">
              <a:lnSpc>
                <a:spcPct val="100000"/>
              </a:lnSpc>
              <a:spcBef>
                <a:spcPts val="105"/>
              </a:spcBef>
            </a:pPr>
            <a:r>
              <a:rPr sz="4400" b="0" spc="-5" dirty="0">
                <a:latin typeface="Calibri"/>
                <a:cs typeface="Calibri"/>
              </a:rPr>
              <a:t>CISC</a:t>
            </a:r>
            <a:r>
              <a:rPr sz="4400" b="0" spc="-35" dirty="0">
                <a:latin typeface="Calibri"/>
                <a:cs typeface="Calibri"/>
              </a:rPr>
              <a:t> </a:t>
            </a:r>
            <a:r>
              <a:rPr sz="4400" b="0" spc="-10" dirty="0">
                <a:latin typeface="Calibri"/>
                <a:cs typeface="Calibri"/>
              </a:rPr>
              <a:t>processor</a:t>
            </a:r>
            <a:r>
              <a:rPr sz="4400" b="0" spc="-30" dirty="0">
                <a:latin typeface="Calibri"/>
                <a:cs typeface="Calibri"/>
              </a:rPr>
              <a:t> </a:t>
            </a:r>
            <a:r>
              <a:rPr sz="4400" b="0" spc="-25" dirty="0">
                <a:latin typeface="Calibri"/>
                <a:cs typeface="Calibri"/>
              </a:rPr>
              <a:t>features</a:t>
            </a:r>
            <a:endParaRPr sz="4400">
              <a:latin typeface="Calibri"/>
              <a:cs typeface="Calibri"/>
            </a:endParaRPr>
          </a:p>
        </p:txBody>
      </p:sp>
      <p:sp>
        <p:nvSpPr>
          <p:cNvPr id="3" name="object 3"/>
          <p:cNvSpPr txBox="1"/>
          <p:nvPr/>
        </p:nvSpPr>
        <p:spPr>
          <a:xfrm>
            <a:off x="78738" y="1385061"/>
            <a:ext cx="8379461" cy="5567550"/>
          </a:xfrm>
          <a:prstGeom prst="rect">
            <a:avLst/>
          </a:prstGeom>
        </p:spPr>
        <p:txBody>
          <a:bodyPr vert="horz" wrap="square" lIns="0" tIns="12065" rIns="0" bIns="0" rtlCol="0">
            <a:spAutoFit/>
          </a:bodyPr>
          <a:lstStyle/>
          <a:p>
            <a:pPr marL="355600" indent="-342900">
              <a:lnSpc>
                <a:spcPct val="100000"/>
              </a:lnSpc>
              <a:spcBef>
                <a:spcPts val="95"/>
              </a:spcBef>
              <a:buFont typeface="Arial MT"/>
              <a:buChar char="•"/>
              <a:tabLst>
                <a:tab pos="354965" algn="l"/>
                <a:tab pos="355600" algn="l"/>
              </a:tabLst>
            </a:pPr>
            <a:r>
              <a:rPr sz="2800" spc="-10" dirty="0">
                <a:latin typeface="Calibri"/>
                <a:cs typeface="Calibri"/>
              </a:rPr>
              <a:t>Instruction</a:t>
            </a:r>
            <a:r>
              <a:rPr sz="2800" spc="35" dirty="0">
                <a:latin typeface="Calibri"/>
                <a:cs typeface="Calibri"/>
              </a:rPr>
              <a:t> </a:t>
            </a:r>
            <a:r>
              <a:rPr sz="2800" spc="-10" dirty="0">
                <a:latin typeface="Calibri"/>
                <a:cs typeface="Calibri"/>
              </a:rPr>
              <a:t>set</a:t>
            </a:r>
            <a:r>
              <a:rPr sz="2800" spc="-5" dirty="0">
                <a:latin typeface="Calibri"/>
                <a:cs typeface="Calibri"/>
              </a:rPr>
              <a:t> with</a:t>
            </a:r>
            <a:r>
              <a:rPr sz="2800" spc="10" dirty="0">
                <a:latin typeface="Calibri"/>
                <a:cs typeface="Calibri"/>
              </a:rPr>
              <a:t> </a:t>
            </a:r>
            <a:r>
              <a:rPr sz="2800" spc="-5" dirty="0">
                <a:latin typeface="Calibri"/>
                <a:cs typeface="Calibri"/>
              </a:rPr>
              <a:t>120-350</a:t>
            </a:r>
            <a:r>
              <a:rPr sz="2800" spc="60" dirty="0">
                <a:latin typeface="Calibri"/>
                <a:cs typeface="Calibri"/>
              </a:rPr>
              <a:t> </a:t>
            </a:r>
            <a:r>
              <a:rPr sz="2800" spc="-10" dirty="0">
                <a:latin typeface="Calibri"/>
                <a:cs typeface="Calibri"/>
              </a:rPr>
              <a:t>instructions</a:t>
            </a:r>
            <a:endParaRPr sz="2800" dirty="0">
              <a:latin typeface="Calibri"/>
              <a:cs typeface="Calibri"/>
            </a:endParaRPr>
          </a:p>
          <a:p>
            <a:pPr>
              <a:lnSpc>
                <a:spcPct val="100000"/>
              </a:lnSpc>
              <a:spcBef>
                <a:spcPts val="5"/>
              </a:spcBef>
              <a:buFont typeface="Arial MT"/>
              <a:buChar char="•"/>
            </a:pPr>
            <a:endParaRPr sz="3300" dirty="0">
              <a:latin typeface="Calibri"/>
              <a:cs typeface="Calibri"/>
            </a:endParaRPr>
          </a:p>
          <a:p>
            <a:pPr marL="355600" indent="-342900">
              <a:lnSpc>
                <a:spcPct val="100000"/>
              </a:lnSpc>
              <a:buFont typeface="Arial MT"/>
              <a:buChar char="•"/>
              <a:tabLst>
                <a:tab pos="354965" algn="l"/>
                <a:tab pos="355600" algn="l"/>
              </a:tabLst>
            </a:pPr>
            <a:r>
              <a:rPr sz="2800" spc="-25" dirty="0">
                <a:latin typeface="Calibri"/>
                <a:cs typeface="Calibri"/>
              </a:rPr>
              <a:t>Variable</a:t>
            </a:r>
            <a:r>
              <a:rPr sz="2800" dirty="0">
                <a:latin typeface="Calibri"/>
                <a:cs typeface="Calibri"/>
              </a:rPr>
              <a:t> </a:t>
            </a:r>
            <a:r>
              <a:rPr sz="2800" spc="-15" dirty="0">
                <a:latin typeface="Calibri"/>
                <a:cs typeface="Calibri"/>
              </a:rPr>
              <a:t>instruction/data</a:t>
            </a:r>
            <a:r>
              <a:rPr sz="2800" spc="70" dirty="0">
                <a:latin typeface="Calibri"/>
                <a:cs typeface="Calibri"/>
              </a:rPr>
              <a:t> </a:t>
            </a:r>
            <a:r>
              <a:rPr sz="2800" spc="-20" dirty="0">
                <a:latin typeface="Calibri"/>
                <a:cs typeface="Calibri"/>
              </a:rPr>
              <a:t>formats</a:t>
            </a:r>
            <a:endParaRPr sz="2800" dirty="0">
              <a:latin typeface="Calibri"/>
              <a:cs typeface="Calibri"/>
            </a:endParaRPr>
          </a:p>
          <a:p>
            <a:pPr>
              <a:lnSpc>
                <a:spcPct val="100000"/>
              </a:lnSpc>
              <a:spcBef>
                <a:spcPts val="5"/>
              </a:spcBef>
              <a:buFont typeface="Arial MT"/>
              <a:buChar char="•"/>
            </a:pPr>
            <a:endParaRPr sz="3300" dirty="0">
              <a:latin typeface="Calibri"/>
              <a:cs typeface="Calibri"/>
            </a:endParaRPr>
          </a:p>
          <a:p>
            <a:pPr marL="355600" indent="-342900">
              <a:lnSpc>
                <a:spcPct val="100000"/>
              </a:lnSpc>
              <a:buFont typeface="Arial MT"/>
              <a:buChar char="•"/>
              <a:tabLst>
                <a:tab pos="354965" algn="l"/>
                <a:tab pos="355600" algn="l"/>
              </a:tabLst>
            </a:pPr>
            <a:r>
              <a:rPr sz="2800" spc="-10" dirty="0">
                <a:latin typeface="Calibri"/>
                <a:cs typeface="Calibri"/>
              </a:rPr>
              <a:t>Small</a:t>
            </a:r>
            <a:r>
              <a:rPr sz="2800" spc="-5" dirty="0">
                <a:latin typeface="Calibri"/>
                <a:cs typeface="Calibri"/>
              </a:rPr>
              <a:t> set</a:t>
            </a:r>
            <a:r>
              <a:rPr sz="2800" spc="-10" dirty="0">
                <a:latin typeface="Calibri"/>
                <a:cs typeface="Calibri"/>
              </a:rPr>
              <a:t> </a:t>
            </a:r>
            <a:r>
              <a:rPr sz="2800" spc="-5" dirty="0">
                <a:latin typeface="Calibri"/>
                <a:cs typeface="Calibri"/>
              </a:rPr>
              <a:t>of</a:t>
            </a:r>
            <a:r>
              <a:rPr sz="2800" spc="-10" dirty="0">
                <a:latin typeface="Calibri"/>
                <a:cs typeface="Calibri"/>
              </a:rPr>
              <a:t> </a:t>
            </a:r>
            <a:r>
              <a:rPr sz="2800" spc="-15" dirty="0">
                <a:latin typeface="Calibri"/>
                <a:cs typeface="Calibri"/>
              </a:rPr>
              <a:t>general</a:t>
            </a:r>
            <a:r>
              <a:rPr sz="2800" spc="-5" dirty="0">
                <a:latin typeface="Calibri"/>
                <a:cs typeface="Calibri"/>
              </a:rPr>
              <a:t> </a:t>
            </a:r>
            <a:r>
              <a:rPr sz="2800" spc="-10" dirty="0">
                <a:latin typeface="Calibri"/>
                <a:cs typeface="Calibri"/>
              </a:rPr>
              <a:t>purpose</a:t>
            </a:r>
            <a:r>
              <a:rPr sz="2800" spc="30" dirty="0">
                <a:latin typeface="Calibri"/>
                <a:cs typeface="Calibri"/>
              </a:rPr>
              <a:t> </a:t>
            </a:r>
            <a:r>
              <a:rPr sz="2800" spc="-15" dirty="0">
                <a:latin typeface="Calibri"/>
                <a:cs typeface="Calibri"/>
              </a:rPr>
              <a:t>registers(8-24)</a:t>
            </a:r>
            <a:endParaRPr sz="2800" dirty="0">
              <a:latin typeface="Calibri"/>
              <a:cs typeface="Calibri"/>
            </a:endParaRPr>
          </a:p>
          <a:p>
            <a:pPr>
              <a:lnSpc>
                <a:spcPct val="100000"/>
              </a:lnSpc>
              <a:spcBef>
                <a:spcPts val="10"/>
              </a:spcBef>
              <a:buFont typeface="Arial MT"/>
              <a:buChar char="•"/>
            </a:pPr>
            <a:endParaRPr sz="3300" dirty="0">
              <a:latin typeface="Calibri"/>
              <a:cs typeface="Calibri"/>
            </a:endParaRPr>
          </a:p>
          <a:p>
            <a:pPr marL="355600" indent="-342900">
              <a:lnSpc>
                <a:spcPct val="100000"/>
              </a:lnSpc>
              <a:buFont typeface="Arial MT"/>
              <a:buChar char="•"/>
              <a:tabLst>
                <a:tab pos="354965" algn="l"/>
                <a:tab pos="355600" algn="l"/>
              </a:tabLst>
            </a:pPr>
            <a:r>
              <a:rPr sz="2800" spc="-5" dirty="0">
                <a:latin typeface="Calibri"/>
                <a:cs typeface="Calibri"/>
              </a:rPr>
              <a:t>A</a:t>
            </a:r>
            <a:r>
              <a:rPr sz="2800" spc="5" dirty="0">
                <a:latin typeface="Calibri"/>
                <a:cs typeface="Calibri"/>
              </a:rPr>
              <a:t> </a:t>
            </a:r>
            <a:r>
              <a:rPr sz="2800" spc="-15" dirty="0">
                <a:latin typeface="Calibri"/>
                <a:cs typeface="Calibri"/>
              </a:rPr>
              <a:t>large</a:t>
            </a:r>
            <a:r>
              <a:rPr sz="2800" spc="-30" dirty="0">
                <a:latin typeface="Calibri"/>
                <a:cs typeface="Calibri"/>
              </a:rPr>
              <a:t> </a:t>
            </a:r>
            <a:r>
              <a:rPr sz="2800" spc="-10" dirty="0">
                <a:latin typeface="Calibri"/>
                <a:cs typeface="Calibri"/>
              </a:rPr>
              <a:t>number</a:t>
            </a:r>
            <a:r>
              <a:rPr sz="2800" spc="30" dirty="0">
                <a:latin typeface="Calibri"/>
                <a:cs typeface="Calibri"/>
              </a:rPr>
              <a:t> </a:t>
            </a:r>
            <a:r>
              <a:rPr sz="2800" spc="-5" dirty="0">
                <a:latin typeface="Calibri"/>
                <a:cs typeface="Calibri"/>
              </a:rPr>
              <a:t>of</a:t>
            </a:r>
            <a:r>
              <a:rPr sz="2800" spc="-15" dirty="0">
                <a:latin typeface="Calibri"/>
                <a:cs typeface="Calibri"/>
              </a:rPr>
              <a:t> </a:t>
            </a:r>
            <a:r>
              <a:rPr sz="2800" spc="-10" dirty="0">
                <a:latin typeface="Calibri"/>
                <a:cs typeface="Calibri"/>
              </a:rPr>
              <a:t>addressing</a:t>
            </a:r>
            <a:r>
              <a:rPr sz="2800" spc="25" dirty="0">
                <a:latin typeface="Calibri"/>
                <a:cs typeface="Calibri"/>
              </a:rPr>
              <a:t> </a:t>
            </a:r>
            <a:r>
              <a:rPr sz="2800" spc="-5" dirty="0">
                <a:latin typeface="Calibri"/>
                <a:cs typeface="Calibri"/>
              </a:rPr>
              <a:t>modes</a:t>
            </a:r>
            <a:endParaRPr sz="2800" dirty="0">
              <a:latin typeface="Calibri"/>
              <a:cs typeface="Calibri"/>
            </a:endParaRPr>
          </a:p>
          <a:p>
            <a:pPr>
              <a:lnSpc>
                <a:spcPct val="100000"/>
              </a:lnSpc>
              <a:buFont typeface="Arial MT"/>
              <a:buChar char="•"/>
            </a:pPr>
            <a:endParaRPr sz="3300" dirty="0">
              <a:latin typeface="Calibri"/>
              <a:cs typeface="Calibri"/>
            </a:endParaRPr>
          </a:p>
          <a:p>
            <a:pPr marL="355600" indent="-342900">
              <a:lnSpc>
                <a:spcPct val="100000"/>
              </a:lnSpc>
              <a:buFont typeface="Arial MT"/>
              <a:buChar char="•"/>
              <a:tabLst>
                <a:tab pos="354965" algn="l"/>
                <a:tab pos="355600" algn="l"/>
              </a:tabLst>
            </a:pPr>
            <a:r>
              <a:rPr sz="2800" spc="-10" dirty="0">
                <a:latin typeface="Calibri"/>
                <a:cs typeface="Calibri"/>
              </a:rPr>
              <a:t>High</a:t>
            </a:r>
            <a:r>
              <a:rPr sz="2800" spc="5" dirty="0">
                <a:latin typeface="Calibri"/>
                <a:cs typeface="Calibri"/>
              </a:rPr>
              <a:t> </a:t>
            </a:r>
            <a:r>
              <a:rPr sz="2800" spc="-10" dirty="0">
                <a:latin typeface="Calibri"/>
                <a:cs typeface="Calibri"/>
              </a:rPr>
              <a:t>dependency</a:t>
            </a:r>
            <a:r>
              <a:rPr sz="2800" spc="40" dirty="0">
                <a:latin typeface="Calibri"/>
                <a:cs typeface="Calibri"/>
              </a:rPr>
              <a:t> </a:t>
            </a:r>
            <a:r>
              <a:rPr sz="2800" spc="-5" dirty="0">
                <a:latin typeface="Calibri"/>
                <a:cs typeface="Calibri"/>
              </a:rPr>
              <a:t>on</a:t>
            </a:r>
            <a:r>
              <a:rPr sz="2800" dirty="0">
                <a:latin typeface="Calibri"/>
                <a:cs typeface="Calibri"/>
              </a:rPr>
              <a:t> </a:t>
            </a:r>
            <a:r>
              <a:rPr sz="2800" spc="-15" dirty="0">
                <a:latin typeface="Calibri"/>
                <a:cs typeface="Calibri"/>
              </a:rPr>
              <a:t>micro</a:t>
            </a:r>
            <a:r>
              <a:rPr sz="2800" spc="5" dirty="0">
                <a:latin typeface="Calibri"/>
                <a:cs typeface="Calibri"/>
              </a:rPr>
              <a:t> </a:t>
            </a:r>
            <a:r>
              <a:rPr sz="2800" spc="-25" dirty="0">
                <a:latin typeface="Calibri"/>
                <a:cs typeface="Calibri"/>
              </a:rPr>
              <a:t>program</a:t>
            </a:r>
            <a:endParaRPr sz="2800" dirty="0">
              <a:latin typeface="Calibri"/>
              <a:cs typeface="Calibri"/>
            </a:endParaRPr>
          </a:p>
          <a:p>
            <a:pPr>
              <a:lnSpc>
                <a:spcPct val="100000"/>
              </a:lnSpc>
              <a:spcBef>
                <a:spcPts val="5"/>
              </a:spcBef>
              <a:buFont typeface="Arial MT"/>
              <a:buChar char="•"/>
            </a:pPr>
            <a:endParaRPr sz="3300" dirty="0">
              <a:latin typeface="Calibri"/>
              <a:cs typeface="Calibri"/>
            </a:endParaRPr>
          </a:p>
          <a:p>
            <a:pPr marL="355600" indent="-342900">
              <a:lnSpc>
                <a:spcPct val="100000"/>
              </a:lnSpc>
              <a:spcBef>
                <a:spcPts val="5"/>
              </a:spcBef>
              <a:buFont typeface="Arial MT"/>
              <a:buChar char="•"/>
              <a:tabLst>
                <a:tab pos="354965" algn="l"/>
                <a:tab pos="355600" algn="l"/>
              </a:tabLst>
            </a:pPr>
            <a:r>
              <a:rPr sz="2800" spc="-15" dirty="0">
                <a:latin typeface="Calibri"/>
                <a:cs typeface="Calibri"/>
              </a:rPr>
              <a:t>Complex</a:t>
            </a:r>
            <a:r>
              <a:rPr sz="2800" spc="20" dirty="0">
                <a:latin typeface="Calibri"/>
                <a:cs typeface="Calibri"/>
              </a:rPr>
              <a:t> </a:t>
            </a:r>
            <a:r>
              <a:rPr sz="2800" spc="-10" dirty="0">
                <a:latin typeface="Calibri"/>
                <a:cs typeface="Calibri"/>
              </a:rPr>
              <a:t>instructions</a:t>
            </a:r>
            <a:r>
              <a:rPr sz="2800" spc="55" dirty="0">
                <a:latin typeface="Calibri"/>
                <a:cs typeface="Calibri"/>
              </a:rPr>
              <a:t> </a:t>
            </a:r>
            <a:r>
              <a:rPr sz="2800" spc="-20" dirty="0">
                <a:latin typeface="Calibri"/>
                <a:cs typeface="Calibri"/>
              </a:rPr>
              <a:t>to</a:t>
            </a:r>
            <a:r>
              <a:rPr sz="2800" spc="-10" dirty="0">
                <a:latin typeface="Calibri"/>
                <a:cs typeface="Calibri"/>
              </a:rPr>
              <a:t> support</a:t>
            </a:r>
            <a:r>
              <a:rPr sz="2800" spc="40" dirty="0">
                <a:latin typeface="Calibri"/>
                <a:cs typeface="Calibri"/>
              </a:rPr>
              <a:t> </a:t>
            </a:r>
            <a:r>
              <a:rPr sz="2800" spc="-10" dirty="0" smtClean="0">
                <a:latin typeface="Calibri"/>
                <a:cs typeface="Calibri"/>
              </a:rPr>
              <a:t>HLL</a:t>
            </a:r>
            <a:r>
              <a:rPr lang="en-US" sz="2800" spc="-10" dirty="0" smtClean="0">
                <a:latin typeface="Calibri"/>
                <a:cs typeface="Calibri"/>
              </a:rPr>
              <a:t> (High level language)</a:t>
            </a:r>
            <a:r>
              <a:rPr sz="2800" spc="-5" dirty="0" smtClean="0">
                <a:latin typeface="Calibri"/>
                <a:cs typeface="Calibri"/>
              </a:rPr>
              <a:t> </a:t>
            </a:r>
            <a:r>
              <a:rPr sz="2800" spc="-20" dirty="0">
                <a:latin typeface="Calibri"/>
                <a:cs typeface="Calibri"/>
              </a:rPr>
              <a:t>features</a:t>
            </a:r>
            <a:endParaRPr sz="2800" dirty="0">
              <a:latin typeface="Calibri"/>
              <a:cs typeface="Calibri"/>
            </a:endParaRP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91664" y="461594"/>
            <a:ext cx="5356225" cy="697230"/>
          </a:xfrm>
          <a:prstGeom prst="rect">
            <a:avLst/>
          </a:prstGeom>
        </p:spPr>
        <p:txBody>
          <a:bodyPr vert="horz" wrap="square" lIns="0" tIns="13335" rIns="0" bIns="0" rtlCol="0">
            <a:spAutoFit/>
          </a:bodyPr>
          <a:lstStyle/>
          <a:p>
            <a:pPr marL="12700">
              <a:lnSpc>
                <a:spcPct val="100000"/>
              </a:lnSpc>
              <a:spcBef>
                <a:spcPts val="105"/>
              </a:spcBef>
            </a:pPr>
            <a:r>
              <a:rPr sz="4400" b="0" spc="-5" dirty="0">
                <a:latin typeface="Calibri"/>
                <a:cs typeface="Calibri"/>
              </a:rPr>
              <a:t>CISC</a:t>
            </a:r>
            <a:r>
              <a:rPr sz="4400" b="0" spc="-35" dirty="0">
                <a:latin typeface="Calibri"/>
                <a:cs typeface="Calibri"/>
              </a:rPr>
              <a:t> </a:t>
            </a:r>
            <a:r>
              <a:rPr sz="4400" b="0" spc="-10" dirty="0">
                <a:latin typeface="Calibri"/>
                <a:cs typeface="Calibri"/>
              </a:rPr>
              <a:t>processor</a:t>
            </a:r>
            <a:r>
              <a:rPr sz="4400" b="0" spc="-30" dirty="0">
                <a:latin typeface="Calibri"/>
                <a:cs typeface="Calibri"/>
              </a:rPr>
              <a:t> </a:t>
            </a:r>
            <a:r>
              <a:rPr sz="4400" b="0" spc="-25" dirty="0">
                <a:latin typeface="Calibri"/>
                <a:cs typeface="Calibri"/>
              </a:rPr>
              <a:t>features</a:t>
            </a:r>
            <a:endParaRPr sz="4400">
              <a:latin typeface="Calibri"/>
              <a:cs typeface="Calibri"/>
            </a:endParaRPr>
          </a:p>
        </p:txBody>
      </p:sp>
      <p:sp>
        <p:nvSpPr>
          <p:cNvPr id="3" name="object 3"/>
          <p:cNvSpPr txBox="1"/>
          <p:nvPr/>
        </p:nvSpPr>
        <p:spPr>
          <a:xfrm>
            <a:off x="78739" y="1424686"/>
            <a:ext cx="8940165" cy="3911968"/>
          </a:xfrm>
          <a:prstGeom prst="rect">
            <a:avLst/>
          </a:prstGeom>
        </p:spPr>
        <p:txBody>
          <a:bodyPr vert="horz" wrap="square" lIns="0" tIns="13335" rIns="0" bIns="0" rtlCol="0">
            <a:spAutoFit/>
          </a:bodyPr>
          <a:lstStyle/>
          <a:p>
            <a:pPr marL="355600" indent="-342900" algn="just">
              <a:lnSpc>
                <a:spcPct val="100000"/>
              </a:lnSpc>
              <a:spcBef>
                <a:spcPts val="105"/>
              </a:spcBef>
              <a:buFont typeface="Arial MT"/>
              <a:buChar char="•"/>
              <a:tabLst>
                <a:tab pos="354965" algn="l"/>
                <a:tab pos="355600" algn="l"/>
              </a:tabLst>
            </a:pPr>
            <a:r>
              <a:rPr sz="2400" spc="-15" dirty="0">
                <a:latin typeface="Times New Roman" panose="02020603050405020304" pitchFamily="18" charset="0"/>
                <a:cs typeface="Times New Roman" panose="02020603050405020304" pitchFamily="18" charset="0"/>
              </a:rPr>
              <a:t>Complex</a:t>
            </a:r>
            <a:r>
              <a:rPr sz="2400" spc="-20" dirty="0">
                <a:latin typeface="Times New Roman" panose="02020603050405020304" pitchFamily="18" charset="0"/>
                <a:cs typeface="Times New Roman" panose="02020603050405020304" pitchFamily="18" charset="0"/>
              </a:rPr>
              <a:t> </a:t>
            </a:r>
            <a:r>
              <a:rPr sz="2400" spc="-5" dirty="0" smtClean="0">
                <a:latin typeface="Times New Roman" panose="02020603050405020304" pitchFamily="18" charset="0"/>
                <a:cs typeface="Times New Roman" panose="02020603050405020304" pitchFamily="18" charset="0"/>
              </a:rPr>
              <a:t>pipelining</a:t>
            </a:r>
            <a:r>
              <a:rPr lang="en-US" sz="2400" spc="-5" dirty="0">
                <a:latin typeface="Times New Roman" panose="02020603050405020304" pitchFamily="18" charset="0"/>
                <a:cs typeface="Times New Roman" panose="02020603050405020304" pitchFamily="18" charset="0"/>
              </a:rPr>
              <a:t> (decomposing a sequential process into sub-operations, with each sub-operation being executed in a dedicated segment that operates concurrently with all other segments.)</a:t>
            </a:r>
            <a:endParaRPr sz="2400" dirty="0">
              <a:latin typeface="Times New Roman" panose="02020603050405020304" pitchFamily="18" charset="0"/>
              <a:cs typeface="Times New Roman" panose="02020603050405020304" pitchFamily="18" charset="0"/>
            </a:endParaRPr>
          </a:p>
          <a:p>
            <a:pPr marL="355600" marR="5080" indent="-342900">
              <a:lnSpc>
                <a:spcPct val="200100"/>
              </a:lnSpc>
              <a:spcBef>
                <a:spcPts val="765"/>
              </a:spcBef>
              <a:buFont typeface="Arial MT"/>
              <a:buChar char="•"/>
              <a:tabLst>
                <a:tab pos="354965" algn="l"/>
                <a:tab pos="355600" algn="l"/>
              </a:tabLst>
            </a:pPr>
            <a:r>
              <a:rPr sz="2400" spc="-15" dirty="0">
                <a:latin typeface="Times New Roman" panose="02020603050405020304" pitchFamily="18" charset="0"/>
                <a:cs typeface="Times New Roman" panose="02020603050405020304" pitchFamily="18" charset="0"/>
              </a:rPr>
              <a:t>Many</a:t>
            </a:r>
            <a:r>
              <a:rPr sz="240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functional</a:t>
            </a:r>
            <a:r>
              <a:rPr sz="2400" spc="2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chips</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needed </a:t>
            </a:r>
            <a:r>
              <a:rPr sz="2400" spc="-30" dirty="0">
                <a:latin typeface="Times New Roman" panose="02020603050405020304" pitchFamily="18" charset="0"/>
                <a:cs typeface="Times New Roman" panose="02020603050405020304" pitchFamily="18" charset="0"/>
              </a:rPr>
              <a:t>to</a:t>
            </a:r>
            <a:r>
              <a:rPr sz="2400" spc="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design</a:t>
            </a:r>
            <a:r>
              <a:rPr sz="2400" spc="1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 </a:t>
            </a:r>
            <a:r>
              <a:rPr sz="2400" spc="-15" dirty="0">
                <a:latin typeface="Times New Roman" panose="02020603050405020304" pitchFamily="18" charset="0"/>
                <a:cs typeface="Times New Roman" panose="02020603050405020304" pitchFamily="18" charset="0"/>
              </a:rPr>
              <a:t>computer </a:t>
            </a:r>
            <a:r>
              <a:rPr sz="2400" spc="-7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using</a:t>
            </a:r>
            <a:r>
              <a:rPr sz="2400" spc="5" dirty="0">
                <a:latin typeface="Times New Roman" panose="02020603050405020304" pitchFamily="18" charset="0"/>
                <a:cs typeface="Times New Roman" panose="02020603050405020304" pitchFamily="18" charset="0"/>
              </a:rPr>
              <a:t> </a:t>
            </a:r>
            <a:r>
              <a:rPr sz="2400" spc="-5" dirty="0" smtClean="0">
                <a:latin typeface="Times New Roman" panose="02020603050405020304" pitchFamily="18" charset="0"/>
                <a:cs typeface="Times New Roman" panose="02020603050405020304" pitchFamily="18" charset="0"/>
              </a:rPr>
              <a:t>CISC</a:t>
            </a:r>
            <a:endParaRPr lang="en-US" sz="2400" spc="-5" dirty="0" smtClean="0">
              <a:latin typeface="Times New Roman" panose="02020603050405020304" pitchFamily="18" charset="0"/>
              <a:cs typeface="Times New Roman" panose="02020603050405020304" pitchFamily="18" charset="0"/>
            </a:endParaRPr>
          </a:p>
          <a:p>
            <a:pPr marL="355600" marR="5080" indent="-342900">
              <a:lnSpc>
                <a:spcPct val="200100"/>
              </a:lnSpc>
              <a:spcBef>
                <a:spcPts val="765"/>
              </a:spcBef>
              <a:buFont typeface="Arial MT"/>
              <a:buChar char="•"/>
              <a:tabLst>
                <a:tab pos="354965" algn="l"/>
                <a:tab pos="355600" algn="l"/>
              </a:tabLst>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length of the code is </a:t>
            </a:r>
            <a:r>
              <a:rPr lang="en-US" sz="2400" dirty="0" smtClean="0">
                <a:latin typeface="Times New Roman" panose="02020603050405020304" pitchFamily="18" charset="0"/>
                <a:cs typeface="Times New Roman" panose="02020603050405020304" pitchFamily="18" charset="0"/>
              </a:rPr>
              <a:t>short, </a:t>
            </a:r>
            <a:r>
              <a:rPr lang="en-US" sz="2400" dirty="0">
                <a:latin typeface="Times New Roman" panose="02020603050405020304" pitchFamily="18" charset="0"/>
                <a:cs typeface="Times New Roman" panose="02020603050405020304" pitchFamily="18" charset="0"/>
              </a:rPr>
              <a:t>so it requires very little RAM.</a:t>
            </a:r>
            <a:endParaRPr sz="2400" dirty="0">
              <a:latin typeface="Times New Roman" panose="02020603050405020304" pitchFamily="18" charset="0"/>
              <a:cs typeface="Times New Roman" panose="02020603050405020304" pitchFamily="18" charset="0"/>
            </a:endParaRPr>
          </a:p>
          <a:p>
            <a:pPr>
              <a:lnSpc>
                <a:spcPct val="100000"/>
              </a:lnSpc>
              <a:spcBef>
                <a:spcPts val="30"/>
              </a:spcBef>
              <a:buFont typeface="Arial MT"/>
              <a:buChar char="•"/>
            </a:pPr>
            <a:endParaRPr sz="2400" dirty="0">
              <a:latin typeface="Times New Roman" panose="02020603050405020304" pitchFamily="18" charset="0"/>
              <a:cs typeface="Times New Roman" panose="02020603050405020304" pitchFamily="18" charset="0"/>
            </a:endParaRPr>
          </a:p>
          <a:p>
            <a:pPr marL="355600" indent="-342900">
              <a:lnSpc>
                <a:spcPct val="100000"/>
              </a:lnSpc>
              <a:spcBef>
                <a:spcPts val="5"/>
              </a:spcBef>
              <a:buFont typeface="Arial MT"/>
              <a:buChar char="•"/>
              <a:tabLst>
                <a:tab pos="354965" algn="l"/>
                <a:tab pos="355600" algn="l"/>
              </a:tabLst>
            </a:pPr>
            <a:r>
              <a:rPr sz="2400" spc="-10" dirty="0">
                <a:latin typeface="Times New Roman" panose="02020603050405020304" pitchFamily="18" charset="0"/>
                <a:cs typeface="Times New Roman" panose="02020603050405020304" pitchFamily="18" charset="0"/>
              </a:rPr>
              <a:t>Difficult</a:t>
            </a:r>
            <a:r>
              <a:rPr sz="2400" spc="15"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to</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design</a:t>
            </a:r>
            <a:r>
              <a:rPr sz="2400" dirty="0">
                <a:latin typeface="Times New Roman" panose="02020603050405020304" pitchFamily="18" charset="0"/>
                <a:cs typeface="Times New Roman" panose="02020603050405020304" pitchFamily="18" charset="0"/>
              </a:rPr>
              <a:t> a</a:t>
            </a:r>
            <a:r>
              <a:rPr sz="2400" spc="-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superscalar </a:t>
            </a:r>
            <a:r>
              <a:rPr sz="2400" spc="-10" dirty="0" smtClean="0">
                <a:latin typeface="Times New Roman" panose="02020603050405020304" pitchFamily="18" charset="0"/>
                <a:cs typeface="Times New Roman" panose="02020603050405020304" pitchFamily="18" charset="0"/>
              </a:rPr>
              <a:t>processor</a:t>
            </a:r>
            <a:r>
              <a:rPr lang="en-US" sz="2400" spc="-1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execution rate in excess of one instruction per machine </a:t>
            </a:r>
            <a:r>
              <a:rPr lang="en-US" sz="2400" dirty="0" smtClean="0">
                <a:latin typeface="Times New Roman" panose="02020603050405020304" pitchFamily="18" charset="0"/>
                <a:cs typeface="Times New Roman" panose="02020603050405020304" pitchFamily="18" charset="0"/>
              </a:rPr>
              <a:t>cycle)</a:t>
            </a: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26132" y="461594"/>
            <a:ext cx="5497195" cy="697230"/>
          </a:xfrm>
          <a:prstGeom prst="rect">
            <a:avLst/>
          </a:prstGeom>
        </p:spPr>
        <p:txBody>
          <a:bodyPr vert="horz" wrap="square" lIns="0" tIns="13335" rIns="0" bIns="0" rtlCol="0">
            <a:spAutoFit/>
          </a:bodyPr>
          <a:lstStyle/>
          <a:p>
            <a:pPr marL="12700">
              <a:lnSpc>
                <a:spcPct val="100000"/>
              </a:lnSpc>
              <a:spcBef>
                <a:spcPts val="105"/>
              </a:spcBef>
              <a:tabLst>
                <a:tab pos="1268095" algn="l"/>
              </a:tabLst>
            </a:pPr>
            <a:r>
              <a:rPr sz="4400" b="0" dirty="0">
                <a:latin typeface="Calibri"/>
                <a:cs typeface="Calibri"/>
              </a:rPr>
              <a:t>RISC	</a:t>
            </a:r>
            <a:r>
              <a:rPr sz="4400" b="0" spc="-5" dirty="0">
                <a:latin typeface="Calibri"/>
                <a:cs typeface="Calibri"/>
              </a:rPr>
              <a:t>processor</a:t>
            </a:r>
            <a:r>
              <a:rPr sz="4400" b="0" spc="-70" dirty="0">
                <a:latin typeface="Calibri"/>
                <a:cs typeface="Calibri"/>
              </a:rPr>
              <a:t> </a:t>
            </a:r>
            <a:r>
              <a:rPr sz="4400" b="0" spc="-25" dirty="0">
                <a:latin typeface="Calibri"/>
                <a:cs typeface="Calibri"/>
              </a:rPr>
              <a:t>features</a:t>
            </a:r>
            <a:endParaRPr sz="4400">
              <a:latin typeface="Calibri"/>
              <a:cs typeface="Calibri"/>
            </a:endParaRPr>
          </a:p>
        </p:txBody>
      </p:sp>
      <p:sp>
        <p:nvSpPr>
          <p:cNvPr id="3" name="object 3"/>
          <p:cNvSpPr txBox="1"/>
          <p:nvPr/>
        </p:nvSpPr>
        <p:spPr>
          <a:xfrm>
            <a:off x="50088" y="1348486"/>
            <a:ext cx="8689340" cy="4806950"/>
          </a:xfrm>
          <a:prstGeom prst="rect">
            <a:avLst/>
          </a:prstGeom>
        </p:spPr>
        <p:txBody>
          <a:bodyPr vert="horz" wrap="square" lIns="0" tIns="13335" rIns="0" bIns="0" rtlCol="0">
            <a:spAutoFit/>
          </a:bodyPr>
          <a:lstStyle/>
          <a:p>
            <a:pPr marL="355600" indent="-343535">
              <a:lnSpc>
                <a:spcPct val="100000"/>
              </a:lnSpc>
              <a:spcBef>
                <a:spcPts val="105"/>
              </a:spcBef>
              <a:buFont typeface="Arial MT"/>
              <a:buChar char="•"/>
              <a:tabLst>
                <a:tab pos="355600" algn="l"/>
                <a:tab pos="356235" algn="l"/>
              </a:tabLst>
            </a:pPr>
            <a:r>
              <a:rPr sz="3200" spc="-5" dirty="0">
                <a:latin typeface="Calibri"/>
                <a:cs typeface="Calibri"/>
              </a:rPr>
              <a:t>Instruction</a:t>
            </a:r>
            <a:r>
              <a:rPr sz="3200" spc="30" dirty="0">
                <a:latin typeface="Calibri"/>
                <a:cs typeface="Calibri"/>
              </a:rPr>
              <a:t> </a:t>
            </a:r>
            <a:r>
              <a:rPr sz="3200" spc="-10" dirty="0">
                <a:latin typeface="Calibri"/>
                <a:cs typeface="Calibri"/>
              </a:rPr>
              <a:t>set</a:t>
            </a:r>
            <a:r>
              <a:rPr sz="3200" dirty="0">
                <a:latin typeface="Calibri"/>
                <a:cs typeface="Calibri"/>
              </a:rPr>
              <a:t> </a:t>
            </a:r>
            <a:r>
              <a:rPr sz="3200" spc="-5" dirty="0">
                <a:latin typeface="Calibri"/>
                <a:cs typeface="Calibri"/>
              </a:rPr>
              <a:t>with</a:t>
            </a:r>
            <a:r>
              <a:rPr sz="3200" dirty="0">
                <a:latin typeface="Calibri"/>
                <a:cs typeface="Calibri"/>
              </a:rPr>
              <a:t> </a:t>
            </a:r>
            <a:r>
              <a:rPr sz="3200" spc="-10" dirty="0">
                <a:latin typeface="Calibri"/>
                <a:cs typeface="Calibri"/>
              </a:rPr>
              <a:t>limited</a:t>
            </a:r>
            <a:r>
              <a:rPr sz="3200" spc="25" dirty="0">
                <a:latin typeface="Calibri"/>
                <a:cs typeface="Calibri"/>
              </a:rPr>
              <a:t> </a:t>
            </a:r>
            <a:r>
              <a:rPr sz="3200" spc="-5" dirty="0">
                <a:latin typeface="Calibri"/>
                <a:cs typeface="Calibri"/>
              </a:rPr>
              <a:t>number</a:t>
            </a:r>
            <a:r>
              <a:rPr sz="3200" spc="5" dirty="0">
                <a:latin typeface="Calibri"/>
                <a:cs typeface="Calibri"/>
              </a:rPr>
              <a:t> </a:t>
            </a:r>
            <a:r>
              <a:rPr sz="3200" spc="-5" dirty="0">
                <a:latin typeface="Calibri"/>
                <a:cs typeface="Calibri"/>
              </a:rPr>
              <a:t>of instructions</a:t>
            </a:r>
            <a:endParaRPr sz="3200">
              <a:latin typeface="Calibri"/>
              <a:cs typeface="Calibri"/>
            </a:endParaRPr>
          </a:p>
          <a:p>
            <a:pPr>
              <a:lnSpc>
                <a:spcPct val="100000"/>
              </a:lnSpc>
              <a:spcBef>
                <a:spcPts val="30"/>
              </a:spcBef>
              <a:buFont typeface="Arial MT"/>
              <a:buChar char="•"/>
            </a:pPr>
            <a:endParaRPr sz="3750">
              <a:latin typeface="Calibri"/>
              <a:cs typeface="Calibri"/>
            </a:endParaRPr>
          </a:p>
          <a:p>
            <a:pPr marL="355600" indent="-343535">
              <a:lnSpc>
                <a:spcPct val="100000"/>
              </a:lnSpc>
              <a:buFont typeface="Arial MT"/>
              <a:buChar char="•"/>
              <a:tabLst>
                <a:tab pos="355600" algn="l"/>
                <a:tab pos="356235" algn="l"/>
              </a:tabLst>
            </a:pPr>
            <a:r>
              <a:rPr sz="3200" spc="-5" dirty="0">
                <a:latin typeface="Calibri"/>
                <a:cs typeface="Calibri"/>
              </a:rPr>
              <a:t>Simple</a:t>
            </a:r>
            <a:r>
              <a:rPr sz="3200" spc="-25" dirty="0">
                <a:latin typeface="Calibri"/>
                <a:cs typeface="Calibri"/>
              </a:rPr>
              <a:t> </a:t>
            </a:r>
            <a:r>
              <a:rPr sz="3200" spc="-5" dirty="0">
                <a:latin typeface="Calibri"/>
                <a:cs typeface="Calibri"/>
              </a:rPr>
              <a:t>instruction</a:t>
            </a:r>
            <a:r>
              <a:rPr sz="3200" spc="-15" dirty="0">
                <a:latin typeface="Calibri"/>
                <a:cs typeface="Calibri"/>
              </a:rPr>
              <a:t> </a:t>
            </a:r>
            <a:r>
              <a:rPr sz="3200" spc="-20" dirty="0">
                <a:latin typeface="Calibri"/>
                <a:cs typeface="Calibri"/>
              </a:rPr>
              <a:t>format</a:t>
            </a:r>
            <a:endParaRPr sz="3200">
              <a:latin typeface="Calibri"/>
              <a:cs typeface="Calibri"/>
            </a:endParaRPr>
          </a:p>
          <a:p>
            <a:pPr>
              <a:lnSpc>
                <a:spcPct val="100000"/>
              </a:lnSpc>
              <a:spcBef>
                <a:spcPts val="30"/>
              </a:spcBef>
              <a:buFont typeface="Arial MT"/>
              <a:buChar char="•"/>
            </a:pPr>
            <a:endParaRPr sz="3750">
              <a:latin typeface="Calibri"/>
              <a:cs typeface="Calibri"/>
            </a:endParaRPr>
          </a:p>
          <a:p>
            <a:pPr marL="355600" indent="-343535">
              <a:lnSpc>
                <a:spcPct val="100000"/>
              </a:lnSpc>
              <a:spcBef>
                <a:spcPts val="5"/>
              </a:spcBef>
              <a:buFont typeface="Arial MT"/>
              <a:buChar char="•"/>
              <a:tabLst>
                <a:tab pos="355600" algn="l"/>
                <a:tab pos="356235" algn="l"/>
              </a:tabLst>
            </a:pPr>
            <a:r>
              <a:rPr sz="3200" spc="-20" dirty="0">
                <a:latin typeface="Calibri"/>
                <a:cs typeface="Calibri"/>
              </a:rPr>
              <a:t>Large</a:t>
            </a:r>
            <a:r>
              <a:rPr sz="3200" spc="-15" dirty="0">
                <a:latin typeface="Calibri"/>
                <a:cs typeface="Calibri"/>
              </a:rPr>
              <a:t> </a:t>
            </a:r>
            <a:r>
              <a:rPr sz="3200" spc="-10" dirty="0">
                <a:latin typeface="Calibri"/>
                <a:cs typeface="Calibri"/>
              </a:rPr>
              <a:t>set</a:t>
            </a:r>
            <a:r>
              <a:rPr sz="3200" spc="-25" dirty="0">
                <a:latin typeface="Calibri"/>
                <a:cs typeface="Calibri"/>
              </a:rPr>
              <a:t> </a:t>
            </a:r>
            <a:r>
              <a:rPr sz="3200" dirty="0">
                <a:latin typeface="Calibri"/>
                <a:cs typeface="Calibri"/>
              </a:rPr>
              <a:t>of</a:t>
            </a:r>
            <a:r>
              <a:rPr sz="3200" spc="-20" dirty="0">
                <a:latin typeface="Calibri"/>
                <a:cs typeface="Calibri"/>
              </a:rPr>
              <a:t> </a:t>
            </a:r>
            <a:r>
              <a:rPr sz="3200" dirty="0">
                <a:latin typeface="Calibri"/>
                <a:cs typeface="Calibri"/>
              </a:rPr>
              <a:t>CPU</a:t>
            </a:r>
            <a:r>
              <a:rPr sz="3200" spc="-30" dirty="0">
                <a:latin typeface="Calibri"/>
                <a:cs typeface="Calibri"/>
              </a:rPr>
              <a:t> </a:t>
            </a:r>
            <a:r>
              <a:rPr sz="3200" spc="-20" dirty="0">
                <a:latin typeface="Calibri"/>
                <a:cs typeface="Calibri"/>
              </a:rPr>
              <a:t>registers</a:t>
            </a:r>
            <a:endParaRPr sz="3200">
              <a:latin typeface="Calibri"/>
              <a:cs typeface="Calibri"/>
            </a:endParaRPr>
          </a:p>
          <a:p>
            <a:pPr>
              <a:lnSpc>
                <a:spcPct val="100000"/>
              </a:lnSpc>
              <a:spcBef>
                <a:spcPts val="30"/>
              </a:spcBef>
              <a:buFont typeface="Arial MT"/>
              <a:buChar char="•"/>
            </a:pPr>
            <a:endParaRPr sz="3750">
              <a:latin typeface="Calibri"/>
              <a:cs typeface="Calibri"/>
            </a:endParaRPr>
          </a:p>
          <a:p>
            <a:pPr marL="355600" indent="-343535">
              <a:lnSpc>
                <a:spcPct val="100000"/>
              </a:lnSpc>
              <a:buFont typeface="Arial MT"/>
              <a:buChar char="•"/>
              <a:tabLst>
                <a:tab pos="355600" algn="l"/>
                <a:tab pos="356235" algn="l"/>
              </a:tabLst>
            </a:pPr>
            <a:r>
              <a:rPr sz="3200" spc="-40" dirty="0">
                <a:latin typeface="Calibri"/>
                <a:cs typeface="Calibri"/>
              </a:rPr>
              <a:t>Very</a:t>
            </a:r>
            <a:r>
              <a:rPr sz="3200" spc="-15" dirty="0">
                <a:latin typeface="Calibri"/>
                <a:cs typeface="Calibri"/>
              </a:rPr>
              <a:t> </a:t>
            </a:r>
            <a:r>
              <a:rPr sz="3200" spc="-40" dirty="0">
                <a:latin typeface="Calibri"/>
                <a:cs typeface="Calibri"/>
              </a:rPr>
              <a:t>few</a:t>
            </a:r>
            <a:r>
              <a:rPr sz="3200" spc="-10" dirty="0">
                <a:latin typeface="Calibri"/>
                <a:cs typeface="Calibri"/>
              </a:rPr>
              <a:t> </a:t>
            </a:r>
            <a:r>
              <a:rPr sz="3200" spc="-5" dirty="0">
                <a:latin typeface="Calibri"/>
                <a:cs typeface="Calibri"/>
              </a:rPr>
              <a:t>addressing </a:t>
            </a:r>
            <a:r>
              <a:rPr sz="3200" dirty="0">
                <a:latin typeface="Calibri"/>
                <a:cs typeface="Calibri"/>
              </a:rPr>
              <a:t>modes</a:t>
            </a:r>
            <a:endParaRPr sz="3200">
              <a:latin typeface="Calibri"/>
              <a:cs typeface="Calibri"/>
            </a:endParaRPr>
          </a:p>
          <a:p>
            <a:pPr>
              <a:lnSpc>
                <a:spcPct val="100000"/>
              </a:lnSpc>
              <a:spcBef>
                <a:spcPts val="35"/>
              </a:spcBef>
              <a:buFont typeface="Arial MT"/>
              <a:buChar char="•"/>
            </a:pPr>
            <a:endParaRPr sz="3750">
              <a:latin typeface="Calibri"/>
              <a:cs typeface="Calibri"/>
            </a:endParaRPr>
          </a:p>
          <a:p>
            <a:pPr marL="355600" indent="-343535">
              <a:lnSpc>
                <a:spcPct val="100000"/>
              </a:lnSpc>
              <a:buFont typeface="Arial MT"/>
              <a:buChar char="•"/>
              <a:tabLst>
                <a:tab pos="355600" algn="l"/>
                <a:tab pos="356235" algn="l"/>
              </a:tabLst>
            </a:pPr>
            <a:r>
              <a:rPr sz="3200" spc="-30" dirty="0">
                <a:latin typeface="Calibri"/>
                <a:cs typeface="Calibri"/>
              </a:rPr>
              <a:t>Easy</a:t>
            </a:r>
            <a:r>
              <a:rPr sz="3200" dirty="0">
                <a:latin typeface="Calibri"/>
                <a:cs typeface="Calibri"/>
              </a:rPr>
              <a:t> </a:t>
            </a:r>
            <a:r>
              <a:rPr sz="3200" spc="-25" dirty="0">
                <a:latin typeface="Calibri"/>
                <a:cs typeface="Calibri"/>
              </a:rPr>
              <a:t>to</a:t>
            </a:r>
            <a:r>
              <a:rPr sz="3200" spc="5" dirty="0">
                <a:latin typeface="Calibri"/>
                <a:cs typeface="Calibri"/>
              </a:rPr>
              <a:t> </a:t>
            </a:r>
            <a:r>
              <a:rPr sz="3200" spc="-10" dirty="0">
                <a:latin typeface="Calibri"/>
                <a:cs typeface="Calibri"/>
              </a:rPr>
              <a:t>construct</a:t>
            </a:r>
            <a:r>
              <a:rPr sz="3200" spc="10" dirty="0">
                <a:latin typeface="Calibri"/>
                <a:cs typeface="Calibri"/>
              </a:rPr>
              <a:t> </a:t>
            </a:r>
            <a:r>
              <a:rPr sz="3200" dirty="0">
                <a:latin typeface="Calibri"/>
                <a:cs typeface="Calibri"/>
              </a:rPr>
              <a:t>a </a:t>
            </a:r>
            <a:r>
              <a:rPr sz="3200" spc="-15" dirty="0">
                <a:latin typeface="Calibri"/>
                <a:cs typeface="Calibri"/>
              </a:rPr>
              <a:t>superscalar</a:t>
            </a:r>
            <a:r>
              <a:rPr sz="3200" spc="5" dirty="0">
                <a:latin typeface="Calibri"/>
                <a:cs typeface="Calibri"/>
              </a:rPr>
              <a:t> </a:t>
            </a:r>
            <a:r>
              <a:rPr sz="3200" spc="-10" dirty="0">
                <a:latin typeface="Calibri"/>
                <a:cs typeface="Calibri"/>
              </a:rPr>
              <a:t>processor</a:t>
            </a:r>
            <a:endParaRPr sz="3200">
              <a:latin typeface="Calibri"/>
              <a:cs typeface="Calibri"/>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90141" y="461594"/>
            <a:ext cx="5368290" cy="697230"/>
          </a:xfrm>
          <a:prstGeom prst="rect">
            <a:avLst/>
          </a:prstGeom>
        </p:spPr>
        <p:txBody>
          <a:bodyPr vert="horz" wrap="square" lIns="0" tIns="13335" rIns="0" bIns="0" rtlCol="0">
            <a:spAutoFit/>
          </a:bodyPr>
          <a:lstStyle/>
          <a:p>
            <a:pPr marL="12700">
              <a:lnSpc>
                <a:spcPct val="100000"/>
              </a:lnSpc>
              <a:spcBef>
                <a:spcPts val="105"/>
              </a:spcBef>
            </a:pPr>
            <a:r>
              <a:rPr sz="4400" b="0" dirty="0">
                <a:latin typeface="Calibri"/>
                <a:cs typeface="Calibri"/>
              </a:rPr>
              <a:t>RISC</a:t>
            </a:r>
            <a:r>
              <a:rPr sz="4400" b="0" spc="5" dirty="0">
                <a:latin typeface="Calibri"/>
                <a:cs typeface="Calibri"/>
              </a:rPr>
              <a:t> </a:t>
            </a:r>
            <a:r>
              <a:rPr sz="4400" b="0" spc="-10" dirty="0">
                <a:latin typeface="Calibri"/>
                <a:cs typeface="Calibri"/>
              </a:rPr>
              <a:t>processor</a:t>
            </a:r>
            <a:r>
              <a:rPr sz="4400" b="0" spc="-30" dirty="0">
                <a:latin typeface="Calibri"/>
                <a:cs typeface="Calibri"/>
              </a:rPr>
              <a:t> </a:t>
            </a:r>
            <a:r>
              <a:rPr sz="4400" b="0" spc="-25" dirty="0">
                <a:latin typeface="Calibri"/>
                <a:cs typeface="Calibri"/>
              </a:rPr>
              <a:t>features</a:t>
            </a:r>
            <a:endParaRPr sz="4400">
              <a:latin typeface="Calibri"/>
              <a:cs typeface="Calibri"/>
            </a:endParaRPr>
          </a:p>
        </p:txBody>
      </p:sp>
      <p:sp>
        <p:nvSpPr>
          <p:cNvPr id="3" name="object 3"/>
          <p:cNvSpPr txBox="1"/>
          <p:nvPr/>
        </p:nvSpPr>
        <p:spPr>
          <a:xfrm>
            <a:off x="78738" y="1508505"/>
            <a:ext cx="8760461" cy="4352474"/>
          </a:xfrm>
          <a:prstGeom prst="rect">
            <a:avLst/>
          </a:prstGeom>
        </p:spPr>
        <p:txBody>
          <a:bodyPr vert="horz" wrap="square" lIns="0" tIns="12700" rIns="0" bIns="0" rtlCol="0">
            <a:spAutoFit/>
          </a:bodyPr>
          <a:lstStyle/>
          <a:p>
            <a:pPr marL="355600" indent="-342900">
              <a:lnSpc>
                <a:spcPct val="100000"/>
              </a:lnSpc>
              <a:spcBef>
                <a:spcPts val="100"/>
              </a:spcBef>
              <a:buFont typeface="Arial MT"/>
              <a:buChar char="•"/>
              <a:tabLst>
                <a:tab pos="354965" algn="l"/>
                <a:tab pos="355600" algn="l"/>
              </a:tabLst>
            </a:pPr>
            <a:r>
              <a:rPr sz="3000" spc="-15" dirty="0">
                <a:latin typeface="Calibri"/>
                <a:cs typeface="Calibri"/>
              </a:rPr>
              <a:t>Hardwired</a:t>
            </a:r>
            <a:r>
              <a:rPr sz="3000" dirty="0">
                <a:latin typeface="Calibri"/>
                <a:cs typeface="Calibri"/>
              </a:rPr>
              <a:t> </a:t>
            </a:r>
            <a:r>
              <a:rPr sz="3000" spc="-20" dirty="0">
                <a:latin typeface="Calibri"/>
                <a:cs typeface="Calibri"/>
              </a:rPr>
              <a:t>control</a:t>
            </a:r>
            <a:r>
              <a:rPr sz="3000" spc="-30" dirty="0">
                <a:latin typeface="Calibri"/>
                <a:cs typeface="Calibri"/>
              </a:rPr>
              <a:t> </a:t>
            </a:r>
            <a:r>
              <a:rPr sz="3000" spc="-10" dirty="0">
                <a:latin typeface="Calibri"/>
                <a:cs typeface="Calibri"/>
              </a:rPr>
              <a:t>unit</a:t>
            </a:r>
            <a:r>
              <a:rPr sz="3000" dirty="0">
                <a:latin typeface="Calibri"/>
                <a:cs typeface="Calibri"/>
              </a:rPr>
              <a:t> </a:t>
            </a:r>
            <a:r>
              <a:rPr sz="3000" spc="-25" dirty="0">
                <a:latin typeface="Calibri"/>
                <a:cs typeface="Calibri"/>
              </a:rPr>
              <a:t>for</a:t>
            </a:r>
            <a:r>
              <a:rPr sz="3000" spc="-5" dirty="0">
                <a:latin typeface="Calibri"/>
                <a:cs typeface="Calibri"/>
              </a:rPr>
              <a:t> </a:t>
            </a:r>
            <a:r>
              <a:rPr sz="3000" spc="-5" dirty="0" smtClean="0">
                <a:latin typeface="Calibri"/>
                <a:cs typeface="Calibri"/>
              </a:rPr>
              <a:t>sequencing</a:t>
            </a:r>
            <a:r>
              <a:rPr lang="en-US" sz="3000" dirty="0">
                <a:latin typeface="Calibri"/>
                <a:cs typeface="Calibri"/>
              </a:rPr>
              <a:t> </a:t>
            </a:r>
            <a:r>
              <a:rPr sz="3000" spc="-10" dirty="0" smtClean="0">
                <a:latin typeface="Calibri"/>
                <a:cs typeface="Calibri"/>
              </a:rPr>
              <a:t>microinstructions</a:t>
            </a:r>
            <a:endParaRPr sz="3000" dirty="0">
              <a:latin typeface="Calibri"/>
              <a:cs typeface="Calibri"/>
            </a:endParaRPr>
          </a:p>
          <a:p>
            <a:pPr>
              <a:lnSpc>
                <a:spcPct val="100000"/>
              </a:lnSpc>
              <a:spcBef>
                <a:spcPts val="30"/>
              </a:spcBef>
            </a:pPr>
            <a:endParaRPr sz="4400" dirty="0">
              <a:latin typeface="Calibri"/>
              <a:cs typeface="Calibri"/>
            </a:endParaRPr>
          </a:p>
          <a:p>
            <a:pPr marL="355600" indent="-342900">
              <a:lnSpc>
                <a:spcPct val="100000"/>
              </a:lnSpc>
              <a:buFont typeface="Arial MT"/>
              <a:buChar char="•"/>
              <a:tabLst>
                <a:tab pos="354965" algn="l"/>
                <a:tab pos="355600" algn="l"/>
              </a:tabLst>
            </a:pPr>
            <a:r>
              <a:rPr sz="3000" spc="-5" dirty="0">
                <a:latin typeface="Calibri"/>
                <a:cs typeface="Calibri"/>
              </a:rPr>
              <a:t>Supports</a:t>
            </a:r>
            <a:r>
              <a:rPr sz="3000" spc="-25" dirty="0">
                <a:latin typeface="Calibri"/>
                <a:cs typeface="Calibri"/>
              </a:rPr>
              <a:t> </a:t>
            </a:r>
            <a:r>
              <a:rPr sz="3000" dirty="0">
                <a:latin typeface="Calibri"/>
                <a:cs typeface="Calibri"/>
              </a:rPr>
              <a:t>on</a:t>
            </a:r>
            <a:r>
              <a:rPr sz="3000" spc="-30" dirty="0">
                <a:latin typeface="Calibri"/>
                <a:cs typeface="Calibri"/>
              </a:rPr>
              <a:t> </a:t>
            </a:r>
            <a:r>
              <a:rPr sz="3000" dirty="0">
                <a:latin typeface="Calibri"/>
                <a:cs typeface="Calibri"/>
              </a:rPr>
              <a:t>chip</a:t>
            </a:r>
            <a:r>
              <a:rPr sz="3000" spc="-15" dirty="0">
                <a:latin typeface="Calibri"/>
                <a:cs typeface="Calibri"/>
              </a:rPr>
              <a:t> </a:t>
            </a:r>
            <a:r>
              <a:rPr sz="3000" spc="-5" dirty="0">
                <a:latin typeface="Calibri"/>
                <a:cs typeface="Calibri"/>
              </a:rPr>
              <a:t>cache</a:t>
            </a:r>
            <a:r>
              <a:rPr sz="3000" spc="-50" dirty="0">
                <a:latin typeface="Calibri"/>
                <a:cs typeface="Calibri"/>
              </a:rPr>
              <a:t> </a:t>
            </a:r>
            <a:r>
              <a:rPr sz="3000" dirty="0">
                <a:latin typeface="Calibri"/>
                <a:cs typeface="Calibri"/>
              </a:rPr>
              <a:t>memory</a:t>
            </a:r>
          </a:p>
          <a:p>
            <a:pPr>
              <a:lnSpc>
                <a:spcPct val="100000"/>
              </a:lnSpc>
              <a:spcBef>
                <a:spcPts val="30"/>
              </a:spcBef>
              <a:buFont typeface="Arial MT"/>
              <a:buChar char="•"/>
            </a:pPr>
            <a:endParaRPr sz="4400" dirty="0">
              <a:latin typeface="Calibri"/>
              <a:cs typeface="Calibri"/>
            </a:endParaRPr>
          </a:p>
          <a:p>
            <a:pPr marL="355600" indent="-342900">
              <a:lnSpc>
                <a:spcPct val="100000"/>
              </a:lnSpc>
              <a:buFont typeface="Arial MT"/>
              <a:buChar char="•"/>
              <a:tabLst>
                <a:tab pos="354965" algn="l"/>
                <a:tab pos="355600" algn="l"/>
              </a:tabLst>
            </a:pPr>
            <a:r>
              <a:rPr sz="3000" dirty="0">
                <a:latin typeface="Calibri"/>
                <a:cs typeface="Calibri"/>
              </a:rPr>
              <a:t>All</a:t>
            </a:r>
            <a:r>
              <a:rPr sz="3000" spc="-25" dirty="0">
                <a:latin typeface="Calibri"/>
                <a:cs typeface="Calibri"/>
              </a:rPr>
              <a:t> </a:t>
            </a:r>
            <a:r>
              <a:rPr sz="3000" spc="-5" dirty="0">
                <a:latin typeface="Calibri"/>
                <a:cs typeface="Calibri"/>
              </a:rPr>
              <a:t>functional</a:t>
            </a:r>
            <a:r>
              <a:rPr sz="3000" spc="-30" dirty="0">
                <a:latin typeface="Calibri"/>
                <a:cs typeface="Calibri"/>
              </a:rPr>
              <a:t> </a:t>
            </a:r>
            <a:r>
              <a:rPr sz="3000" spc="-5" dirty="0">
                <a:latin typeface="Calibri"/>
                <a:cs typeface="Calibri"/>
              </a:rPr>
              <a:t>units</a:t>
            </a:r>
            <a:r>
              <a:rPr sz="3000" spc="-10" dirty="0">
                <a:latin typeface="Calibri"/>
                <a:cs typeface="Calibri"/>
              </a:rPr>
              <a:t> </a:t>
            </a:r>
            <a:r>
              <a:rPr sz="3000" spc="-5" dirty="0">
                <a:latin typeface="Calibri"/>
                <a:cs typeface="Calibri"/>
              </a:rPr>
              <a:t>on</a:t>
            </a:r>
            <a:r>
              <a:rPr sz="3000" spc="-10" dirty="0">
                <a:latin typeface="Calibri"/>
                <a:cs typeface="Calibri"/>
              </a:rPr>
              <a:t> </a:t>
            </a:r>
            <a:r>
              <a:rPr sz="3000" dirty="0">
                <a:latin typeface="Calibri"/>
                <a:cs typeface="Calibri"/>
              </a:rPr>
              <a:t>a</a:t>
            </a:r>
            <a:r>
              <a:rPr sz="3000" spc="-10" dirty="0">
                <a:latin typeface="Calibri"/>
                <a:cs typeface="Calibri"/>
              </a:rPr>
              <a:t> </a:t>
            </a:r>
            <a:r>
              <a:rPr sz="3000" spc="-5" dirty="0">
                <a:latin typeface="Calibri"/>
                <a:cs typeface="Calibri"/>
              </a:rPr>
              <a:t>single</a:t>
            </a:r>
            <a:r>
              <a:rPr sz="3000" spc="-25" dirty="0">
                <a:latin typeface="Calibri"/>
                <a:cs typeface="Calibri"/>
              </a:rPr>
              <a:t> </a:t>
            </a:r>
            <a:r>
              <a:rPr sz="3000" dirty="0">
                <a:latin typeface="Calibri"/>
                <a:cs typeface="Calibri"/>
              </a:rPr>
              <a:t>chip</a:t>
            </a:r>
          </a:p>
          <a:p>
            <a:pPr>
              <a:lnSpc>
                <a:spcPct val="100000"/>
              </a:lnSpc>
              <a:spcBef>
                <a:spcPts val="30"/>
              </a:spcBef>
              <a:buFont typeface="Arial MT"/>
              <a:buChar char="•"/>
            </a:pPr>
            <a:endParaRPr sz="4400" dirty="0">
              <a:latin typeface="Calibri"/>
              <a:cs typeface="Calibri"/>
            </a:endParaRPr>
          </a:p>
          <a:p>
            <a:pPr marL="355600" indent="-342900">
              <a:lnSpc>
                <a:spcPct val="100000"/>
              </a:lnSpc>
              <a:buFont typeface="Arial MT"/>
              <a:buChar char="•"/>
              <a:tabLst>
                <a:tab pos="354965" algn="l"/>
                <a:tab pos="355600" algn="l"/>
              </a:tabLst>
            </a:pPr>
            <a:r>
              <a:rPr sz="3000" spc="-10" dirty="0">
                <a:latin typeface="Calibri"/>
                <a:cs typeface="Calibri"/>
              </a:rPr>
              <a:t>Simple</a:t>
            </a:r>
            <a:r>
              <a:rPr sz="3000" spc="-20" dirty="0">
                <a:latin typeface="Calibri"/>
                <a:cs typeface="Calibri"/>
              </a:rPr>
              <a:t> </a:t>
            </a:r>
            <a:r>
              <a:rPr sz="3000" spc="-10" dirty="0">
                <a:latin typeface="Calibri"/>
                <a:cs typeface="Calibri"/>
              </a:rPr>
              <a:t>pipelining</a:t>
            </a:r>
            <a:endParaRPr sz="3000" dirty="0">
              <a:latin typeface="Calibri"/>
              <a:cs typeface="Calibri"/>
            </a:endParaRP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54025" y="555345"/>
            <a:ext cx="8162925" cy="5464454"/>
          </a:xfrm>
          <a:prstGeom prst="rect">
            <a:avLst/>
          </a:prstGeom>
        </p:spPr>
      </p:pic>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1275" y="1066800"/>
            <a:ext cx="9102724" cy="5486400"/>
          </a:xfrm>
          <a:prstGeom prst="rect">
            <a:avLst/>
          </a:prstGeom>
        </p:spPr>
      </p:pic>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28888" cy="868362"/>
          </a:xfrm>
        </p:spPr>
        <p:txBody>
          <a:bodyPr>
            <a:normAutofit/>
          </a:bodyPr>
          <a:lstStyle/>
          <a:p>
            <a:pPr algn="ctr"/>
            <a:r>
              <a:rPr lang="en-US" sz="2800" dirty="0" smtClean="0">
                <a:latin typeface="Times New Roman" panose="02020603050405020304" pitchFamily="18" charset="0"/>
                <a:cs typeface="Times New Roman" panose="02020603050405020304" pitchFamily="18" charset="0"/>
              </a:rPr>
              <a:t>Pipelining</a:t>
            </a: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4800" y="838200"/>
            <a:ext cx="8628888" cy="4800600"/>
          </a:xfrm>
        </p:spPr>
        <p:txBody>
          <a:bodyPr>
            <a:noAutofit/>
          </a:bodyPr>
          <a:lstStyle/>
          <a:p>
            <a:pPr algn="just"/>
            <a:r>
              <a:rPr lang="en-US" sz="2000" dirty="0">
                <a:latin typeface="Times New Roman" panose="02020603050405020304" pitchFamily="18" charset="0"/>
                <a:cs typeface="Times New Roman" panose="02020603050405020304" pitchFamily="18" charset="0"/>
              </a:rPr>
              <a:t>Pipelining is the process of accumulating instruction from the processor through a pipeline.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It </a:t>
            </a:r>
            <a:r>
              <a:rPr lang="en-US" sz="2000" dirty="0">
                <a:latin typeface="Times New Roman" panose="02020603050405020304" pitchFamily="18" charset="0"/>
                <a:cs typeface="Times New Roman" panose="02020603050405020304" pitchFamily="18" charset="0"/>
              </a:rPr>
              <a:t>allows storing and executing instructions in an orderly process. It is also known as pipeline processing.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Pipelining </a:t>
            </a:r>
            <a:r>
              <a:rPr lang="en-US" sz="2000" dirty="0">
                <a:latin typeface="Times New Roman" panose="02020603050405020304" pitchFamily="18" charset="0"/>
                <a:cs typeface="Times New Roman" panose="02020603050405020304" pitchFamily="18" charset="0"/>
              </a:rPr>
              <a:t>is a technique where </a:t>
            </a:r>
            <a:r>
              <a:rPr lang="en-US" sz="2000" dirty="0">
                <a:solidFill>
                  <a:srgbClr val="00B050"/>
                </a:solidFill>
                <a:latin typeface="Times New Roman" panose="02020603050405020304" pitchFamily="18" charset="0"/>
                <a:cs typeface="Times New Roman" panose="02020603050405020304" pitchFamily="18" charset="0"/>
              </a:rPr>
              <a:t>multiple instructions are overlapped during execution.</a:t>
            </a:r>
            <a:endParaRPr lang="en-US" sz="2000" dirty="0" smtClean="0">
              <a:solidFill>
                <a:srgbClr val="00B050"/>
              </a:solidFill>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Pipelining-to </a:t>
            </a:r>
            <a:r>
              <a:rPr lang="en-US" sz="2000" dirty="0">
                <a:latin typeface="Times New Roman" panose="02020603050405020304" pitchFamily="18" charset="0"/>
                <a:cs typeface="Times New Roman" panose="02020603050405020304" pitchFamily="18" charset="0"/>
              </a:rPr>
              <a:t>simplify hardware by using an instruction set composed of basic steps for evaluating, loading, and storing operations</a:t>
            </a:r>
            <a:r>
              <a:rPr lang="en-US" sz="2000" dirty="0" smtClean="0">
                <a:latin typeface="Times New Roman" panose="02020603050405020304" pitchFamily="18" charset="0"/>
                <a:cs typeface="Times New Roman" panose="02020603050405020304" pitchFamily="18" charset="0"/>
              </a:rPr>
              <a:t>.</a:t>
            </a:r>
          </a:p>
          <a:p>
            <a:pPr algn="just"/>
            <a:r>
              <a:rPr lang="en-US" sz="2000" dirty="0">
                <a:latin typeface="Times New Roman" panose="02020603050405020304" pitchFamily="18" charset="0"/>
                <a:cs typeface="Times New Roman" panose="02020603050405020304" pitchFamily="18" charset="0"/>
              </a:rPr>
              <a:t>the processor works on different steps of the instruction at the same time, more instructions can be executed in a shorter period of time</a:t>
            </a:r>
            <a:r>
              <a:rPr lang="en-US" sz="2000" dirty="0" smtClean="0">
                <a:latin typeface="Times New Roman" panose="02020603050405020304" pitchFamily="18" charset="0"/>
                <a:cs typeface="Times New Roman" panose="02020603050405020304" pitchFamily="18" charset="0"/>
              </a:rPr>
              <a:t>.</a:t>
            </a:r>
          </a:p>
          <a:p>
            <a:pPr algn="just"/>
            <a:r>
              <a:rPr lang="en-US" sz="2000" dirty="0">
                <a:latin typeface="Times New Roman" panose="02020603050405020304" pitchFamily="18" charset="0"/>
                <a:cs typeface="Times New Roman" panose="02020603050405020304" pitchFamily="18" charset="0"/>
              </a:rPr>
              <a:t>they are basically variations of these five, used in the MIPS R3000 processor</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lvl="1" algn="just"/>
            <a:r>
              <a:rPr lang="en-US" sz="1600" dirty="0">
                <a:solidFill>
                  <a:srgbClr val="FF0000"/>
                </a:solidFill>
                <a:latin typeface="Times New Roman" panose="02020603050405020304" pitchFamily="18" charset="0"/>
                <a:cs typeface="Times New Roman" panose="02020603050405020304" pitchFamily="18" charset="0"/>
              </a:rPr>
              <a:t>fetch instructions from memory</a:t>
            </a:r>
          </a:p>
          <a:p>
            <a:pPr lvl="1" algn="just"/>
            <a:r>
              <a:rPr lang="en-US" sz="1600" dirty="0">
                <a:solidFill>
                  <a:srgbClr val="FF0000"/>
                </a:solidFill>
                <a:latin typeface="Times New Roman" panose="02020603050405020304" pitchFamily="18" charset="0"/>
                <a:cs typeface="Times New Roman" panose="02020603050405020304" pitchFamily="18" charset="0"/>
              </a:rPr>
              <a:t>read registers and decode the instruction</a:t>
            </a:r>
          </a:p>
          <a:p>
            <a:pPr lvl="1" algn="just"/>
            <a:r>
              <a:rPr lang="en-US" sz="1600" dirty="0">
                <a:solidFill>
                  <a:srgbClr val="FF0000"/>
                </a:solidFill>
                <a:latin typeface="Times New Roman" panose="02020603050405020304" pitchFamily="18" charset="0"/>
                <a:cs typeface="Times New Roman" panose="02020603050405020304" pitchFamily="18" charset="0"/>
              </a:rPr>
              <a:t>execute the instruction or calculate an address</a:t>
            </a:r>
          </a:p>
          <a:p>
            <a:pPr lvl="1" algn="just"/>
            <a:r>
              <a:rPr lang="en-US" sz="1600" dirty="0">
                <a:solidFill>
                  <a:srgbClr val="FF0000"/>
                </a:solidFill>
                <a:latin typeface="Times New Roman" panose="02020603050405020304" pitchFamily="18" charset="0"/>
                <a:cs typeface="Times New Roman" panose="02020603050405020304" pitchFamily="18" charset="0"/>
              </a:rPr>
              <a:t>access an operand in data memory</a:t>
            </a:r>
          </a:p>
          <a:p>
            <a:pPr lvl="1" algn="just"/>
            <a:r>
              <a:rPr lang="en-US" sz="1600" dirty="0">
                <a:solidFill>
                  <a:srgbClr val="FF0000"/>
                </a:solidFill>
                <a:latin typeface="Times New Roman" panose="02020603050405020304" pitchFamily="18" charset="0"/>
                <a:cs typeface="Times New Roman" panose="02020603050405020304" pitchFamily="18" charset="0"/>
              </a:rPr>
              <a:t>write the result into a register</a:t>
            </a: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542571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705088" cy="563562"/>
          </a:xfrm>
        </p:spPr>
        <p:txBody>
          <a:bodyPr>
            <a:noAutofit/>
          </a:bodyPr>
          <a:lstStyle/>
          <a:p>
            <a:pPr algn="ctr"/>
            <a:r>
              <a:rPr lang="en-IN" sz="3200" dirty="0">
                <a:effectLst/>
                <a:latin typeface="Times New Roman" panose="02020603050405020304" pitchFamily="18" charset="0"/>
                <a:cs typeface="Times New Roman" panose="02020603050405020304" pitchFamily="18" charset="0"/>
              </a:rPr>
              <a:t>Principles of RISCs Pipeline</a:t>
            </a:r>
            <a:br>
              <a:rPr lang="en-IN" sz="3200" dirty="0">
                <a:effectLst/>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0" y="990600"/>
            <a:ext cx="7467600" cy="3397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992342"/>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705088" cy="487362"/>
          </a:xfrm>
        </p:spPr>
        <p:txBody>
          <a:bodyPr>
            <a:normAutofit fontScale="90000"/>
          </a:bodyPr>
          <a:lstStyle/>
          <a:p>
            <a:endParaRPr lang="en-IN" dirty="0"/>
          </a:p>
        </p:txBody>
      </p:sp>
      <p:sp>
        <p:nvSpPr>
          <p:cNvPr id="3" name="Content Placeholder 2"/>
          <p:cNvSpPr>
            <a:spLocks noGrp="1"/>
          </p:cNvSpPr>
          <p:nvPr>
            <p:ph idx="1"/>
          </p:nvPr>
        </p:nvSpPr>
        <p:spPr>
          <a:xfrm>
            <a:off x="381000" y="1066800"/>
            <a:ext cx="8552688" cy="5181600"/>
          </a:xfrm>
        </p:spPr>
        <p:txBody>
          <a:bodyPr>
            <a:normAutofit/>
          </a:bodyPr>
          <a:lstStyle/>
          <a:p>
            <a:pPr algn="just"/>
            <a:r>
              <a:rPr lang="en-US" sz="2400" dirty="0">
                <a:latin typeface="Times New Roman" panose="02020603050405020304" pitchFamily="18" charset="0"/>
                <a:cs typeface="Times New Roman" panose="02020603050405020304" pitchFamily="18" charset="0"/>
              </a:rPr>
              <a:t>the length of the pipeline is dependent on the length of the longest step. </a:t>
            </a:r>
            <a:endParaRPr lang="en-US" sz="2400" dirty="0" smtClean="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more conducive to pipelining.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While </a:t>
            </a:r>
            <a:r>
              <a:rPr lang="en-US" sz="2400" dirty="0">
                <a:latin typeface="Times New Roman" panose="02020603050405020304" pitchFamily="18" charset="0"/>
                <a:cs typeface="Times New Roman" panose="02020603050405020304" pitchFamily="18" charset="0"/>
              </a:rPr>
              <a:t>CISC instructions varied in length, RISC instructions are all the same length and can be fetched in a single operation</a:t>
            </a:r>
            <a:r>
              <a:rPr lang="en-US" sz="2400" dirty="0" smtClean="0">
                <a:latin typeface="Times New Roman" panose="02020603050405020304" pitchFamily="18" charset="0"/>
                <a:cs typeface="Times New Roman" panose="02020603050405020304" pitchFamily="18" charset="0"/>
              </a:rPr>
              <a:t>.</a:t>
            </a:r>
          </a:p>
          <a:p>
            <a:pPr algn="just"/>
            <a:endParaRPr lang="en-US"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https://cs.stanford.edu/people/eroberts/courses/soco/projects/risc/pipelining/index.html</a:t>
            </a:r>
          </a:p>
        </p:txBody>
      </p:sp>
    </p:spTree>
    <p:extLst>
      <p:ext uri="{BB962C8B-B14F-4D97-AF65-F5344CB8AC3E}">
        <p14:creationId xmlns:p14="http://schemas.microsoft.com/office/powerpoint/2010/main" val="391217110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68146" y="461594"/>
            <a:ext cx="7210425" cy="697230"/>
          </a:xfrm>
          <a:prstGeom prst="rect">
            <a:avLst/>
          </a:prstGeom>
        </p:spPr>
        <p:txBody>
          <a:bodyPr vert="horz" wrap="square" lIns="0" tIns="13335" rIns="0" bIns="0" rtlCol="0">
            <a:spAutoFit/>
          </a:bodyPr>
          <a:lstStyle/>
          <a:p>
            <a:pPr marL="12700">
              <a:lnSpc>
                <a:spcPct val="100000"/>
              </a:lnSpc>
              <a:spcBef>
                <a:spcPts val="105"/>
              </a:spcBef>
            </a:pPr>
            <a:r>
              <a:rPr sz="4400" b="0" spc="-5" dirty="0">
                <a:latin typeface="Calibri"/>
                <a:cs typeface="Calibri"/>
              </a:rPr>
              <a:t>PIPELINING-Ex</a:t>
            </a:r>
            <a:r>
              <a:rPr sz="4400" b="0" dirty="0">
                <a:latin typeface="Calibri"/>
                <a:cs typeface="Calibri"/>
              </a:rPr>
              <a:t> Laundry</a:t>
            </a:r>
            <a:r>
              <a:rPr sz="4400" b="0" spc="10" dirty="0">
                <a:latin typeface="Calibri"/>
                <a:cs typeface="Calibri"/>
              </a:rPr>
              <a:t> </a:t>
            </a:r>
            <a:r>
              <a:rPr sz="4400" b="0" spc="-5" dirty="0">
                <a:latin typeface="Calibri"/>
                <a:cs typeface="Calibri"/>
              </a:rPr>
              <a:t>Analogy</a:t>
            </a:r>
            <a:endParaRPr sz="4400">
              <a:latin typeface="Calibri"/>
              <a:cs typeface="Calibri"/>
            </a:endParaRPr>
          </a:p>
        </p:txBody>
      </p:sp>
      <p:pic>
        <p:nvPicPr>
          <p:cNvPr id="3" name="object 3"/>
          <p:cNvPicPr/>
          <p:nvPr/>
        </p:nvPicPr>
        <p:blipFill>
          <a:blip r:embed="rId2" cstate="print"/>
          <a:stretch>
            <a:fillRect/>
          </a:stretch>
        </p:blipFill>
        <p:spPr>
          <a:xfrm>
            <a:off x="96334" y="1348699"/>
            <a:ext cx="8686178" cy="459240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3421" y="461594"/>
            <a:ext cx="2138045" cy="697230"/>
          </a:xfrm>
          <a:prstGeom prst="rect">
            <a:avLst/>
          </a:prstGeom>
        </p:spPr>
        <p:txBody>
          <a:bodyPr vert="horz" wrap="square" lIns="0" tIns="13335" rIns="0" bIns="0" rtlCol="0">
            <a:spAutoFit/>
          </a:bodyPr>
          <a:lstStyle/>
          <a:p>
            <a:pPr marL="12700">
              <a:lnSpc>
                <a:spcPct val="100000"/>
              </a:lnSpc>
              <a:spcBef>
                <a:spcPts val="105"/>
              </a:spcBef>
            </a:pPr>
            <a:r>
              <a:rPr sz="4400" b="0" dirty="0">
                <a:latin typeface="Calibri"/>
                <a:cs typeface="Calibri"/>
              </a:rPr>
              <a:t>How</a:t>
            </a:r>
            <a:r>
              <a:rPr sz="4400" b="0" spc="-100" dirty="0">
                <a:latin typeface="Calibri"/>
                <a:cs typeface="Calibri"/>
              </a:rPr>
              <a:t> </a:t>
            </a:r>
            <a:r>
              <a:rPr sz="4400" b="0" spc="-5" dirty="0">
                <a:latin typeface="Calibri"/>
                <a:cs typeface="Calibri"/>
              </a:rPr>
              <a:t>big?</a:t>
            </a:r>
            <a:endParaRPr sz="4400">
              <a:latin typeface="Calibri"/>
              <a:cs typeface="Calibri"/>
            </a:endParaRPr>
          </a:p>
        </p:txBody>
      </p:sp>
      <p:sp>
        <p:nvSpPr>
          <p:cNvPr id="3" name="object 3"/>
          <p:cNvSpPr txBox="1"/>
          <p:nvPr/>
        </p:nvSpPr>
        <p:spPr>
          <a:xfrm>
            <a:off x="535024" y="1371600"/>
            <a:ext cx="7237375" cy="3949158"/>
          </a:xfrm>
          <a:prstGeom prst="rect">
            <a:avLst/>
          </a:prstGeom>
        </p:spPr>
        <p:txBody>
          <a:bodyPr vert="horz" wrap="square" lIns="0" tIns="12065" rIns="0" bIns="0" rtlCol="0">
            <a:spAutoFit/>
          </a:bodyPr>
          <a:lstStyle/>
          <a:p>
            <a:pPr marL="355600" indent="-342900">
              <a:lnSpc>
                <a:spcPct val="100000"/>
              </a:lnSpc>
              <a:spcBef>
                <a:spcPts val="95"/>
              </a:spcBef>
              <a:buFont typeface="Arial MT"/>
              <a:buChar char="•"/>
              <a:tabLst>
                <a:tab pos="354965" algn="l"/>
                <a:tab pos="355600" algn="l"/>
              </a:tabLst>
            </a:pPr>
            <a:r>
              <a:rPr sz="2500" spc="-20" dirty="0">
                <a:latin typeface="Calibri"/>
                <a:cs typeface="Calibri"/>
              </a:rPr>
              <a:t>Large</a:t>
            </a:r>
            <a:r>
              <a:rPr sz="2500" spc="10" dirty="0">
                <a:latin typeface="Calibri"/>
                <a:cs typeface="Calibri"/>
              </a:rPr>
              <a:t> </a:t>
            </a:r>
            <a:r>
              <a:rPr sz="2500" spc="-5" dirty="0">
                <a:latin typeface="Calibri"/>
                <a:cs typeface="Calibri"/>
              </a:rPr>
              <a:t>enough</a:t>
            </a:r>
            <a:r>
              <a:rPr sz="2500" dirty="0">
                <a:latin typeface="Calibri"/>
                <a:cs typeface="Calibri"/>
              </a:rPr>
              <a:t> </a:t>
            </a:r>
            <a:r>
              <a:rPr sz="2500" spc="-15" dirty="0">
                <a:latin typeface="Calibri"/>
                <a:cs typeface="Calibri"/>
              </a:rPr>
              <a:t>to</a:t>
            </a:r>
            <a:r>
              <a:rPr sz="2500" spc="-20" dirty="0">
                <a:latin typeface="Calibri"/>
                <a:cs typeface="Calibri"/>
              </a:rPr>
              <a:t> </a:t>
            </a:r>
            <a:r>
              <a:rPr sz="2500" spc="-10" dirty="0">
                <a:latin typeface="Calibri"/>
                <a:cs typeface="Calibri"/>
              </a:rPr>
              <a:t>hold</a:t>
            </a:r>
            <a:r>
              <a:rPr sz="2500" spc="-5" dirty="0">
                <a:latin typeface="Calibri"/>
                <a:cs typeface="Calibri"/>
              </a:rPr>
              <a:t> full</a:t>
            </a:r>
            <a:r>
              <a:rPr sz="2500" dirty="0">
                <a:latin typeface="Calibri"/>
                <a:cs typeface="Calibri"/>
              </a:rPr>
              <a:t> </a:t>
            </a:r>
            <a:r>
              <a:rPr sz="2500" spc="-10" dirty="0">
                <a:latin typeface="Calibri"/>
                <a:cs typeface="Calibri"/>
              </a:rPr>
              <a:t>address</a:t>
            </a:r>
            <a:endParaRPr sz="2500">
              <a:latin typeface="Calibri"/>
              <a:cs typeface="Calibri"/>
            </a:endParaRPr>
          </a:p>
          <a:p>
            <a:pPr>
              <a:lnSpc>
                <a:spcPct val="100000"/>
              </a:lnSpc>
              <a:spcBef>
                <a:spcPts val="10"/>
              </a:spcBef>
              <a:buFont typeface="Arial MT"/>
              <a:buChar char="•"/>
            </a:pPr>
            <a:endParaRPr sz="2450">
              <a:latin typeface="Calibri"/>
              <a:cs typeface="Calibri"/>
            </a:endParaRPr>
          </a:p>
          <a:p>
            <a:pPr marL="355600" indent="-342900">
              <a:lnSpc>
                <a:spcPct val="100000"/>
              </a:lnSpc>
              <a:buFont typeface="Arial MT"/>
              <a:buChar char="•"/>
              <a:tabLst>
                <a:tab pos="354965" algn="l"/>
                <a:tab pos="355600" algn="l"/>
              </a:tabLst>
            </a:pPr>
            <a:r>
              <a:rPr sz="2500" spc="-20" dirty="0">
                <a:latin typeface="Calibri"/>
                <a:cs typeface="Calibri"/>
              </a:rPr>
              <a:t>Large</a:t>
            </a:r>
            <a:r>
              <a:rPr sz="2500" spc="10" dirty="0">
                <a:latin typeface="Calibri"/>
                <a:cs typeface="Calibri"/>
              </a:rPr>
              <a:t> </a:t>
            </a:r>
            <a:r>
              <a:rPr sz="2500" spc="-5" dirty="0">
                <a:latin typeface="Calibri"/>
                <a:cs typeface="Calibri"/>
              </a:rPr>
              <a:t>enough </a:t>
            </a:r>
            <a:r>
              <a:rPr sz="2500" spc="-15" dirty="0">
                <a:latin typeface="Calibri"/>
                <a:cs typeface="Calibri"/>
              </a:rPr>
              <a:t>to </a:t>
            </a:r>
            <a:r>
              <a:rPr sz="2500" spc="-10" dirty="0">
                <a:latin typeface="Calibri"/>
                <a:cs typeface="Calibri"/>
              </a:rPr>
              <a:t>hold </a:t>
            </a:r>
            <a:r>
              <a:rPr sz="2500" spc="-5" dirty="0">
                <a:latin typeface="Calibri"/>
                <a:cs typeface="Calibri"/>
              </a:rPr>
              <a:t>full</a:t>
            </a:r>
            <a:r>
              <a:rPr sz="2500" dirty="0">
                <a:latin typeface="Calibri"/>
                <a:cs typeface="Calibri"/>
              </a:rPr>
              <a:t> </a:t>
            </a:r>
            <a:r>
              <a:rPr sz="2500" spc="-20" dirty="0">
                <a:latin typeface="Calibri"/>
                <a:cs typeface="Calibri"/>
              </a:rPr>
              <a:t>word</a:t>
            </a:r>
            <a:endParaRPr sz="2500">
              <a:latin typeface="Calibri"/>
              <a:cs typeface="Calibri"/>
            </a:endParaRPr>
          </a:p>
          <a:p>
            <a:pPr>
              <a:lnSpc>
                <a:spcPct val="100000"/>
              </a:lnSpc>
              <a:spcBef>
                <a:spcPts val="10"/>
              </a:spcBef>
              <a:buFont typeface="Arial MT"/>
              <a:buChar char="•"/>
            </a:pPr>
            <a:endParaRPr sz="2450">
              <a:latin typeface="Calibri"/>
              <a:cs typeface="Calibri"/>
            </a:endParaRPr>
          </a:p>
          <a:p>
            <a:pPr marL="355600" indent="-342900">
              <a:lnSpc>
                <a:spcPct val="100000"/>
              </a:lnSpc>
              <a:buFont typeface="Arial MT"/>
              <a:buChar char="•"/>
              <a:tabLst>
                <a:tab pos="354965" algn="l"/>
                <a:tab pos="355600" algn="l"/>
              </a:tabLst>
            </a:pPr>
            <a:r>
              <a:rPr sz="2500" spc="-10" dirty="0">
                <a:latin typeface="Calibri"/>
                <a:cs typeface="Calibri"/>
              </a:rPr>
              <a:t>Often</a:t>
            </a:r>
            <a:r>
              <a:rPr sz="2500" spc="-5" dirty="0">
                <a:latin typeface="Calibri"/>
                <a:cs typeface="Calibri"/>
              </a:rPr>
              <a:t> </a:t>
            </a:r>
            <a:r>
              <a:rPr sz="2500" spc="-10" dirty="0">
                <a:latin typeface="Calibri"/>
                <a:cs typeface="Calibri"/>
              </a:rPr>
              <a:t>possible</a:t>
            </a:r>
            <a:r>
              <a:rPr sz="2500" dirty="0">
                <a:latin typeface="Calibri"/>
                <a:cs typeface="Calibri"/>
              </a:rPr>
              <a:t> </a:t>
            </a:r>
            <a:r>
              <a:rPr sz="2500" spc="-15" dirty="0">
                <a:latin typeface="Calibri"/>
                <a:cs typeface="Calibri"/>
              </a:rPr>
              <a:t>to</a:t>
            </a:r>
            <a:r>
              <a:rPr sz="2500" spc="-20" dirty="0">
                <a:latin typeface="Calibri"/>
                <a:cs typeface="Calibri"/>
              </a:rPr>
              <a:t> </a:t>
            </a:r>
            <a:r>
              <a:rPr sz="2500" spc="-10" dirty="0">
                <a:latin typeface="Calibri"/>
                <a:cs typeface="Calibri"/>
              </a:rPr>
              <a:t>combine</a:t>
            </a:r>
            <a:r>
              <a:rPr sz="2500" spc="5" dirty="0">
                <a:latin typeface="Calibri"/>
                <a:cs typeface="Calibri"/>
              </a:rPr>
              <a:t> </a:t>
            </a:r>
            <a:r>
              <a:rPr sz="2500" spc="-10" dirty="0">
                <a:latin typeface="Calibri"/>
                <a:cs typeface="Calibri"/>
              </a:rPr>
              <a:t>two</a:t>
            </a:r>
            <a:r>
              <a:rPr sz="2500" spc="-20" dirty="0">
                <a:latin typeface="Calibri"/>
                <a:cs typeface="Calibri"/>
              </a:rPr>
              <a:t> data</a:t>
            </a:r>
            <a:r>
              <a:rPr sz="2500" spc="5" dirty="0">
                <a:latin typeface="Calibri"/>
                <a:cs typeface="Calibri"/>
              </a:rPr>
              <a:t> </a:t>
            </a:r>
            <a:r>
              <a:rPr sz="2500" spc="-15" dirty="0">
                <a:latin typeface="Calibri"/>
                <a:cs typeface="Calibri"/>
              </a:rPr>
              <a:t>registers</a:t>
            </a:r>
            <a:endParaRPr sz="2500">
              <a:latin typeface="Calibri"/>
              <a:cs typeface="Calibri"/>
            </a:endParaRPr>
          </a:p>
          <a:p>
            <a:pPr>
              <a:lnSpc>
                <a:spcPct val="100000"/>
              </a:lnSpc>
              <a:spcBef>
                <a:spcPts val="50"/>
              </a:spcBef>
              <a:buFont typeface="Arial MT"/>
              <a:buChar char="•"/>
            </a:pPr>
            <a:endParaRPr sz="2200">
              <a:latin typeface="Calibri"/>
              <a:cs typeface="Calibri"/>
            </a:endParaRPr>
          </a:p>
          <a:p>
            <a:pPr marL="756285" lvl="1" indent="-287020">
              <a:lnSpc>
                <a:spcPct val="100000"/>
              </a:lnSpc>
              <a:buFont typeface="Arial MT"/>
              <a:buChar char="–"/>
              <a:tabLst>
                <a:tab pos="756285" algn="l"/>
                <a:tab pos="756920" algn="l"/>
              </a:tabLst>
            </a:pPr>
            <a:r>
              <a:rPr sz="2200" spc="-5" dirty="0">
                <a:latin typeface="Calibri"/>
                <a:cs typeface="Calibri"/>
              </a:rPr>
              <a:t>C</a:t>
            </a:r>
            <a:r>
              <a:rPr sz="2200" spc="-15" dirty="0">
                <a:latin typeface="Calibri"/>
                <a:cs typeface="Calibri"/>
              </a:rPr>
              <a:t> programming</a:t>
            </a:r>
            <a:endParaRPr sz="2200">
              <a:latin typeface="Calibri"/>
              <a:cs typeface="Calibri"/>
            </a:endParaRPr>
          </a:p>
          <a:p>
            <a:pPr lvl="1">
              <a:lnSpc>
                <a:spcPct val="100000"/>
              </a:lnSpc>
              <a:spcBef>
                <a:spcPts val="20"/>
              </a:spcBef>
              <a:buFont typeface="Arial MT"/>
              <a:buChar char="–"/>
            </a:pPr>
            <a:endParaRPr sz="2150">
              <a:latin typeface="Calibri"/>
              <a:cs typeface="Calibri"/>
            </a:endParaRPr>
          </a:p>
          <a:p>
            <a:pPr marL="756285" lvl="1" indent="-287020">
              <a:lnSpc>
                <a:spcPct val="100000"/>
              </a:lnSpc>
              <a:buFont typeface="Arial MT"/>
              <a:buChar char="–"/>
              <a:tabLst>
                <a:tab pos="756285" algn="l"/>
                <a:tab pos="756920" algn="l"/>
              </a:tabLst>
            </a:pPr>
            <a:r>
              <a:rPr sz="2200" spc="-5" dirty="0">
                <a:latin typeface="Calibri"/>
                <a:cs typeface="Calibri"/>
              </a:rPr>
              <a:t>double</a:t>
            </a:r>
            <a:r>
              <a:rPr sz="2200" spc="-40" dirty="0">
                <a:latin typeface="Calibri"/>
                <a:cs typeface="Calibri"/>
              </a:rPr>
              <a:t> </a:t>
            </a:r>
            <a:r>
              <a:rPr sz="2200" spc="-15" dirty="0">
                <a:latin typeface="Calibri"/>
                <a:cs typeface="Calibri"/>
              </a:rPr>
              <a:t>int</a:t>
            </a:r>
            <a:r>
              <a:rPr sz="2200" spc="-25" dirty="0">
                <a:latin typeface="Calibri"/>
                <a:cs typeface="Calibri"/>
              </a:rPr>
              <a:t> </a:t>
            </a:r>
            <a:r>
              <a:rPr sz="2200" spc="-5" dirty="0">
                <a:latin typeface="Calibri"/>
                <a:cs typeface="Calibri"/>
              </a:rPr>
              <a:t>a;</a:t>
            </a:r>
            <a:endParaRPr sz="2200">
              <a:latin typeface="Calibri"/>
              <a:cs typeface="Calibri"/>
            </a:endParaRPr>
          </a:p>
          <a:p>
            <a:pPr lvl="1">
              <a:lnSpc>
                <a:spcPct val="100000"/>
              </a:lnSpc>
              <a:spcBef>
                <a:spcPts val="15"/>
              </a:spcBef>
              <a:buFont typeface="Arial MT"/>
              <a:buChar char="–"/>
            </a:pPr>
            <a:endParaRPr sz="2150">
              <a:latin typeface="Calibri"/>
              <a:cs typeface="Calibri"/>
            </a:endParaRPr>
          </a:p>
          <a:p>
            <a:pPr marL="756285" lvl="1" indent="-287020">
              <a:lnSpc>
                <a:spcPct val="100000"/>
              </a:lnSpc>
              <a:buFont typeface="Arial MT"/>
              <a:buChar char="–"/>
              <a:tabLst>
                <a:tab pos="756285" algn="l"/>
                <a:tab pos="756920" algn="l"/>
              </a:tabLst>
            </a:pPr>
            <a:r>
              <a:rPr sz="2200" spc="-5" dirty="0">
                <a:latin typeface="Calibri"/>
                <a:cs typeface="Calibri"/>
              </a:rPr>
              <a:t>long</a:t>
            </a:r>
            <a:r>
              <a:rPr sz="2200" spc="-25" dirty="0">
                <a:latin typeface="Calibri"/>
                <a:cs typeface="Calibri"/>
              </a:rPr>
              <a:t> </a:t>
            </a:r>
            <a:r>
              <a:rPr sz="2200" spc="-15" dirty="0">
                <a:latin typeface="Calibri"/>
                <a:cs typeface="Calibri"/>
              </a:rPr>
              <a:t>int</a:t>
            </a:r>
            <a:r>
              <a:rPr sz="2200" spc="-25" dirty="0">
                <a:latin typeface="Calibri"/>
                <a:cs typeface="Calibri"/>
              </a:rPr>
              <a:t> </a:t>
            </a:r>
            <a:r>
              <a:rPr sz="2200" dirty="0">
                <a:latin typeface="Calibri"/>
                <a:cs typeface="Calibri"/>
              </a:rPr>
              <a:t>a;</a:t>
            </a:r>
            <a:endParaRPr sz="2200">
              <a:latin typeface="Calibri"/>
              <a:cs typeface="Calibri"/>
            </a:endParaRPr>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41072" y="1111186"/>
            <a:ext cx="8770444" cy="4618973"/>
          </a:xfrm>
          <a:prstGeom prst="rect">
            <a:avLst/>
          </a:prstGeom>
        </p:spPr>
      </p:pic>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81200" y="152400"/>
            <a:ext cx="5246370" cy="697230"/>
          </a:xfrm>
          <a:prstGeom prst="rect">
            <a:avLst/>
          </a:prstGeom>
        </p:spPr>
        <p:txBody>
          <a:bodyPr vert="horz" wrap="square" lIns="0" tIns="13335" rIns="0" bIns="0" rtlCol="0">
            <a:spAutoFit/>
          </a:bodyPr>
          <a:lstStyle/>
          <a:p>
            <a:pPr marL="12700">
              <a:lnSpc>
                <a:spcPct val="100000"/>
              </a:lnSpc>
              <a:spcBef>
                <a:spcPts val="105"/>
              </a:spcBef>
            </a:pPr>
            <a:r>
              <a:rPr sz="4400" b="0" spc="-10" dirty="0">
                <a:latin typeface="Calibri"/>
                <a:cs typeface="Calibri"/>
              </a:rPr>
              <a:t>Problems</a:t>
            </a:r>
            <a:r>
              <a:rPr sz="4400" b="0" spc="-30" dirty="0">
                <a:latin typeface="Calibri"/>
                <a:cs typeface="Calibri"/>
              </a:rPr>
              <a:t> </a:t>
            </a:r>
            <a:r>
              <a:rPr sz="4400" b="0" spc="-5" dirty="0">
                <a:latin typeface="Calibri"/>
                <a:cs typeface="Calibri"/>
              </a:rPr>
              <a:t>with</a:t>
            </a:r>
            <a:r>
              <a:rPr sz="4400" b="0" spc="-20" dirty="0">
                <a:latin typeface="Calibri"/>
                <a:cs typeface="Calibri"/>
              </a:rPr>
              <a:t> </a:t>
            </a:r>
            <a:r>
              <a:rPr sz="4400" b="0" spc="-5" dirty="0">
                <a:latin typeface="Calibri"/>
                <a:cs typeface="Calibri"/>
              </a:rPr>
              <a:t>pipeline</a:t>
            </a:r>
            <a:endParaRPr sz="4400" dirty="0">
              <a:latin typeface="Calibri"/>
              <a:cs typeface="Calibri"/>
            </a:endParaRPr>
          </a:p>
        </p:txBody>
      </p:sp>
      <p:sp>
        <p:nvSpPr>
          <p:cNvPr id="3" name="object 3"/>
          <p:cNvSpPr txBox="1"/>
          <p:nvPr/>
        </p:nvSpPr>
        <p:spPr>
          <a:xfrm>
            <a:off x="2675467" y="838200"/>
            <a:ext cx="3417570" cy="1640839"/>
          </a:xfrm>
          <a:prstGeom prst="rect">
            <a:avLst/>
          </a:prstGeom>
        </p:spPr>
        <p:txBody>
          <a:bodyPr vert="horz" wrap="square" lIns="0" tIns="113664" rIns="0" bIns="0" rtlCol="0">
            <a:spAutoFit/>
          </a:bodyPr>
          <a:lstStyle/>
          <a:p>
            <a:pPr marL="342900" marR="5080" indent="-342900" algn="r">
              <a:lnSpc>
                <a:spcPct val="100000"/>
              </a:lnSpc>
              <a:spcBef>
                <a:spcPts val="894"/>
              </a:spcBef>
              <a:buFont typeface="Arial MT"/>
              <a:buChar char="•"/>
              <a:tabLst>
                <a:tab pos="342900" algn="l"/>
                <a:tab pos="343535" algn="l"/>
              </a:tabLst>
            </a:pPr>
            <a:r>
              <a:rPr sz="3200" spc="-5" dirty="0">
                <a:latin typeface="Calibri"/>
                <a:cs typeface="Calibri"/>
              </a:rPr>
              <a:t>Stalling</a:t>
            </a:r>
            <a:r>
              <a:rPr sz="3200" spc="5" dirty="0">
                <a:latin typeface="Calibri"/>
                <a:cs typeface="Calibri"/>
              </a:rPr>
              <a:t> </a:t>
            </a:r>
            <a:r>
              <a:rPr sz="3200" dirty="0">
                <a:latin typeface="Calibri"/>
                <a:cs typeface="Calibri"/>
              </a:rPr>
              <a:t>of</a:t>
            </a:r>
            <a:r>
              <a:rPr sz="3200" spc="-20" dirty="0">
                <a:latin typeface="Calibri"/>
                <a:cs typeface="Calibri"/>
              </a:rPr>
              <a:t> </a:t>
            </a:r>
            <a:r>
              <a:rPr sz="3200" spc="-5" dirty="0">
                <a:latin typeface="Calibri"/>
                <a:cs typeface="Calibri"/>
              </a:rPr>
              <a:t>pipeline</a:t>
            </a:r>
            <a:endParaRPr sz="3200" dirty="0">
              <a:latin typeface="Calibri"/>
              <a:cs typeface="Calibri"/>
            </a:endParaRPr>
          </a:p>
          <a:p>
            <a:pPr marL="287020" marR="98425" lvl="1" indent="-287020" algn="r">
              <a:lnSpc>
                <a:spcPct val="100000"/>
              </a:lnSpc>
              <a:spcBef>
                <a:spcPts val="690"/>
              </a:spcBef>
              <a:buFont typeface="Arial MT"/>
              <a:buChar char="–"/>
              <a:tabLst>
                <a:tab pos="287020" algn="l"/>
              </a:tabLst>
            </a:pPr>
            <a:r>
              <a:rPr sz="2800" spc="-20" dirty="0">
                <a:latin typeface="Calibri"/>
                <a:cs typeface="Calibri"/>
              </a:rPr>
              <a:t>Data</a:t>
            </a:r>
            <a:r>
              <a:rPr sz="2800" spc="-80" dirty="0">
                <a:latin typeface="Calibri"/>
                <a:cs typeface="Calibri"/>
              </a:rPr>
              <a:t> </a:t>
            </a:r>
            <a:r>
              <a:rPr sz="2800" spc="-10" dirty="0">
                <a:latin typeface="Calibri"/>
                <a:cs typeface="Calibri"/>
              </a:rPr>
              <a:t>Dependency</a:t>
            </a:r>
            <a:endParaRPr sz="2800" dirty="0">
              <a:latin typeface="Calibri"/>
              <a:cs typeface="Calibri"/>
            </a:endParaRPr>
          </a:p>
          <a:p>
            <a:pPr marL="756285" lvl="1" indent="-287020">
              <a:lnSpc>
                <a:spcPct val="100000"/>
              </a:lnSpc>
              <a:spcBef>
                <a:spcPts val="670"/>
              </a:spcBef>
              <a:buFont typeface="Arial MT"/>
              <a:buChar char="–"/>
              <a:tabLst>
                <a:tab pos="756920" algn="l"/>
              </a:tabLst>
            </a:pPr>
            <a:r>
              <a:rPr sz="2800" spc="-15" dirty="0">
                <a:latin typeface="Calibri"/>
                <a:cs typeface="Calibri"/>
              </a:rPr>
              <a:t>Branch,etc…</a:t>
            </a:r>
            <a:endParaRPr sz="2800" dirty="0">
              <a:latin typeface="Calibri"/>
              <a:cs typeface="Calibri"/>
            </a:endParaRPr>
          </a:p>
        </p:txBody>
      </p:sp>
      <p:sp>
        <p:nvSpPr>
          <p:cNvPr id="4" name="TextBox 3"/>
          <p:cNvSpPr txBox="1"/>
          <p:nvPr/>
        </p:nvSpPr>
        <p:spPr>
          <a:xfrm>
            <a:off x="609600" y="2479039"/>
            <a:ext cx="8229600" cy="4093428"/>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RISC processors operate at more than one cycle per </a:t>
            </a:r>
            <a:r>
              <a:rPr lang="en-US" sz="2000" dirty="0" smtClean="0">
                <a:latin typeface="Times New Roman" panose="02020603050405020304" pitchFamily="18" charset="0"/>
                <a:cs typeface="Times New Roman" panose="02020603050405020304" pitchFamily="18" charset="0"/>
              </a:rPr>
              <a:t>instruction (practically). </a:t>
            </a: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processor might occasionally stall </a:t>
            </a:r>
            <a:r>
              <a:rPr lang="en-US" sz="2000" dirty="0" smtClean="0">
                <a:latin typeface="Times New Roman" panose="02020603050405020304" pitchFamily="18" charset="0"/>
                <a:cs typeface="Times New Roman" panose="02020603050405020304" pitchFamily="18" charset="0"/>
              </a:rPr>
              <a:t>as </a:t>
            </a:r>
            <a:r>
              <a:rPr lang="en-US" sz="2000" dirty="0">
                <a:latin typeface="Times New Roman" panose="02020603050405020304" pitchFamily="18" charset="0"/>
                <a:cs typeface="Times New Roman" panose="02020603050405020304" pitchFamily="18" charset="0"/>
              </a:rPr>
              <a:t>a result of data dependencies and branch instructions.</a:t>
            </a:r>
          </a:p>
          <a:p>
            <a:pPr marL="800100" lvl="1"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data dependency occurs when an instruction depends on the results of a previous instruction. </a:t>
            </a:r>
            <a:endParaRPr lang="en-US" sz="2000" dirty="0" smtClean="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particular instruction might need data in a register which has not yet been stored since that is the job of a </a:t>
            </a:r>
            <a:r>
              <a:rPr lang="en-US" sz="2000" dirty="0" smtClean="0">
                <a:latin typeface="Times New Roman" panose="02020603050405020304" pitchFamily="18" charset="0"/>
                <a:cs typeface="Times New Roman" panose="02020603050405020304" pitchFamily="18" charset="0"/>
              </a:rPr>
              <a:t>preceding </a:t>
            </a:r>
            <a:r>
              <a:rPr lang="en-US" sz="2000" dirty="0">
                <a:latin typeface="Times New Roman" panose="02020603050405020304" pitchFamily="18" charset="0"/>
                <a:cs typeface="Times New Roman" panose="02020603050405020304" pitchFamily="18" charset="0"/>
              </a:rPr>
              <a:t>instruction which has not yet reached that step in the pipeline</a:t>
            </a:r>
            <a:r>
              <a:rPr lang="en-US" sz="2000" dirty="0" smtClean="0">
                <a:latin typeface="Times New Roman" panose="02020603050405020304" pitchFamily="18" charset="0"/>
                <a:cs typeface="Times New Roman" panose="02020603050405020304" pitchFamily="18" charset="0"/>
              </a:rPr>
              <a:t>.</a:t>
            </a:r>
          </a:p>
          <a:p>
            <a:pPr marL="800100" lvl="1"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Solution-Code reordering-</a:t>
            </a:r>
            <a:r>
              <a:rPr lang="en-US" sz="2000" dirty="0">
                <a:latin typeface="Times New Roman" panose="02020603050405020304" pitchFamily="18" charset="0"/>
                <a:cs typeface="Times New Roman" panose="02020603050405020304" pitchFamily="18" charset="0"/>
              </a:rPr>
              <a:t>code could be rearranged so that those instructions are executed in between the two dependent instructions and the pipeline could flow efficiently.</a:t>
            </a:r>
          </a:p>
          <a:p>
            <a:pPr marL="285750" indent="-28575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705088" cy="411162"/>
          </a:xfrm>
        </p:spPr>
        <p:txBody>
          <a:bodyPr>
            <a:normAutofit fontScale="90000"/>
          </a:bodyPr>
          <a:lstStyle/>
          <a:p>
            <a:endParaRPr lang="en-IN" dirty="0"/>
          </a:p>
        </p:txBody>
      </p:sp>
      <p:sp>
        <p:nvSpPr>
          <p:cNvPr id="3" name="Content Placeholder 2"/>
          <p:cNvSpPr>
            <a:spLocks noGrp="1"/>
          </p:cNvSpPr>
          <p:nvPr>
            <p:ph idx="1"/>
          </p:nvPr>
        </p:nvSpPr>
        <p:spPr>
          <a:xfrm>
            <a:off x="228600" y="838200"/>
            <a:ext cx="8705088" cy="5410200"/>
          </a:xfrm>
        </p:spPr>
        <p:txBody>
          <a:bodyPr>
            <a:normAutofit/>
          </a:bodyPr>
          <a:lstStyle/>
          <a:p>
            <a:pPr algn="just"/>
            <a:r>
              <a:rPr lang="en-US" sz="2400" dirty="0">
                <a:latin typeface="Times New Roman" panose="02020603050405020304" pitchFamily="18" charset="0"/>
                <a:cs typeface="Times New Roman" panose="02020603050405020304" pitchFamily="18" charset="0"/>
              </a:rPr>
              <a:t>Branch instructions are those that tell the processor to make a decision about what the next instruction to be executed should be </a:t>
            </a:r>
            <a:r>
              <a:rPr lang="en-US" sz="2400" b="1" dirty="0">
                <a:latin typeface="Times New Roman" panose="02020603050405020304" pitchFamily="18" charset="0"/>
                <a:cs typeface="Times New Roman" panose="02020603050405020304" pitchFamily="18" charset="0"/>
              </a:rPr>
              <a:t>based on the results of another instruction. </a:t>
            </a:r>
            <a:endParaRPr lang="en-US" sz="2400" b="1"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Branch </a:t>
            </a:r>
            <a:r>
              <a:rPr lang="en-US" sz="2400" dirty="0">
                <a:latin typeface="Times New Roman" panose="02020603050405020304" pitchFamily="18" charset="0"/>
                <a:cs typeface="Times New Roman" panose="02020603050405020304" pitchFamily="18" charset="0"/>
              </a:rPr>
              <a:t>instructions can be troublesome in a pipeline if a branch is conditional on the results of an instruction which has not yet finished its path through the pipeline</a:t>
            </a:r>
            <a:r>
              <a:rPr lang="en-US" sz="2400" dirty="0" smtClean="0">
                <a:latin typeface="Times New Roman" panose="02020603050405020304" pitchFamily="18" charset="0"/>
                <a:cs typeface="Times New Roman" panose="02020603050405020304" pitchFamily="18" charset="0"/>
              </a:rPr>
              <a:t>.</a:t>
            </a:r>
          </a:p>
          <a:p>
            <a:pPr marL="82296" indent="0" algn="just">
              <a:buNone/>
            </a:pPr>
            <a:endParaRPr lang="en-US" sz="2400" dirty="0">
              <a:latin typeface="Times New Roman" panose="02020603050405020304" pitchFamily="18" charset="0"/>
              <a:cs typeface="Times New Roman" panose="02020603050405020304" pitchFamily="18" charset="0"/>
            </a:endParaRPr>
          </a:p>
          <a:p>
            <a:pPr algn="just"/>
            <a:r>
              <a:rPr lang="en-US" sz="2400" dirty="0" err="1">
                <a:solidFill>
                  <a:srgbClr val="00B050"/>
                </a:solidFill>
                <a:latin typeface="Times New Roman" panose="02020603050405020304" pitchFamily="18" charset="0"/>
                <a:cs typeface="Times New Roman" panose="02020603050405020304" pitchFamily="18" charset="0"/>
              </a:rPr>
              <a:t>Superpipelining</a:t>
            </a:r>
            <a:r>
              <a:rPr lang="en-US" sz="2400" dirty="0">
                <a:latin typeface="Times New Roman" panose="02020603050405020304" pitchFamily="18" charset="0"/>
                <a:cs typeface="Times New Roman" panose="02020603050405020304" pitchFamily="18" charset="0"/>
              </a:rPr>
              <a:t> refers to dividing the pipeline into more steps. The more pipe stages there are, the faster the pipeline is because each stage is then shorter.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Ideally</a:t>
            </a:r>
            <a:r>
              <a:rPr lang="en-US" sz="2400" dirty="0">
                <a:latin typeface="Times New Roman" panose="02020603050405020304" pitchFamily="18" charset="0"/>
                <a:cs typeface="Times New Roman" panose="02020603050405020304" pitchFamily="18" charset="0"/>
              </a:rPr>
              <a:t>, a pipeline with five stages should be five times faster than a non-pipelined processor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7518280"/>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82645" y="461594"/>
            <a:ext cx="3383915" cy="697230"/>
          </a:xfrm>
          <a:prstGeom prst="rect">
            <a:avLst/>
          </a:prstGeom>
        </p:spPr>
        <p:txBody>
          <a:bodyPr vert="horz" wrap="square" lIns="0" tIns="13335" rIns="0" bIns="0" rtlCol="0">
            <a:spAutoFit/>
          </a:bodyPr>
          <a:lstStyle/>
          <a:p>
            <a:pPr marL="12700">
              <a:lnSpc>
                <a:spcPct val="100000"/>
              </a:lnSpc>
              <a:spcBef>
                <a:spcPts val="105"/>
              </a:spcBef>
            </a:pPr>
            <a:r>
              <a:rPr sz="4400" b="0" dirty="0">
                <a:latin typeface="Calibri"/>
                <a:cs typeface="Calibri"/>
              </a:rPr>
              <a:t>RISC</a:t>
            </a:r>
            <a:r>
              <a:rPr sz="4400" b="0" spc="-45" dirty="0">
                <a:latin typeface="Calibri"/>
                <a:cs typeface="Calibri"/>
              </a:rPr>
              <a:t> </a:t>
            </a:r>
            <a:r>
              <a:rPr sz="4400" b="0" dirty="0">
                <a:latin typeface="Calibri"/>
                <a:cs typeface="Calibri"/>
              </a:rPr>
              <a:t>Pipelining</a:t>
            </a:r>
            <a:endParaRPr sz="4400" dirty="0">
              <a:latin typeface="Calibri"/>
              <a:cs typeface="Calibri"/>
            </a:endParaRPr>
          </a:p>
        </p:txBody>
      </p:sp>
      <p:sp>
        <p:nvSpPr>
          <p:cNvPr id="3" name="object 3"/>
          <p:cNvSpPr txBox="1"/>
          <p:nvPr/>
        </p:nvSpPr>
        <p:spPr>
          <a:xfrm>
            <a:off x="78739" y="990879"/>
            <a:ext cx="8684261" cy="5377754"/>
          </a:xfrm>
          <a:prstGeom prst="rect">
            <a:avLst/>
          </a:prstGeom>
        </p:spPr>
        <p:txBody>
          <a:bodyPr vert="horz" wrap="square" lIns="0" tIns="98425" rIns="0" bIns="0" rtlCol="0">
            <a:spAutoFit/>
          </a:bodyPr>
          <a:lstStyle/>
          <a:p>
            <a:pPr marL="355600" indent="-342900">
              <a:lnSpc>
                <a:spcPct val="100000"/>
              </a:lnSpc>
              <a:spcBef>
                <a:spcPts val="775"/>
              </a:spcBef>
              <a:buFont typeface="Arial MT"/>
              <a:buChar char="•"/>
              <a:tabLst>
                <a:tab pos="354965" algn="l"/>
                <a:tab pos="355600" algn="l"/>
              </a:tabLst>
            </a:pPr>
            <a:r>
              <a:rPr lang="en-IN" sz="2400" b="1" dirty="0"/>
              <a:t>Pipelining with Regular Instructions</a:t>
            </a:r>
            <a:endParaRPr lang="en-US" sz="2400" spc="-15" dirty="0" smtClean="0">
              <a:latin typeface="Times New Roman" panose="02020603050405020304" pitchFamily="18" charset="0"/>
              <a:cs typeface="Times New Roman" panose="02020603050405020304" pitchFamily="18" charset="0"/>
            </a:endParaRPr>
          </a:p>
          <a:p>
            <a:pPr marL="355600" indent="-342900">
              <a:lnSpc>
                <a:spcPct val="100000"/>
              </a:lnSpc>
              <a:spcBef>
                <a:spcPts val="775"/>
              </a:spcBef>
              <a:buFont typeface="Arial MT"/>
              <a:buChar char="•"/>
              <a:tabLst>
                <a:tab pos="354965" algn="l"/>
                <a:tab pos="355600" algn="l"/>
              </a:tabLst>
            </a:pPr>
            <a:r>
              <a:rPr sz="2400" spc="-15" dirty="0" smtClean="0">
                <a:latin typeface="Times New Roman" panose="02020603050405020304" pitchFamily="18" charset="0"/>
                <a:cs typeface="Times New Roman" panose="02020603050405020304" pitchFamily="18" charset="0"/>
              </a:rPr>
              <a:t>Most</a:t>
            </a:r>
            <a:r>
              <a:rPr sz="2400" spc="10" dirty="0" smtClean="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instructions</a:t>
            </a:r>
            <a:r>
              <a:rPr sz="2400" spc="50"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are</a:t>
            </a:r>
            <a:r>
              <a:rPr sz="2400" spc="10" dirty="0">
                <a:latin typeface="Times New Roman" panose="02020603050405020304" pitchFamily="18" charset="0"/>
                <a:cs typeface="Times New Roman" panose="02020603050405020304" pitchFamily="18" charset="0"/>
              </a:rPr>
              <a:t> </a:t>
            </a:r>
            <a:r>
              <a:rPr sz="2400" b="1" spc="-20" dirty="0">
                <a:solidFill>
                  <a:srgbClr val="FF0000"/>
                </a:solidFill>
                <a:latin typeface="Times New Roman" panose="02020603050405020304" pitchFamily="18" charset="0"/>
                <a:cs typeface="Times New Roman" panose="02020603050405020304" pitchFamily="18" charset="0"/>
              </a:rPr>
              <a:t>register</a:t>
            </a:r>
            <a:r>
              <a:rPr sz="2400" b="1" spc="40" dirty="0">
                <a:solidFill>
                  <a:srgbClr val="FF0000"/>
                </a:solidFill>
                <a:latin typeface="Times New Roman" panose="02020603050405020304" pitchFamily="18" charset="0"/>
                <a:cs typeface="Times New Roman" panose="02020603050405020304" pitchFamily="18" charset="0"/>
              </a:rPr>
              <a:t> </a:t>
            </a:r>
            <a:r>
              <a:rPr sz="2400" b="1" spc="-15" dirty="0">
                <a:solidFill>
                  <a:srgbClr val="FF0000"/>
                </a:solidFill>
                <a:latin typeface="Times New Roman" panose="02020603050405020304" pitchFamily="18" charset="0"/>
                <a:cs typeface="Times New Roman" panose="02020603050405020304" pitchFamily="18" charset="0"/>
              </a:rPr>
              <a:t>to</a:t>
            </a:r>
            <a:r>
              <a:rPr sz="2400" b="1" spc="-5" dirty="0">
                <a:solidFill>
                  <a:srgbClr val="FF0000"/>
                </a:solidFill>
                <a:latin typeface="Times New Roman" panose="02020603050405020304" pitchFamily="18" charset="0"/>
                <a:cs typeface="Times New Roman" panose="02020603050405020304" pitchFamily="18" charset="0"/>
              </a:rPr>
              <a:t> </a:t>
            </a:r>
            <a:r>
              <a:rPr sz="2400" b="1" spc="-20" dirty="0">
                <a:solidFill>
                  <a:srgbClr val="FF0000"/>
                </a:solidFill>
                <a:latin typeface="Times New Roman" panose="02020603050405020304" pitchFamily="18" charset="0"/>
                <a:cs typeface="Times New Roman" panose="02020603050405020304" pitchFamily="18" charset="0"/>
              </a:rPr>
              <a:t>register</a:t>
            </a:r>
            <a:endParaRPr sz="2400" dirty="0">
              <a:latin typeface="Times New Roman" panose="02020603050405020304" pitchFamily="18" charset="0"/>
              <a:cs typeface="Times New Roman" panose="02020603050405020304" pitchFamily="18" charset="0"/>
            </a:endParaRPr>
          </a:p>
          <a:p>
            <a:pPr marL="355600" indent="-342900">
              <a:lnSpc>
                <a:spcPct val="100000"/>
              </a:lnSpc>
              <a:spcBef>
                <a:spcPts val="675"/>
              </a:spcBef>
              <a:buFont typeface="Arial MT"/>
              <a:buChar char="•"/>
              <a:tabLst>
                <a:tab pos="354965" algn="l"/>
                <a:tab pos="355600" algn="l"/>
              </a:tabLst>
            </a:pPr>
            <a:r>
              <a:rPr sz="2400" spc="-50" dirty="0">
                <a:latin typeface="Times New Roman" panose="02020603050405020304" pitchFamily="18" charset="0"/>
                <a:cs typeface="Times New Roman" panose="02020603050405020304" pitchFamily="18" charset="0"/>
              </a:rPr>
              <a:t>Two</a:t>
            </a:r>
            <a:r>
              <a:rPr sz="2400" spc="-1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phases</a:t>
            </a:r>
            <a:r>
              <a:rPr sz="2400" spc="2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of</a:t>
            </a:r>
            <a:r>
              <a:rPr sz="2400" spc="-15" dirty="0">
                <a:latin typeface="Times New Roman" panose="02020603050405020304" pitchFamily="18" charset="0"/>
                <a:cs typeface="Times New Roman" panose="02020603050405020304" pitchFamily="18" charset="0"/>
              </a:rPr>
              <a:t> execution,</a:t>
            </a:r>
            <a:r>
              <a:rPr sz="2400" spc="20" dirty="0">
                <a:latin typeface="Times New Roman" panose="02020603050405020304" pitchFamily="18" charset="0"/>
                <a:cs typeface="Times New Roman" panose="02020603050405020304" pitchFamily="18" charset="0"/>
              </a:rPr>
              <a:t> </a:t>
            </a:r>
            <a:r>
              <a:rPr sz="2400" b="1" spc="-5" dirty="0">
                <a:solidFill>
                  <a:srgbClr val="FF0000"/>
                </a:solidFill>
                <a:latin typeface="Times New Roman" panose="02020603050405020304" pitchFamily="18" charset="0"/>
                <a:cs typeface="Times New Roman" panose="02020603050405020304" pitchFamily="18" charset="0"/>
              </a:rPr>
              <a:t>I E</a:t>
            </a:r>
            <a:endParaRPr sz="2400" dirty="0">
              <a:latin typeface="Times New Roman" panose="02020603050405020304" pitchFamily="18" charset="0"/>
              <a:cs typeface="Times New Roman" panose="02020603050405020304" pitchFamily="18" charset="0"/>
            </a:endParaRPr>
          </a:p>
          <a:p>
            <a:pPr marL="756285" lvl="1" indent="-287020">
              <a:lnSpc>
                <a:spcPct val="100000"/>
              </a:lnSpc>
              <a:spcBef>
                <a:spcPts val="605"/>
              </a:spcBef>
              <a:buFont typeface="Arial MT"/>
              <a:buChar char="–"/>
              <a:tabLst>
                <a:tab pos="756920" algn="l"/>
              </a:tabLst>
            </a:pPr>
            <a:r>
              <a:rPr sz="2400" dirty="0">
                <a:latin typeface="Times New Roman" panose="02020603050405020304" pitchFamily="18" charset="0"/>
                <a:cs typeface="Times New Roman" panose="02020603050405020304" pitchFamily="18" charset="0"/>
              </a:rPr>
              <a:t>I:</a:t>
            </a:r>
            <a:r>
              <a:rPr sz="2400" spc="-4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Instruction</a:t>
            </a:r>
            <a:r>
              <a:rPr sz="2400" spc="-45"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fetch</a:t>
            </a:r>
            <a:endParaRPr sz="2400" dirty="0">
              <a:latin typeface="Times New Roman" panose="02020603050405020304" pitchFamily="18" charset="0"/>
              <a:cs typeface="Times New Roman" panose="02020603050405020304" pitchFamily="18" charset="0"/>
            </a:endParaRPr>
          </a:p>
          <a:p>
            <a:pPr marL="756285" lvl="1" indent="-287020">
              <a:lnSpc>
                <a:spcPct val="100000"/>
              </a:lnSpc>
              <a:spcBef>
                <a:spcPts val="575"/>
              </a:spcBef>
              <a:buFont typeface="Arial MT"/>
              <a:buChar char="–"/>
              <a:tabLst>
                <a:tab pos="756920" algn="l"/>
              </a:tabLst>
            </a:pPr>
            <a:r>
              <a:rPr sz="2400" spc="-5" dirty="0">
                <a:latin typeface="Times New Roman" panose="02020603050405020304" pitchFamily="18" charset="0"/>
                <a:cs typeface="Times New Roman" panose="02020603050405020304" pitchFamily="18" charset="0"/>
              </a:rPr>
              <a:t>E:</a:t>
            </a:r>
            <a:r>
              <a:rPr sz="2400" spc="-40"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Execute</a:t>
            </a:r>
            <a:endParaRPr sz="2400" dirty="0">
              <a:latin typeface="Times New Roman" panose="02020603050405020304" pitchFamily="18" charset="0"/>
              <a:cs typeface="Times New Roman" panose="02020603050405020304" pitchFamily="18" charset="0"/>
            </a:endParaRPr>
          </a:p>
          <a:p>
            <a:pPr marL="1155700" lvl="2" indent="-229235">
              <a:lnSpc>
                <a:spcPct val="100000"/>
              </a:lnSpc>
              <a:spcBef>
                <a:spcPts val="509"/>
              </a:spcBef>
              <a:buFont typeface="Arial MT"/>
              <a:buChar char="•"/>
              <a:tabLst>
                <a:tab pos="1155700" algn="l"/>
                <a:tab pos="1156335" algn="l"/>
              </a:tabLst>
            </a:pPr>
            <a:r>
              <a:rPr lang="en-US" sz="2400" spc="-15" dirty="0" smtClean="0">
                <a:latin typeface="Times New Roman" panose="02020603050405020304" pitchFamily="18" charset="0"/>
                <a:cs typeface="Times New Roman" panose="02020603050405020304" pitchFamily="18" charset="0"/>
              </a:rPr>
              <a:t>Perform </a:t>
            </a:r>
            <a:r>
              <a:rPr sz="2400" spc="-15" dirty="0" smtClean="0">
                <a:latin typeface="Times New Roman" panose="02020603050405020304" pitchFamily="18" charset="0"/>
                <a:cs typeface="Times New Roman" panose="02020603050405020304" pitchFamily="18" charset="0"/>
              </a:rPr>
              <a:t>ALU</a:t>
            </a:r>
            <a:r>
              <a:rPr sz="2400" spc="-5" dirty="0" smtClean="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operation </a:t>
            </a:r>
            <a:r>
              <a:rPr sz="2400" dirty="0">
                <a:latin typeface="Times New Roman" panose="02020603050405020304" pitchFamily="18" charset="0"/>
                <a:cs typeface="Times New Roman" panose="02020603050405020304" pitchFamily="18" charset="0"/>
              </a:rPr>
              <a:t>with </a:t>
            </a:r>
            <a:r>
              <a:rPr sz="2400" spc="-10" dirty="0">
                <a:latin typeface="Times New Roman" panose="02020603050405020304" pitchFamily="18" charset="0"/>
                <a:cs typeface="Times New Roman" panose="02020603050405020304" pitchFamily="18" charset="0"/>
              </a:rPr>
              <a:t>register</a:t>
            </a:r>
            <a:r>
              <a:rPr sz="2400" dirty="0">
                <a:latin typeface="Times New Roman" panose="02020603050405020304" pitchFamily="18" charset="0"/>
                <a:cs typeface="Times New Roman" panose="02020603050405020304" pitchFamily="18" charset="0"/>
              </a:rPr>
              <a:t> input</a:t>
            </a:r>
            <a:r>
              <a:rPr sz="2400" spc="-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and </a:t>
            </a:r>
            <a:r>
              <a:rPr sz="2400" spc="-5" dirty="0">
                <a:latin typeface="Times New Roman" panose="02020603050405020304" pitchFamily="18" charset="0"/>
                <a:cs typeface="Times New Roman" panose="02020603050405020304" pitchFamily="18" charset="0"/>
              </a:rPr>
              <a:t>output</a:t>
            </a:r>
            <a:endParaRPr sz="2400" dirty="0">
              <a:latin typeface="Times New Roman" panose="02020603050405020304" pitchFamily="18" charset="0"/>
              <a:cs typeface="Times New Roman" panose="02020603050405020304" pitchFamily="18" charset="0"/>
            </a:endParaRPr>
          </a:p>
          <a:p>
            <a:pPr marL="355600" indent="-342900">
              <a:lnSpc>
                <a:spcPct val="100000"/>
              </a:lnSpc>
              <a:spcBef>
                <a:spcPts val="615"/>
              </a:spcBef>
              <a:buFont typeface="Arial MT"/>
              <a:buChar char="•"/>
              <a:tabLst>
                <a:tab pos="354965" algn="l"/>
                <a:tab pos="355600" algn="l"/>
              </a:tabLst>
            </a:pPr>
            <a:r>
              <a:rPr sz="2400" spc="-20" dirty="0">
                <a:latin typeface="Times New Roman" panose="02020603050405020304" pitchFamily="18" charset="0"/>
                <a:cs typeface="Times New Roman" panose="02020603050405020304" pitchFamily="18" charset="0"/>
              </a:rPr>
              <a:t>For</a:t>
            </a:r>
            <a:r>
              <a:rPr sz="2400" spc="-10" dirty="0">
                <a:latin typeface="Times New Roman" panose="02020603050405020304" pitchFamily="18" charset="0"/>
                <a:cs typeface="Times New Roman" panose="02020603050405020304" pitchFamily="18" charset="0"/>
              </a:rPr>
              <a:t> </a:t>
            </a:r>
            <a:r>
              <a:rPr sz="2400" b="1" spc="-5" dirty="0">
                <a:latin typeface="Times New Roman" panose="02020603050405020304" pitchFamily="18" charset="0"/>
                <a:cs typeface="Times New Roman" panose="02020603050405020304" pitchFamily="18" charset="0"/>
              </a:rPr>
              <a:t>load</a:t>
            </a:r>
            <a:r>
              <a:rPr sz="2400" b="1" dirty="0">
                <a:latin typeface="Times New Roman" panose="02020603050405020304" pitchFamily="18" charset="0"/>
                <a:cs typeface="Times New Roman" panose="02020603050405020304" pitchFamily="18" charset="0"/>
              </a:rPr>
              <a:t> </a:t>
            </a:r>
            <a:r>
              <a:rPr sz="2400" b="1" spc="-5" dirty="0">
                <a:latin typeface="Times New Roman" panose="02020603050405020304" pitchFamily="18" charset="0"/>
                <a:cs typeface="Times New Roman" panose="02020603050405020304" pitchFamily="18" charset="0"/>
              </a:rPr>
              <a:t>and </a:t>
            </a:r>
            <a:r>
              <a:rPr sz="2400" b="1" spc="-10" dirty="0">
                <a:latin typeface="Times New Roman" panose="02020603050405020304" pitchFamily="18" charset="0"/>
                <a:cs typeface="Times New Roman" panose="02020603050405020304" pitchFamily="18" charset="0"/>
              </a:rPr>
              <a:t>store</a:t>
            </a:r>
            <a:r>
              <a:rPr sz="2400" spc="-10" dirty="0">
                <a:latin typeface="Times New Roman" panose="02020603050405020304" pitchFamily="18" charset="0"/>
                <a:cs typeface="Times New Roman" panose="02020603050405020304" pitchFamily="18" charset="0"/>
              </a:rPr>
              <a:t>(</a:t>
            </a:r>
            <a:r>
              <a:rPr sz="2400" b="1" spc="-10" dirty="0">
                <a:solidFill>
                  <a:srgbClr val="FF0000"/>
                </a:solidFill>
                <a:latin typeface="Times New Roman" panose="02020603050405020304" pitchFamily="18" charset="0"/>
                <a:cs typeface="Times New Roman" panose="02020603050405020304" pitchFamily="18" charset="0"/>
              </a:rPr>
              <a:t>memory</a:t>
            </a:r>
            <a:r>
              <a:rPr sz="2400" spc="-10" dirty="0">
                <a:latin typeface="Times New Roman" panose="02020603050405020304" pitchFamily="18" charset="0"/>
                <a:cs typeface="Times New Roman" panose="02020603050405020304" pitchFamily="18" charset="0"/>
              </a:rPr>
              <a:t>),</a:t>
            </a:r>
            <a:r>
              <a:rPr sz="2400" b="1" spc="-10" dirty="0">
                <a:solidFill>
                  <a:srgbClr val="FF0000"/>
                </a:solidFill>
                <a:latin typeface="Times New Roman" panose="02020603050405020304" pitchFamily="18" charset="0"/>
                <a:cs typeface="Times New Roman" panose="02020603050405020304" pitchFamily="18" charset="0"/>
              </a:rPr>
              <a:t>I</a:t>
            </a:r>
            <a:r>
              <a:rPr sz="2400" b="1" spc="20" dirty="0">
                <a:solidFill>
                  <a:srgbClr val="FF0000"/>
                </a:solidFill>
                <a:latin typeface="Times New Roman" panose="02020603050405020304" pitchFamily="18" charset="0"/>
                <a:cs typeface="Times New Roman" panose="02020603050405020304" pitchFamily="18" charset="0"/>
              </a:rPr>
              <a:t> </a:t>
            </a:r>
            <a:r>
              <a:rPr sz="2400" b="1" spc="-5" dirty="0">
                <a:solidFill>
                  <a:srgbClr val="FF0000"/>
                </a:solidFill>
                <a:latin typeface="Times New Roman" panose="02020603050405020304" pitchFamily="18" charset="0"/>
                <a:cs typeface="Times New Roman" panose="02020603050405020304" pitchFamily="18" charset="0"/>
              </a:rPr>
              <a:t>E</a:t>
            </a:r>
            <a:r>
              <a:rPr sz="2400" b="1" spc="-10" dirty="0">
                <a:solidFill>
                  <a:srgbClr val="FF0000"/>
                </a:solidFill>
                <a:latin typeface="Times New Roman" panose="02020603050405020304" pitchFamily="18" charset="0"/>
                <a:cs typeface="Times New Roman" panose="02020603050405020304" pitchFamily="18" charset="0"/>
              </a:rPr>
              <a:t> </a:t>
            </a:r>
            <a:r>
              <a:rPr sz="2400" b="1" spc="-5" dirty="0">
                <a:solidFill>
                  <a:srgbClr val="FF0000"/>
                </a:solidFill>
                <a:latin typeface="Times New Roman" panose="02020603050405020304" pitchFamily="18" charset="0"/>
                <a:cs typeface="Times New Roman" panose="02020603050405020304" pitchFamily="18" charset="0"/>
              </a:rPr>
              <a:t>D</a:t>
            </a:r>
            <a:endParaRPr sz="2400" dirty="0">
              <a:latin typeface="Times New Roman" panose="02020603050405020304" pitchFamily="18" charset="0"/>
              <a:cs typeface="Times New Roman" panose="02020603050405020304" pitchFamily="18" charset="0"/>
            </a:endParaRPr>
          </a:p>
          <a:p>
            <a:pPr marL="756285" lvl="1" indent="-287020">
              <a:lnSpc>
                <a:spcPct val="100000"/>
              </a:lnSpc>
              <a:spcBef>
                <a:spcPts val="605"/>
              </a:spcBef>
              <a:buFont typeface="Arial MT"/>
              <a:buChar char="–"/>
              <a:tabLst>
                <a:tab pos="756920" algn="l"/>
              </a:tabLst>
            </a:pPr>
            <a:r>
              <a:rPr sz="2400" dirty="0">
                <a:latin typeface="Times New Roman" panose="02020603050405020304" pitchFamily="18" charset="0"/>
                <a:cs typeface="Times New Roman" panose="02020603050405020304" pitchFamily="18" charset="0"/>
              </a:rPr>
              <a:t>I:</a:t>
            </a:r>
            <a:r>
              <a:rPr sz="2400" spc="-4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Instruction</a:t>
            </a:r>
            <a:r>
              <a:rPr sz="2400" spc="-45"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fetch</a:t>
            </a:r>
            <a:endParaRPr sz="2400" dirty="0">
              <a:latin typeface="Times New Roman" panose="02020603050405020304" pitchFamily="18" charset="0"/>
              <a:cs typeface="Times New Roman" panose="02020603050405020304" pitchFamily="18" charset="0"/>
            </a:endParaRPr>
          </a:p>
          <a:p>
            <a:pPr marL="756285" lvl="1" indent="-287020">
              <a:lnSpc>
                <a:spcPct val="100000"/>
              </a:lnSpc>
              <a:spcBef>
                <a:spcPts val="580"/>
              </a:spcBef>
              <a:buFont typeface="Arial MT"/>
              <a:buChar char="–"/>
              <a:tabLst>
                <a:tab pos="756920" algn="l"/>
              </a:tabLst>
            </a:pPr>
            <a:r>
              <a:rPr sz="2400" spc="-5" dirty="0">
                <a:latin typeface="Times New Roman" panose="02020603050405020304" pitchFamily="18" charset="0"/>
                <a:cs typeface="Times New Roman" panose="02020603050405020304" pitchFamily="18" charset="0"/>
              </a:rPr>
              <a:t>E:</a:t>
            </a:r>
            <a:r>
              <a:rPr sz="2400" spc="-40"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Execute</a:t>
            </a:r>
            <a:endParaRPr sz="2400" dirty="0">
              <a:latin typeface="Times New Roman" panose="02020603050405020304" pitchFamily="18" charset="0"/>
              <a:cs typeface="Times New Roman" panose="02020603050405020304" pitchFamily="18" charset="0"/>
            </a:endParaRPr>
          </a:p>
          <a:p>
            <a:pPr marL="1155700" lvl="2" indent="-229235">
              <a:lnSpc>
                <a:spcPct val="100000"/>
              </a:lnSpc>
              <a:spcBef>
                <a:spcPts val="505"/>
              </a:spcBef>
              <a:buFont typeface="Arial MT"/>
              <a:buChar char="•"/>
              <a:tabLst>
                <a:tab pos="1155700" algn="l"/>
                <a:tab pos="1156335" algn="l"/>
              </a:tabLst>
            </a:pPr>
            <a:r>
              <a:rPr sz="2400" spc="-10" dirty="0">
                <a:latin typeface="Times New Roman" panose="02020603050405020304" pitchFamily="18" charset="0"/>
                <a:cs typeface="Times New Roman" panose="02020603050405020304" pitchFamily="18" charset="0"/>
              </a:rPr>
              <a:t>Calculate </a:t>
            </a:r>
            <a:r>
              <a:rPr sz="2400" dirty="0">
                <a:latin typeface="Times New Roman" panose="02020603050405020304" pitchFamily="18" charset="0"/>
                <a:cs typeface="Times New Roman" panose="02020603050405020304" pitchFamily="18" charset="0"/>
              </a:rPr>
              <a:t>memory</a:t>
            </a:r>
            <a:r>
              <a:rPr sz="2400" spc="-2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address</a:t>
            </a:r>
            <a:endParaRPr sz="2400" dirty="0">
              <a:latin typeface="Times New Roman" panose="02020603050405020304" pitchFamily="18" charset="0"/>
              <a:cs typeface="Times New Roman" panose="02020603050405020304" pitchFamily="18" charset="0"/>
            </a:endParaRPr>
          </a:p>
          <a:p>
            <a:pPr marL="756285" lvl="1" indent="-287020">
              <a:lnSpc>
                <a:spcPct val="100000"/>
              </a:lnSpc>
              <a:spcBef>
                <a:spcPts val="550"/>
              </a:spcBef>
              <a:buFont typeface="Arial MT"/>
              <a:buChar char="–"/>
              <a:tabLst>
                <a:tab pos="756920" algn="l"/>
              </a:tabLst>
            </a:pPr>
            <a:r>
              <a:rPr sz="2400" spc="-5" dirty="0">
                <a:latin typeface="Times New Roman" panose="02020603050405020304" pitchFamily="18" charset="0"/>
                <a:cs typeface="Times New Roman" panose="02020603050405020304" pitchFamily="18" charset="0"/>
              </a:rPr>
              <a:t>D:</a:t>
            </a:r>
            <a:r>
              <a:rPr sz="2400" spc="-5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Memory</a:t>
            </a:r>
          </a:p>
          <a:p>
            <a:pPr marL="1155700" lvl="2" indent="-229235">
              <a:lnSpc>
                <a:spcPct val="100000"/>
              </a:lnSpc>
              <a:spcBef>
                <a:spcPts val="509"/>
              </a:spcBef>
              <a:buFont typeface="Arial MT"/>
              <a:buChar char="•"/>
              <a:tabLst>
                <a:tab pos="1155700" algn="l"/>
                <a:tab pos="1156335" algn="l"/>
              </a:tabLst>
            </a:pPr>
            <a:r>
              <a:rPr sz="2400" spc="-10" dirty="0">
                <a:latin typeface="Times New Roman" panose="02020603050405020304" pitchFamily="18" charset="0"/>
                <a:cs typeface="Times New Roman" panose="02020603050405020304" pitchFamily="18" charset="0"/>
              </a:rPr>
              <a:t>Register</a:t>
            </a:r>
            <a:r>
              <a:rPr sz="240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to</a:t>
            </a:r>
            <a:r>
              <a:rPr sz="2400" spc="-5" dirty="0">
                <a:latin typeface="Times New Roman" panose="02020603050405020304" pitchFamily="18" charset="0"/>
                <a:cs typeface="Times New Roman" panose="02020603050405020304" pitchFamily="18" charset="0"/>
              </a:rPr>
              <a:t> memory </a:t>
            </a:r>
            <a:r>
              <a:rPr sz="2400" dirty="0">
                <a:latin typeface="Times New Roman" panose="02020603050405020304" pitchFamily="18" charset="0"/>
                <a:cs typeface="Times New Roman" panose="02020603050405020304" pitchFamily="18" charset="0"/>
              </a:rPr>
              <a:t>or</a:t>
            </a:r>
            <a:r>
              <a:rPr sz="2400" spc="-2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memory</a:t>
            </a:r>
            <a:r>
              <a:rPr sz="2400" spc="-10" dirty="0">
                <a:latin typeface="Times New Roman" panose="02020603050405020304" pitchFamily="18" charset="0"/>
                <a:cs typeface="Times New Roman" panose="02020603050405020304" pitchFamily="18" charset="0"/>
              </a:rPr>
              <a:t> to</a:t>
            </a:r>
            <a:r>
              <a:rPr sz="2400" spc="-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register</a:t>
            </a:r>
            <a:r>
              <a:rPr sz="2400" spc="1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operation</a:t>
            </a:r>
            <a:endParaRPr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219200"/>
            <a:ext cx="8798527" cy="4184542"/>
          </a:xfrm>
          <a:prstGeom prst="rect">
            <a:avLst/>
          </a:prstGeom>
        </p:spPr>
      </p:pic>
      <p:sp>
        <p:nvSpPr>
          <p:cNvPr id="3" name="TextBox 2"/>
          <p:cNvSpPr txBox="1"/>
          <p:nvPr/>
        </p:nvSpPr>
        <p:spPr>
          <a:xfrm>
            <a:off x="533400" y="5715000"/>
            <a:ext cx="8265127" cy="646331"/>
          </a:xfrm>
          <a:prstGeom prst="rect">
            <a:avLst/>
          </a:prstGeom>
          <a:noFill/>
        </p:spPr>
        <p:txBody>
          <a:bodyPr wrap="square" rtlCol="0">
            <a:spAutoFit/>
          </a:bodyPr>
          <a:lstStyle/>
          <a:p>
            <a:r>
              <a:rPr lang="en-US" dirty="0"/>
              <a:t>timing of a sequence of instructions using no </a:t>
            </a:r>
            <a:r>
              <a:rPr lang="en-US" dirty="0" smtClean="0"/>
              <a:t>pipelining-Clearly</a:t>
            </a:r>
            <a:r>
              <a:rPr lang="en-US" dirty="0"/>
              <a:t>, this is a wasteful process</a:t>
            </a:r>
            <a:endParaRPr lang="en-IN" dirty="0"/>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89212" y="533400"/>
            <a:ext cx="7683534" cy="4381803"/>
          </a:xfrm>
          <a:prstGeom prst="rect">
            <a:avLst/>
          </a:prstGeom>
        </p:spPr>
      </p:pic>
      <p:sp>
        <p:nvSpPr>
          <p:cNvPr id="3" name="object 3"/>
          <p:cNvSpPr txBox="1"/>
          <p:nvPr/>
        </p:nvSpPr>
        <p:spPr>
          <a:xfrm>
            <a:off x="979119" y="5897676"/>
            <a:ext cx="6903720" cy="756920"/>
          </a:xfrm>
          <a:prstGeom prst="rect">
            <a:avLst/>
          </a:prstGeom>
        </p:spPr>
        <p:txBody>
          <a:bodyPr vert="horz" wrap="square" lIns="0" tIns="12700" rIns="0" bIns="0" rtlCol="0">
            <a:spAutoFit/>
          </a:bodyPr>
          <a:lstStyle/>
          <a:p>
            <a:pPr marL="12700" marR="5080">
              <a:lnSpc>
                <a:spcPct val="100000"/>
              </a:lnSpc>
              <a:spcBef>
                <a:spcPts val="100"/>
              </a:spcBef>
            </a:pPr>
            <a:r>
              <a:rPr sz="2400" b="1" spc="165" dirty="0">
                <a:latin typeface="Cambria"/>
                <a:cs typeface="Cambria"/>
              </a:rPr>
              <a:t>NOP</a:t>
            </a:r>
            <a:r>
              <a:rPr sz="2400" b="1" spc="229" dirty="0">
                <a:latin typeface="Cambria"/>
                <a:cs typeface="Cambria"/>
              </a:rPr>
              <a:t> </a:t>
            </a:r>
            <a:r>
              <a:rPr sz="2400" spc="130" dirty="0">
                <a:latin typeface="Cambria"/>
                <a:cs typeface="Cambria"/>
              </a:rPr>
              <a:t>is</a:t>
            </a:r>
            <a:r>
              <a:rPr sz="2400" spc="240" dirty="0">
                <a:latin typeface="Cambria"/>
                <a:cs typeface="Cambria"/>
              </a:rPr>
              <a:t> </a:t>
            </a:r>
            <a:r>
              <a:rPr sz="2400" spc="110" dirty="0">
                <a:latin typeface="Cambria"/>
                <a:cs typeface="Cambria"/>
              </a:rPr>
              <a:t>typically</a:t>
            </a:r>
            <a:r>
              <a:rPr sz="2400" spc="260" dirty="0">
                <a:latin typeface="Cambria"/>
                <a:cs typeface="Cambria"/>
              </a:rPr>
              <a:t> </a:t>
            </a:r>
            <a:r>
              <a:rPr sz="2400" spc="185" dirty="0">
                <a:latin typeface="Cambria"/>
                <a:cs typeface="Cambria"/>
              </a:rPr>
              <a:t>used</a:t>
            </a:r>
            <a:r>
              <a:rPr sz="2400" spc="235" dirty="0">
                <a:latin typeface="Cambria"/>
                <a:cs typeface="Cambria"/>
              </a:rPr>
              <a:t> </a:t>
            </a:r>
            <a:r>
              <a:rPr sz="2400" spc="85" dirty="0">
                <a:latin typeface="Cambria"/>
                <a:cs typeface="Cambria"/>
              </a:rPr>
              <a:t>to</a:t>
            </a:r>
            <a:r>
              <a:rPr sz="2400" spc="240" dirty="0">
                <a:latin typeface="Cambria"/>
                <a:cs typeface="Cambria"/>
              </a:rPr>
              <a:t> </a:t>
            </a:r>
            <a:r>
              <a:rPr sz="2400" spc="114" dirty="0">
                <a:latin typeface="Cambria"/>
                <a:cs typeface="Cambria"/>
              </a:rPr>
              <a:t>generate</a:t>
            </a:r>
            <a:r>
              <a:rPr sz="2400" spc="235" dirty="0">
                <a:latin typeface="Cambria"/>
                <a:cs typeface="Cambria"/>
              </a:rPr>
              <a:t> </a:t>
            </a:r>
            <a:r>
              <a:rPr sz="2400" spc="220" dirty="0">
                <a:latin typeface="Cambria"/>
                <a:cs typeface="Cambria"/>
              </a:rPr>
              <a:t>a</a:t>
            </a:r>
            <a:r>
              <a:rPr sz="2400" spc="225" dirty="0">
                <a:latin typeface="Cambria"/>
                <a:cs typeface="Cambria"/>
              </a:rPr>
              <a:t> </a:t>
            </a:r>
            <a:r>
              <a:rPr sz="2400" spc="114" dirty="0">
                <a:latin typeface="Cambria"/>
                <a:cs typeface="Cambria"/>
              </a:rPr>
              <a:t>delay</a:t>
            </a:r>
            <a:r>
              <a:rPr sz="2400" spc="235" dirty="0">
                <a:latin typeface="Cambria"/>
                <a:cs typeface="Cambria"/>
              </a:rPr>
              <a:t> </a:t>
            </a:r>
            <a:r>
              <a:rPr sz="2400" spc="145" dirty="0">
                <a:latin typeface="Cambria"/>
                <a:cs typeface="Cambria"/>
              </a:rPr>
              <a:t>in </a:t>
            </a:r>
            <a:r>
              <a:rPr sz="2400" spc="150" dirty="0">
                <a:latin typeface="Cambria"/>
                <a:cs typeface="Cambria"/>
              </a:rPr>
              <a:t> </a:t>
            </a:r>
            <a:r>
              <a:rPr sz="2400" spc="140" dirty="0">
                <a:latin typeface="Cambria"/>
                <a:cs typeface="Cambria"/>
              </a:rPr>
              <a:t>execution</a:t>
            </a:r>
            <a:r>
              <a:rPr sz="2400" spc="254" dirty="0">
                <a:latin typeface="Cambria"/>
                <a:cs typeface="Cambria"/>
              </a:rPr>
              <a:t> </a:t>
            </a:r>
            <a:r>
              <a:rPr sz="2400" spc="60" dirty="0">
                <a:latin typeface="Cambria"/>
                <a:cs typeface="Cambria"/>
              </a:rPr>
              <a:t>or</a:t>
            </a:r>
            <a:r>
              <a:rPr sz="2400" spc="229" dirty="0">
                <a:latin typeface="Cambria"/>
                <a:cs typeface="Cambria"/>
              </a:rPr>
              <a:t> </a:t>
            </a:r>
            <a:r>
              <a:rPr sz="2400" spc="85" dirty="0">
                <a:latin typeface="Cambria"/>
                <a:cs typeface="Cambria"/>
              </a:rPr>
              <a:t>to</a:t>
            </a:r>
            <a:r>
              <a:rPr sz="2400" spc="240" dirty="0">
                <a:latin typeface="Cambria"/>
                <a:cs typeface="Cambria"/>
              </a:rPr>
              <a:t> </a:t>
            </a:r>
            <a:r>
              <a:rPr sz="2400" spc="85" dirty="0">
                <a:latin typeface="Cambria"/>
                <a:cs typeface="Cambria"/>
              </a:rPr>
              <a:t>reserve</a:t>
            </a:r>
            <a:r>
              <a:rPr sz="2400" spc="220" dirty="0">
                <a:latin typeface="Cambria"/>
                <a:cs typeface="Cambria"/>
              </a:rPr>
              <a:t> </a:t>
            </a:r>
            <a:r>
              <a:rPr sz="2400" spc="165" dirty="0">
                <a:latin typeface="Cambria"/>
                <a:cs typeface="Cambria"/>
              </a:rPr>
              <a:t>space</a:t>
            </a:r>
            <a:r>
              <a:rPr sz="2400" spc="229" dirty="0">
                <a:latin typeface="Cambria"/>
                <a:cs typeface="Cambria"/>
              </a:rPr>
              <a:t> </a:t>
            </a:r>
            <a:r>
              <a:rPr sz="2400" spc="145" dirty="0">
                <a:latin typeface="Cambria"/>
                <a:cs typeface="Cambria"/>
              </a:rPr>
              <a:t>in</a:t>
            </a:r>
            <a:r>
              <a:rPr sz="2400" spc="240" dirty="0">
                <a:latin typeface="Cambria"/>
                <a:cs typeface="Cambria"/>
              </a:rPr>
              <a:t> </a:t>
            </a:r>
            <a:r>
              <a:rPr sz="2400" spc="114" dirty="0">
                <a:latin typeface="Cambria"/>
                <a:cs typeface="Cambria"/>
              </a:rPr>
              <a:t>code</a:t>
            </a:r>
            <a:r>
              <a:rPr sz="2400" spc="229" dirty="0">
                <a:latin typeface="Cambria"/>
                <a:cs typeface="Cambria"/>
              </a:rPr>
              <a:t> </a:t>
            </a:r>
            <a:r>
              <a:rPr sz="2400" spc="155" dirty="0">
                <a:latin typeface="Cambria"/>
                <a:cs typeface="Cambria"/>
              </a:rPr>
              <a:t>memory.</a:t>
            </a:r>
            <a:endParaRPr sz="2400" dirty="0">
              <a:latin typeface="Cambria"/>
              <a:cs typeface="Cambria"/>
            </a:endParaRPr>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781288" cy="411162"/>
          </a:xfrm>
        </p:spPr>
        <p:txBody>
          <a:bodyPr>
            <a:normAutofit fontScale="90000"/>
          </a:bodyPr>
          <a:lstStyle/>
          <a:p>
            <a:endParaRPr lang="en-IN" dirty="0"/>
          </a:p>
        </p:txBody>
      </p:sp>
      <p:sp>
        <p:nvSpPr>
          <p:cNvPr id="3" name="Content Placeholder 2"/>
          <p:cNvSpPr>
            <a:spLocks noGrp="1"/>
          </p:cNvSpPr>
          <p:nvPr>
            <p:ph idx="1"/>
          </p:nvPr>
        </p:nvSpPr>
        <p:spPr>
          <a:xfrm>
            <a:off x="304800" y="914400"/>
            <a:ext cx="8628888" cy="5334000"/>
          </a:xfrm>
        </p:spPr>
        <p:txBody>
          <a:bodyPr>
            <a:normAutofit/>
          </a:bodyPr>
          <a:lstStyle/>
          <a:p>
            <a:pPr algn="just"/>
            <a:r>
              <a:rPr lang="en-US" sz="2400" dirty="0">
                <a:latin typeface="Times New Roman" panose="02020603050405020304" pitchFamily="18" charset="0"/>
                <a:cs typeface="Times New Roman" panose="02020603050405020304" pitchFamily="18" charset="0"/>
              </a:rPr>
              <a:t>instruction fetch stage of the </a:t>
            </a:r>
            <a:r>
              <a:rPr lang="en-US" sz="2400" dirty="0" smtClean="0">
                <a:latin typeface="Times New Roman" panose="02020603050405020304" pitchFamily="18" charset="0"/>
                <a:cs typeface="Times New Roman" panose="02020603050405020304" pitchFamily="18" charset="0"/>
              </a:rPr>
              <a:t>second instruction </a:t>
            </a:r>
            <a:r>
              <a:rPr lang="en-US" sz="2400" dirty="0">
                <a:latin typeface="Times New Roman" panose="02020603050405020304" pitchFamily="18" charset="0"/>
                <a:cs typeface="Times New Roman" panose="02020603050405020304" pitchFamily="18" charset="0"/>
              </a:rPr>
              <a:t>can </a:t>
            </a:r>
            <a:r>
              <a:rPr lang="en-US" sz="2400" dirty="0" smtClean="0">
                <a:latin typeface="Times New Roman" panose="02020603050405020304" pitchFamily="18" charset="0"/>
                <a:cs typeface="Times New Roman" panose="02020603050405020304" pitchFamily="18" charset="0"/>
              </a:rPr>
              <a:t>be </a:t>
            </a:r>
            <a:r>
              <a:rPr lang="en-US" sz="2400" dirty="0">
                <a:latin typeface="Times New Roman" panose="02020603050405020304" pitchFamily="18" charset="0"/>
                <a:cs typeface="Times New Roman" panose="02020603050405020304" pitchFamily="18" charset="0"/>
              </a:rPr>
              <a:t>performed in parallel with the first part of the </a:t>
            </a:r>
            <a:r>
              <a:rPr lang="en-US" sz="2400" dirty="0" smtClean="0">
                <a:latin typeface="Times New Roman" panose="02020603050405020304" pitchFamily="18" charset="0"/>
                <a:cs typeface="Times New Roman" panose="02020603050405020304" pitchFamily="18" charset="0"/>
              </a:rPr>
              <a:t>execute/memory </a:t>
            </a:r>
            <a:r>
              <a:rPr lang="en-IN" sz="2400" dirty="0" smtClean="0">
                <a:latin typeface="Times New Roman" panose="02020603050405020304" pitchFamily="18" charset="0"/>
                <a:cs typeface="Times New Roman" panose="02020603050405020304" pitchFamily="18" charset="0"/>
              </a:rPr>
              <a:t>stage.</a:t>
            </a:r>
          </a:p>
          <a:p>
            <a:pPr algn="just"/>
            <a:r>
              <a:rPr lang="en-US" sz="2400" dirty="0">
                <a:latin typeface="Times New Roman" panose="02020603050405020304" pitchFamily="18" charset="0"/>
                <a:cs typeface="Times New Roman" panose="02020603050405020304" pitchFamily="18" charset="0"/>
              </a:rPr>
              <a:t>a branch instruction interrupts </a:t>
            </a:r>
            <a:r>
              <a:rPr lang="en-US" sz="2400" dirty="0" smtClean="0">
                <a:latin typeface="Times New Roman" panose="02020603050405020304" pitchFamily="18" charset="0"/>
                <a:cs typeface="Times New Roman" panose="02020603050405020304" pitchFamily="18" charset="0"/>
              </a:rPr>
              <a:t>the sequential </a:t>
            </a:r>
            <a:r>
              <a:rPr lang="en-US" sz="2400" dirty="0">
                <a:latin typeface="Times New Roman" panose="02020603050405020304" pitchFamily="18" charset="0"/>
                <a:cs typeface="Times New Roman" panose="02020603050405020304" pitchFamily="18" charset="0"/>
              </a:rPr>
              <a:t>flow of </a:t>
            </a:r>
            <a:r>
              <a:rPr lang="en-US" sz="2400" dirty="0" smtClean="0">
                <a:latin typeface="Times New Roman" panose="02020603050405020304" pitchFamily="18" charset="0"/>
                <a:cs typeface="Times New Roman" panose="02020603050405020304" pitchFamily="18" charset="0"/>
              </a:rPr>
              <a:t>execution-NOOP-</a:t>
            </a:r>
            <a:r>
              <a:rPr lang="en-US" sz="2400" spc="114" dirty="0">
                <a:latin typeface="Cambria"/>
                <a:cs typeface="Cambria"/>
              </a:rPr>
              <a:t> generate</a:t>
            </a:r>
            <a:r>
              <a:rPr lang="en-US" sz="2400" spc="235" dirty="0">
                <a:latin typeface="Cambria"/>
                <a:cs typeface="Cambria"/>
              </a:rPr>
              <a:t> </a:t>
            </a:r>
            <a:r>
              <a:rPr lang="en-US" sz="2400" spc="220" dirty="0">
                <a:latin typeface="Cambria"/>
                <a:cs typeface="Cambria"/>
              </a:rPr>
              <a:t>a</a:t>
            </a:r>
            <a:r>
              <a:rPr lang="en-US" sz="2400" spc="225" dirty="0">
                <a:latin typeface="Cambria"/>
                <a:cs typeface="Cambria"/>
              </a:rPr>
              <a:t> </a:t>
            </a:r>
            <a:r>
              <a:rPr lang="en-US" sz="2400" spc="114" dirty="0">
                <a:latin typeface="Cambria"/>
                <a:cs typeface="Cambria"/>
              </a:rPr>
              <a:t>delay</a:t>
            </a:r>
            <a:r>
              <a:rPr lang="en-US" sz="2400" spc="235" dirty="0">
                <a:latin typeface="Cambria"/>
                <a:cs typeface="Cambria"/>
              </a:rPr>
              <a:t> </a:t>
            </a:r>
            <a:r>
              <a:rPr lang="en-US" sz="2400" spc="145" dirty="0">
                <a:latin typeface="Cambria"/>
                <a:cs typeface="Cambria"/>
              </a:rPr>
              <a:t>in </a:t>
            </a:r>
            <a:r>
              <a:rPr lang="en-US" sz="2400" spc="150" dirty="0">
                <a:latin typeface="Cambria"/>
                <a:cs typeface="Cambria"/>
              </a:rPr>
              <a:t> </a:t>
            </a:r>
            <a:r>
              <a:rPr lang="en-US" sz="2400" spc="140" dirty="0">
                <a:latin typeface="Cambria"/>
                <a:cs typeface="Cambria"/>
              </a:rPr>
              <a:t>execution</a:t>
            </a:r>
            <a:r>
              <a:rPr lang="en-US" sz="2400" spc="254" dirty="0">
                <a:latin typeface="Cambria"/>
                <a:cs typeface="Cambria"/>
              </a:rPr>
              <a:t> </a:t>
            </a:r>
            <a:r>
              <a:rPr lang="en-US" sz="2400" spc="60" dirty="0">
                <a:latin typeface="Cambria"/>
                <a:cs typeface="Cambria"/>
              </a:rPr>
              <a:t>or</a:t>
            </a:r>
            <a:r>
              <a:rPr lang="en-US" sz="2400" spc="229" dirty="0">
                <a:latin typeface="Cambria"/>
                <a:cs typeface="Cambria"/>
              </a:rPr>
              <a:t> </a:t>
            </a:r>
            <a:r>
              <a:rPr lang="en-US" sz="2400" spc="85" dirty="0">
                <a:latin typeface="Cambria"/>
                <a:cs typeface="Cambria"/>
              </a:rPr>
              <a:t>to</a:t>
            </a:r>
            <a:r>
              <a:rPr lang="en-US" sz="2400" spc="240" dirty="0">
                <a:latin typeface="Cambria"/>
                <a:cs typeface="Cambria"/>
              </a:rPr>
              <a:t> </a:t>
            </a:r>
            <a:r>
              <a:rPr lang="en-US" sz="2400" spc="85" dirty="0">
                <a:latin typeface="Cambria"/>
                <a:cs typeface="Cambria"/>
              </a:rPr>
              <a:t>reserve</a:t>
            </a:r>
            <a:r>
              <a:rPr lang="en-US" sz="2400" spc="220" dirty="0">
                <a:latin typeface="Cambria"/>
                <a:cs typeface="Cambria"/>
              </a:rPr>
              <a:t> </a:t>
            </a:r>
            <a:r>
              <a:rPr lang="en-US" sz="2400" spc="165" dirty="0">
                <a:latin typeface="Cambria"/>
                <a:cs typeface="Cambria"/>
              </a:rPr>
              <a:t>space</a:t>
            </a:r>
            <a:r>
              <a:rPr lang="en-US" sz="2400" spc="229" dirty="0">
                <a:latin typeface="Cambria"/>
                <a:cs typeface="Cambria"/>
              </a:rPr>
              <a:t> </a:t>
            </a:r>
            <a:r>
              <a:rPr lang="en-US" sz="2400" spc="145" dirty="0">
                <a:latin typeface="Cambria"/>
                <a:cs typeface="Cambria"/>
              </a:rPr>
              <a:t>in</a:t>
            </a:r>
            <a:r>
              <a:rPr lang="en-US" sz="2400" spc="240" dirty="0">
                <a:latin typeface="Cambria"/>
                <a:cs typeface="Cambria"/>
              </a:rPr>
              <a:t> </a:t>
            </a:r>
            <a:r>
              <a:rPr lang="en-US" sz="2400" spc="114" dirty="0">
                <a:latin typeface="Cambria"/>
                <a:cs typeface="Cambria"/>
              </a:rPr>
              <a:t>code</a:t>
            </a:r>
            <a:r>
              <a:rPr lang="en-US" sz="2400" spc="229" dirty="0">
                <a:latin typeface="Cambria"/>
                <a:cs typeface="Cambria"/>
              </a:rPr>
              <a:t> </a:t>
            </a:r>
            <a:r>
              <a:rPr lang="en-US" sz="2400" spc="155" dirty="0">
                <a:latin typeface="Cambria"/>
                <a:cs typeface="Cambria"/>
              </a:rPr>
              <a:t>memory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1352163"/>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04800" y="381000"/>
            <a:ext cx="8022335" cy="4970316"/>
          </a:xfrm>
          <a:prstGeom prst="rect">
            <a:avLst/>
          </a:prstGeom>
        </p:spPr>
      </p:pic>
      <p:sp>
        <p:nvSpPr>
          <p:cNvPr id="3" name="TextBox 2"/>
          <p:cNvSpPr txBox="1"/>
          <p:nvPr/>
        </p:nvSpPr>
        <p:spPr>
          <a:xfrm>
            <a:off x="457200" y="5638800"/>
            <a:ext cx="8153400"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three </a:t>
            </a:r>
            <a:r>
              <a:rPr lang="en-IN" dirty="0" smtClean="0">
                <a:latin typeface="Times New Roman" panose="02020603050405020304" pitchFamily="18" charset="0"/>
                <a:cs typeface="Times New Roman" panose="02020603050405020304" pitchFamily="18" charset="0"/>
              </a:rPr>
              <a:t>instructions </a:t>
            </a:r>
            <a:r>
              <a:rPr lang="en-US" dirty="0" smtClean="0">
                <a:latin typeface="Times New Roman" panose="02020603050405020304" pitchFamily="18" charset="0"/>
                <a:cs typeface="Times New Roman" panose="02020603050405020304" pitchFamily="18" charset="0"/>
              </a:rPr>
              <a:t>can </a:t>
            </a:r>
            <a:r>
              <a:rPr lang="en-US" dirty="0">
                <a:latin typeface="Times New Roman" panose="02020603050405020304" pitchFamily="18" charset="0"/>
                <a:cs typeface="Times New Roman" panose="02020603050405020304" pitchFamily="18" charset="0"/>
              </a:rPr>
              <a:t>be overlapped, and the improvement is as much as a factor of 3</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88514" y="461594"/>
            <a:ext cx="3968115" cy="697230"/>
          </a:xfrm>
          <a:prstGeom prst="rect">
            <a:avLst/>
          </a:prstGeom>
        </p:spPr>
        <p:txBody>
          <a:bodyPr vert="horz" wrap="square" lIns="0" tIns="13335" rIns="0" bIns="0" rtlCol="0">
            <a:spAutoFit/>
          </a:bodyPr>
          <a:lstStyle/>
          <a:p>
            <a:pPr marL="12700">
              <a:lnSpc>
                <a:spcPct val="100000"/>
              </a:lnSpc>
              <a:spcBef>
                <a:spcPts val="105"/>
              </a:spcBef>
            </a:pPr>
            <a:r>
              <a:rPr sz="4400" b="0" dirty="0">
                <a:latin typeface="Calibri"/>
                <a:cs typeface="Calibri"/>
              </a:rPr>
              <a:t>RISC</a:t>
            </a:r>
            <a:r>
              <a:rPr sz="4400" b="0" spc="-50" dirty="0">
                <a:latin typeface="Calibri"/>
                <a:cs typeface="Calibri"/>
              </a:rPr>
              <a:t> </a:t>
            </a:r>
            <a:r>
              <a:rPr sz="4400" b="0" spc="-15" dirty="0">
                <a:latin typeface="Calibri"/>
                <a:cs typeface="Calibri"/>
              </a:rPr>
              <a:t>Architecture</a:t>
            </a:r>
            <a:endParaRPr sz="4400">
              <a:latin typeface="Calibri"/>
              <a:cs typeface="Calibri"/>
            </a:endParaRPr>
          </a:p>
        </p:txBody>
      </p:sp>
      <p:sp>
        <p:nvSpPr>
          <p:cNvPr id="3" name="object 3"/>
          <p:cNvSpPr txBox="1"/>
          <p:nvPr/>
        </p:nvSpPr>
        <p:spPr>
          <a:xfrm>
            <a:off x="78739" y="1023980"/>
            <a:ext cx="8747760" cy="4855210"/>
          </a:xfrm>
          <a:prstGeom prst="rect">
            <a:avLst/>
          </a:prstGeom>
        </p:spPr>
        <p:txBody>
          <a:bodyPr vert="horz" wrap="square" lIns="0" tIns="12065" rIns="0" bIns="0" rtlCol="0">
            <a:spAutoFit/>
          </a:bodyPr>
          <a:lstStyle/>
          <a:p>
            <a:pPr marL="355600" marR="5080" indent="-342900" algn="just">
              <a:lnSpc>
                <a:spcPct val="150100"/>
              </a:lnSpc>
              <a:spcBef>
                <a:spcPts val="95"/>
              </a:spcBef>
              <a:buFont typeface="Arial MT"/>
              <a:buChar char="•"/>
              <a:tabLst>
                <a:tab pos="354965" algn="l"/>
                <a:tab pos="355600" algn="l"/>
              </a:tabLst>
            </a:pPr>
            <a:r>
              <a:rPr sz="2400" dirty="0">
                <a:latin typeface="Times New Roman" panose="02020603050405020304" pitchFamily="18" charset="0"/>
                <a:cs typeface="Times New Roman" panose="02020603050405020304" pitchFamily="18" charset="0"/>
              </a:rPr>
              <a:t>9</a:t>
            </a:r>
            <a:r>
              <a:rPr sz="2400" spc="-10" dirty="0">
                <a:latin typeface="Times New Roman" panose="02020603050405020304" pitchFamily="18" charset="0"/>
                <a:cs typeface="Times New Roman" panose="02020603050405020304" pitchFamily="18" charset="0"/>
              </a:rPr>
              <a:t> </a:t>
            </a:r>
            <a:r>
              <a:rPr sz="2400" b="1" spc="-5" dirty="0">
                <a:latin typeface="Times New Roman" panose="02020603050405020304" pitchFamily="18" charset="0"/>
                <a:cs typeface="Times New Roman" panose="02020603050405020304" pitchFamily="18" charset="0"/>
              </a:rPr>
              <a:t>functional</a:t>
            </a:r>
            <a:r>
              <a:rPr sz="2400" b="1" dirty="0">
                <a:latin typeface="Times New Roman" panose="02020603050405020304" pitchFamily="18" charset="0"/>
                <a:cs typeface="Times New Roman" panose="02020603050405020304" pitchFamily="18" charset="0"/>
              </a:rPr>
              <a:t> </a:t>
            </a:r>
            <a:r>
              <a:rPr sz="2400" b="1" spc="-5" dirty="0">
                <a:latin typeface="Times New Roman" panose="02020603050405020304" pitchFamily="18" charset="0"/>
                <a:cs typeface="Times New Roman" panose="02020603050405020304" pitchFamily="18" charset="0"/>
              </a:rPr>
              <a:t>units</a:t>
            </a:r>
            <a:r>
              <a:rPr sz="2400" b="1" spc="25"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interconnected</a:t>
            </a:r>
            <a:r>
              <a:rPr sz="2400" spc="-2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by</a:t>
            </a:r>
            <a:r>
              <a:rPr sz="2400" spc="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multiple</a:t>
            </a:r>
            <a:r>
              <a:rPr sz="2400" spc="-10"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data</a:t>
            </a:r>
            <a:r>
              <a:rPr sz="2400" spc="-10" dirty="0">
                <a:latin typeface="Times New Roman" panose="02020603050405020304" pitchFamily="18" charset="0"/>
                <a:cs typeface="Times New Roman" panose="02020603050405020304" pitchFamily="18" charset="0"/>
              </a:rPr>
              <a:t> paths</a:t>
            </a:r>
            <a:r>
              <a:rPr sz="2400" dirty="0">
                <a:latin typeface="Times New Roman" panose="02020603050405020304" pitchFamily="18" charset="0"/>
                <a:cs typeface="Times New Roman" panose="02020603050405020304" pitchFamily="18" charset="0"/>
              </a:rPr>
              <a:t> with</a:t>
            </a:r>
            <a:r>
              <a:rPr sz="2400" spc="-2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width </a:t>
            </a:r>
            <a:r>
              <a:rPr sz="2400" spc="-52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ranging</a:t>
            </a:r>
            <a:r>
              <a:rPr sz="2400" spc="-30"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from </a:t>
            </a:r>
            <a:r>
              <a:rPr sz="2400" spc="-5" dirty="0">
                <a:latin typeface="Times New Roman" panose="02020603050405020304" pitchFamily="18" charset="0"/>
                <a:cs typeface="Times New Roman" panose="02020603050405020304" pitchFamily="18" charset="0"/>
              </a:rPr>
              <a:t>32-128</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bits</a:t>
            </a:r>
            <a:endParaRPr sz="2400" dirty="0">
              <a:latin typeface="Times New Roman" panose="02020603050405020304" pitchFamily="18" charset="0"/>
              <a:cs typeface="Times New Roman" panose="02020603050405020304" pitchFamily="18" charset="0"/>
            </a:endParaRPr>
          </a:p>
          <a:p>
            <a:pPr marL="355600" indent="-342900" algn="just">
              <a:lnSpc>
                <a:spcPct val="100000"/>
              </a:lnSpc>
              <a:spcBef>
                <a:spcPts val="2014"/>
              </a:spcBef>
              <a:buFont typeface="Arial MT"/>
              <a:buChar char="•"/>
              <a:tabLst>
                <a:tab pos="354965" algn="l"/>
                <a:tab pos="355600" algn="l"/>
              </a:tabLst>
            </a:pPr>
            <a:r>
              <a:rPr sz="2400" dirty="0">
                <a:latin typeface="Times New Roman" panose="02020603050405020304" pitchFamily="18" charset="0"/>
                <a:cs typeface="Times New Roman" panose="02020603050405020304" pitchFamily="18" charset="0"/>
              </a:rPr>
              <a:t>All</a:t>
            </a:r>
            <a:r>
              <a:rPr sz="2400" spc="-2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internal-</a:t>
            </a:r>
            <a:r>
              <a:rPr sz="2400" spc="-1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external</a:t>
            </a:r>
            <a:r>
              <a:rPr sz="2400" spc="-3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buses</a:t>
            </a:r>
            <a:r>
              <a:rPr sz="2400" spc="-10"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are</a:t>
            </a:r>
            <a:r>
              <a:rPr sz="2400" spc="-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32</a:t>
            </a:r>
            <a:r>
              <a:rPr sz="2400" spc="-1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bit</a:t>
            </a:r>
            <a:r>
              <a:rPr sz="2400" spc="-2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wide</a:t>
            </a:r>
          </a:p>
          <a:p>
            <a:pPr marL="355600" indent="-342900" algn="just">
              <a:lnSpc>
                <a:spcPct val="100000"/>
              </a:lnSpc>
              <a:spcBef>
                <a:spcPts val="2020"/>
              </a:spcBef>
              <a:buFont typeface="Arial MT"/>
              <a:buChar char="•"/>
              <a:tabLst>
                <a:tab pos="354965" algn="l"/>
                <a:tab pos="355600" algn="l"/>
              </a:tabLst>
            </a:pPr>
            <a:r>
              <a:rPr sz="2400" spc="-15" dirty="0">
                <a:latin typeface="Times New Roman" panose="02020603050405020304" pitchFamily="18" charset="0"/>
                <a:cs typeface="Times New Roman" panose="02020603050405020304" pitchFamily="18" charset="0"/>
              </a:rPr>
              <a:t>Separate </a:t>
            </a:r>
            <a:r>
              <a:rPr sz="2400" spc="-5" dirty="0">
                <a:latin typeface="Times New Roman" panose="02020603050405020304" pitchFamily="18" charset="0"/>
                <a:cs typeface="Times New Roman" panose="02020603050405020304" pitchFamily="18" charset="0"/>
              </a:rPr>
              <a:t>instruction</a:t>
            </a:r>
            <a:r>
              <a:rPr sz="2400" spc="-4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(4KB)and</a:t>
            </a:r>
            <a:r>
              <a:rPr sz="2400" spc="-25"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data </a:t>
            </a:r>
            <a:r>
              <a:rPr sz="2400" spc="-5" dirty="0">
                <a:latin typeface="Times New Roman" panose="02020603050405020304" pitchFamily="18" charset="0"/>
                <a:cs typeface="Times New Roman" panose="02020603050405020304" pitchFamily="18" charset="0"/>
              </a:rPr>
              <a:t>cache(8KB)</a:t>
            </a:r>
            <a:endParaRPr sz="2400" dirty="0">
              <a:latin typeface="Times New Roman" panose="02020603050405020304" pitchFamily="18" charset="0"/>
              <a:cs typeface="Times New Roman" panose="02020603050405020304" pitchFamily="18" charset="0"/>
            </a:endParaRPr>
          </a:p>
          <a:p>
            <a:pPr marL="355600" indent="-342900" algn="just">
              <a:lnSpc>
                <a:spcPct val="100000"/>
              </a:lnSpc>
              <a:spcBef>
                <a:spcPts val="2014"/>
              </a:spcBef>
              <a:buFont typeface="Arial MT"/>
              <a:buChar char="•"/>
              <a:tabLst>
                <a:tab pos="354965" algn="l"/>
                <a:tab pos="355600" algn="l"/>
              </a:tabLst>
            </a:pPr>
            <a:r>
              <a:rPr sz="2400" b="1" dirty="0">
                <a:latin typeface="Times New Roman" panose="02020603050405020304" pitchFamily="18" charset="0"/>
                <a:cs typeface="Times New Roman" panose="02020603050405020304" pitchFamily="18" charset="0"/>
              </a:rPr>
              <a:t>MMU-</a:t>
            </a:r>
            <a:r>
              <a:rPr sz="2400" b="1" spc="-2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implements</a:t>
            </a:r>
            <a:r>
              <a:rPr sz="2400" spc="-2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paged</a:t>
            </a:r>
            <a:r>
              <a:rPr sz="2400" dirty="0">
                <a:latin typeface="Times New Roman" panose="02020603050405020304" pitchFamily="18" charset="0"/>
                <a:cs typeface="Times New Roman" panose="02020603050405020304" pitchFamily="18" charset="0"/>
              </a:rPr>
              <a:t> virtual memory</a:t>
            </a:r>
            <a:r>
              <a:rPr sz="2400" spc="-2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structure</a:t>
            </a:r>
            <a:endParaRPr sz="2400" dirty="0">
              <a:latin typeface="Times New Roman" panose="02020603050405020304" pitchFamily="18" charset="0"/>
              <a:cs typeface="Times New Roman" panose="02020603050405020304" pitchFamily="18" charset="0"/>
            </a:endParaRPr>
          </a:p>
          <a:p>
            <a:pPr marL="355600" indent="-342900" algn="just">
              <a:lnSpc>
                <a:spcPct val="100000"/>
              </a:lnSpc>
              <a:spcBef>
                <a:spcPts val="2020"/>
              </a:spcBef>
              <a:buFont typeface="Arial MT"/>
              <a:buChar char="•"/>
              <a:tabLst>
                <a:tab pos="354965" algn="l"/>
                <a:tab pos="355600" algn="l"/>
              </a:tabLst>
            </a:pPr>
            <a:r>
              <a:rPr sz="2400" b="1" dirty="0">
                <a:latin typeface="Times New Roman" panose="02020603050405020304" pitchFamily="18" charset="0"/>
                <a:cs typeface="Times New Roman" panose="02020603050405020304" pitchFamily="18" charset="0"/>
              </a:rPr>
              <a:t>RISC</a:t>
            </a:r>
            <a:r>
              <a:rPr sz="2400" b="1" spc="-15" dirty="0">
                <a:latin typeface="Times New Roman" panose="02020603050405020304" pitchFamily="18" charset="0"/>
                <a:cs typeface="Times New Roman" panose="02020603050405020304" pitchFamily="18" charset="0"/>
              </a:rPr>
              <a:t> integer</a:t>
            </a:r>
            <a:r>
              <a:rPr sz="2400" b="1" dirty="0">
                <a:latin typeface="Times New Roman" panose="02020603050405020304" pitchFamily="18" charset="0"/>
                <a:cs typeface="Times New Roman" panose="02020603050405020304" pitchFamily="18" charset="0"/>
              </a:rPr>
              <a:t> </a:t>
            </a:r>
            <a:r>
              <a:rPr sz="2400" b="1" spc="-5" dirty="0">
                <a:latin typeface="Times New Roman" panose="02020603050405020304" pitchFamily="18" charset="0"/>
                <a:cs typeface="Times New Roman" panose="02020603050405020304" pitchFamily="18" charset="0"/>
              </a:rPr>
              <a:t>unit</a:t>
            </a:r>
            <a:r>
              <a:rPr sz="2400" b="1" spc="10"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executes</a:t>
            </a:r>
            <a:r>
              <a:rPr sz="2400" spc="-30"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load,store,fetch etc</a:t>
            </a:r>
            <a:endParaRPr sz="2400" dirty="0">
              <a:latin typeface="Times New Roman" panose="02020603050405020304" pitchFamily="18" charset="0"/>
              <a:cs typeface="Times New Roman" panose="02020603050405020304" pitchFamily="18" charset="0"/>
            </a:endParaRPr>
          </a:p>
          <a:p>
            <a:pPr marL="355600" indent="-342900" algn="just">
              <a:lnSpc>
                <a:spcPct val="100000"/>
              </a:lnSpc>
              <a:spcBef>
                <a:spcPts val="2014"/>
              </a:spcBef>
              <a:buFont typeface="Arial MT"/>
              <a:buChar char="•"/>
              <a:tabLst>
                <a:tab pos="354965" algn="l"/>
                <a:tab pos="355600" algn="l"/>
              </a:tabLst>
            </a:pPr>
            <a:r>
              <a:rPr sz="2400" dirty="0">
                <a:latin typeface="Times New Roman" panose="02020603050405020304" pitchFamily="18" charset="0"/>
                <a:cs typeface="Times New Roman" panose="02020603050405020304" pitchFamily="18" charset="0"/>
              </a:rPr>
              <a:t>2</a:t>
            </a:r>
            <a:r>
              <a:rPr sz="2400" spc="-1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floating</a:t>
            </a:r>
            <a:r>
              <a:rPr sz="2400" spc="-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point</a:t>
            </a:r>
            <a:r>
              <a:rPr sz="2400" spc="-5" dirty="0">
                <a:latin typeface="Times New Roman" panose="02020603050405020304" pitchFamily="18" charset="0"/>
                <a:cs typeface="Times New Roman" panose="02020603050405020304" pitchFamily="18" charset="0"/>
              </a:rPr>
              <a:t> units</a:t>
            </a:r>
            <a:r>
              <a:rPr sz="2400" spc="-3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t>
            </a:r>
            <a:r>
              <a:rPr sz="2400" spc="-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multiplier</a:t>
            </a:r>
            <a:r>
              <a:rPr sz="2400" spc="-1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unit</a:t>
            </a:r>
            <a:r>
              <a:rPr sz="2400" spc="-2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and</a:t>
            </a:r>
            <a:r>
              <a:rPr sz="2400" spc="-1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adder</a:t>
            </a:r>
            <a:r>
              <a:rPr sz="2400" spc="-5" dirty="0">
                <a:latin typeface="Times New Roman" panose="02020603050405020304" pitchFamily="18" charset="0"/>
                <a:cs typeface="Times New Roman" panose="02020603050405020304" pitchFamily="18" charset="0"/>
              </a:rPr>
              <a:t> unit</a:t>
            </a:r>
            <a:endParaRPr sz="2400" dirty="0">
              <a:latin typeface="Times New Roman" panose="02020603050405020304" pitchFamily="18" charset="0"/>
              <a:cs typeface="Times New Roman" panose="02020603050405020304" pitchFamily="18" charset="0"/>
            </a:endParaRPr>
          </a:p>
          <a:p>
            <a:pPr marL="355600" indent="-342900" algn="just">
              <a:lnSpc>
                <a:spcPct val="100000"/>
              </a:lnSpc>
              <a:spcBef>
                <a:spcPts val="2020"/>
              </a:spcBef>
              <a:buFont typeface="Arial MT"/>
              <a:buChar char="•"/>
              <a:tabLst>
                <a:tab pos="354965" algn="l"/>
                <a:tab pos="355600" algn="l"/>
              </a:tabLst>
            </a:pPr>
            <a:r>
              <a:rPr sz="2400" b="1" spc="-10" dirty="0">
                <a:latin typeface="Times New Roman" panose="02020603050405020304" pitchFamily="18" charset="0"/>
                <a:cs typeface="Times New Roman" panose="02020603050405020304" pitchFamily="18" charset="0"/>
              </a:rPr>
              <a:t>Graphics</a:t>
            </a:r>
            <a:r>
              <a:rPr sz="2400" b="1" spc="-20" dirty="0">
                <a:latin typeface="Times New Roman" panose="02020603050405020304" pitchFamily="18" charset="0"/>
                <a:cs typeface="Times New Roman" panose="02020603050405020304" pitchFamily="18" charset="0"/>
              </a:rPr>
              <a:t> </a:t>
            </a:r>
            <a:r>
              <a:rPr sz="2400" b="1" spc="-5" dirty="0">
                <a:latin typeface="Times New Roman" panose="02020603050405020304" pitchFamily="18" charset="0"/>
                <a:cs typeface="Times New Roman" panose="02020603050405020304" pitchFamily="18" charset="0"/>
              </a:rPr>
              <a:t>unit </a:t>
            </a:r>
            <a:r>
              <a:rPr sz="2400" spc="-15" dirty="0">
                <a:latin typeface="Times New Roman" panose="02020603050405020304" pitchFamily="18" charset="0"/>
                <a:cs typeface="Times New Roman" panose="02020603050405020304" pitchFamily="18" charset="0"/>
              </a:rPr>
              <a:t>to</a:t>
            </a:r>
            <a:r>
              <a:rPr sz="2400" spc="-3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support</a:t>
            </a:r>
            <a:r>
              <a:rPr sz="2400" spc="-1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3D</a:t>
            </a:r>
            <a:r>
              <a:rPr sz="2400" spc="-1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drawing</a:t>
            </a:r>
            <a:endParaRPr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1287" y="1641361"/>
            <a:ext cx="5346975" cy="44134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85506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1835" y="461594"/>
            <a:ext cx="7922259" cy="697230"/>
          </a:xfrm>
          <a:prstGeom prst="rect">
            <a:avLst/>
          </a:prstGeom>
        </p:spPr>
        <p:txBody>
          <a:bodyPr vert="horz" wrap="square" lIns="0" tIns="13335" rIns="0" bIns="0" rtlCol="0">
            <a:spAutoFit/>
          </a:bodyPr>
          <a:lstStyle/>
          <a:p>
            <a:pPr marL="12700">
              <a:lnSpc>
                <a:spcPct val="100000"/>
              </a:lnSpc>
              <a:spcBef>
                <a:spcPts val="105"/>
              </a:spcBef>
            </a:pPr>
            <a:r>
              <a:rPr sz="4400" b="0" dirty="0">
                <a:solidFill>
                  <a:srgbClr val="FF0000"/>
                </a:solidFill>
                <a:latin typeface="Calibri"/>
                <a:cs typeface="Calibri"/>
              </a:rPr>
              <a:t>Condition</a:t>
            </a:r>
            <a:r>
              <a:rPr sz="4400" b="0" spc="-20" dirty="0">
                <a:solidFill>
                  <a:srgbClr val="FF0000"/>
                </a:solidFill>
                <a:latin typeface="Calibri"/>
                <a:cs typeface="Calibri"/>
              </a:rPr>
              <a:t> </a:t>
            </a:r>
            <a:r>
              <a:rPr sz="4400" b="0" spc="-5" dirty="0">
                <a:solidFill>
                  <a:srgbClr val="FF0000"/>
                </a:solidFill>
                <a:latin typeface="Calibri"/>
                <a:cs typeface="Calibri"/>
              </a:rPr>
              <a:t>Code</a:t>
            </a:r>
            <a:r>
              <a:rPr sz="4400" b="0" dirty="0">
                <a:solidFill>
                  <a:srgbClr val="FF0000"/>
                </a:solidFill>
                <a:latin typeface="Calibri"/>
                <a:cs typeface="Calibri"/>
              </a:rPr>
              <a:t> </a:t>
            </a:r>
            <a:r>
              <a:rPr sz="4400" b="0" spc="-20" dirty="0">
                <a:solidFill>
                  <a:srgbClr val="FF0000"/>
                </a:solidFill>
                <a:latin typeface="Calibri"/>
                <a:cs typeface="Calibri"/>
              </a:rPr>
              <a:t>Registers(Flag</a:t>
            </a:r>
            <a:r>
              <a:rPr sz="4400" b="0" spc="-10" dirty="0">
                <a:solidFill>
                  <a:srgbClr val="FF0000"/>
                </a:solidFill>
                <a:latin typeface="Calibri"/>
                <a:cs typeface="Calibri"/>
              </a:rPr>
              <a:t> </a:t>
            </a:r>
            <a:r>
              <a:rPr sz="4400" b="0" spc="-20" dirty="0">
                <a:solidFill>
                  <a:srgbClr val="FF0000"/>
                </a:solidFill>
                <a:latin typeface="Calibri"/>
                <a:cs typeface="Calibri"/>
              </a:rPr>
              <a:t>Reg)</a:t>
            </a:r>
            <a:endParaRPr sz="4400">
              <a:latin typeface="Calibri"/>
              <a:cs typeface="Calibri"/>
            </a:endParaRPr>
          </a:p>
        </p:txBody>
      </p:sp>
      <p:sp>
        <p:nvSpPr>
          <p:cNvPr id="3" name="object 3"/>
          <p:cNvSpPr txBox="1"/>
          <p:nvPr/>
        </p:nvSpPr>
        <p:spPr>
          <a:xfrm>
            <a:off x="535024" y="1143001"/>
            <a:ext cx="8456576" cy="5053306"/>
          </a:xfrm>
          <a:prstGeom prst="rect">
            <a:avLst/>
          </a:prstGeom>
        </p:spPr>
        <p:txBody>
          <a:bodyPr vert="horz" wrap="square" lIns="0" tIns="13335" rIns="0" bIns="0" rtlCol="0">
            <a:spAutoFit/>
          </a:bodyPr>
          <a:lstStyle/>
          <a:p>
            <a:pPr marL="355600" indent="-342900">
              <a:spcBef>
                <a:spcPts val="105"/>
              </a:spcBef>
              <a:buFont typeface="Arial MT"/>
              <a:buChar char="•"/>
              <a:tabLst>
                <a:tab pos="354965" algn="l"/>
                <a:tab pos="355600" algn="l"/>
              </a:tabLst>
            </a:pPr>
            <a:r>
              <a:rPr lang="en-US" sz="2400" spc="-5" dirty="0" smtClean="0">
                <a:latin typeface="Times New Roman" pitchFamily="18" charset="0"/>
                <a:cs typeface="Times New Roman" pitchFamily="18" charset="0"/>
              </a:rPr>
              <a:t>Condition codes are bits set by the processor hardware as the result of operations.</a:t>
            </a:r>
          </a:p>
          <a:p>
            <a:pPr marL="355600" indent="-342900">
              <a:spcBef>
                <a:spcPts val="105"/>
              </a:spcBef>
              <a:buFont typeface="Arial MT"/>
              <a:buChar char="•"/>
              <a:tabLst>
                <a:tab pos="354965" algn="l"/>
                <a:tab pos="355600" algn="l"/>
              </a:tabLst>
            </a:pPr>
            <a:r>
              <a:rPr lang="en-US" sz="2400" spc="-5" dirty="0" smtClean="0">
                <a:latin typeface="Times New Roman" pitchFamily="18" charset="0"/>
                <a:cs typeface="Times New Roman" pitchFamily="18" charset="0"/>
              </a:rPr>
              <a:t>In addition to the result itself being stored in a register or memory, a condition code is also set</a:t>
            </a:r>
          </a:p>
          <a:p>
            <a:pPr marL="355600" indent="-342900">
              <a:spcBef>
                <a:spcPts val="105"/>
              </a:spcBef>
              <a:buFont typeface="Arial MT"/>
              <a:buChar char="•"/>
              <a:tabLst>
                <a:tab pos="354965" algn="l"/>
                <a:tab pos="355600" algn="l"/>
              </a:tabLst>
            </a:pPr>
            <a:r>
              <a:rPr lang="en-US" sz="2400" spc="-5" dirty="0" smtClean="0">
                <a:latin typeface="Times New Roman" pitchFamily="18" charset="0"/>
                <a:cs typeface="Times New Roman" pitchFamily="18" charset="0"/>
              </a:rPr>
              <a:t>Condition code bits are collected into one or more registers</a:t>
            </a:r>
          </a:p>
          <a:p>
            <a:pPr marL="355600" indent="-342900">
              <a:spcBef>
                <a:spcPts val="105"/>
              </a:spcBef>
              <a:buFont typeface="Arial MT"/>
              <a:buChar char="•"/>
              <a:tabLst>
                <a:tab pos="354965" algn="l"/>
                <a:tab pos="355600" algn="l"/>
              </a:tabLst>
            </a:pPr>
            <a:r>
              <a:rPr sz="2400" spc="-5" smtClean="0">
                <a:latin typeface="Times New Roman" pitchFamily="18" charset="0"/>
                <a:cs typeface="Times New Roman" pitchFamily="18" charset="0"/>
              </a:rPr>
              <a:t>Sets</a:t>
            </a:r>
            <a:r>
              <a:rPr sz="2400" spc="-20" smtClean="0">
                <a:latin typeface="Times New Roman" pitchFamily="18" charset="0"/>
                <a:cs typeface="Times New Roman" pitchFamily="18" charset="0"/>
              </a:rPr>
              <a:t> </a:t>
            </a:r>
            <a:r>
              <a:rPr sz="2400" spc="-5" dirty="0">
                <a:latin typeface="Times New Roman" pitchFamily="18" charset="0"/>
                <a:cs typeface="Times New Roman" pitchFamily="18" charset="0"/>
              </a:rPr>
              <a:t>of</a:t>
            </a:r>
            <a:r>
              <a:rPr sz="2400" spc="-25" dirty="0">
                <a:latin typeface="Times New Roman" pitchFamily="18" charset="0"/>
                <a:cs typeface="Times New Roman" pitchFamily="18" charset="0"/>
              </a:rPr>
              <a:t> </a:t>
            </a:r>
            <a:r>
              <a:rPr sz="2400" spc="-5" dirty="0">
                <a:latin typeface="Times New Roman" pitchFamily="18" charset="0"/>
                <a:cs typeface="Times New Roman" pitchFamily="18" charset="0"/>
              </a:rPr>
              <a:t>individual</a:t>
            </a:r>
            <a:r>
              <a:rPr sz="2400" spc="25" dirty="0">
                <a:latin typeface="Times New Roman" pitchFamily="18" charset="0"/>
                <a:cs typeface="Times New Roman" pitchFamily="18" charset="0"/>
              </a:rPr>
              <a:t> </a:t>
            </a:r>
            <a:r>
              <a:rPr sz="2400" spc="-5" dirty="0">
                <a:latin typeface="Times New Roman" pitchFamily="18" charset="0"/>
                <a:cs typeface="Times New Roman" pitchFamily="18" charset="0"/>
              </a:rPr>
              <a:t>bits</a:t>
            </a:r>
            <a:endParaRPr sz="2400">
              <a:latin typeface="Times New Roman" pitchFamily="18" charset="0"/>
              <a:cs typeface="Times New Roman" pitchFamily="18" charset="0"/>
            </a:endParaRPr>
          </a:p>
          <a:p>
            <a:pPr marL="756285" lvl="1" indent="-287020">
              <a:lnSpc>
                <a:spcPct val="100000"/>
              </a:lnSpc>
              <a:spcBef>
                <a:spcPts val="2450"/>
              </a:spcBef>
              <a:buFont typeface="Arial MT"/>
              <a:buChar char="–"/>
              <a:tabLst>
                <a:tab pos="756920" algn="l"/>
              </a:tabLst>
            </a:pPr>
            <a:r>
              <a:rPr sz="2400" dirty="0">
                <a:latin typeface="Times New Roman" pitchFamily="18" charset="0"/>
                <a:cs typeface="Times New Roman" pitchFamily="18" charset="0"/>
              </a:rPr>
              <a:t>e.g. </a:t>
            </a:r>
            <a:r>
              <a:rPr sz="2400" spc="-15" dirty="0">
                <a:latin typeface="Times New Roman" pitchFamily="18" charset="0"/>
                <a:cs typeface="Times New Roman" pitchFamily="18" charset="0"/>
              </a:rPr>
              <a:t>result</a:t>
            </a:r>
            <a:r>
              <a:rPr sz="2400" spc="20" dirty="0">
                <a:latin typeface="Times New Roman" pitchFamily="18" charset="0"/>
                <a:cs typeface="Times New Roman" pitchFamily="18" charset="0"/>
              </a:rPr>
              <a:t> </a:t>
            </a:r>
            <a:r>
              <a:rPr sz="2400" spc="-5" dirty="0">
                <a:latin typeface="Times New Roman" pitchFamily="18" charset="0"/>
                <a:cs typeface="Times New Roman" pitchFamily="18" charset="0"/>
              </a:rPr>
              <a:t>of </a:t>
            </a:r>
            <a:r>
              <a:rPr sz="2400" spc="-15" dirty="0">
                <a:latin typeface="Times New Roman" pitchFamily="18" charset="0"/>
                <a:cs typeface="Times New Roman" pitchFamily="18" charset="0"/>
              </a:rPr>
              <a:t>last</a:t>
            </a:r>
            <a:r>
              <a:rPr sz="2400" spc="10" dirty="0">
                <a:latin typeface="Times New Roman" pitchFamily="18" charset="0"/>
                <a:cs typeface="Times New Roman" pitchFamily="18" charset="0"/>
              </a:rPr>
              <a:t> </a:t>
            </a:r>
            <a:r>
              <a:rPr sz="2400" spc="-15" dirty="0">
                <a:latin typeface="Times New Roman" pitchFamily="18" charset="0"/>
                <a:cs typeface="Times New Roman" pitchFamily="18" charset="0"/>
              </a:rPr>
              <a:t>operation</a:t>
            </a:r>
            <a:r>
              <a:rPr sz="2400" dirty="0">
                <a:latin typeface="Times New Roman" pitchFamily="18" charset="0"/>
                <a:cs typeface="Times New Roman" pitchFamily="18" charset="0"/>
              </a:rPr>
              <a:t> </a:t>
            </a:r>
            <a:r>
              <a:rPr sz="2400" spc="-15" dirty="0">
                <a:latin typeface="Times New Roman" pitchFamily="18" charset="0"/>
                <a:cs typeface="Times New Roman" pitchFamily="18" charset="0"/>
              </a:rPr>
              <a:t>was</a:t>
            </a:r>
            <a:r>
              <a:rPr sz="2400" spc="15" dirty="0">
                <a:latin typeface="Times New Roman" pitchFamily="18" charset="0"/>
                <a:cs typeface="Times New Roman" pitchFamily="18" charset="0"/>
              </a:rPr>
              <a:t> </a:t>
            </a:r>
            <a:r>
              <a:rPr sz="2400" spc="-35" dirty="0">
                <a:latin typeface="Times New Roman" pitchFamily="18" charset="0"/>
                <a:cs typeface="Times New Roman" pitchFamily="18" charset="0"/>
              </a:rPr>
              <a:t>zero</a:t>
            </a:r>
            <a:endParaRPr sz="2400">
              <a:latin typeface="Times New Roman" pitchFamily="18" charset="0"/>
              <a:cs typeface="Times New Roman" pitchFamily="18" charset="0"/>
            </a:endParaRPr>
          </a:p>
          <a:p>
            <a:pPr marL="355600" indent="-342900">
              <a:lnSpc>
                <a:spcPct val="100000"/>
              </a:lnSpc>
              <a:spcBef>
                <a:spcPts val="2590"/>
              </a:spcBef>
              <a:buFont typeface="Arial MT"/>
              <a:buChar char="•"/>
              <a:tabLst>
                <a:tab pos="354965" algn="l"/>
                <a:tab pos="355600" algn="l"/>
              </a:tabLst>
            </a:pPr>
            <a:r>
              <a:rPr sz="2400" spc="-5" dirty="0">
                <a:latin typeface="Times New Roman" pitchFamily="18" charset="0"/>
                <a:cs typeface="Times New Roman" pitchFamily="18" charset="0"/>
              </a:rPr>
              <a:t>Can </a:t>
            </a:r>
            <a:r>
              <a:rPr sz="2400" dirty="0">
                <a:latin typeface="Times New Roman" pitchFamily="18" charset="0"/>
                <a:cs typeface="Times New Roman" pitchFamily="18" charset="0"/>
              </a:rPr>
              <a:t>be</a:t>
            </a:r>
            <a:r>
              <a:rPr sz="2400" spc="-10" dirty="0">
                <a:latin typeface="Times New Roman" pitchFamily="18" charset="0"/>
                <a:cs typeface="Times New Roman" pitchFamily="18" charset="0"/>
              </a:rPr>
              <a:t> read</a:t>
            </a:r>
            <a:r>
              <a:rPr sz="2400" spc="-5" dirty="0">
                <a:latin typeface="Times New Roman" pitchFamily="18" charset="0"/>
                <a:cs typeface="Times New Roman" pitchFamily="18" charset="0"/>
              </a:rPr>
              <a:t> (implicitly)</a:t>
            </a:r>
            <a:r>
              <a:rPr sz="2400" spc="35" dirty="0">
                <a:latin typeface="Times New Roman" pitchFamily="18" charset="0"/>
                <a:cs typeface="Times New Roman" pitchFamily="18" charset="0"/>
              </a:rPr>
              <a:t> </a:t>
            </a:r>
            <a:r>
              <a:rPr sz="2400" spc="-10" dirty="0">
                <a:latin typeface="Times New Roman" pitchFamily="18" charset="0"/>
                <a:cs typeface="Times New Roman" pitchFamily="18" charset="0"/>
              </a:rPr>
              <a:t>by</a:t>
            </a:r>
            <a:r>
              <a:rPr sz="2400" spc="-5" dirty="0">
                <a:latin typeface="Times New Roman" pitchFamily="18" charset="0"/>
                <a:cs typeface="Times New Roman" pitchFamily="18" charset="0"/>
              </a:rPr>
              <a:t> </a:t>
            </a:r>
            <a:r>
              <a:rPr sz="2400" spc="-15" dirty="0">
                <a:latin typeface="Times New Roman" pitchFamily="18" charset="0"/>
                <a:cs typeface="Times New Roman" pitchFamily="18" charset="0"/>
              </a:rPr>
              <a:t>programs</a:t>
            </a:r>
            <a:endParaRPr sz="2400">
              <a:latin typeface="Times New Roman" pitchFamily="18" charset="0"/>
              <a:cs typeface="Times New Roman" pitchFamily="18" charset="0"/>
            </a:endParaRPr>
          </a:p>
          <a:p>
            <a:pPr marL="756285" lvl="1" indent="-287020">
              <a:lnSpc>
                <a:spcPct val="100000"/>
              </a:lnSpc>
              <a:spcBef>
                <a:spcPts val="2455"/>
              </a:spcBef>
              <a:buFont typeface="Arial MT"/>
              <a:buChar char="–"/>
              <a:tabLst>
                <a:tab pos="756920" algn="l"/>
              </a:tabLst>
            </a:pPr>
            <a:r>
              <a:rPr sz="2400" dirty="0">
                <a:latin typeface="Times New Roman" pitchFamily="18" charset="0"/>
                <a:cs typeface="Times New Roman" pitchFamily="18" charset="0"/>
              </a:rPr>
              <a:t>e.g.</a:t>
            </a:r>
            <a:r>
              <a:rPr sz="2400" spc="-5" dirty="0">
                <a:latin typeface="Times New Roman" pitchFamily="18" charset="0"/>
                <a:cs typeface="Times New Roman" pitchFamily="18" charset="0"/>
              </a:rPr>
              <a:t> </a:t>
            </a:r>
            <a:r>
              <a:rPr sz="2400" spc="-10" dirty="0">
                <a:latin typeface="Times New Roman" pitchFamily="18" charset="0"/>
                <a:cs typeface="Times New Roman" pitchFamily="18" charset="0"/>
              </a:rPr>
              <a:t>Jump</a:t>
            </a:r>
            <a:r>
              <a:rPr sz="2400" spc="20" dirty="0">
                <a:latin typeface="Times New Roman" pitchFamily="18" charset="0"/>
                <a:cs typeface="Times New Roman" pitchFamily="18" charset="0"/>
              </a:rPr>
              <a:t> </a:t>
            </a:r>
            <a:r>
              <a:rPr sz="2400" spc="-5" dirty="0">
                <a:latin typeface="Times New Roman" pitchFamily="18" charset="0"/>
                <a:cs typeface="Times New Roman" pitchFamily="18" charset="0"/>
              </a:rPr>
              <a:t>if</a:t>
            </a:r>
            <a:r>
              <a:rPr sz="2400" spc="-10" dirty="0">
                <a:latin typeface="Times New Roman" pitchFamily="18" charset="0"/>
                <a:cs typeface="Times New Roman" pitchFamily="18" charset="0"/>
              </a:rPr>
              <a:t> </a:t>
            </a:r>
            <a:r>
              <a:rPr sz="2400" spc="-35" dirty="0">
                <a:latin typeface="Times New Roman" pitchFamily="18" charset="0"/>
                <a:cs typeface="Times New Roman" pitchFamily="18" charset="0"/>
              </a:rPr>
              <a:t>zero</a:t>
            </a:r>
            <a:endParaRPr sz="2400">
              <a:latin typeface="Times New Roman" pitchFamily="18" charset="0"/>
              <a:cs typeface="Times New Roman" pitchFamily="18" charset="0"/>
            </a:endParaRPr>
          </a:p>
          <a:p>
            <a:pPr marL="355600" indent="-342900">
              <a:lnSpc>
                <a:spcPct val="100000"/>
              </a:lnSpc>
              <a:spcBef>
                <a:spcPts val="2585"/>
              </a:spcBef>
              <a:buFont typeface="Arial MT"/>
              <a:buChar char="•"/>
              <a:tabLst>
                <a:tab pos="354965" algn="l"/>
                <a:tab pos="355600" algn="l"/>
              </a:tabLst>
            </a:pPr>
            <a:r>
              <a:rPr sz="2400" spc="-5" dirty="0">
                <a:latin typeface="Times New Roman" pitchFamily="18" charset="0"/>
                <a:cs typeface="Times New Roman" pitchFamily="18" charset="0"/>
              </a:rPr>
              <a:t>Can</a:t>
            </a:r>
            <a:r>
              <a:rPr sz="2400" dirty="0">
                <a:latin typeface="Times New Roman" pitchFamily="18" charset="0"/>
                <a:cs typeface="Times New Roman" pitchFamily="18" charset="0"/>
              </a:rPr>
              <a:t> </a:t>
            </a:r>
            <a:r>
              <a:rPr sz="2400" spc="-5" dirty="0">
                <a:latin typeface="Times New Roman" pitchFamily="18" charset="0"/>
                <a:cs typeface="Times New Roman" pitchFamily="18" charset="0"/>
              </a:rPr>
              <a:t>not</a:t>
            </a:r>
            <a:r>
              <a:rPr sz="2400" spc="-10" dirty="0">
                <a:latin typeface="Times New Roman" pitchFamily="18" charset="0"/>
                <a:cs typeface="Times New Roman" pitchFamily="18" charset="0"/>
              </a:rPr>
              <a:t> </a:t>
            </a:r>
            <a:r>
              <a:rPr sz="2400" spc="-5" dirty="0">
                <a:latin typeface="Times New Roman" pitchFamily="18" charset="0"/>
                <a:cs typeface="Times New Roman" pitchFamily="18" charset="0"/>
              </a:rPr>
              <a:t>(usually)</a:t>
            </a:r>
            <a:r>
              <a:rPr sz="2400" spc="30" dirty="0">
                <a:latin typeface="Times New Roman" pitchFamily="18" charset="0"/>
                <a:cs typeface="Times New Roman" pitchFamily="18" charset="0"/>
              </a:rPr>
              <a:t> </a:t>
            </a:r>
            <a:r>
              <a:rPr sz="2400" spc="-5" dirty="0">
                <a:latin typeface="Times New Roman" pitchFamily="18" charset="0"/>
                <a:cs typeface="Times New Roman" pitchFamily="18" charset="0"/>
              </a:rPr>
              <a:t>be</a:t>
            </a:r>
            <a:r>
              <a:rPr sz="2400" spc="-15" dirty="0">
                <a:latin typeface="Times New Roman" pitchFamily="18" charset="0"/>
                <a:cs typeface="Times New Roman" pitchFamily="18" charset="0"/>
              </a:rPr>
              <a:t> </a:t>
            </a:r>
            <a:r>
              <a:rPr sz="2400" spc="-5" dirty="0">
                <a:latin typeface="Times New Roman" pitchFamily="18" charset="0"/>
                <a:cs typeface="Times New Roman" pitchFamily="18" charset="0"/>
              </a:rPr>
              <a:t>set </a:t>
            </a:r>
            <a:r>
              <a:rPr sz="2400" spc="-15" dirty="0">
                <a:latin typeface="Times New Roman" pitchFamily="18" charset="0"/>
                <a:cs typeface="Times New Roman" pitchFamily="18" charset="0"/>
              </a:rPr>
              <a:t>by</a:t>
            </a:r>
            <a:r>
              <a:rPr sz="2400" spc="-5" dirty="0">
                <a:latin typeface="Times New Roman" pitchFamily="18" charset="0"/>
                <a:cs typeface="Times New Roman" pitchFamily="18" charset="0"/>
              </a:rPr>
              <a:t> </a:t>
            </a:r>
            <a:r>
              <a:rPr sz="2400" spc="-15" dirty="0">
                <a:latin typeface="Times New Roman" pitchFamily="18" charset="0"/>
                <a:cs typeface="Times New Roman" pitchFamily="18" charset="0"/>
              </a:rPr>
              <a:t>programs</a:t>
            </a:r>
            <a:endParaRPr sz="240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91561" y="461594"/>
            <a:ext cx="3966210" cy="697230"/>
          </a:xfrm>
          <a:prstGeom prst="rect">
            <a:avLst/>
          </a:prstGeom>
        </p:spPr>
        <p:txBody>
          <a:bodyPr vert="horz" wrap="square" lIns="0" tIns="13335" rIns="0" bIns="0" rtlCol="0">
            <a:spAutoFit/>
          </a:bodyPr>
          <a:lstStyle/>
          <a:p>
            <a:pPr marL="12700">
              <a:lnSpc>
                <a:spcPct val="100000"/>
              </a:lnSpc>
              <a:spcBef>
                <a:spcPts val="105"/>
              </a:spcBef>
            </a:pPr>
            <a:r>
              <a:rPr sz="4400" b="0" spc="-5" dirty="0">
                <a:latin typeface="Calibri"/>
                <a:cs typeface="Calibri"/>
              </a:rPr>
              <a:t>CISC</a:t>
            </a:r>
            <a:r>
              <a:rPr sz="4400" b="0" spc="-15" dirty="0">
                <a:latin typeface="Calibri"/>
                <a:cs typeface="Calibri"/>
              </a:rPr>
              <a:t> Architecture</a:t>
            </a:r>
            <a:endParaRPr sz="4400">
              <a:latin typeface="Calibri"/>
              <a:cs typeface="Calibri"/>
            </a:endParaRPr>
          </a:p>
        </p:txBody>
      </p:sp>
      <p:pic>
        <p:nvPicPr>
          <p:cNvPr id="3" name="object 3"/>
          <p:cNvPicPr/>
          <p:nvPr/>
        </p:nvPicPr>
        <p:blipFill>
          <a:blip r:embed="rId2" cstate="print"/>
          <a:stretch>
            <a:fillRect/>
          </a:stretch>
        </p:blipFill>
        <p:spPr>
          <a:xfrm>
            <a:off x="1623332" y="1825171"/>
            <a:ext cx="5810930" cy="4337501"/>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l="23116" t="17460" r="18877" b="23810"/>
          <a:stretch>
            <a:fillRect/>
          </a:stretch>
        </p:blipFill>
        <p:spPr bwMode="auto">
          <a:xfrm>
            <a:off x="304800" y="1447800"/>
            <a:ext cx="8534400" cy="4495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16455" y="461594"/>
            <a:ext cx="5911215" cy="444352"/>
          </a:xfrm>
          <a:prstGeom prst="rect">
            <a:avLst/>
          </a:prstGeom>
        </p:spPr>
        <p:txBody>
          <a:bodyPr vert="horz" wrap="square" lIns="0" tIns="13335" rIns="0" bIns="0" rtlCol="0">
            <a:spAutoFit/>
          </a:bodyPr>
          <a:lstStyle/>
          <a:p>
            <a:pPr marL="12700">
              <a:lnSpc>
                <a:spcPct val="100000"/>
              </a:lnSpc>
              <a:spcBef>
                <a:spcPts val="105"/>
              </a:spcBef>
            </a:pPr>
            <a:r>
              <a:rPr sz="2800" b="0" spc="-15" dirty="0">
                <a:solidFill>
                  <a:srgbClr val="FF0000"/>
                </a:solidFill>
                <a:latin typeface="Times New Roman" pitchFamily="18" charset="0"/>
                <a:cs typeface="Times New Roman" pitchFamily="18" charset="0"/>
              </a:rPr>
              <a:t>Control</a:t>
            </a:r>
            <a:r>
              <a:rPr sz="2800" b="0" spc="-25" dirty="0">
                <a:solidFill>
                  <a:srgbClr val="FF0000"/>
                </a:solidFill>
                <a:latin typeface="Times New Roman" pitchFamily="18" charset="0"/>
                <a:cs typeface="Times New Roman" pitchFamily="18" charset="0"/>
              </a:rPr>
              <a:t> </a:t>
            </a:r>
            <a:r>
              <a:rPr sz="2800" b="0" dirty="0">
                <a:solidFill>
                  <a:srgbClr val="FF0000"/>
                </a:solidFill>
                <a:latin typeface="Times New Roman" pitchFamily="18" charset="0"/>
                <a:cs typeface="Times New Roman" pitchFamily="18" charset="0"/>
              </a:rPr>
              <a:t>&amp;</a:t>
            </a:r>
            <a:r>
              <a:rPr sz="2800" b="0" spc="-30" dirty="0">
                <a:solidFill>
                  <a:srgbClr val="FF0000"/>
                </a:solidFill>
                <a:latin typeface="Times New Roman" pitchFamily="18" charset="0"/>
                <a:cs typeface="Times New Roman" pitchFamily="18" charset="0"/>
              </a:rPr>
              <a:t> </a:t>
            </a:r>
            <a:r>
              <a:rPr sz="2800" b="0" spc="-15" dirty="0">
                <a:solidFill>
                  <a:srgbClr val="FF0000"/>
                </a:solidFill>
                <a:latin typeface="Times New Roman" pitchFamily="18" charset="0"/>
                <a:cs typeface="Times New Roman" pitchFamily="18" charset="0"/>
              </a:rPr>
              <a:t>Status</a:t>
            </a:r>
            <a:r>
              <a:rPr sz="2800" b="0" spc="-35" dirty="0">
                <a:solidFill>
                  <a:srgbClr val="FF0000"/>
                </a:solidFill>
                <a:latin typeface="Times New Roman" pitchFamily="18" charset="0"/>
                <a:cs typeface="Times New Roman" pitchFamily="18" charset="0"/>
              </a:rPr>
              <a:t> </a:t>
            </a:r>
            <a:r>
              <a:rPr sz="2800" b="0" spc="-25" dirty="0">
                <a:solidFill>
                  <a:srgbClr val="FF0000"/>
                </a:solidFill>
                <a:latin typeface="Times New Roman" pitchFamily="18" charset="0"/>
                <a:cs typeface="Times New Roman" pitchFamily="18" charset="0"/>
              </a:rPr>
              <a:t>Registers</a:t>
            </a:r>
            <a:endParaRPr sz="2800">
              <a:latin typeface="Times New Roman" pitchFamily="18" charset="0"/>
              <a:cs typeface="Times New Roman" pitchFamily="18" charset="0"/>
            </a:endParaRPr>
          </a:p>
        </p:txBody>
      </p:sp>
      <p:sp>
        <p:nvSpPr>
          <p:cNvPr id="3" name="object 3"/>
          <p:cNvSpPr txBox="1"/>
          <p:nvPr/>
        </p:nvSpPr>
        <p:spPr>
          <a:xfrm>
            <a:off x="228600" y="990600"/>
            <a:ext cx="8458199" cy="4076116"/>
          </a:xfrm>
          <a:prstGeom prst="rect">
            <a:avLst/>
          </a:prstGeom>
        </p:spPr>
        <p:txBody>
          <a:bodyPr vert="horz" wrap="square" lIns="0" tIns="13335" rIns="0" bIns="0" rtlCol="0">
            <a:spAutoFit/>
          </a:bodyPr>
          <a:lstStyle/>
          <a:p>
            <a:pPr marL="355600" indent="-342900">
              <a:spcBef>
                <a:spcPts val="105"/>
              </a:spcBef>
              <a:buFont typeface="Arial MT"/>
              <a:buChar char="•"/>
              <a:tabLst>
                <a:tab pos="354965" algn="l"/>
                <a:tab pos="355600" algn="l"/>
              </a:tabLst>
            </a:pPr>
            <a:r>
              <a:rPr sz="2400" spc="-20" dirty="0">
                <a:latin typeface="Times New Roman" pitchFamily="18" charset="0"/>
                <a:cs typeface="Times New Roman" pitchFamily="18" charset="0"/>
              </a:rPr>
              <a:t>Program</a:t>
            </a:r>
            <a:r>
              <a:rPr sz="2400" spc="-30" dirty="0">
                <a:latin typeface="Times New Roman" pitchFamily="18" charset="0"/>
                <a:cs typeface="Times New Roman" pitchFamily="18" charset="0"/>
              </a:rPr>
              <a:t> </a:t>
            </a:r>
            <a:r>
              <a:rPr sz="2400" spc="-15" dirty="0">
                <a:latin typeface="Times New Roman" pitchFamily="18" charset="0"/>
                <a:cs typeface="Times New Roman" pitchFamily="18" charset="0"/>
              </a:rPr>
              <a:t>Counter</a:t>
            </a:r>
            <a:r>
              <a:rPr sz="2400" spc="-10" dirty="0">
                <a:latin typeface="Times New Roman" pitchFamily="18" charset="0"/>
                <a:cs typeface="Times New Roman" pitchFamily="18" charset="0"/>
              </a:rPr>
              <a:t> </a:t>
            </a:r>
            <a:r>
              <a:rPr sz="2400" spc="-5" dirty="0">
                <a:latin typeface="Times New Roman" pitchFamily="18" charset="0"/>
                <a:cs typeface="Times New Roman" pitchFamily="18" charset="0"/>
              </a:rPr>
              <a:t>(</a:t>
            </a:r>
            <a:r>
              <a:rPr sz="2400" spc="-5">
                <a:latin typeface="Times New Roman" pitchFamily="18" charset="0"/>
                <a:cs typeface="Times New Roman" pitchFamily="18" charset="0"/>
              </a:rPr>
              <a:t>PC</a:t>
            </a:r>
            <a:r>
              <a:rPr sz="2400" spc="-5" smtClean="0">
                <a:latin typeface="Times New Roman" pitchFamily="18" charset="0"/>
                <a:cs typeface="Times New Roman" pitchFamily="18" charset="0"/>
              </a:rPr>
              <a:t>)</a:t>
            </a:r>
            <a:r>
              <a:rPr lang="en-US" sz="2400" spc="-5" dirty="0" smtClean="0">
                <a:latin typeface="Times New Roman" pitchFamily="18" charset="0"/>
                <a:cs typeface="Times New Roman" pitchFamily="18" charset="0"/>
              </a:rPr>
              <a:t>-Contains the address of an instruction to be fetched</a:t>
            </a:r>
            <a:endParaRPr sz="2400">
              <a:latin typeface="Times New Roman" pitchFamily="18" charset="0"/>
              <a:cs typeface="Times New Roman" pitchFamily="18" charset="0"/>
            </a:endParaRPr>
          </a:p>
          <a:p>
            <a:pPr>
              <a:lnSpc>
                <a:spcPct val="100000"/>
              </a:lnSpc>
              <a:spcBef>
                <a:spcPts val="30"/>
              </a:spcBef>
              <a:buFont typeface="Arial MT"/>
              <a:buChar char="•"/>
            </a:pPr>
            <a:endParaRPr sz="2400">
              <a:latin typeface="Times New Roman" pitchFamily="18" charset="0"/>
              <a:cs typeface="Times New Roman" pitchFamily="18" charset="0"/>
            </a:endParaRPr>
          </a:p>
          <a:p>
            <a:pPr marL="355600" indent="-342900">
              <a:buFont typeface="Arial MT"/>
              <a:buChar char="•"/>
              <a:tabLst>
                <a:tab pos="354965" algn="l"/>
                <a:tab pos="355600" algn="l"/>
              </a:tabLst>
            </a:pPr>
            <a:r>
              <a:rPr sz="2400" spc="-5" dirty="0">
                <a:latin typeface="Times New Roman" pitchFamily="18" charset="0"/>
                <a:cs typeface="Times New Roman" pitchFamily="18" charset="0"/>
              </a:rPr>
              <a:t>Instruction</a:t>
            </a:r>
            <a:r>
              <a:rPr sz="2400" spc="30" dirty="0">
                <a:latin typeface="Times New Roman" pitchFamily="18" charset="0"/>
                <a:cs typeface="Times New Roman" pitchFamily="18" charset="0"/>
              </a:rPr>
              <a:t> </a:t>
            </a:r>
            <a:r>
              <a:rPr sz="2400" spc="-10" dirty="0">
                <a:latin typeface="Times New Roman" pitchFamily="18" charset="0"/>
                <a:cs typeface="Times New Roman" pitchFamily="18" charset="0"/>
              </a:rPr>
              <a:t>Decoding</a:t>
            </a:r>
            <a:r>
              <a:rPr sz="2400" dirty="0">
                <a:latin typeface="Times New Roman" pitchFamily="18" charset="0"/>
                <a:cs typeface="Times New Roman" pitchFamily="18" charset="0"/>
              </a:rPr>
              <a:t> </a:t>
            </a:r>
            <a:r>
              <a:rPr sz="2400" spc="-15">
                <a:latin typeface="Times New Roman" pitchFamily="18" charset="0"/>
                <a:cs typeface="Times New Roman" pitchFamily="18" charset="0"/>
              </a:rPr>
              <a:t>Register(IR</a:t>
            </a:r>
            <a:r>
              <a:rPr sz="2400" spc="-15" smtClean="0">
                <a:latin typeface="Times New Roman" pitchFamily="18" charset="0"/>
                <a:cs typeface="Times New Roman" pitchFamily="18" charset="0"/>
              </a:rPr>
              <a:t>)</a:t>
            </a:r>
            <a:r>
              <a:rPr lang="en-US" sz="2400" spc="-15" dirty="0" smtClean="0">
                <a:latin typeface="Times New Roman" pitchFamily="18" charset="0"/>
                <a:cs typeface="Times New Roman" pitchFamily="18" charset="0"/>
              </a:rPr>
              <a:t>-Contains the instruction most recently fetched</a:t>
            </a:r>
            <a:endParaRPr sz="2400">
              <a:latin typeface="Times New Roman" pitchFamily="18" charset="0"/>
              <a:cs typeface="Times New Roman" pitchFamily="18" charset="0"/>
            </a:endParaRPr>
          </a:p>
          <a:p>
            <a:pPr>
              <a:lnSpc>
                <a:spcPct val="100000"/>
              </a:lnSpc>
              <a:spcBef>
                <a:spcPts val="30"/>
              </a:spcBef>
              <a:buFont typeface="Arial MT"/>
              <a:buChar char="•"/>
            </a:pPr>
            <a:endParaRPr sz="2400">
              <a:latin typeface="Times New Roman" pitchFamily="18" charset="0"/>
              <a:cs typeface="Times New Roman" pitchFamily="18" charset="0"/>
            </a:endParaRPr>
          </a:p>
          <a:p>
            <a:pPr marL="355600" indent="-342900">
              <a:buFont typeface="Arial MT"/>
              <a:buChar char="•"/>
              <a:tabLst>
                <a:tab pos="354965" algn="l"/>
                <a:tab pos="355600" algn="l"/>
              </a:tabLst>
            </a:pPr>
            <a:r>
              <a:rPr sz="2400" dirty="0">
                <a:latin typeface="Times New Roman" pitchFamily="18" charset="0"/>
                <a:cs typeface="Times New Roman" pitchFamily="18" charset="0"/>
              </a:rPr>
              <a:t>Memory </a:t>
            </a:r>
            <a:r>
              <a:rPr sz="2400" spc="-10" dirty="0">
                <a:latin typeface="Times New Roman" pitchFamily="18" charset="0"/>
                <a:cs typeface="Times New Roman" pitchFamily="18" charset="0"/>
              </a:rPr>
              <a:t>Address</a:t>
            </a:r>
            <a:r>
              <a:rPr sz="2400" dirty="0">
                <a:latin typeface="Times New Roman" pitchFamily="18" charset="0"/>
                <a:cs typeface="Times New Roman" pitchFamily="18" charset="0"/>
              </a:rPr>
              <a:t> </a:t>
            </a:r>
            <a:r>
              <a:rPr sz="2400" spc="-15">
                <a:latin typeface="Times New Roman" pitchFamily="18" charset="0"/>
                <a:cs typeface="Times New Roman" pitchFamily="18" charset="0"/>
              </a:rPr>
              <a:t>Register(MAR</a:t>
            </a:r>
            <a:r>
              <a:rPr sz="2400" spc="-15" smtClean="0">
                <a:latin typeface="Times New Roman" pitchFamily="18" charset="0"/>
                <a:cs typeface="Times New Roman" pitchFamily="18" charset="0"/>
              </a:rPr>
              <a:t>)</a:t>
            </a:r>
            <a:r>
              <a:rPr lang="en-US" sz="2400" spc="-15" dirty="0" smtClean="0">
                <a:latin typeface="Times New Roman" pitchFamily="18" charset="0"/>
                <a:cs typeface="Times New Roman" pitchFamily="18" charset="0"/>
              </a:rPr>
              <a:t>-Contains the address of a location in memory</a:t>
            </a:r>
            <a:endParaRPr sz="2400">
              <a:latin typeface="Times New Roman" pitchFamily="18" charset="0"/>
              <a:cs typeface="Times New Roman" pitchFamily="18" charset="0"/>
            </a:endParaRPr>
          </a:p>
          <a:p>
            <a:pPr>
              <a:lnSpc>
                <a:spcPct val="100000"/>
              </a:lnSpc>
              <a:spcBef>
                <a:spcPts val="35"/>
              </a:spcBef>
              <a:buFont typeface="Arial MT"/>
              <a:buChar char="•"/>
            </a:pPr>
            <a:endParaRPr sz="2400">
              <a:latin typeface="Times New Roman" pitchFamily="18" charset="0"/>
              <a:cs typeface="Times New Roman" pitchFamily="18" charset="0"/>
            </a:endParaRPr>
          </a:p>
          <a:p>
            <a:pPr marL="355600" indent="-342900">
              <a:buFont typeface="Arial MT"/>
              <a:buChar char="•"/>
              <a:tabLst>
                <a:tab pos="354965" algn="l"/>
                <a:tab pos="355600" algn="l"/>
              </a:tabLst>
            </a:pPr>
            <a:r>
              <a:rPr sz="2400" dirty="0">
                <a:latin typeface="Times New Roman" pitchFamily="18" charset="0"/>
                <a:cs typeface="Times New Roman" pitchFamily="18" charset="0"/>
              </a:rPr>
              <a:t>Memory</a:t>
            </a:r>
            <a:r>
              <a:rPr sz="2400" spc="-20" dirty="0">
                <a:latin typeface="Times New Roman" pitchFamily="18" charset="0"/>
                <a:cs typeface="Times New Roman" pitchFamily="18" charset="0"/>
              </a:rPr>
              <a:t> </a:t>
            </a:r>
            <a:r>
              <a:rPr sz="2400" spc="-25" dirty="0">
                <a:latin typeface="Times New Roman" pitchFamily="18" charset="0"/>
                <a:cs typeface="Times New Roman" pitchFamily="18" charset="0"/>
              </a:rPr>
              <a:t>Buffer</a:t>
            </a:r>
            <a:r>
              <a:rPr sz="2400" spc="-15" dirty="0">
                <a:latin typeface="Times New Roman" pitchFamily="18" charset="0"/>
                <a:cs typeface="Times New Roman" pitchFamily="18" charset="0"/>
              </a:rPr>
              <a:t> </a:t>
            </a:r>
            <a:r>
              <a:rPr sz="2400" spc="-10">
                <a:latin typeface="Times New Roman" pitchFamily="18" charset="0"/>
                <a:cs typeface="Times New Roman" pitchFamily="18" charset="0"/>
              </a:rPr>
              <a:t>Register(MBR</a:t>
            </a:r>
            <a:r>
              <a:rPr sz="2400" spc="-10" smtClean="0">
                <a:latin typeface="Times New Roman" pitchFamily="18" charset="0"/>
                <a:cs typeface="Times New Roman" pitchFamily="18" charset="0"/>
              </a:rPr>
              <a:t>)</a:t>
            </a:r>
            <a:r>
              <a:rPr lang="en-US" sz="2400" spc="-10" dirty="0" smtClean="0">
                <a:latin typeface="Times New Roman" pitchFamily="18" charset="0"/>
                <a:cs typeface="Times New Roman" pitchFamily="18" charset="0"/>
              </a:rPr>
              <a:t>-Contains a word of data to be written to memory or the word most recently read</a:t>
            </a:r>
            <a:endParaRPr sz="2400">
              <a:latin typeface="Times New Roman" pitchFamily="18" charset="0"/>
              <a:cs typeface="Times New Roman" pitchFamily="18" charset="0"/>
            </a:endParaRPr>
          </a:p>
        </p:txBody>
      </p:sp>
      <p:sp>
        <p:nvSpPr>
          <p:cNvPr id="4" name="TextBox 3"/>
          <p:cNvSpPr txBox="1"/>
          <p:nvPr/>
        </p:nvSpPr>
        <p:spPr>
          <a:xfrm>
            <a:off x="533400" y="5410200"/>
            <a:ext cx="8229600" cy="1015663"/>
          </a:xfrm>
          <a:prstGeom prst="rect">
            <a:avLst/>
          </a:prstGeom>
          <a:noFill/>
        </p:spPr>
        <p:txBody>
          <a:bodyPr wrap="square" rtlCol="0">
            <a:spAutoFit/>
          </a:bodyPr>
          <a:lstStyle/>
          <a:p>
            <a:pPr algn="just"/>
            <a:r>
              <a:rPr lang="en-US" sz="2000" dirty="0" smtClean="0">
                <a:latin typeface="Times New Roman" pitchFamily="18" charset="0"/>
                <a:cs typeface="Times New Roman" pitchFamily="18" charset="0"/>
              </a:rPr>
              <a:t>movement of data between the processor and memory</a:t>
            </a:r>
          </a:p>
          <a:p>
            <a:pPr algn="just"/>
            <a:r>
              <a:rPr lang="en-US" sz="2000" dirty="0" smtClean="0">
                <a:latin typeface="Times New Roman" pitchFamily="18" charset="0"/>
                <a:cs typeface="Times New Roman" pitchFamily="18" charset="0"/>
              </a:rPr>
              <a:t> Within the processor, data must be presented to the ALU for processing.</a:t>
            </a:r>
          </a:p>
          <a:p>
            <a:pPr algn="just"/>
            <a:r>
              <a:rPr lang="en-US" sz="2000" dirty="0" smtClean="0">
                <a:latin typeface="Times New Roman" pitchFamily="18" charset="0"/>
                <a:cs typeface="Times New Roman" pitchFamily="18" charset="0"/>
              </a:rPr>
              <a:t>The ALU may have direct access to the MBR and user-visible registers</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101600" y="1478025"/>
          <a:ext cx="8425180" cy="4103624"/>
        </p:xfrm>
        <a:graphic>
          <a:graphicData uri="http://schemas.openxmlformats.org/drawingml/2006/table">
            <a:tbl>
              <a:tblPr firstRow="1" bandRow="1">
                <a:tableStyleId>{2D5ABB26-0587-4C30-8999-92F81FD0307C}</a:tableStyleId>
              </a:tblPr>
              <a:tblGrid>
                <a:gridCol w="1381125"/>
                <a:gridCol w="7044055"/>
              </a:tblGrid>
              <a:tr h="647700">
                <a:tc gridSpan="2">
                  <a:txBody>
                    <a:bodyPr/>
                    <a:lstStyle/>
                    <a:p>
                      <a:pPr>
                        <a:lnSpc>
                          <a:spcPct val="100000"/>
                        </a:lnSpc>
                        <a:spcBef>
                          <a:spcPts val="5"/>
                        </a:spcBef>
                      </a:pPr>
                      <a:endParaRPr sz="1450">
                        <a:latin typeface="Times New Roman"/>
                        <a:cs typeface="Times New Roman"/>
                      </a:endParaRPr>
                    </a:p>
                    <a:p>
                      <a:pPr marL="135255">
                        <a:lnSpc>
                          <a:spcPct val="100000"/>
                        </a:lnSpc>
                      </a:pPr>
                      <a:r>
                        <a:rPr lang="en-US" sz="1600" b="1" spc="-5" dirty="0" smtClean="0">
                          <a:latin typeface="Times New Roman"/>
                          <a:cs typeface="Times New Roman"/>
                        </a:rPr>
                        <a:t>Module 3-</a:t>
                      </a:r>
                      <a:r>
                        <a:rPr lang="en-US" sz="1600" b="1" spc="-5" baseline="0" dirty="0" smtClean="0">
                          <a:latin typeface="Times New Roman"/>
                          <a:cs typeface="Times New Roman"/>
                        </a:rPr>
                        <a:t> C</a:t>
                      </a:r>
                      <a:r>
                        <a:rPr sz="1600" b="1" spc="-5" smtClean="0">
                          <a:latin typeface="Times New Roman"/>
                          <a:cs typeface="Times New Roman"/>
                        </a:rPr>
                        <a:t>entral</a:t>
                      </a:r>
                      <a:r>
                        <a:rPr sz="1600" b="1" spc="-10" smtClean="0">
                          <a:latin typeface="Times New Roman"/>
                          <a:cs typeface="Times New Roman"/>
                        </a:rPr>
                        <a:t> </a:t>
                      </a:r>
                      <a:r>
                        <a:rPr sz="1600" b="1" spc="-5" dirty="0">
                          <a:latin typeface="Times New Roman"/>
                          <a:cs typeface="Times New Roman"/>
                        </a:rPr>
                        <a:t>Processing Unit</a:t>
                      </a:r>
                      <a:endParaRPr sz="1600">
                        <a:latin typeface="Times New Roman"/>
                        <a:cs typeface="Times New Roman"/>
                      </a:endParaRPr>
                    </a:p>
                  </a:txBody>
                  <a:tcPr marL="0" marR="0" marT="6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r>
              <a:tr h="2160524">
                <a:tc>
                  <a:txBody>
                    <a:bodyPr/>
                    <a:lstStyle/>
                    <a:p>
                      <a:pPr>
                        <a:lnSpc>
                          <a:spcPct val="100000"/>
                        </a:lnSpc>
                      </a:pPr>
                      <a:endParaRPr sz="1700">
                        <a:latin typeface="Times New Roman"/>
                        <a:cs typeface="Times New Roman"/>
                      </a:endParaRPr>
                    </a:p>
                    <a:p>
                      <a:pPr>
                        <a:lnSpc>
                          <a:spcPct val="100000"/>
                        </a:lnSpc>
                      </a:pPr>
                      <a:endParaRPr sz="1700">
                        <a:latin typeface="Times New Roman"/>
                        <a:cs typeface="Times New Roman"/>
                      </a:endParaRPr>
                    </a:p>
                    <a:p>
                      <a:pPr>
                        <a:lnSpc>
                          <a:spcPct val="100000"/>
                        </a:lnSpc>
                      </a:pPr>
                      <a:endParaRPr sz="1700">
                        <a:latin typeface="Times New Roman"/>
                        <a:cs typeface="Times New Roman"/>
                      </a:endParaRPr>
                    </a:p>
                    <a:p>
                      <a:pPr>
                        <a:lnSpc>
                          <a:spcPct val="100000"/>
                        </a:lnSpc>
                        <a:spcBef>
                          <a:spcPts val="40"/>
                        </a:spcBef>
                      </a:pPr>
                      <a:endParaRPr sz="1500">
                        <a:latin typeface="Times New Roman"/>
                        <a:cs typeface="Times New Roman"/>
                      </a:endParaRPr>
                    </a:p>
                    <a:p>
                      <a:pPr marR="458470" algn="r">
                        <a:lnSpc>
                          <a:spcPct val="100000"/>
                        </a:lnSpc>
                      </a:pPr>
                      <a:r>
                        <a:rPr sz="1600" spc="-5" dirty="0">
                          <a:latin typeface="Times New Roman"/>
                          <a:cs typeface="Times New Roman"/>
                        </a:rPr>
                        <a:t>3.1</a:t>
                      </a:r>
                      <a:endParaRPr sz="16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p>
                      <a:pPr>
                        <a:lnSpc>
                          <a:spcPct val="100000"/>
                        </a:lnSpc>
                        <a:spcBef>
                          <a:spcPts val="40"/>
                        </a:spcBef>
                      </a:pPr>
                      <a:endParaRPr sz="1450">
                        <a:latin typeface="Times New Roman"/>
                        <a:cs typeface="Times New Roman"/>
                      </a:endParaRPr>
                    </a:p>
                    <a:p>
                      <a:pPr marL="135255" marR="61594" algn="just">
                        <a:lnSpc>
                          <a:spcPct val="99600"/>
                        </a:lnSpc>
                      </a:pPr>
                      <a:r>
                        <a:rPr sz="1600" spc="-5" dirty="0">
                          <a:latin typeface="Times New Roman"/>
                          <a:cs typeface="Times New Roman"/>
                        </a:rPr>
                        <a:t>CPU</a:t>
                      </a:r>
                      <a:r>
                        <a:rPr sz="1600" dirty="0">
                          <a:latin typeface="Times New Roman"/>
                          <a:cs typeface="Times New Roman"/>
                        </a:rPr>
                        <a:t> architecture,</a:t>
                      </a:r>
                      <a:r>
                        <a:rPr sz="1600" spc="5" dirty="0">
                          <a:latin typeface="Times New Roman"/>
                          <a:cs typeface="Times New Roman"/>
                        </a:rPr>
                        <a:t> </a:t>
                      </a:r>
                      <a:r>
                        <a:rPr sz="1600" dirty="0">
                          <a:latin typeface="Times New Roman"/>
                          <a:cs typeface="Times New Roman"/>
                        </a:rPr>
                        <a:t>Register</a:t>
                      </a:r>
                      <a:r>
                        <a:rPr sz="1600" spc="5" dirty="0">
                          <a:latin typeface="Times New Roman"/>
                          <a:cs typeface="Times New Roman"/>
                        </a:rPr>
                        <a:t> </a:t>
                      </a:r>
                      <a:r>
                        <a:rPr sz="1600" spc="-5" dirty="0">
                          <a:latin typeface="Times New Roman"/>
                          <a:cs typeface="Times New Roman"/>
                        </a:rPr>
                        <a:t>organization,</a:t>
                      </a:r>
                      <a:r>
                        <a:rPr sz="1600" dirty="0">
                          <a:latin typeface="Times New Roman"/>
                          <a:cs typeface="Times New Roman"/>
                        </a:rPr>
                        <a:t> Instruction</a:t>
                      </a:r>
                      <a:r>
                        <a:rPr sz="1600" spc="5" dirty="0">
                          <a:latin typeface="Times New Roman"/>
                          <a:cs typeface="Times New Roman"/>
                        </a:rPr>
                        <a:t> </a:t>
                      </a:r>
                      <a:r>
                        <a:rPr sz="1600" spc="-5" dirty="0">
                          <a:latin typeface="Times New Roman"/>
                          <a:cs typeface="Times New Roman"/>
                        </a:rPr>
                        <a:t>formats</a:t>
                      </a:r>
                      <a:r>
                        <a:rPr sz="1600" dirty="0">
                          <a:latin typeface="Times New Roman"/>
                          <a:cs typeface="Times New Roman"/>
                        </a:rPr>
                        <a:t> </a:t>
                      </a:r>
                      <a:r>
                        <a:rPr sz="1600" spc="-5" dirty="0">
                          <a:latin typeface="Times New Roman"/>
                          <a:cs typeface="Times New Roman"/>
                        </a:rPr>
                        <a:t>and</a:t>
                      </a:r>
                      <a:r>
                        <a:rPr sz="1600" dirty="0">
                          <a:latin typeface="Times New Roman"/>
                          <a:cs typeface="Times New Roman"/>
                        </a:rPr>
                        <a:t> </a:t>
                      </a:r>
                      <a:r>
                        <a:rPr sz="1600" spc="-5" dirty="0">
                          <a:latin typeface="Times New Roman"/>
                          <a:cs typeface="Times New Roman"/>
                        </a:rPr>
                        <a:t>addressing </a:t>
                      </a:r>
                      <a:r>
                        <a:rPr sz="1600" dirty="0">
                          <a:latin typeface="Times New Roman"/>
                          <a:cs typeface="Times New Roman"/>
                        </a:rPr>
                        <a:t> modes(Intel</a:t>
                      </a:r>
                      <a:r>
                        <a:rPr sz="1600" spc="5" dirty="0">
                          <a:latin typeface="Times New Roman"/>
                          <a:cs typeface="Times New Roman"/>
                        </a:rPr>
                        <a:t> </a:t>
                      </a:r>
                      <a:r>
                        <a:rPr sz="1600" dirty="0">
                          <a:latin typeface="Times New Roman"/>
                          <a:cs typeface="Times New Roman"/>
                        </a:rPr>
                        <a:t>processor).,Basic</a:t>
                      </a:r>
                      <a:r>
                        <a:rPr sz="1600" spc="5" dirty="0">
                          <a:latin typeface="Times New Roman"/>
                          <a:cs typeface="Times New Roman"/>
                        </a:rPr>
                        <a:t> </a:t>
                      </a:r>
                      <a:r>
                        <a:rPr sz="1600" spc="-5" dirty="0">
                          <a:latin typeface="Times New Roman"/>
                          <a:cs typeface="Times New Roman"/>
                        </a:rPr>
                        <a:t>instruction</a:t>
                      </a:r>
                      <a:r>
                        <a:rPr sz="1600" dirty="0">
                          <a:latin typeface="Times New Roman"/>
                          <a:cs typeface="Times New Roman"/>
                        </a:rPr>
                        <a:t> cycle.</a:t>
                      </a:r>
                      <a:r>
                        <a:rPr sz="1600" spc="5" dirty="0">
                          <a:latin typeface="Times New Roman"/>
                          <a:cs typeface="Times New Roman"/>
                        </a:rPr>
                        <a:t> </a:t>
                      </a:r>
                      <a:r>
                        <a:rPr sz="1600" spc="-5" dirty="0">
                          <a:latin typeface="Times New Roman"/>
                          <a:cs typeface="Times New Roman"/>
                        </a:rPr>
                        <a:t>Control</a:t>
                      </a:r>
                      <a:r>
                        <a:rPr sz="1600" dirty="0">
                          <a:latin typeface="Times New Roman"/>
                          <a:cs typeface="Times New Roman"/>
                        </a:rPr>
                        <a:t> unit</a:t>
                      </a:r>
                      <a:r>
                        <a:rPr sz="1600" spc="5" dirty="0">
                          <a:latin typeface="Times New Roman"/>
                          <a:cs typeface="Times New Roman"/>
                        </a:rPr>
                        <a:t> </a:t>
                      </a:r>
                      <a:r>
                        <a:rPr sz="1600" dirty="0">
                          <a:latin typeface="Times New Roman"/>
                          <a:cs typeface="Times New Roman"/>
                        </a:rPr>
                        <a:t>Operation</a:t>
                      </a:r>
                      <a:r>
                        <a:rPr sz="1600" spc="5" dirty="0">
                          <a:latin typeface="Times New Roman"/>
                          <a:cs typeface="Times New Roman"/>
                        </a:rPr>
                        <a:t> </a:t>
                      </a:r>
                      <a:r>
                        <a:rPr sz="1600" spc="-5" dirty="0">
                          <a:latin typeface="Times New Roman"/>
                          <a:cs typeface="Times New Roman"/>
                        </a:rPr>
                        <a:t>,Micro </a:t>
                      </a:r>
                      <a:r>
                        <a:rPr sz="1600" dirty="0">
                          <a:latin typeface="Times New Roman"/>
                          <a:cs typeface="Times New Roman"/>
                        </a:rPr>
                        <a:t> </a:t>
                      </a:r>
                      <a:r>
                        <a:rPr sz="1600" spc="-5" dirty="0">
                          <a:latin typeface="Times New Roman"/>
                          <a:cs typeface="Times New Roman"/>
                        </a:rPr>
                        <a:t>operations : </a:t>
                      </a:r>
                      <a:r>
                        <a:rPr sz="1600" dirty="0">
                          <a:latin typeface="Times New Roman"/>
                          <a:cs typeface="Times New Roman"/>
                        </a:rPr>
                        <a:t>Fetch, Indirect, Interrupt </a:t>
                      </a:r>
                      <a:r>
                        <a:rPr sz="1600" spc="-5" dirty="0">
                          <a:latin typeface="Times New Roman"/>
                          <a:cs typeface="Times New Roman"/>
                        </a:rPr>
                        <a:t>, Execute cycle Control </a:t>
                      </a:r>
                      <a:r>
                        <a:rPr sz="1600" dirty="0">
                          <a:latin typeface="Times New Roman"/>
                          <a:cs typeface="Times New Roman"/>
                        </a:rPr>
                        <a:t>of </a:t>
                      </a:r>
                      <a:r>
                        <a:rPr sz="1600" spc="-5" dirty="0">
                          <a:latin typeface="Times New Roman"/>
                          <a:cs typeface="Times New Roman"/>
                        </a:rPr>
                        <a:t>the </a:t>
                      </a:r>
                      <a:r>
                        <a:rPr sz="1600" spc="-10" dirty="0">
                          <a:latin typeface="Times New Roman"/>
                          <a:cs typeface="Times New Roman"/>
                        </a:rPr>
                        <a:t>processor, </a:t>
                      </a:r>
                      <a:r>
                        <a:rPr sz="1600" spc="-5" dirty="0">
                          <a:latin typeface="Times New Roman"/>
                          <a:cs typeface="Times New Roman"/>
                        </a:rPr>
                        <a:t> Functioning </a:t>
                      </a:r>
                      <a:r>
                        <a:rPr sz="1600" dirty="0">
                          <a:latin typeface="Times New Roman"/>
                          <a:cs typeface="Times New Roman"/>
                        </a:rPr>
                        <a:t>of </a:t>
                      </a:r>
                      <a:r>
                        <a:rPr sz="1600" spc="-5" dirty="0">
                          <a:latin typeface="Times New Roman"/>
                          <a:cs typeface="Times New Roman"/>
                        </a:rPr>
                        <a:t>micro programmed control </a:t>
                      </a:r>
                      <a:r>
                        <a:rPr sz="1600" dirty="0">
                          <a:latin typeface="Times New Roman"/>
                          <a:cs typeface="Times New Roman"/>
                        </a:rPr>
                        <a:t>unit, </a:t>
                      </a:r>
                      <a:r>
                        <a:rPr sz="1600" spc="-5" dirty="0">
                          <a:latin typeface="Times New Roman"/>
                          <a:cs typeface="Times New Roman"/>
                        </a:rPr>
                        <a:t>Micro </a:t>
                      </a:r>
                      <a:r>
                        <a:rPr sz="1600" dirty="0">
                          <a:latin typeface="Times New Roman"/>
                          <a:cs typeface="Times New Roman"/>
                        </a:rPr>
                        <a:t>instruction </a:t>
                      </a:r>
                      <a:r>
                        <a:rPr sz="1600" spc="-5" dirty="0">
                          <a:latin typeface="Times New Roman"/>
                          <a:cs typeface="Times New Roman"/>
                        </a:rPr>
                        <a:t>Execution and </a:t>
                      </a:r>
                      <a:r>
                        <a:rPr sz="1600" dirty="0">
                          <a:latin typeface="Times New Roman"/>
                          <a:cs typeface="Times New Roman"/>
                        </a:rPr>
                        <a:t> </a:t>
                      </a:r>
                      <a:r>
                        <a:rPr sz="1600" spc="-5" dirty="0">
                          <a:latin typeface="Times New Roman"/>
                          <a:cs typeface="Times New Roman"/>
                        </a:rPr>
                        <a:t>Sequencing,</a:t>
                      </a:r>
                      <a:r>
                        <a:rPr sz="1600" spc="-90" dirty="0">
                          <a:latin typeface="Times New Roman"/>
                          <a:cs typeface="Times New Roman"/>
                        </a:rPr>
                        <a:t> </a:t>
                      </a:r>
                      <a:r>
                        <a:rPr sz="1600" spc="-5" dirty="0">
                          <a:latin typeface="Times New Roman"/>
                          <a:cs typeface="Times New Roman"/>
                        </a:rPr>
                        <a:t>Applications</a:t>
                      </a:r>
                      <a:r>
                        <a:rPr sz="1600" spc="30" dirty="0">
                          <a:latin typeface="Times New Roman"/>
                          <a:cs typeface="Times New Roman"/>
                        </a:rPr>
                        <a:t> </a:t>
                      </a:r>
                      <a:r>
                        <a:rPr sz="1600" dirty="0">
                          <a:latin typeface="Times New Roman"/>
                          <a:cs typeface="Times New Roman"/>
                        </a:rPr>
                        <a:t>of </a:t>
                      </a:r>
                      <a:r>
                        <a:rPr sz="1600" spc="-5" dirty="0">
                          <a:latin typeface="Times New Roman"/>
                          <a:cs typeface="Times New Roman"/>
                        </a:rPr>
                        <a:t>Micro</a:t>
                      </a:r>
                      <a:r>
                        <a:rPr sz="1600" spc="25" dirty="0">
                          <a:latin typeface="Times New Roman"/>
                          <a:cs typeface="Times New Roman"/>
                        </a:rPr>
                        <a:t> </a:t>
                      </a:r>
                      <a:r>
                        <a:rPr sz="1600" spc="-5" dirty="0">
                          <a:latin typeface="Times New Roman"/>
                          <a:cs typeface="Times New Roman"/>
                        </a:rPr>
                        <a:t>programming</a:t>
                      </a:r>
                      <a:endParaRPr sz="16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1295400">
                <a:tc>
                  <a:txBody>
                    <a:bodyPr/>
                    <a:lstStyle/>
                    <a:p>
                      <a:pPr>
                        <a:lnSpc>
                          <a:spcPct val="100000"/>
                        </a:lnSpc>
                      </a:pPr>
                      <a:endParaRPr sz="1700">
                        <a:latin typeface="Times New Roman"/>
                        <a:cs typeface="Times New Roman"/>
                      </a:endParaRPr>
                    </a:p>
                    <a:p>
                      <a:pPr>
                        <a:lnSpc>
                          <a:spcPct val="100000"/>
                        </a:lnSpc>
                        <a:spcBef>
                          <a:spcPts val="30"/>
                        </a:spcBef>
                      </a:pPr>
                      <a:endParaRPr sz="1950">
                        <a:latin typeface="Times New Roman"/>
                        <a:cs typeface="Times New Roman"/>
                      </a:endParaRPr>
                    </a:p>
                    <a:p>
                      <a:pPr marR="458470" algn="r">
                        <a:lnSpc>
                          <a:spcPct val="100000"/>
                        </a:lnSpc>
                      </a:pPr>
                      <a:r>
                        <a:rPr sz="1600" spc="-5" dirty="0">
                          <a:latin typeface="Times New Roman"/>
                          <a:cs typeface="Times New Roman"/>
                        </a:rPr>
                        <a:t>3.2</a:t>
                      </a:r>
                      <a:endParaRPr sz="16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spcBef>
                          <a:spcPts val="45"/>
                        </a:spcBef>
                      </a:pPr>
                      <a:endParaRPr sz="1550">
                        <a:latin typeface="Times New Roman"/>
                        <a:cs typeface="Times New Roman"/>
                      </a:endParaRPr>
                    </a:p>
                    <a:p>
                      <a:pPr marL="135255" marR="367030">
                        <a:lnSpc>
                          <a:spcPct val="150000"/>
                        </a:lnSpc>
                      </a:pPr>
                      <a:r>
                        <a:rPr sz="1600" spc="-5" dirty="0">
                          <a:latin typeface="Times New Roman"/>
                          <a:cs typeface="Times New Roman"/>
                        </a:rPr>
                        <a:t>RISC</a:t>
                      </a:r>
                      <a:r>
                        <a:rPr sz="1600" spc="5" dirty="0">
                          <a:latin typeface="Times New Roman"/>
                          <a:cs typeface="Times New Roman"/>
                        </a:rPr>
                        <a:t> </a:t>
                      </a:r>
                      <a:r>
                        <a:rPr sz="1600" spc="-5" dirty="0">
                          <a:latin typeface="Times New Roman"/>
                          <a:cs typeface="Times New Roman"/>
                        </a:rPr>
                        <a:t>v/s</a:t>
                      </a:r>
                      <a:r>
                        <a:rPr sz="1600" spc="20" dirty="0">
                          <a:latin typeface="Times New Roman"/>
                          <a:cs typeface="Times New Roman"/>
                        </a:rPr>
                        <a:t> </a:t>
                      </a:r>
                      <a:r>
                        <a:rPr sz="1600" spc="-5" dirty="0">
                          <a:latin typeface="Times New Roman"/>
                          <a:cs typeface="Times New Roman"/>
                        </a:rPr>
                        <a:t>CISC</a:t>
                      </a:r>
                      <a:r>
                        <a:rPr sz="1600" spc="5" dirty="0">
                          <a:latin typeface="Times New Roman"/>
                          <a:cs typeface="Times New Roman"/>
                        </a:rPr>
                        <a:t> </a:t>
                      </a:r>
                      <a:r>
                        <a:rPr sz="1600" spc="-5" dirty="0">
                          <a:latin typeface="Times New Roman"/>
                          <a:cs typeface="Times New Roman"/>
                        </a:rPr>
                        <a:t>processors,</a:t>
                      </a:r>
                      <a:r>
                        <a:rPr sz="1600" spc="30" dirty="0">
                          <a:latin typeface="Times New Roman"/>
                          <a:cs typeface="Times New Roman"/>
                        </a:rPr>
                        <a:t> </a:t>
                      </a:r>
                      <a:r>
                        <a:rPr sz="1600" spc="-5" dirty="0">
                          <a:latin typeface="Times New Roman"/>
                          <a:cs typeface="Times New Roman"/>
                        </a:rPr>
                        <a:t>RISC</a:t>
                      </a:r>
                      <a:r>
                        <a:rPr sz="1600" spc="5" dirty="0">
                          <a:latin typeface="Times New Roman"/>
                          <a:cs typeface="Times New Roman"/>
                        </a:rPr>
                        <a:t> </a:t>
                      </a:r>
                      <a:r>
                        <a:rPr sz="1600" spc="-5" dirty="0">
                          <a:latin typeface="Times New Roman"/>
                          <a:cs typeface="Times New Roman"/>
                        </a:rPr>
                        <a:t>and</a:t>
                      </a:r>
                      <a:r>
                        <a:rPr sz="1600" spc="10" dirty="0">
                          <a:latin typeface="Times New Roman"/>
                          <a:cs typeface="Times New Roman"/>
                        </a:rPr>
                        <a:t> </a:t>
                      </a:r>
                      <a:r>
                        <a:rPr sz="1600" spc="-5" dirty="0">
                          <a:latin typeface="Times New Roman"/>
                          <a:cs typeface="Times New Roman"/>
                        </a:rPr>
                        <a:t>CISC</a:t>
                      </a:r>
                      <a:r>
                        <a:rPr sz="1600" spc="-80" dirty="0">
                          <a:latin typeface="Times New Roman"/>
                          <a:cs typeface="Times New Roman"/>
                        </a:rPr>
                        <a:t> </a:t>
                      </a:r>
                      <a:r>
                        <a:rPr sz="1600" spc="-5" dirty="0">
                          <a:latin typeface="Times New Roman"/>
                          <a:cs typeface="Times New Roman"/>
                        </a:rPr>
                        <a:t>Architecture,</a:t>
                      </a:r>
                      <a:r>
                        <a:rPr sz="1600" spc="55" dirty="0">
                          <a:latin typeface="Times New Roman"/>
                          <a:cs typeface="Times New Roman"/>
                        </a:rPr>
                        <a:t> </a:t>
                      </a:r>
                      <a:r>
                        <a:rPr sz="1600" spc="-5" dirty="0">
                          <a:latin typeface="Times New Roman"/>
                          <a:cs typeface="Times New Roman"/>
                        </a:rPr>
                        <a:t>RISC</a:t>
                      </a:r>
                      <a:r>
                        <a:rPr sz="1600" spc="5" dirty="0">
                          <a:latin typeface="Times New Roman"/>
                          <a:cs typeface="Times New Roman"/>
                        </a:rPr>
                        <a:t> </a:t>
                      </a:r>
                      <a:r>
                        <a:rPr sz="1600" spc="-5" dirty="0">
                          <a:latin typeface="Times New Roman"/>
                          <a:cs typeface="Times New Roman"/>
                        </a:rPr>
                        <a:t>pipelining,</a:t>
                      </a:r>
                      <a:r>
                        <a:rPr sz="1600" spc="15" dirty="0">
                          <a:latin typeface="Times New Roman"/>
                          <a:cs typeface="Times New Roman"/>
                        </a:rPr>
                        <a:t> </a:t>
                      </a:r>
                      <a:r>
                        <a:rPr sz="1600" spc="-5" dirty="0">
                          <a:latin typeface="Times New Roman"/>
                          <a:cs typeface="Times New Roman"/>
                        </a:rPr>
                        <a:t>Case </a:t>
                      </a:r>
                      <a:r>
                        <a:rPr sz="1600" spc="-385" dirty="0">
                          <a:latin typeface="Times New Roman"/>
                          <a:cs typeface="Times New Roman"/>
                        </a:rPr>
                        <a:t> </a:t>
                      </a:r>
                      <a:r>
                        <a:rPr sz="1600" spc="-5" dirty="0">
                          <a:latin typeface="Times New Roman"/>
                          <a:cs typeface="Times New Roman"/>
                        </a:rPr>
                        <a:t>study on</a:t>
                      </a:r>
                      <a:r>
                        <a:rPr sz="1600" dirty="0">
                          <a:latin typeface="Times New Roman"/>
                          <a:cs typeface="Times New Roman"/>
                        </a:rPr>
                        <a:t> </a:t>
                      </a:r>
                      <a:r>
                        <a:rPr sz="1600" spc="-35" dirty="0">
                          <a:latin typeface="Times New Roman"/>
                          <a:cs typeface="Times New Roman"/>
                        </a:rPr>
                        <a:t>SPARC</a:t>
                      </a:r>
                      <a:endParaRPr sz="1600">
                        <a:latin typeface="Times New Roman"/>
                        <a:cs typeface="Times New Roman"/>
                      </a:endParaRPr>
                    </a:p>
                  </a:txBody>
                  <a:tcPr marL="0" marR="0" marT="57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93014" y="478274"/>
            <a:ext cx="8696325" cy="5872480"/>
          </a:xfrm>
          <a:prstGeom prst="rect">
            <a:avLst/>
          </a:prstGeom>
        </p:spPr>
        <p:txBody>
          <a:bodyPr vert="horz" wrap="square" lIns="0" tIns="113664" rIns="0" bIns="0" rtlCol="0">
            <a:spAutoFit/>
          </a:bodyPr>
          <a:lstStyle/>
          <a:p>
            <a:pPr marL="355600" indent="-343535">
              <a:lnSpc>
                <a:spcPct val="100000"/>
              </a:lnSpc>
              <a:spcBef>
                <a:spcPts val="894"/>
              </a:spcBef>
              <a:buFont typeface="Arial MT"/>
              <a:buChar char="•"/>
              <a:tabLst>
                <a:tab pos="355600" algn="l"/>
                <a:tab pos="356235" algn="l"/>
              </a:tabLst>
            </a:pPr>
            <a:r>
              <a:rPr sz="3200" b="1" dirty="0">
                <a:solidFill>
                  <a:srgbClr val="FF0000"/>
                </a:solidFill>
                <a:latin typeface="Calibri"/>
                <a:cs typeface="Calibri"/>
              </a:rPr>
              <a:t>Memory</a:t>
            </a:r>
            <a:r>
              <a:rPr sz="3200" b="1" spc="-5" dirty="0">
                <a:solidFill>
                  <a:srgbClr val="FF0000"/>
                </a:solidFill>
                <a:latin typeface="Calibri"/>
                <a:cs typeface="Calibri"/>
              </a:rPr>
              <a:t> </a:t>
            </a:r>
            <a:r>
              <a:rPr sz="3200" b="1" spc="-10" dirty="0">
                <a:solidFill>
                  <a:srgbClr val="FF0000"/>
                </a:solidFill>
                <a:latin typeface="Calibri"/>
                <a:cs typeface="Calibri"/>
              </a:rPr>
              <a:t>Address</a:t>
            </a:r>
            <a:r>
              <a:rPr sz="3200" b="1" spc="-30" dirty="0">
                <a:solidFill>
                  <a:srgbClr val="FF0000"/>
                </a:solidFill>
                <a:latin typeface="Calibri"/>
                <a:cs typeface="Calibri"/>
              </a:rPr>
              <a:t> </a:t>
            </a:r>
            <a:r>
              <a:rPr sz="3200" b="1" spc="-20" dirty="0">
                <a:solidFill>
                  <a:srgbClr val="FF0000"/>
                </a:solidFill>
                <a:latin typeface="Calibri"/>
                <a:cs typeface="Calibri"/>
              </a:rPr>
              <a:t>Register</a:t>
            </a:r>
            <a:r>
              <a:rPr sz="3200" b="1" spc="-40" dirty="0">
                <a:solidFill>
                  <a:srgbClr val="FF0000"/>
                </a:solidFill>
                <a:latin typeface="Calibri"/>
                <a:cs typeface="Calibri"/>
              </a:rPr>
              <a:t> </a:t>
            </a:r>
            <a:r>
              <a:rPr sz="3200" b="1" dirty="0">
                <a:solidFill>
                  <a:srgbClr val="FF0000"/>
                </a:solidFill>
                <a:latin typeface="Calibri"/>
                <a:cs typeface="Calibri"/>
              </a:rPr>
              <a:t>(MAR)</a:t>
            </a:r>
            <a:endParaRPr sz="3200">
              <a:latin typeface="Calibri"/>
              <a:cs typeface="Calibri"/>
            </a:endParaRPr>
          </a:p>
          <a:p>
            <a:pPr marL="756285" lvl="1" indent="-287020">
              <a:lnSpc>
                <a:spcPct val="100000"/>
              </a:lnSpc>
              <a:spcBef>
                <a:spcPts val="690"/>
              </a:spcBef>
              <a:buFont typeface="Arial MT"/>
              <a:buChar char="–"/>
              <a:tabLst>
                <a:tab pos="756920" algn="l"/>
              </a:tabLst>
            </a:pPr>
            <a:r>
              <a:rPr sz="2800" spc="-10" dirty="0">
                <a:latin typeface="Calibri"/>
                <a:cs typeface="Calibri"/>
              </a:rPr>
              <a:t>Connected</a:t>
            </a:r>
            <a:r>
              <a:rPr sz="2800" spc="5" dirty="0">
                <a:latin typeface="Calibri"/>
                <a:cs typeface="Calibri"/>
              </a:rPr>
              <a:t> </a:t>
            </a:r>
            <a:r>
              <a:rPr sz="2800" spc="-20" dirty="0">
                <a:latin typeface="Calibri"/>
                <a:cs typeface="Calibri"/>
              </a:rPr>
              <a:t>to </a:t>
            </a:r>
            <a:r>
              <a:rPr sz="2800" spc="-10" dirty="0">
                <a:latin typeface="Calibri"/>
                <a:cs typeface="Calibri"/>
              </a:rPr>
              <a:t>address</a:t>
            </a:r>
            <a:r>
              <a:rPr sz="2800" spc="15" dirty="0">
                <a:latin typeface="Calibri"/>
                <a:cs typeface="Calibri"/>
              </a:rPr>
              <a:t> </a:t>
            </a:r>
            <a:r>
              <a:rPr sz="2800" spc="-10" dirty="0">
                <a:latin typeface="Calibri"/>
                <a:cs typeface="Calibri"/>
              </a:rPr>
              <a:t>bus</a:t>
            </a:r>
            <a:endParaRPr sz="2800">
              <a:latin typeface="Calibri"/>
              <a:cs typeface="Calibri"/>
            </a:endParaRPr>
          </a:p>
          <a:p>
            <a:pPr marL="756285" lvl="1" indent="-287020">
              <a:lnSpc>
                <a:spcPct val="100000"/>
              </a:lnSpc>
              <a:spcBef>
                <a:spcPts val="675"/>
              </a:spcBef>
              <a:buFont typeface="Arial MT"/>
              <a:buChar char="–"/>
              <a:tabLst>
                <a:tab pos="756920" algn="l"/>
              </a:tabLst>
            </a:pPr>
            <a:r>
              <a:rPr sz="2800" spc="-10" dirty="0">
                <a:latin typeface="Calibri"/>
                <a:cs typeface="Calibri"/>
              </a:rPr>
              <a:t>Specifies</a:t>
            </a:r>
            <a:r>
              <a:rPr sz="2800" spc="5" dirty="0">
                <a:latin typeface="Calibri"/>
                <a:cs typeface="Calibri"/>
              </a:rPr>
              <a:t> </a:t>
            </a:r>
            <a:r>
              <a:rPr sz="2800" spc="-10" dirty="0">
                <a:latin typeface="Calibri"/>
                <a:cs typeface="Calibri"/>
              </a:rPr>
              <a:t>address</a:t>
            </a:r>
            <a:r>
              <a:rPr sz="2800" spc="30" dirty="0">
                <a:latin typeface="Calibri"/>
                <a:cs typeface="Calibri"/>
              </a:rPr>
              <a:t> </a:t>
            </a:r>
            <a:r>
              <a:rPr sz="2800" spc="-25" dirty="0">
                <a:latin typeface="Calibri"/>
                <a:cs typeface="Calibri"/>
              </a:rPr>
              <a:t>for</a:t>
            </a:r>
            <a:r>
              <a:rPr sz="2800" spc="-5" dirty="0">
                <a:latin typeface="Calibri"/>
                <a:cs typeface="Calibri"/>
              </a:rPr>
              <a:t> </a:t>
            </a:r>
            <a:r>
              <a:rPr sz="2800" spc="-15" dirty="0">
                <a:latin typeface="Calibri"/>
                <a:cs typeface="Calibri"/>
              </a:rPr>
              <a:t>read</a:t>
            </a:r>
            <a:r>
              <a:rPr sz="2800" spc="-5" dirty="0">
                <a:latin typeface="Calibri"/>
                <a:cs typeface="Calibri"/>
              </a:rPr>
              <a:t> or</a:t>
            </a:r>
            <a:r>
              <a:rPr sz="2800" spc="5" dirty="0">
                <a:latin typeface="Calibri"/>
                <a:cs typeface="Calibri"/>
              </a:rPr>
              <a:t> </a:t>
            </a:r>
            <a:r>
              <a:rPr sz="2800" spc="-10" dirty="0">
                <a:latin typeface="Calibri"/>
                <a:cs typeface="Calibri"/>
              </a:rPr>
              <a:t>write op</a:t>
            </a:r>
            <a:endParaRPr sz="2800">
              <a:latin typeface="Calibri"/>
              <a:cs typeface="Calibri"/>
            </a:endParaRPr>
          </a:p>
          <a:p>
            <a:pPr marL="355600" indent="-343535">
              <a:lnSpc>
                <a:spcPct val="100000"/>
              </a:lnSpc>
              <a:spcBef>
                <a:spcPts val="750"/>
              </a:spcBef>
              <a:buFont typeface="Arial MT"/>
              <a:buChar char="•"/>
              <a:tabLst>
                <a:tab pos="355600" algn="l"/>
                <a:tab pos="356235" algn="l"/>
              </a:tabLst>
            </a:pPr>
            <a:r>
              <a:rPr sz="3200" b="1" dirty="0">
                <a:solidFill>
                  <a:srgbClr val="FF0000"/>
                </a:solidFill>
                <a:latin typeface="Calibri"/>
                <a:cs typeface="Calibri"/>
              </a:rPr>
              <a:t>Memory</a:t>
            </a:r>
            <a:r>
              <a:rPr sz="3200" b="1" spc="-15" dirty="0">
                <a:solidFill>
                  <a:srgbClr val="FF0000"/>
                </a:solidFill>
                <a:latin typeface="Calibri"/>
                <a:cs typeface="Calibri"/>
              </a:rPr>
              <a:t> Buffer</a:t>
            </a:r>
            <a:r>
              <a:rPr sz="3200" b="1" spc="-20" dirty="0">
                <a:solidFill>
                  <a:srgbClr val="FF0000"/>
                </a:solidFill>
                <a:latin typeface="Calibri"/>
                <a:cs typeface="Calibri"/>
              </a:rPr>
              <a:t> </a:t>
            </a:r>
            <a:r>
              <a:rPr sz="3200" b="1" spc="-15" dirty="0">
                <a:solidFill>
                  <a:srgbClr val="FF0000"/>
                </a:solidFill>
                <a:latin typeface="Calibri"/>
                <a:cs typeface="Calibri"/>
              </a:rPr>
              <a:t>Register</a:t>
            </a:r>
            <a:r>
              <a:rPr sz="3200" b="1" spc="-45" dirty="0">
                <a:solidFill>
                  <a:srgbClr val="FF0000"/>
                </a:solidFill>
                <a:latin typeface="Calibri"/>
                <a:cs typeface="Calibri"/>
              </a:rPr>
              <a:t> </a:t>
            </a:r>
            <a:r>
              <a:rPr sz="3200" b="1" dirty="0">
                <a:solidFill>
                  <a:srgbClr val="FF0000"/>
                </a:solidFill>
                <a:latin typeface="Calibri"/>
                <a:cs typeface="Calibri"/>
              </a:rPr>
              <a:t>(MBR)</a:t>
            </a:r>
            <a:endParaRPr sz="3200">
              <a:latin typeface="Calibri"/>
              <a:cs typeface="Calibri"/>
            </a:endParaRPr>
          </a:p>
          <a:p>
            <a:pPr marL="756285" lvl="1" indent="-287020">
              <a:lnSpc>
                <a:spcPct val="100000"/>
              </a:lnSpc>
              <a:spcBef>
                <a:spcPts val="690"/>
              </a:spcBef>
              <a:buFont typeface="Arial MT"/>
              <a:buChar char="–"/>
              <a:tabLst>
                <a:tab pos="756920" algn="l"/>
              </a:tabLst>
            </a:pPr>
            <a:r>
              <a:rPr sz="2800" spc="-10" dirty="0">
                <a:latin typeface="Calibri"/>
                <a:cs typeface="Calibri"/>
              </a:rPr>
              <a:t>Connected</a:t>
            </a:r>
            <a:r>
              <a:rPr sz="2800" dirty="0">
                <a:latin typeface="Calibri"/>
                <a:cs typeface="Calibri"/>
              </a:rPr>
              <a:t> </a:t>
            </a:r>
            <a:r>
              <a:rPr sz="2800" spc="-20" dirty="0">
                <a:latin typeface="Calibri"/>
                <a:cs typeface="Calibri"/>
              </a:rPr>
              <a:t>to data</a:t>
            </a:r>
            <a:r>
              <a:rPr sz="2800" dirty="0">
                <a:latin typeface="Calibri"/>
                <a:cs typeface="Calibri"/>
              </a:rPr>
              <a:t> </a:t>
            </a:r>
            <a:r>
              <a:rPr sz="2800" spc="-10" dirty="0">
                <a:latin typeface="Calibri"/>
                <a:cs typeface="Calibri"/>
              </a:rPr>
              <a:t>bus</a:t>
            </a:r>
            <a:endParaRPr sz="2800">
              <a:latin typeface="Calibri"/>
              <a:cs typeface="Calibri"/>
            </a:endParaRPr>
          </a:p>
          <a:p>
            <a:pPr marL="756285" lvl="1" indent="-287020">
              <a:lnSpc>
                <a:spcPct val="100000"/>
              </a:lnSpc>
              <a:spcBef>
                <a:spcPts val="670"/>
              </a:spcBef>
              <a:buFont typeface="Arial MT"/>
              <a:buChar char="–"/>
              <a:tabLst>
                <a:tab pos="756920" algn="l"/>
              </a:tabLst>
            </a:pPr>
            <a:r>
              <a:rPr sz="2800" spc="-10" dirty="0">
                <a:latin typeface="Calibri"/>
                <a:cs typeface="Calibri"/>
              </a:rPr>
              <a:t>Holds</a:t>
            </a:r>
            <a:r>
              <a:rPr sz="2800" spc="20" dirty="0">
                <a:latin typeface="Calibri"/>
                <a:cs typeface="Calibri"/>
              </a:rPr>
              <a:t> </a:t>
            </a:r>
            <a:r>
              <a:rPr sz="2800" spc="-20" dirty="0">
                <a:latin typeface="Calibri"/>
                <a:cs typeface="Calibri"/>
              </a:rPr>
              <a:t>data</a:t>
            </a:r>
            <a:r>
              <a:rPr sz="2800" spc="-5" dirty="0">
                <a:latin typeface="Calibri"/>
                <a:cs typeface="Calibri"/>
              </a:rPr>
              <a:t> </a:t>
            </a:r>
            <a:r>
              <a:rPr sz="2800" spc="-20" dirty="0">
                <a:latin typeface="Calibri"/>
                <a:cs typeface="Calibri"/>
              </a:rPr>
              <a:t>to</a:t>
            </a:r>
            <a:r>
              <a:rPr sz="2800" spc="-10" dirty="0">
                <a:latin typeface="Calibri"/>
                <a:cs typeface="Calibri"/>
              </a:rPr>
              <a:t> write</a:t>
            </a:r>
            <a:r>
              <a:rPr sz="2800" spc="-5" dirty="0">
                <a:latin typeface="Calibri"/>
                <a:cs typeface="Calibri"/>
              </a:rPr>
              <a:t> or</a:t>
            </a:r>
            <a:r>
              <a:rPr sz="2800" spc="-15" dirty="0">
                <a:latin typeface="Calibri"/>
                <a:cs typeface="Calibri"/>
              </a:rPr>
              <a:t> last</a:t>
            </a:r>
            <a:r>
              <a:rPr sz="2800" dirty="0">
                <a:latin typeface="Calibri"/>
                <a:cs typeface="Calibri"/>
              </a:rPr>
              <a:t> </a:t>
            </a:r>
            <a:r>
              <a:rPr sz="2800" spc="-20" dirty="0">
                <a:latin typeface="Calibri"/>
                <a:cs typeface="Calibri"/>
              </a:rPr>
              <a:t>data</a:t>
            </a:r>
            <a:r>
              <a:rPr sz="2800" dirty="0">
                <a:latin typeface="Calibri"/>
                <a:cs typeface="Calibri"/>
              </a:rPr>
              <a:t> </a:t>
            </a:r>
            <a:r>
              <a:rPr sz="2800" spc="-15" dirty="0">
                <a:latin typeface="Calibri"/>
                <a:cs typeface="Calibri"/>
              </a:rPr>
              <a:t>read</a:t>
            </a:r>
            <a:endParaRPr sz="2800">
              <a:latin typeface="Calibri"/>
              <a:cs typeface="Calibri"/>
            </a:endParaRPr>
          </a:p>
          <a:p>
            <a:pPr marL="355600" indent="-343535">
              <a:lnSpc>
                <a:spcPct val="100000"/>
              </a:lnSpc>
              <a:spcBef>
                <a:spcPts val="755"/>
              </a:spcBef>
              <a:buFont typeface="Arial MT"/>
              <a:buChar char="•"/>
              <a:tabLst>
                <a:tab pos="355600" algn="l"/>
                <a:tab pos="356235" algn="l"/>
              </a:tabLst>
            </a:pPr>
            <a:r>
              <a:rPr sz="3200" b="1" spc="-15" dirty="0">
                <a:solidFill>
                  <a:srgbClr val="FF0000"/>
                </a:solidFill>
                <a:latin typeface="Calibri"/>
                <a:cs typeface="Calibri"/>
              </a:rPr>
              <a:t>Program</a:t>
            </a:r>
            <a:r>
              <a:rPr sz="3200" b="1" spc="-55" dirty="0">
                <a:solidFill>
                  <a:srgbClr val="FF0000"/>
                </a:solidFill>
                <a:latin typeface="Calibri"/>
                <a:cs typeface="Calibri"/>
              </a:rPr>
              <a:t> </a:t>
            </a:r>
            <a:r>
              <a:rPr sz="3200" b="1" spc="-15" dirty="0">
                <a:solidFill>
                  <a:srgbClr val="FF0000"/>
                </a:solidFill>
                <a:latin typeface="Calibri"/>
                <a:cs typeface="Calibri"/>
              </a:rPr>
              <a:t>Counter</a:t>
            </a:r>
            <a:r>
              <a:rPr sz="3200" b="1" spc="-20" dirty="0">
                <a:solidFill>
                  <a:srgbClr val="FF0000"/>
                </a:solidFill>
                <a:latin typeface="Calibri"/>
                <a:cs typeface="Calibri"/>
              </a:rPr>
              <a:t> </a:t>
            </a:r>
            <a:r>
              <a:rPr sz="3200" b="1" spc="-5" dirty="0">
                <a:solidFill>
                  <a:srgbClr val="FF0000"/>
                </a:solidFill>
                <a:latin typeface="Calibri"/>
                <a:cs typeface="Calibri"/>
              </a:rPr>
              <a:t>(PC)</a:t>
            </a:r>
            <a:endParaRPr sz="3200">
              <a:latin typeface="Calibri"/>
              <a:cs typeface="Calibri"/>
            </a:endParaRPr>
          </a:p>
          <a:p>
            <a:pPr marL="756285" lvl="1" indent="-287020">
              <a:lnSpc>
                <a:spcPct val="100000"/>
              </a:lnSpc>
              <a:spcBef>
                <a:spcPts val="690"/>
              </a:spcBef>
              <a:buFont typeface="Arial MT"/>
              <a:buChar char="–"/>
              <a:tabLst>
                <a:tab pos="756920" algn="l"/>
              </a:tabLst>
            </a:pPr>
            <a:r>
              <a:rPr sz="2800" spc="-10" dirty="0">
                <a:latin typeface="Calibri"/>
                <a:cs typeface="Calibri"/>
              </a:rPr>
              <a:t>Holds</a:t>
            </a:r>
            <a:r>
              <a:rPr sz="2800" spc="30" dirty="0">
                <a:latin typeface="Calibri"/>
                <a:cs typeface="Calibri"/>
              </a:rPr>
              <a:t> </a:t>
            </a:r>
            <a:r>
              <a:rPr sz="2800" b="1" spc="-10" dirty="0">
                <a:latin typeface="Calibri"/>
                <a:cs typeface="Calibri"/>
              </a:rPr>
              <a:t>address</a:t>
            </a:r>
            <a:r>
              <a:rPr sz="2800" b="1" spc="5" dirty="0">
                <a:latin typeface="Calibri"/>
                <a:cs typeface="Calibri"/>
              </a:rPr>
              <a:t> </a:t>
            </a:r>
            <a:r>
              <a:rPr sz="2800" b="1" spc="-5" dirty="0">
                <a:latin typeface="Calibri"/>
                <a:cs typeface="Calibri"/>
              </a:rPr>
              <a:t>of</a:t>
            </a:r>
            <a:r>
              <a:rPr sz="2800" b="1" dirty="0">
                <a:latin typeface="Calibri"/>
                <a:cs typeface="Calibri"/>
              </a:rPr>
              <a:t> </a:t>
            </a:r>
            <a:r>
              <a:rPr sz="2800" b="1" spc="-20" dirty="0">
                <a:latin typeface="Calibri"/>
                <a:cs typeface="Calibri"/>
              </a:rPr>
              <a:t>next</a:t>
            </a:r>
            <a:r>
              <a:rPr sz="2800" b="1" spc="30" dirty="0">
                <a:latin typeface="Calibri"/>
                <a:cs typeface="Calibri"/>
              </a:rPr>
              <a:t> </a:t>
            </a:r>
            <a:r>
              <a:rPr sz="2800" spc="-10" dirty="0">
                <a:latin typeface="Calibri"/>
                <a:cs typeface="Calibri"/>
              </a:rPr>
              <a:t>instruction</a:t>
            </a:r>
            <a:r>
              <a:rPr sz="2800" spc="50" dirty="0">
                <a:latin typeface="Calibri"/>
                <a:cs typeface="Calibri"/>
              </a:rPr>
              <a:t> </a:t>
            </a:r>
            <a:r>
              <a:rPr sz="2800" spc="-20" dirty="0">
                <a:latin typeface="Calibri"/>
                <a:cs typeface="Calibri"/>
              </a:rPr>
              <a:t>to</a:t>
            </a:r>
            <a:r>
              <a:rPr sz="2800" spc="-5" dirty="0">
                <a:latin typeface="Calibri"/>
                <a:cs typeface="Calibri"/>
              </a:rPr>
              <a:t> </a:t>
            </a:r>
            <a:r>
              <a:rPr sz="2800" spc="-10" dirty="0">
                <a:latin typeface="Calibri"/>
                <a:cs typeface="Calibri"/>
              </a:rPr>
              <a:t>be</a:t>
            </a:r>
            <a:r>
              <a:rPr sz="2800" spc="15" dirty="0">
                <a:latin typeface="Calibri"/>
                <a:cs typeface="Calibri"/>
              </a:rPr>
              <a:t> </a:t>
            </a:r>
            <a:r>
              <a:rPr sz="2800" spc="-20" dirty="0">
                <a:latin typeface="Calibri"/>
                <a:cs typeface="Calibri"/>
              </a:rPr>
              <a:t>fetched</a:t>
            </a:r>
            <a:endParaRPr sz="2800">
              <a:latin typeface="Calibri"/>
              <a:cs typeface="Calibri"/>
            </a:endParaRPr>
          </a:p>
          <a:p>
            <a:pPr marL="355600" indent="-343535">
              <a:lnSpc>
                <a:spcPct val="100000"/>
              </a:lnSpc>
              <a:spcBef>
                <a:spcPts val="750"/>
              </a:spcBef>
              <a:buFont typeface="Arial MT"/>
              <a:buChar char="•"/>
              <a:tabLst>
                <a:tab pos="355600" algn="l"/>
                <a:tab pos="356235" algn="l"/>
              </a:tabLst>
            </a:pPr>
            <a:r>
              <a:rPr sz="3200" b="1" spc="-5" dirty="0">
                <a:solidFill>
                  <a:srgbClr val="FF0000"/>
                </a:solidFill>
                <a:latin typeface="Calibri"/>
                <a:cs typeface="Calibri"/>
              </a:rPr>
              <a:t>Instruction</a:t>
            </a:r>
            <a:r>
              <a:rPr sz="3200" b="1" spc="-20" dirty="0">
                <a:solidFill>
                  <a:srgbClr val="FF0000"/>
                </a:solidFill>
                <a:latin typeface="Calibri"/>
                <a:cs typeface="Calibri"/>
              </a:rPr>
              <a:t> Register</a:t>
            </a:r>
            <a:r>
              <a:rPr sz="3200" b="1" spc="-50" dirty="0">
                <a:solidFill>
                  <a:srgbClr val="FF0000"/>
                </a:solidFill>
                <a:latin typeface="Calibri"/>
                <a:cs typeface="Calibri"/>
              </a:rPr>
              <a:t> </a:t>
            </a:r>
            <a:r>
              <a:rPr sz="3200" b="1" spc="-5" dirty="0">
                <a:solidFill>
                  <a:srgbClr val="FF0000"/>
                </a:solidFill>
                <a:latin typeface="Calibri"/>
                <a:cs typeface="Calibri"/>
              </a:rPr>
              <a:t>(IR)</a:t>
            </a:r>
            <a:endParaRPr sz="3200">
              <a:latin typeface="Calibri"/>
              <a:cs typeface="Calibri"/>
            </a:endParaRPr>
          </a:p>
          <a:p>
            <a:pPr marL="756285" marR="5080" lvl="1" indent="-287020">
              <a:lnSpc>
                <a:spcPct val="100000"/>
              </a:lnSpc>
              <a:spcBef>
                <a:spcPts val="690"/>
              </a:spcBef>
              <a:buFont typeface="Arial MT"/>
              <a:buChar char="–"/>
              <a:tabLst>
                <a:tab pos="756920" algn="l"/>
              </a:tabLst>
            </a:pPr>
            <a:r>
              <a:rPr sz="2800" spc="-10" dirty="0">
                <a:latin typeface="Calibri"/>
                <a:cs typeface="Calibri"/>
              </a:rPr>
              <a:t>Holds</a:t>
            </a:r>
            <a:r>
              <a:rPr sz="2800" spc="30" dirty="0">
                <a:latin typeface="Calibri"/>
                <a:cs typeface="Calibri"/>
              </a:rPr>
              <a:t> </a:t>
            </a:r>
            <a:r>
              <a:rPr sz="2800" spc="-15" dirty="0">
                <a:latin typeface="Calibri"/>
                <a:cs typeface="Calibri"/>
              </a:rPr>
              <a:t>last</a:t>
            </a:r>
            <a:r>
              <a:rPr sz="2800" dirty="0">
                <a:latin typeface="Calibri"/>
                <a:cs typeface="Calibri"/>
              </a:rPr>
              <a:t> </a:t>
            </a:r>
            <a:r>
              <a:rPr sz="2800" spc="-10" dirty="0">
                <a:latin typeface="Calibri"/>
                <a:cs typeface="Calibri"/>
              </a:rPr>
              <a:t>instruction</a:t>
            </a:r>
            <a:r>
              <a:rPr sz="2800" spc="60" dirty="0">
                <a:latin typeface="Calibri"/>
                <a:cs typeface="Calibri"/>
              </a:rPr>
              <a:t> </a:t>
            </a:r>
            <a:r>
              <a:rPr sz="2800" spc="-20" dirty="0">
                <a:latin typeface="Calibri"/>
                <a:cs typeface="Calibri"/>
              </a:rPr>
              <a:t>fetched/current</a:t>
            </a:r>
            <a:r>
              <a:rPr sz="2800" spc="40" dirty="0">
                <a:latin typeface="Calibri"/>
                <a:cs typeface="Calibri"/>
              </a:rPr>
              <a:t> </a:t>
            </a:r>
            <a:r>
              <a:rPr sz="2800" spc="-10" dirty="0">
                <a:latin typeface="Calibri"/>
                <a:cs typeface="Calibri"/>
              </a:rPr>
              <a:t>instruction</a:t>
            </a:r>
            <a:r>
              <a:rPr sz="2800" spc="60" dirty="0">
                <a:latin typeface="Calibri"/>
                <a:cs typeface="Calibri"/>
              </a:rPr>
              <a:t> </a:t>
            </a:r>
            <a:r>
              <a:rPr sz="2800" spc="-10" dirty="0">
                <a:latin typeface="Calibri"/>
                <a:cs typeface="Calibri"/>
              </a:rPr>
              <a:t>being </a:t>
            </a:r>
            <a:r>
              <a:rPr sz="2800" spc="-620" dirty="0">
                <a:latin typeface="Calibri"/>
                <a:cs typeface="Calibri"/>
              </a:rPr>
              <a:t> </a:t>
            </a:r>
            <a:r>
              <a:rPr sz="2800" spc="-25" dirty="0">
                <a:latin typeface="Calibri"/>
                <a:cs typeface="Calibri"/>
              </a:rPr>
              <a:t>executed</a:t>
            </a:r>
            <a:endParaRPr sz="2800">
              <a:latin typeface="Calibri"/>
              <a:cs typeface="Calibri"/>
            </a:endParaRPr>
          </a:p>
        </p:txBody>
      </p:sp>
      <p:sp>
        <p:nvSpPr>
          <p:cNvPr id="4" name="Title 3"/>
          <p:cNvSpPr>
            <a:spLocks noGrp="1"/>
          </p:cNvSpPr>
          <p:nvPr>
            <p:ph type="title"/>
          </p:nvPr>
        </p:nvSpPr>
        <p:spPr/>
        <p:txBody>
          <a:bodyPr/>
          <a:lstStyle/>
          <a:p>
            <a:endParaRPr lang="en-I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38552" y="461594"/>
            <a:ext cx="4869815" cy="697230"/>
          </a:xfrm>
          <a:prstGeom prst="rect">
            <a:avLst/>
          </a:prstGeom>
        </p:spPr>
        <p:txBody>
          <a:bodyPr vert="horz" wrap="square" lIns="0" tIns="13335" rIns="0" bIns="0" rtlCol="0">
            <a:spAutoFit/>
          </a:bodyPr>
          <a:lstStyle/>
          <a:p>
            <a:pPr marL="12700">
              <a:lnSpc>
                <a:spcPct val="100000"/>
              </a:lnSpc>
              <a:spcBef>
                <a:spcPts val="105"/>
              </a:spcBef>
            </a:pPr>
            <a:r>
              <a:rPr sz="4400" b="0" spc="-20" dirty="0">
                <a:solidFill>
                  <a:srgbClr val="FF0000"/>
                </a:solidFill>
                <a:latin typeface="Calibri"/>
                <a:cs typeface="Calibri"/>
              </a:rPr>
              <a:t>Program</a:t>
            </a:r>
            <a:r>
              <a:rPr sz="4400" b="0" spc="-30" dirty="0">
                <a:solidFill>
                  <a:srgbClr val="FF0000"/>
                </a:solidFill>
                <a:latin typeface="Calibri"/>
                <a:cs typeface="Calibri"/>
              </a:rPr>
              <a:t> </a:t>
            </a:r>
            <a:r>
              <a:rPr sz="4400" b="0" spc="-15" dirty="0">
                <a:solidFill>
                  <a:srgbClr val="FF0000"/>
                </a:solidFill>
                <a:latin typeface="Calibri"/>
                <a:cs typeface="Calibri"/>
              </a:rPr>
              <a:t>Status</a:t>
            </a:r>
            <a:r>
              <a:rPr sz="4400" b="0" spc="-20" dirty="0">
                <a:solidFill>
                  <a:srgbClr val="FF0000"/>
                </a:solidFill>
                <a:latin typeface="Calibri"/>
                <a:cs typeface="Calibri"/>
              </a:rPr>
              <a:t> </a:t>
            </a:r>
            <a:r>
              <a:rPr sz="4400" b="0" spc="-60" dirty="0">
                <a:solidFill>
                  <a:srgbClr val="FF0000"/>
                </a:solidFill>
                <a:latin typeface="Calibri"/>
                <a:cs typeface="Calibri"/>
              </a:rPr>
              <a:t>Word</a:t>
            </a:r>
            <a:endParaRPr sz="4400">
              <a:latin typeface="Calibri"/>
              <a:cs typeface="Calibri"/>
            </a:endParaRPr>
          </a:p>
        </p:txBody>
      </p:sp>
      <p:sp>
        <p:nvSpPr>
          <p:cNvPr id="3" name="object 3"/>
          <p:cNvSpPr txBox="1"/>
          <p:nvPr/>
        </p:nvSpPr>
        <p:spPr>
          <a:xfrm>
            <a:off x="457200" y="2438400"/>
            <a:ext cx="8305800" cy="3706143"/>
          </a:xfrm>
          <a:prstGeom prst="rect">
            <a:avLst/>
          </a:prstGeom>
        </p:spPr>
        <p:txBody>
          <a:bodyPr vert="horz" wrap="square" lIns="0" tIns="12700" rIns="0" bIns="0" rtlCol="0">
            <a:spAutoFit/>
          </a:bodyPr>
          <a:lstStyle/>
          <a:p>
            <a:pPr marL="355600" indent="-343535">
              <a:lnSpc>
                <a:spcPct val="100000"/>
              </a:lnSpc>
              <a:spcBef>
                <a:spcPts val="100"/>
              </a:spcBef>
              <a:buFont typeface="Arial MT"/>
              <a:buChar char="•"/>
              <a:tabLst>
                <a:tab pos="355600" algn="l"/>
                <a:tab pos="356235" algn="l"/>
              </a:tabLst>
            </a:pPr>
            <a:r>
              <a:rPr sz="2400" dirty="0">
                <a:latin typeface="Times New Roman" pitchFamily="18" charset="0"/>
                <a:cs typeface="Times New Roman" pitchFamily="18" charset="0"/>
              </a:rPr>
              <a:t>A</a:t>
            </a:r>
            <a:r>
              <a:rPr sz="2400" spc="-20" dirty="0">
                <a:latin typeface="Times New Roman" pitchFamily="18" charset="0"/>
                <a:cs typeface="Times New Roman" pitchFamily="18" charset="0"/>
              </a:rPr>
              <a:t> </a:t>
            </a:r>
            <a:r>
              <a:rPr sz="2400" spc="-10" dirty="0">
                <a:latin typeface="Times New Roman" pitchFamily="18" charset="0"/>
                <a:cs typeface="Times New Roman" pitchFamily="18" charset="0"/>
              </a:rPr>
              <a:t>set</a:t>
            </a:r>
            <a:r>
              <a:rPr sz="2400" spc="-35" dirty="0">
                <a:latin typeface="Times New Roman" pitchFamily="18" charset="0"/>
                <a:cs typeface="Times New Roman" pitchFamily="18" charset="0"/>
              </a:rPr>
              <a:t> </a:t>
            </a:r>
            <a:r>
              <a:rPr sz="2400" spc="-5" dirty="0">
                <a:latin typeface="Times New Roman" pitchFamily="18" charset="0"/>
                <a:cs typeface="Times New Roman" pitchFamily="18" charset="0"/>
              </a:rPr>
              <a:t>of</a:t>
            </a:r>
            <a:r>
              <a:rPr sz="2400" spc="-25" dirty="0">
                <a:latin typeface="Times New Roman" pitchFamily="18" charset="0"/>
                <a:cs typeface="Times New Roman" pitchFamily="18" charset="0"/>
              </a:rPr>
              <a:t> </a:t>
            </a:r>
            <a:r>
              <a:rPr sz="2400" spc="-5" dirty="0">
                <a:latin typeface="Times New Roman" pitchFamily="18" charset="0"/>
                <a:cs typeface="Times New Roman" pitchFamily="18" charset="0"/>
              </a:rPr>
              <a:t>bits</a:t>
            </a:r>
            <a:endParaRPr sz="2400">
              <a:latin typeface="Times New Roman" pitchFamily="18" charset="0"/>
              <a:cs typeface="Times New Roman" pitchFamily="18" charset="0"/>
            </a:endParaRPr>
          </a:p>
          <a:p>
            <a:pPr marL="355600" indent="-343535">
              <a:lnSpc>
                <a:spcPct val="100000"/>
              </a:lnSpc>
              <a:buFont typeface="Arial MT"/>
              <a:buChar char="•"/>
              <a:tabLst>
                <a:tab pos="355600" algn="l"/>
                <a:tab pos="356235" algn="l"/>
              </a:tabLst>
            </a:pPr>
            <a:r>
              <a:rPr sz="2400" spc="-5" dirty="0">
                <a:latin typeface="Times New Roman" pitchFamily="18" charset="0"/>
                <a:cs typeface="Times New Roman" pitchFamily="18" charset="0"/>
              </a:rPr>
              <a:t>Includes</a:t>
            </a:r>
            <a:r>
              <a:rPr sz="2400" spc="-40" dirty="0">
                <a:latin typeface="Times New Roman" pitchFamily="18" charset="0"/>
                <a:cs typeface="Times New Roman" pitchFamily="18" charset="0"/>
              </a:rPr>
              <a:t> </a:t>
            </a:r>
            <a:r>
              <a:rPr sz="2400" spc="-5" dirty="0">
                <a:latin typeface="Times New Roman" pitchFamily="18" charset="0"/>
                <a:cs typeface="Times New Roman" pitchFamily="18" charset="0"/>
              </a:rPr>
              <a:t>Condition</a:t>
            </a:r>
            <a:r>
              <a:rPr sz="2400" spc="-20" dirty="0">
                <a:latin typeface="Times New Roman" pitchFamily="18" charset="0"/>
                <a:cs typeface="Times New Roman" pitchFamily="18" charset="0"/>
              </a:rPr>
              <a:t> </a:t>
            </a:r>
            <a:r>
              <a:rPr sz="2400" spc="-5" dirty="0">
                <a:latin typeface="Times New Roman" pitchFamily="18" charset="0"/>
                <a:cs typeface="Times New Roman" pitchFamily="18" charset="0"/>
              </a:rPr>
              <a:t>Codes</a:t>
            </a:r>
            <a:endParaRPr sz="2400">
              <a:latin typeface="Times New Roman" pitchFamily="18" charset="0"/>
              <a:cs typeface="Times New Roman" pitchFamily="18" charset="0"/>
            </a:endParaRPr>
          </a:p>
          <a:p>
            <a:pPr marL="355600" indent="-343535">
              <a:lnSpc>
                <a:spcPct val="100000"/>
              </a:lnSpc>
              <a:buFont typeface="Arial MT"/>
              <a:buChar char="•"/>
              <a:tabLst>
                <a:tab pos="355600" algn="l"/>
                <a:tab pos="356235" algn="l"/>
              </a:tabLst>
            </a:pPr>
            <a:r>
              <a:rPr sz="2400" spc="-5" dirty="0">
                <a:latin typeface="Times New Roman" pitchFamily="18" charset="0"/>
                <a:cs typeface="Times New Roman" pitchFamily="18" charset="0"/>
              </a:rPr>
              <a:t>Sign</a:t>
            </a:r>
            <a:r>
              <a:rPr sz="2400" spc="-25" dirty="0">
                <a:latin typeface="Times New Roman" pitchFamily="18" charset="0"/>
                <a:cs typeface="Times New Roman" pitchFamily="18" charset="0"/>
              </a:rPr>
              <a:t> </a:t>
            </a:r>
            <a:r>
              <a:rPr sz="2400" spc="-5" dirty="0">
                <a:latin typeface="Times New Roman" pitchFamily="18" charset="0"/>
                <a:cs typeface="Times New Roman" pitchFamily="18" charset="0"/>
              </a:rPr>
              <a:t>of</a:t>
            </a:r>
            <a:r>
              <a:rPr sz="2400" spc="-30" dirty="0">
                <a:latin typeface="Times New Roman" pitchFamily="18" charset="0"/>
                <a:cs typeface="Times New Roman" pitchFamily="18" charset="0"/>
              </a:rPr>
              <a:t> </a:t>
            </a:r>
            <a:r>
              <a:rPr sz="2400" spc="-10" dirty="0">
                <a:latin typeface="Times New Roman" pitchFamily="18" charset="0"/>
                <a:cs typeface="Times New Roman" pitchFamily="18" charset="0"/>
              </a:rPr>
              <a:t>last</a:t>
            </a:r>
            <a:r>
              <a:rPr sz="2400" spc="-30" dirty="0">
                <a:latin typeface="Times New Roman" pitchFamily="18" charset="0"/>
                <a:cs typeface="Times New Roman" pitchFamily="18" charset="0"/>
              </a:rPr>
              <a:t> </a:t>
            </a:r>
            <a:r>
              <a:rPr sz="2400" spc="-10" dirty="0">
                <a:latin typeface="Times New Roman" pitchFamily="18" charset="0"/>
                <a:cs typeface="Times New Roman" pitchFamily="18" charset="0"/>
              </a:rPr>
              <a:t>result</a:t>
            </a:r>
            <a:endParaRPr sz="2400">
              <a:latin typeface="Times New Roman" pitchFamily="18" charset="0"/>
              <a:cs typeface="Times New Roman" pitchFamily="18" charset="0"/>
            </a:endParaRPr>
          </a:p>
          <a:p>
            <a:pPr marL="355600" indent="-343535">
              <a:lnSpc>
                <a:spcPct val="100000"/>
              </a:lnSpc>
              <a:spcBef>
                <a:spcPts val="5"/>
              </a:spcBef>
              <a:buFont typeface="Arial MT"/>
              <a:buChar char="•"/>
              <a:tabLst>
                <a:tab pos="355600" algn="l"/>
                <a:tab pos="356235" algn="l"/>
              </a:tabLst>
            </a:pPr>
            <a:r>
              <a:rPr sz="2400" spc="-30" smtClean="0">
                <a:latin typeface="Times New Roman" pitchFamily="18" charset="0"/>
                <a:cs typeface="Times New Roman" pitchFamily="18" charset="0"/>
              </a:rPr>
              <a:t>Zero</a:t>
            </a:r>
            <a:r>
              <a:rPr lang="en-US" sz="2400" spc="-30" dirty="0" smtClean="0">
                <a:latin typeface="Times New Roman" pitchFamily="18" charset="0"/>
                <a:cs typeface="Times New Roman" pitchFamily="18" charset="0"/>
              </a:rPr>
              <a:t>-set when result is 0</a:t>
            </a:r>
            <a:endParaRPr sz="2400">
              <a:latin typeface="Times New Roman" pitchFamily="18" charset="0"/>
              <a:cs typeface="Times New Roman" pitchFamily="18" charset="0"/>
            </a:endParaRPr>
          </a:p>
          <a:p>
            <a:pPr marL="355600" indent="-343535">
              <a:lnSpc>
                <a:spcPct val="100000"/>
              </a:lnSpc>
              <a:buFont typeface="Arial MT"/>
              <a:buChar char="•"/>
              <a:tabLst>
                <a:tab pos="355600" algn="l"/>
                <a:tab pos="356235" algn="l"/>
              </a:tabLst>
            </a:pPr>
            <a:r>
              <a:rPr sz="2400" spc="-5" dirty="0">
                <a:latin typeface="Times New Roman" pitchFamily="18" charset="0"/>
                <a:cs typeface="Times New Roman" pitchFamily="18" charset="0"/>
              </a:rPr>
              <a:t>Carry</a:t>
            </a:r>
            <a:endParaRPr sz="2400">
              <a:latin typeface="Times New Roman" pitchFamily="18" charset="0"/>
              <a:cs typeface="Times New Roman" pitchFamily="18" charset="0"/>
            </a:endParaRPr>
          </a:p>
          <a:p>
            <a:pPr marL="355600" indent="-343535">
              <a:lnSpc>
                <a:spcPct val="100000"/>
              </a:lnSpc>
              <a:buFont typeface="Arial MT"/>
              <a:buChar char="•"/>
              <a:tabLst>
                <a:tab pos="355600" algn="l"/>
                <a:tab pos="356235" algn="l"/>
              </a:tabLst>
            </a:pPr>
            <a:r>
              <a:rPr sz="2400" spc="-15" dirty="0">
                <a:latin typeface="Times New Roman" pitchFamily="18" charset="0"/>
                <a:cs typeface="Times New Roman" pitchFamily="18" charset="0"/>
              </a:rPr>
              <a:t>Equal</a:t>
            </a:r>
            <a:endParaRPr sz="2400">
              <a:latin typeface="Times New Roman" pitchFamily="18" charset="0"/>
              <a:cs typeface="Times New Roman" pitchFamily="18" charset="0"/>
            </a:endParaRPr>
          </a:p>
          <a:p>
            <a:pPr marL="355600" indent="-343535">
              <a:lnSpc>
                <a:spcPct val="100000"/>
              </a:lnSpc>
              <a:buFont typeface="Arial MT"/>
              <a:buChar char="•"/>
              <a:tabLst>
                <a:tab pos="355600" algn="l"/>
                <a:tab pos="356235" algn="l"/>
              </a:tabLst>
            </a:pPr>
            <a:r>
              <a:rPr sz="2400" spc="-10" dirty="0">
                <a:latin typeface="Times New Roman" pitchFamily="18" charset="0"/>
                <a:cs typeface="Times New Roman" pitchFamily="18" charset="0"/>
              </a:rPr>
              <a:t>Overflow</a:t>
            </a:r>
            <a:endParaRPr sz="2400">
              <a:latin typeface="Times New Roman" pitchFamily="18" charset="0"/>
              <a:cs typeface="Times New Roman" pitchFamily="18" charset="0"/>
            </a:endParaRPr>
          </a:p>
          <a:p>
            <a:pPr marL="355600" indent="-343535">
              <a:lnSpc>
                <a:spcPct val="100000"/>
              </a:lnSpc>
              <a:buFont typeface="Arial MT"/>
              <a:buChar char="•"/>
              <a:tabLst>
                <a:tab pos="355600" algn="l"/>
                <a:tab pos="356235" algn="l"/>
              </a:tabLst>
            </a:pPr>
            <a:r>
              <a:rPr sz="2400" spc="-15">
                <a:latin typeface="Times New Roman" pitchFamily="18" charset="0"/>
                <a:cs typeface="Times New Roman" pitchFamily="18" charset="0"/>
              </a:rPr>
              <a:t>Interrupt</a:t>
            </a:r>
            <a:r>
              <a:rPr sz="2400" spc="-5">
                <a:latin typeface="Times New Roman" pitchFamily="18" charset="0"/>
                <a:cs typeface="Times New Roman" pitchFamily="18" charset="0"/>
              </a:rPr>
              <a:t> </a:t>
            </a:r>
            <a:r>
              <a:rPr sz="2400" spc="-10" smtClean="0">
                <a:latin typeface="Times New Roman" pitchFamily="18" charset="0"/>
                <a:cs typeface="Times New Roman" pitchFamily="18" charset="0"/>
              </a:rPr>
              <a:t>enable/disable</a:t>
            </a:r>
            <a:r>
              <a:rPr lang="en-US" sz="2400" spc="-10" dirty="0" smtClean="0">
                <a:latin typeface="Times New Roman" pitchFamily="18" charset="0"/>
                <a:cs typeface="Times New Roman" pitchFamily="18" charset="0"/>
              </a:rPr>
              <a:t>-</a:t>
            </a:r>
            <a:r>
              <a:rPr lang="en-US" sz="2400" dirty="0" smtClean="0"/>
              <a:t>enable or disable interrupts.</a:t>
            </a:r>
            <a:endParaRPr sz="2400">
              <a:latin typeface="Times New Roman" pitchFamily="18" charset="0"/>
              <a:cs typeface="Times New Roman" pitchFamily="18" charset="0"/>
            </a:endParaRPr>
          </a:p>
          <a:p>
            <a:pPr marL="355600" indent="-343535">
              <a:buFont typeface="Arial MT"/>
              <a:buChar char="•"/>
              <a:tabLst>
                <a:tab pos="355600" algn="l"/>
                <a:tab pos="356235" algn="l"/>
              </a:tabLst>
            </a:pPr>
            <a:r>
              <a:rPr sz="2400" spc="-5" smtClean="0">
                <a:latin typeface="Times New Roman" pitchFamily="18" charset="0"/>
                <a:cs typeface="Times New Roman" pitchFamily="18" charset="0"/>
              </a:rPr>
              <a:t>Supervisor</a:t>
            </a:r>
            <a:r>
              <a:rPr lang="en-US" sz="2400" spc="-5" dirty="0" smtClean="0">
                <a:latin typeface="Times New Roman" pitchFamily="18" charset="0"/>
                <a:cs typeface="Times New Roman" pitchFamily="18" charset="0"/>
              </a:rPr>
              <a:t>-Indicates whether the processor is executing in supervisor or user mode.</a:t>
            </a:r>
            <a:endParaRPr sz="2400">
              <a:latin typeface="Times New Roman" pitchFamily="18" charset="0"/>
              <a:cs typeface="Times New Roman" pitchFamily="18" charset="0"/>
            </a:endParaRPr>
          </a:p>
        </p:txBody>
      </p:sp>
      <p:sp>
        <p:nvSpPr>
          <p:cNvPr id="4" name="TextBox 3"/>
          <p:cNvSpPr txBox="1"/>
          <p:nvPr/>
        </p:nvSpPr>
        <p:spPr>
          <a:xfrm>
            <a:off x="457200" y="1295400"/>
            <a:ext cx="8077200" cy="1015663"/>
          </a:xfrm>
          <a:prstGeom prst="rect">
            <a:avLst/>
          </a:prstGeom>
          <a:noFill/>
        </p:spPr>
        <p:txBody>
          <a:bodyPr wrap="square" rtlCol="0">
            <a:spAutoFit/>
          </a:bodyPr>
          <a:lstStyle/>
          <a:p>
            <a:r>
              <a:rPr lang="en-US" sz="2000" i="1" dirty="0" smtClean="0">
                <a:latin typeface="Times New Roman" pitchFamily="18" charset="0"/>
                <a:cs typeface="Times New Roman" pitchFamily="18" charset="0"/>
              </a:rPr>
              <a:t>program status word (PSW) contain status information.</a:t>
            </a:r>
          </a:p>
          <a:p>
            <a:r>
              <a:rPr lang="en-US" sz="2000" i="1" dirty="0" smtClean="0">
                <a:latin typeface="Times New Roman" pitchFamily="18" charset="0"/>
                <a:cs typeface="Times New Roman" pitchFamily="18" charset="0"/>
              </a:rPr>
              <a:t>The PSW typically </a:t>
            </a:r>
            <a:r>
              <a:rPr lang="en-US" sz="2000" dirty="0" smtClean="0">
                <a:latin typeface="Times New Roman" pitchFamily="18" charset="0"/>
                <a:cs typeface="Times New Roman" pitchFamily="18" charset="0"/>
              </a:rPr>
              <a:t>contains condition codes plus other status information. Common fields or flags include the following:</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04800" y="1447800"/>
            <a:ext cx="8628888" cy="4800600"/>
          </a:xfrm>
        </p:spPr>
        <p:txBody>
          <a:bodyPr>
            <a:normAutofit/>
          </a:bodyPr>
          <a:lstStyle/>
          <a:p>
            <a:pPr algn="just"/>
            <a:r>
              <a:rPr lang="en-US" sz="2400" dirty="0" smtClean="0">
                <a:latin typeface="Times New Roman" pitchFamily="18" charset="0"/>
                <a:cs typeface="Times New Roman" pitchFamily="18" charset="0"/>
              </a:rPr>
              <a:t>The user state is the default (normal) state of operation, in which user programs are executed. </a:t>
            </a:r>
          </a:p>
          <a:p>
            <a:pPr algn="just"/>
            <a:r>
              <a:rPr lang="en-US" sz="2400" dirty="0" smtClean="0">
                <a:latin typeface="Times New Roman" pitchFamily="18" charset="0"/>
                <a:cs typeface="Times New Roman" pitchFamily="18" charset="0"/>
              </a:rPr>
              <a:t>The supervisor state is a special mode of operation to which the user has no access. </a:t>
            </a:r>
          </a:p>
          <a:p>
            <a:pPr algn="just"/>
            <a:r>
              <a:rPr lang="en-US" sz="2400" dirty="0" smtClean="0">
                <a:latin typeface="Times New Roman" pitchFamily="18" charset="0"/>
                <a:cs typeface="Times New Roman" pitchFamily="18" charset="0"/>
              </a:rPr>
              <a:t>When it is in the supervisor state, the processor and its actions are entirely controlled by the Operating System (OS).</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8857488" cy="411162"/>
          </a:xfrm>
        </p:spPr>
        <p:txBody>
          <a:bodyPr>
            <a:normAutofit fontScale="90000"/>
          </a:bodyPr>
          <a:lstStyle/>
          <a:p>
            <a:endParaRPr lang="en-IN" dirty="0"/>
          </a:p>
        </p:txBody>
      </p:sp>
      <p:sp>
        <p:nvSpPr>
          <p:cNvPr id="3" name="Content Placeholder 2"/>
          <p:cNvSpPr>
            <a:spLocks noGrp="1"/>
          </p:cNvSpPr>
          <p:nvPr>
            <p:ph idx="1"/>
          </p:nvPr>
        </p:nvSpPr>
        <p:spPr>
          <a:xfrm>
            <a:off x="228600" y="838200"/>
            <a:ext cx="8705088" cy="2895600"/>
          </a:xfrm>
        </p:spPr>
        <p:txBody>
          <a:bodyPr>
            <a:normAutofit/>
          </a:bodyPr>
          <a:lstStyle/>
          <a:p>
            <a:pPr algn="just"/>
            <a:r>
              <a:rPr lang="en-US" sz="2000" dirty="0">
                <a:latin typeface="Times New Roman" panose="02020603050405020304" pitchFamily="18" charset="0"/>
                <a:cs typeface="Times New Roman" panose="02020603050405020304" pitchFamily="18" charset="0"/>
              </a:rPr>
              <a:t>Processor operations mostly involve processing data.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This </a:t>
            </a:r>
            <a:r>
              <a:rPr lang="en-US" sz="2000" dirty="0">
                <a:latin typeface="Times New Roman" panose="02020603050405020304" pitchFamily="18" charset="0"/>
                <a:cs typeface="Times New Roman" panose="02020603050405020304" pitchFamily="18" charset="0"/>
              </a:rPr>
              <a:t>data can be stored in memory and accessed from thereon.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However</a:t>
            </a:r>
            <a:r>
              <a:rPr lang="en-US" sz="2000" dirty="0">
                <a:latin typeface="Times New Roman" panose="02020603050405020304" pitchFamily="18" charset="0"/>
                <a:cs typeface="Times New Roman" panose="02020603050405020304" pitchFamily="18" charset="0"/>
              </a:rPr>
              <a:t>, reading data from and storing data into memory slows down the </a:t>
            </a:r>
            <a:r>
              <a:rPr lang="en-US" sz="2000" dirty="0" smtClean="0">
                <a:latin typeface="Times New Roman" panose="02020603050405020304" pitchFamily="18" charset="0"/>
                <a:cs typeface="Times New Roman" panose="02020603050405020304" pitchFamily="18" charset="0"/>
              </a:rPr>
              <a:t>processor</a:t>
            </a:r>
          </a:p>
          <a:p>
            <a:pPr algn="just"/>
            <a:r>
              <a:rPr lang="en-US" sz="2000" dirty="0" smtClean="0">
                <a:latin typeface="Times New Roman" panose="02020603050405020304" pitchFamily="18" charset="0"/>
                <a:cs typeface="Times New Roman" panose="02020603050405020304" pitchFamily="18" charset="0"/>
              </a:rPr>
              <a:t>To </a:t>
            </a:r>
            <a:r>
              <a:rPr lang="en-US" sz="2000" dirty="0">
                <a:latin typeface="Times New Roman" panose="02020603050405020304" pitchFamily="18" charset="0"/>
                <a:cs typeface="Times New Roman" panose="02020603050405020304" pitchFamily="18" charset="0"/>
              </a:rPr>
              <a:t>speed up the processor operations, the processor includes some internal memory storage locations, called </a:t>
            </a:r>
            <a:r>
              <a:rPr lang="en-US" sz="2000" b="1" dirty="0">
                <a:latin typeface="Times New Roman" panose="02020603050405020304" pitchFamily="18" charset="0"/>
                <a:cs typeface="Times New Roman" panose="02020603050405020304" pitchFamily="18" charset="0"/>
              </a:rPr>
              <a:t>registers</a:t>
            </a:r>
            <a:r>
              <a:rPr lang="en-US" sz="2000" dirty="0">
                <a:latin typeface="Times New Roman" panose="02020603050405020304" pitchFamily="18" charset="0"/>
                <a:cs typeface="Times New Roman" panose="02020603050405020304" pitchFamily="18" charset="0"/>
              </a:rPr>
              <a:t>.</a:t>
            </a:r>
          </a:p>
          <a:p>
            <a:pPr algn="just"/>
            <a:r>
              <a:rPr lang="en-US" sz="2000" dirty="0">
                <a:latin typeface="Times New Roman" panose="02020603050405020304" pitchFamily="18" charset="0"/>
                <a:cs typeface="Times New Roman" panose="02020603050405020304" pitchFamily="18" charset="0"/>
              </a:rPr>
              <a:t>The registers store data elements for processing without having to access the memory. A limited number of registers are built into the processor chip.</a:t>
            </a:r>
          </a:p>
          <a:p>
            <a:pPr algn="just"/>
            <a:endParaRPr lang="en-IN" sz="2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609600" y="4114800"/>
            <a:ext cx="7772400" cy="2585323"/>
          </a:xfrm>
          <a:prstGeom prst="rect">
            <a:avLst/>
          </a:prstGeom>
          <a:noFill/>
        </p:spPr>
        <p:txBody>
          <a:bodyPr wrap="square" rtlCol="0">
            <a:spAutoFit/>
          </a:bodyPr>
          <a:lstStyle/>
          <a:p>
            <a:r>
              <a:rPr lang="en-US" dirty="0" smtClean="0"/>
              <a:t>The </a:t>
            </a:r>
            <a:r>
              <a:rPr lang="en-US" dirty="0"/>
              <a:t>registers are grouped into three categories −</a:t>
            </a:r>
          </a:p>
          <a:p>
            <a:r>
              <a:rPr lang="en-US" dirty="0"/>
              <a:t>General registers,</a:t>
            </a:r>
          </a:p>
          <a:p>
            <a:r>
              <a:rPr lang="en-US" dirty="0"/>
              <a:t>Control registers, and</a:t>
            </a:r>
          </a:p>
          <a:p>
            <a:r>
              <a:rPr lang="en-US" dirty="0"/>
              <a:t>Segment registers.</a:t>
            </a:r>
          </a:p>
          <a:p>
            <a:r>
              <a:rPr lang="en-US" dirty="0"/>
              <a:t>The general registers are further divided into the following groups −</a:t>
            </a:r>
          </a:p>
          <a:p>
            <a:r>
              <a:rPr lang="en-US" dirty="0"/>
              <a:t>Data registers,</a:t>
            </a:r>
          </a:p>
          <a:p>
            <a:r>
              <a:rPr lang="en-US" dirty="0"/>
              <a:t>Pointer registers, and</a:t>
            </a:r>
          </a:p>
          <a:p>
            <a:r>
              <a:rPr lang="en-US" dirty="0"/>
              <a:t>Index registers.</a:t>
            </a:r>
          </a:p>
          <a:p>
            <a:endParaRPr lang="en-IN" dirty="0"/>
          </a:p>
        </p:txBody>
      </p:sp>
    </p:spTree>
    <p:extLst>
      <p:ext uri="{BB962C8B-B14F-4D97-AF65-F5344CB8AC3E}">
        <p14:creationId xmlns:p14="http://schemas.microsoft.com/office/powerpoint/2010/main" val="33822641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0" y="304800"/>
            <a:ext cx="2532380" cy="452120"/>
          </a:xfrm>
          <a:prstGeom prst="rect">
            <a:avLst/>
          </a:prstGeom>
        </p:spPr>
        <p:txBody>
          <a:bodyPr vert="horz" wrap="square" lIns="0" tIns="12065" rIns="0" bIns="0" rtlCol="0">
            <a:spAutoFit/>
          </a:bodyPr>
          <a:lstStyle/>
          <a:p>
            <a:pPr marL="12700">
              <a:lnSpc>
                <a:spcPct val="100000"/>
              </a:lnSpc>
              <a:spcBef>
                <a:spcPts val="95"/>
              </a:spcBef>
            </a:pPr>
            <a:r>
              <a:rPr sz="2800" b="0" spc="-15" dirty="0">
                <a:latin typeface="Calibri"/>
                <a:cs typeface="Calibri"/>
              </a:rPr>
              <a:t>General</a:t>
            </a:r>
            <a:r>
              <a:rPr sz="2800" b="0" spc="-40" dirty="0">
                <a:latin typeface="Calibri"/>
                <a:cs typeface="Calibri"/>
              </a:rPr>
              <a:t> </a:t>
            </a:r>
            <a:r>
              <a:rPr sz="2800" b="0" spc="-25" dirty="0">
                <a:latin typeface="Calibri"/>
                <a:cs typeface="Calibri"/>
              </a:rPr>
              <a:t>Registers</a:t>
            </a:r>
            <a:endParaRPr sz="2800" dirty="0">
              <a:latin typeface="Calibri"/>
              <a:cs typeface="Calibri"/>
            </a:endParaRPr>
          </a:p>
        </p:txBody>
      </p:sp>
      <p:sp>
        <p:nvSpPr>
          <p:cNvPr id="3" name="object 3"/>
          <p:cNvSpPr txBox="1"/>
          <p:nvPr/>
        </p:nvSpPr>
        <p:spPr>
          <a:xfrm>
            <a:off x="157480" y="914400"/>
            <a:ext cx="8961120" cy="5462393"/>
          </a:xfrm>
          <a:prstGeom prst="rect">
            <a:avLst/>
          </a:prstGeom>
        </p:spPr>
        <p:txBody>
          <a:bodyPr vert="horz" wrap="square" lIns="0" tIns="12065" rIns="0" bIns="0" rtlCol="0">
            <a:spAutoFit/>
          </a:bodyPr>
          <a:lstStyle/>
          <a:p>
            <a:pPr marL="268605" marR="5080" indent="-256540">
              <a:lnSpc>
                <a:spcPct val="150100"/>
              </a:lnSpc>
              <a:spcBef>
                <a:spcPts val="95"/>
              </a:spcBef>
              <a:buFont typeface="Microsoft Sans Serif"/>
              <a:buChar char=""/>
              <a:tabLst>
                <a:tab pos="269240" algn="l"/>
              </a:tabLst>
            </a:pPr>
            <a:r>
              <a:rPr sz="2200" b="1" spc="-5" dirty="0">
                <a:latin typeface="Times New Roman"/>
                <a:cs typeface="Times New Roman"/>
              </a:rPr>
              <a:t>AX is the</a:t>
            </a:r>
            <a:r>
              <a:rPr sz="2200" b="1" spc="15" dirty="0">
                <a:latin typeface="Times New Roman"/>
                <a:cs typeface="Times New Roman"/>
              </a:rPr>
              <a:t> </a:t>
            </a:r>
            <a:r>
              <a:rPr sz="2200" b="1" spc="-5" dirty="0">
                <a:latin typeface="Times New Roman"/>
                <a:cs typeface="Times New Roman"/>
              </a:rPr>
              <a:t>primary</a:t>
            </a:r>
            <a:r>
              <a:rPr sz="2200" b="1" spc="15" dirty="0">
                <a:latin typeface="Times New Roman"/>
                <a:cs typeface="Times New Roman"/>
              </a:rPr>
              <a:t> </a:t>
            </a:r>
            <a:r>
              <a:rPr sz="2200" b="1" spc="-5" dirty="0">
                <a:latin typeface="Times New Roman"/>
                <a:cs typeface="Times New Roman"/>
              </a:rPr>
              <a:t>accumulator</a:t>
            </a:r>
            <a:r>
              <a:rPr sz="2200" spc="-5" dirty="0">
                <a:latin typeface="Times New Roman"/>
                <a:cs typeface="Times New Roman"/>
              </a:rPr>
              <a:t>;</a:t>
            </a:r>
            <a:r>
              <a:rPr sz="2200" spc="15" dirty="0">
                <a:latin typeface="Times New Roman"/>
                <a:cs typeface="Times New Roman"/>
              </a:rPr>
              <a:t> </a:t>
            </a:r>
            <a:r>
              <a:rPr sz="2200" spc="-5" dirty="0">
                <a:latin typeface="Times New Roman"/>
                <a:cs typeface="Times New Roman"/>
              </a:rPr>
              <a:t>it is</a:t>
            </a:r>
            <a:r>
              <a:rPr sz="2200" dirty="0">
                <a:latin typeface="Times New Roman"/>
                <a:cs typeface="Times New Roman"/>
              </a:rPr>
              <a:t> </a:t>
            </a:r>
            <a:r>
              <a:rPr sz="2200" spc="-5" dirty="0">
                <a:latin typeface="Times New Roman"/>
                <a:cs typeface="Times New Roman"/>
              </a:rPr>
              <a:t>used</a:t>
            </a:r>
            <a:r>
              <a:rPr sz="2200" spc="-10" dirty="0">
                <a:latin typeface="Times New Roman"/>
                <a:cs typeface="Times New Roman"/>
              </a:rPr>
              <a:t> </a:t>
            </a:r>
            <a:r>
              <a:rPr sz="2200" spc="-5" dirty="0">
                <a:latin typeface="Times New Roman"/>
                <a:cs typeface="Times New Roman"/>
              </a:rPr>
              <a:t>in</a:t>
            </a:r>
            <a:r>
              <a:rPr sz="2200" spc="5" dirty="0">
                <a:latin typeface="Times New Roman"/>
                <a:cs typeface="Times New Roman"/>
              </a:rPr>
              <a:t> </a:t>
            </a:r>
            <a:r>
              <a:rPr sz="2200" dirty="0">
                <a:latin typeface="Times New Roman"/>
                <a:cs typeface="Times New Roman"/>
              </a:rPr>
              <a:t>input/output</a:t>
            </a:r>
            <a:r>
              <a:rPr sz="2200" spc="-35" dirty="0">
                <a:latin typeface="Times New Roman"/>
                <a:cs typeface="Times New Roman"/>
              </a:rPr>
              <a:t> </a:t>
            </a:r>
            <a:r>
              <a:rPr sz="2200" spc="-5" dirty="0">
                <a:latin typeface="Times New Roman"/>
                <a:cs typeface="Times New Roman"/>
              </a:rPr>
              <a:t>and</a:t>
            </a:r>
            <a:r>
              <a:rPr sz="2200" spc="5" dirty="0">
                <a:latin typeface="Times New Roman"/>
                <a:cs typeface="Times New Roman"/>
              </a:rPr>
              <a:t> </a:t>
            </a:r>
            <a:r>
              <a:rPr sz="2200" spc="-10" dirty="0">
                <a:latin typeface="Times New Roman"/>
                <a:cs typeface="Times New Roman"/>
              </a:rPr>
              <a:t>most </a:t>
            </a:r>
            <a:r>
              <a:rPr sz="2200" spc="-5" dirty="0">
                <a:latin typeface="Times New Roman"/>
                <a:cs typeface="Times New Roman"/>
              </a:rPr>
              <a:t> arithmetic</a:t>
            </a:r>
            <a:r>
              <a:rPr sz="2200" spc="45" dirty="0">
                <a:latin typeface="Times New Roman"/>
                <a:cs typeface="Times New Roman"/>
              </a:rPr>
              <a:t> </a:t>
            </a:r>
            <a:r>
              <a:rPr sz="2200" spc="-5" dirty="0">
                <a:latin typeface="Times New Roman"/>
                <a:cs typeface="Times New Roman"/>
              </a:rPr>
              <a:t>instructions.</a:t>
            </a:r>
            <a:r>
              <a:rPr sz="2200" spc="-10" dirty="0">
                <a:latin typeface="Times New Roman"/>
                <a:cs typeface="Times New Roman"/>
              </a:rPr>
              <a:t> </a:t>
            </a:r>
            <a:r>
              <a:rPr sz="2200" spc="-5" dirty="0">
                <a:latin typeface="Times New Roman"/>
                <a:cs typeface="Times New Roman"/>
              </a:rPr>
              <a:t>For</a:t>
            </a:r>
            <a:r>
              <a:rPr sz="2200" spc="30" dirty="0">
                <a:latin typeface="Times New Roman"/>
                <a:cs typeface="Times New Roman"/>
              </a:rPr>
              <a:t> </a:t>
            </a:r>
            <a:r>
              <a:rPr sz="2200" spc="-5" dirty="0">
                <a:latin typeface="Times New Roman"/>
                <a:cs typeface="Times New Roman"/>
              </a:rPr>
              <a:t>example,</a:t>
            </a:r>
            <a:r>
              <a:rPr sz="2200" spc="30" dirty="0">
                <a:latin typeface="Times New Roman"/>
                <a:cs typeface="Times New Roman"/>
              </a:rPr>
              <a:t> </a:t>
            </a:r>
            <a:r>
              <a:rPr sz="2200" spc="-5" dirty="0">
                <a:latin typeface="Times New Roman"/>
                <a:cs typeface="Times New Roman"/>
              </a:rPr>
              <a:t>in</a:t>
            </a:r>
            <a:r>
              <a:rPr sz="2200" spc="20" dirty="0">
                <a:latin typeface="Times New Roman"/>
                <a:cs typeface="Times New Roman"/>
              </a:rPr>
              <a:t> </a:t>
            </a:r>
            <a:r>
              <a:rPr sz="2200" spc="-5" dirty="0">
                <a:latin typeface="Times New Roman"/>
                <a:cs typeface="Times New Roman"/>
              </a:rPr>
              <a:t>multiplication</a:t>
            </a:r>
            <a:r>
              <a:rPr sz="2200" spc="30" dirty="0">
                <a:latin typeface="Times New Roman"/>
                <a:cs typeface="Times New Roman"/>
              </a:rPr>
              <a:t> </a:t>
            </a:r>
            <a:r>
              <a:rPr sz="2200" spc="-5" dirty="0">
                <a:latin typeface="Times New Roman"/>
                <a:cs typeface="Times New Roman"/>
              </a:rPr>
              <a:t>operation,</a:t>
            </a:r>
            <a:r>
              <a:rPr sz="2200" spc="10" dirty="0">
                <a:latin typeface="Times New Roman"/>
                <a:cs typeface="Times New Roman"/>
              </a:rPr>
              <a:t> </a:t>
            </a:r>
            <a:r>
              <a:rPr sz="2200" dirty="0">
                <a:latin typeface="Times New Roman"/>
                <a:cs typeface="Times New Roman"/>
              </a:rPr>
              <a:t>one </a:t>
            </a:r>
            <a:r>
              <a:rPr sz="2200" spc="-5" dirty="0">
                <a:latin typeface="Times New Roman"/>
                <a:cs typeface="Times New Roman"/>
              </a:rPr>
              <a:t>operand </a:t>
            </a:r>
            <a:r>
              <a:rPr sz="2200" spc="-535" dirty="0">
                <a:latin typeface="Times New Roman"/>
                <a:cs typeface="Times New Roman"/>
              </a:rPr>
              <a:t> </a:t>
            </a:r>
            <a:r>
              <a:rPr sz="2200" spc="-5" dirty="0">
                <a:latin typeface="Times New Roman"/>
                <a:cs typeface="Times New Roman"/>
              </a:rPr>
              <a:t>is stored in</a:t>
            </a:r>
            <a:r>
              <a:rPr sz="2200" dirty="0">
                <a:latin typeface="Times New Roman"/>
                <a:cs typeface="Times New Roman"/>
              </a:rPr>
              <a:t> </a:t>
            </a:r>
            <a:r>
              <a:rPr sz="2200" spc="-5" dirty="0">
                <a:latin typeface="Times New Roman"/>
                <a:cs typeface="Times New Roman"/>
              </a:rPr>
              <a:t>EAX</a:t>
            </a:r>
            <a:r>
              <a:rPr sz="2200" spc="5" dirty="0">
                <a:latin typeface="Times New Roman"/>
                <a:cs typeface="Times New Roman"/>
              </a:rPr>
              <a:t> </a:t>
            </a:r>
            <a:r>
              <a:rPr sz="2200" spc="-5" dirty="0">
                <a:latin typeface="Times New Roman"/>
                <a:cs typeface="Times New Roman"/>
              </a:rPr>
              <a:t>or</a:t>
            </a:r>
            <a:r>
              <a:rPr sz="2200" spc="-110" dirty="0">
                <a:latin typeface="Times New Roman"/>
                <a:cs typeface="Times New Roman"/>
              </a:rPr>
              <a:t> </a:t>
            </a:r>
            <a:r>
              <a:rPr sz="2200" spc="-5" dirty="0">
                <a:latin typeface="Times New Roman"/>
                <a:cs typeface="Times New Roman"/>
              </a:rPr>
              <a:t>AX or</a:t>
            </a:r>
            <a:r>
              <a:rPr sz="2200" spc="-114" dirty="0">
                <a:latin typeface="Times New Roman"/>
                <a:cs typeface="Times New Roman"/>
              </a:rPr>
              <a:t> </a:t>
            </a:r>
            <a:r>
              <a:rPr sz="2200" spc="-5" dirty="0">
                <a:latin typeface="Times New Roman"/>
                <a:cs typeface="Times New Roman"/>
              </a:rPr>
              <a:t>AL</a:t>
            </a:r>
            <a:r>
              <a:rPr sz="2200" spc="-70" dirty="0">
                <a:latin typeface="Times New Roman"/>
                <a:cs typeface="Times New Roman"/>
              </a:rPr>
              <a:t> </a:t>
            </a:r>
            <a:r>
              <a:rPr sz="2200" spc="-5" dirty="0">
                <a:latin typeface="Times New Roman"/>
                <a:cs typeface="Times New Roman"/>
              </a:rPr>
              <a:t>register</a:t>
            </a:r>
            <a:r>
              <a:rPr sz="2200" spc="10" dirty="0">
                <a:latin typeface="Times New Roman"/>
                <a:cs typeface="Times New Roman"/>
              </a:rPr>
              <a:t> </a:t>
            </a:r>
            <a:r>
              <a:rPr sz="2200" spc="-5" dirty="0">
                <a:latin typeface="Times New Roman"/>
                <a:cs typeface="Times New Roman"/>
              </a:rPr>
              <a:t>according</a:t>
            </a:r>
            <a:r>
              <a:rPr sz="2200" dirty="0">
                <a:latin typeface="Times New Roman"/>
                <a:cs typeface="Times New Roman"/>
              </a:rPr>
              <a:t> </a:t>
            </a:r>
            <a:r>
              <a:rPr sz="2200" spc="-5" dirty="0">
                <a:latin typeface="Times New Roman"/>
                <a:cs typeface="Times New Roman"/>
              </a:rPr>
              <a:t>to</a:t>
            </a:r>
            <a:r>
              <a:rPr sz="2200" dirty="0">
                <a:latin typeface="Times New Roman"/>
                <a:cs typeface="Times New Roman"/>
              </a:rPr>
              <a:t> the </a:t>
            </a:r>
            <a:r>
              <a:rPr sz="2200" spc="-5" dirty="0">
                <a:latin typeface="Times New Roman"/>
                <a:cs typeface="Times New Roman"/>
              </a:rPr>
              <a:t>size</a:t>
            </a:r>
            <a:r>
              <a:rPr sz="2200" spc="-10" dirty="0">
                <a:latin typeface="Times New Roman"/>
                <a:cs typeface="Times New Roman"/>
              </a:rPr>
              <a:t> </a:t>
            </a:r>
            <a:r>
              <a:rPr sz="2200" dirty="0">
                <a:latin typeface="Times New Roman"/>
                <a:cs typeface="Times New Roman"/>
              </a:rPr>
              <a:t>of</a:t>
            </a:r>
            <a:r>
              <a:rPr sz="2200" spc="-5" dirty="0">
                <a:latin typeface="Times New Roman"/>
                <a:cs typeface="Times New Roman"/>
              </a:rPr>
              <a:t> </a:t>
            </a:r>
            <a:r>
              <a:rPr sz="2200" dirty="0">
                <a:latin typeface="Times New Roman"/>
                <a:cs typeface="Times New Roman"/>
              </a:rPr>
              <a:t>the </a:t>
            </a:r>
            <a:r>
              <a:rPr sz="2200" spc="5" dirty="0">
                <a:latin typeface="Times New Roman"/>
                <a:cs typeface="Times New Roman"/>
              </a:rPr>
              <a:t>operand.</a:t>
            </a:r>
            <a:endParaRPr sz="2200" dirty="0">
              <a:latin typeface="Times New Roman"/>
              <a:cs typeface="Times New Roman"/>
            </a:endParaRPr>
          </a:p>
          <a:p>
            <a:pPr marL="268605" indent="-256540">
              <a:lnSpc>
                <a:spcPct val="100000"/>
              </a:lnSpc>
              <a:spcBef>
                <a:spcPts val="1850"/>
              </a:spcBef>
              <a:buFont typeface="Microsoft Sans Serif"/>
              <a:buChar char=""/>
              <a:tabLst>
                <a:tab pos="269240" algn="l"/>
              </a:tabLst>
            </a:pPr>
            <a:r>
              <a:rPr sz="2200" b="1" spc="-5" dirty="0">
                <a:latin typeface="Times New Roman"/>
                <a:cs typeface="Times New Roman"/>
              </a:rPr>
              <a:t>BX is</a:t>
            </a:r>
            <a:r>
              <a:rPr sz="2200" b="1" dirty="0">
                <a:latin typeface="Times New Roman"/>
                <a:cs typeface="Times New Roman"/>
              </a:rPr>
              <a:t> </a:t>
            </a:r>
            <a:r>
              <a:rPr sz="2200" b="1" spc="-5" dirty="0">
                <a:latin typeface="Times New Roman"/>
                <a:cs typeface="Times New Roman"/>
              </a:rPr>
              <a:t>known</a:t>
            </a:r>
            <a:r>
              <a:rPr sz="2200" b="1" dirty="0">
                <a:latin typeface="Times New Roman"/>
                <a:cs typeface="Times New Roman"/>
              </a:rPr>
              <a:t> as</a:t>
            </a:r>
            <a:r>
              <a:rPr sz="2200" b="1" spc="-10" dirty="0">
                <a:latin typeface="Times New Roman"/>
                <a:cs typeface="Times New Roman"/>
              </a:rPr>
              <a:t> </a:t>
            </a:r>
            <a:r>
              <a:rPr sz="2200" b="1" spc="-5" dirty="0">
                <a:latin typeface="Times New Roman"/>
                <a:cs typeface="Times New Roman"/>
              </a:rPr>
              <a:t>the</a:t>
            </a:r>
            <a:r>
              <a:rPr sz="2200" b="1" spc="15" dirty="0">
                <a:latin typeface="Times New Roman"/>
                <a:cs typeface="Times New Roman"/>
              </a:rPr>
              <a:t> </a:t>
            </a:r>
            <a:r>
              <a:rPr sz="2200" b="1" spc="-5" dirty="0">
                <a:latin typeface="Times New Roman"/>
                <a:cs typeface="Times New Roman"/>
              </a:rPr>
              <a:t>base</a:t>
            </a:r>
            <a:r>
              <a:rPr sz="2200" b="1" spc="-15" dirty="0">
                <a:latin typeface="Times New Roman"/>
                <a:cs typeface="Times New Roman"/>
              </a:rPr>
              <a:t> </a:t>
            </a:r>
            <a:r>
              <a:rPr sz="2200" b="1" spc="-5" dirty="0">
                <a:latin typeface="Times New Roman"/>
                <a:cs typeface="Times New Roman"/>
              </a:rPr>
              <a:t>register</a:t>
            </a:r>
            <a:r>
              <a:rPr sz="2200" spc="-5" dirty="0">
                <a:latin typeface="Times New Roman"/>
                <a:cs typeface="Times New Roman"/>
              </a:rPr>
              <a:t>,</a:t>
            </a:r>
            <a:r>
              <a:rPr sz="2200" spc="15" dirty="0">
                <a:latin typeface="Times New Roman"/>
                <a:cs typeface="Times New Roman"/>
              </a:rPr>
              <a:t> </a:t>
            </a:r>
            <a:r>
              <a:rPr sz="2200" spc="-5" dirty="0">
                <a:latin typeface="Times New Roman"/>
                <a:cs typeface="Times New Roman"/>
              </a:rPr>
              <a:t>as it</a:t>
            </a:r>
            <a:r>
              <a:rPr sz="2200" dirty="0">
                <a:latin typeface="Times New Roman"/>
                <a:cs typeface="Times New Roman"/>
              </a:rPr>
              <a:t> </a:t>
            </a:r>
            <a:r>
              <a:rPr sz="2200" spc="-5" dirty="0">
                <a:latin typeface="Times New Roman"/>
                <a:cs typeface="Times New Roman"/>
              </a:rPr>
              <a:t>could</a:t>
            </a:r>
            <a:r>
              <a:rPr sz="2200" dirty="0">
                <a:latin typeface="Times New Roman"/>
                <a:cs typeface="Times New Roman"/>
              </a:rPr>
              <a:t> </a:t>
            </a:r>
            <a:r>
              <a:rPr sz="2200" spc="-5" dirty="0">
                <a:latin typeface="Times New Roman"/>
                <a:cs typeface="Times New Roman"/>
              </a:rPr>
              <a:t>be</a:t>
            </a:r>
            <a:r>
              <a:rPr sz="2200" spc="-10" dirty="0">
                <a:latin typeface="Times New Roman"/>
                <a:cs typeface="Times New Roman"/>
              </a:rPr>
              <a:t> </a:t>
            </a:r>
            <a:r>
              <a:rPr sz="2200" spc="-5" dirty="0">
                <a:latin typeface="Times New Roman"/>
                <a:cs typeface="Times New Roman"/>
              </a:rPr>
              <a:t>used</a:t>
            </a:r>
            <a:r>
              <a:rPr sz="2200" spc="5" dirty="0">
                <a:latin typeface="Times New Roman"/>
                <a:cs typeface="Times New Roman"/>
              </a:rPr>
              <a:t> </a:t>
            </a:r>
            <a:r>
              <a:rPr sz="2200" spc="-5" dirty="0">
                <a:latin typeface="Times New Roman"/>
                <a:cs typeface="Times New Roman"/>
              </a:rPr>
              <a:t>in indexed</a:t>
            </a:r>
            <a:r>
              <a:rPr sz="2200" dirty="0">
                <a:latin typeface="Times New Roman"/>
                <a:cs typeface="Times New Roman"/>
              </a:rPr>
              <a:t> </a:t>
            </a:r>
            <a:r>
              <a:rPr sz="2200" dirty="0" smtClean="0">
                <a:latin typeface="Times New Roman"/>
                <a:cs typeface="Times New Roman"/>
              </a:rPr>
              <a:t>addressing</a:t>
            </a:r>
            <a:r>
              <a:rPr lang="en-US" sz="2200" dirty="0">
                <a:latin typeface="Times New Roman"/>
                <a:cs typeface="Times New Roman"/>
              </a:rPr>
              <a:t> (the content of a given index register gets added to an instruction's address part so as to obtain the effective address.)</a:t>
            </a:r>
            <a:r>
              <a:rPr sz="2200" dirty="0" smtClean="0">
                <a:latin typeface="Times New Roman"/>
                <a:cs typeface="Times New Roman"/>
              </a:rPr>
              <a:t>.</a:t>
            </a:r>
            <a:endParaRPr sz="2200" dirty="0">
              <a:latin typeface="Times New Roman"/>
              <a:cs typeface="Times New Roman"/>
            </a:endParaRPr>
          </a:p>
          <a:p>
            <a:pPr marL="268605" marR="125730" indent="-256540">
              <a:lnSpc>
                <a:spcPct val="150000"/>
              </a:lnSpc>
              <a:spcBef>
                <a:spcPts val="530"/>
              </a:spcBef>
              <a:buFont typeface="Microsoft Sans Serif"/>
              <a:buChar char=""/>
              <a:tabLst>
                <a:tab pos="269240" algn="l"/>
              </a:tabLst>
            </a:pPr>
            <a:r>
              <a:rPr sz="2200" b="1" spc="-5" dirty="0">
                <a:latin typeface="Times New Roman"/>
                <a:cs typeface="Times New Roman"/>
              </a:rPr>
              <a:t>CX is</a:t>
            </a:r>
            <a:r>
              <a:rPr sz="2200" b="1" dirty="0">
                <a:latin typeface="Times New Roman"/>
                <a:cs typeface="Times New Roman"/>
              </a:rPr>
              <a:t> </a:t>
            </a:r>
            <a:r>
              <a:rPr sz="2200" b="1" spc="-5" dirty="0">
                <a:latin typeface="Times New Roman"/>
                <a:cs typeface="Times New Roman"/>
              </a:rPr>
              <a:t>known</a:t>
            </a:r>
            <a:r>
              <a:rPr sz="2200" b="1" spc="5" dirty="0">
                <a:latin typeface="Times New Roman"/>
                <a:cs typeface="Times New Roman"/>
              </a:rPr>
              <a:t> </a:t>
            </a:r>
            <a:r>
              <a:rPr sz="2200" b="1" dirty="0">
                <a:latin typeface="Times New Roman"/>
                <a:cs typeface="Times New Roman"/>
              </a:rPr>
              <a:t>as </a:t>
            </a:r>
            <a:r>
              <a:rPr sz="2200" b="1" spc="-5" dirty="0">
                <a:latin typeface="Times New Roman"/>
                <a:cs typeface="Times New Roman"/>
              </a:rPr>
              <a:t>the count</a:t>
            </a:r>
            <a:r>
              <a:rPr sz="2200" b="1" spc="20" dirty="0">
                <a:latin typeface="Times New Roman"/>
                <a:cs typeface="Times New Roman"/>
              </a:rPr>
              <a:t> </a:t>
            </a:r>
            <a:r>
              <a:rPr sz="2200" b="1" spc="-5" dirty="0">
                <a:latin typeface="Times New Roman"/>
                <a:cs typeface="Times New Roman"/>
              </a:rPr>
              <a:t>register</a:t>
            </a:r>
            <a:r>
              <a:rPr sz="2200" spc="-5" dirty="0">
                <a:latin typeface="Times New Roman"/>
                <a:cs typeface="Times New Roman"/>
              </a:rPr>
              <a:t>,</a:t>
            </a:r>
            <a:r>
              <a:rPr sz="2200" dirty="0">
                <a:latin typeface="Times New Roman"/>
                <a:cs typeface="Times New Roman"/>
              </a:rPr>
              <a:t> </a:t>
            </a:r>
            <a:r>
              <a:rPr sz="2200" spc="-5" dirty="0">
                <a:latin typeface="Times New Roman"/>
                <a:cs typeface="Times New Roman"/>
              </a:rPr>
              <a:t>as</a:t>
            </a:r>
            <a:r>
              <a:rPr sz="2200" dirty="0">
                <a:latin typeface="Times New Roman"/>
                <a:cs typeface="Times New Roman"/>
              </a:rPr>
              <a:t> the</a:t>
            </a:r>
            <a:r>
              <a:rPr sz="2200" spc="-5" dirty="0">
                <a:latin typeface="Times New Roman"/>
                <a:cs typeface="Times New Roman"/>
              </a:rPr>
              <a:t> ECX,</a:t>
            </a:r>
            <a:r>
              <a:rPr sz="2200" dirty="0">
                <a:latin typeface="Times New Roman"/>
                <a:cs typeface="Times New Roman"/>
              </a:rPr>
              <a:t> </a:t>
            </a:r>
            <a:r>
              <a:rPr sz="2200" spc="-5" dirty="0">
                <a:latin typeface="Times New Roman"/>
                <a:cs typeface="Times New Roman"/>
              </a:rPr>
              <a:t>CX</a:t>
            </a:r>
            <a:r>
              <a:rPr sz="2200" spc="5" dirty="0">
                <a:latin typeface="Times New Roman"/>
                <a:cs typeface="Times New Roman"/>
              </a:rPr>
              <a:t> </a:t>
            </a:r>
            <a:r>
              <a:rPr sz="2200" spc="-5" dirty="0">
                <a:latin typeface="Times New Roman"/>
                <a:cs typeface="Times New Roman"/>
              </a:rPr>
              <a:t>registers</a:t>
            </a:r>
            <a:r>
              <a:rPr sz="2200" spc="15" dirty="0">
                <a:latin typeface="Times New Roman"/>
                <a:cs typeface="Times New Roman"/>
              </a:rPr>
              <a:t> </a:t>
            </a:r>
            <a:r>
              <a:rPr sz="2200" spc="-5" dirty="0">
                <a:latin typeface="Times New Roman"/>
                <a:cs typeface="Times New Roman"/>
              </a:rPr>
              <a:t>store</a:t>
            </a:r>
            <a:r>
              <a:rPr sz="2200" dirty="0">
                <a:latin typeface="Times New Roman"/>
                <a:cs typeface="Times New Roman"/>
              </a:rPr>
              <a:t> </a:t>
            </a:r>
            <a:r>
              <a:rPr sz="2200" spc="-5" dirty="0">
                <a:latin typeface="Times New Roman"/>
                <a:cs typeface="Times New Roman"/>
              </a:rPr>
              <a:t>the loop </a:t>
            </a:r>
            <a:r>
              <a:rPr sz="2200" spc="-535" dirty="0">
                <a:latin typeface="Times New Roman"/>
                <a:cs typeface="Times New Roman"/>
              </a:rPr>
              <a:t> </a:t>
            </a:r>
            <a:r>
              <a:rPr sz="2200" spc="-5" dirty="0">
                <a:latin typeface="Times New Roman"/>
                <a:cs typeface="Times New Roman"/>
              </a:rPr>
              <a:t>count</a:t>
            </a:r>
            <a:r>
              <a:rPr sz="2200" spc="-10" dirty="0">
                <a:latin typeface="Times New Roman"/>
                <a:cs typeface="Times New Roman"/>
              </a:rPr>
              <a:t> </a:t>
            </a:r>
            <a:r>
              <a:rPr sz="2200" spc="-5" dirty="0">
                <a:latin typeface="Times New Roman"/>
                <a:cs typeface="Times New Roman"/>
              </a:rPr>
              <a:t>in</a:t>
            </a:r>
            <a:r>
              <a:rPr sz="2200" dirty="0">
                <a:latin typeface="Times New Roman"/>
                <a:cs typeface="Times New Roman"/>
              </a:rPr>
              <a:t> </a:t>
            </a:r>
            <a:r>
              <a:rPr sz="2200" spc="-5" dirty="0">
                <a:latin typeface="Times New Roman"/>
                <a:cs typeface="Times New Roman"/>
              </a:rPr>
              <a:t>iterative</a:t>
            </a:r>
            <a:r>
              <a:rPr sz="2200" spc="5" dirty="0">
                <a:latin typeface="Times New Roman"/>
                <a:cs typeface="Times New Roman"/>
              </a:rPr>
              <a:t> </a:t>
            </a:r>
            <a:r>
              <a:rPr sz="2200" spc="-5" dirty="0">
                <a:latin typeface="Times New Roman"/>
                <a:cs typeface="Times New Roman"/>
              </a:rPr>
              <a:t>operations.</a:t>
            </a:r>
            <a:endParaRPr sz="2200" dirty="0">
              <a:latin typeface="Times New Roman"/>
              <a:cs typeface="Times New Roman"/>
            </a:endParaRPr>
          </a:p>
          <a:p>
            <a:pPr marL="268605" marR="116205" indent="-256540">
              <a:lnSpc>
                <a:spcPct val="150000"/>
              </a:lnSpc>
              <a:spcBef>
                <a:spcPts val="530"/>
              </a:spcBef>
              <a:buFont typeface="Microsoft Sans Serif"/>
              <a:buChar char=""/>
              <a:tabLst>
                <a:tab pos="269240" algn="l"/>
              </a:tabLst>
            </a:pPr>
            <a:r>
              <a:rPr sz="2200" b="1" spc="-5" dirty="0">
                <a:latin typeface="Times New Roman"/>
                <a:cs typeface="Times New Roman"/>
              </a:rPr>
              <a:t>DX</a:t>
            </a:r>
            <a:r>
              <a:rPr sz="2200" b="1" dirty="0">
                <a:latin typeface="Times New Roman"/>
                <a:cs typeface="Times New Roman"/>
              </a:rPr>
              <a:t> </a:t>
            </a:r>
            <a:r>
              <a:rPr sz="2200" b="1" spc="-5" dirty="0">
                <a:latin typeface="Times New Roman"/>
                <a:cs typeface="Times New Roman"/>
              </a:rPr>
              <a:t>is</a:t>
            </a:r>
            <a:r>
              <a:rPr sz="2200" b="1" spc="10" dirty="0">
                <a:latin typeface="Times New Roman"/>
                <a:cs typeface="Times New Roman"/>
              </a:rPr>
              <a:t> </a:t>
            </a:r>
            <a:r>
              <a:rPr sz="2200" b="1" spc="-5" dirty="0">
                <a:latin typeface="Times New Roman"/>
                <a:cs typeface="Times New Roman"/>
              </a:rPr>
              <a:t>known</a:t>
            </a:r>
            <a:r>
              <a:rPr sz="2200" b="1" spc="5" dirty="0">
                <a:latin typeface="Times New Roman"/>
                <a:cs typeface="Times New Roman"/>
              </a:rPr>
              <a:t> </a:t>
            </a:r>
            <a:r>
              <a:rPr sz="2200" b="1" dirty="0">
                <a:latin typeface="Times New Roman"/>
                <a:cs typeface="Times New Roman"/>
              </a:rPr>
              <a:t>as</a:t>
            </a:r>
            <a:r>
              <a:rPr sz="2200" b="1" spc="5" dirty="0">
                <a:latin typeface="Times New Roman"/>
                <a:cs typeface="Times New Roman"/>
              </a:rPr>
              <a:t> </a:t>
            </a:r>
            <a:r>
              <a:rPr sz="2200" b="1" spc="-5" dirty="0">
                <a:latin typeface="Times New Roman"/>
                <a:cs typeface="Times New Roman"/>
              </a:rPr>
              <a:t>the</a:t>
            </a:r>
            <a:r>
              <a:rPr sz="2200" b="1" spc="5" dirty="0">
                <a:latin typeface="Times New Roman"/>
                <a:cs typeface="Times New Roman"/>
              </a:rPr>
              <a:t> </a:t>
            </a:r>
            <a:r>
              <a:rPr sz="2200" b="1" spc="-5" dirty="0">
                <a:latin typeface="Times New Roman"/>
                <a:cs typeface="Times New Roman"/>
              </a:rPr>
              <a:t>data</a:t>
            </a:r>
            <a:r>
              <a:rPr sz="2200" b="1" spc="15" dirty="0">
                <a:latin typeface="Times New Roman"/>
                <a:cs typeface="Times New Roman"/>
              </a:rPr>
              <a:t> </a:t>
            </a:r>
            <a:r>
              <a:rPr sz="2200" b="1" spc="-10" dirty="0">
                <a:latin typeface="Times New Roman"/>
                <a:cs typeface="Times New Roman"/>
              </a:rPr>
              <a:t>register</a:t>
            </a:r>
            <a:r>
              <a:rPr sz="2200" spc="-10" dirty="0">
                <a:latin typeface="Times New Roman"/>
                <a:cs typeface="Times New Roman"/>
              </a:rPr>
              <a:t>.</a:t>
            </a:r>
            <a:r>
              <a:rPr sz="2200" spc="5" dirty="0">
                <a:latin typeface="Times New Roman"/>
                <a:cs typeface="Times New Roman"/>
              </a:rPr>
              <a:t> </a:t>
            </a:r>
            <a:r>
              <a:rPr sz="2200" spc="-5" dirty="0">
                <a:latin typeface="Times New Roman"/>
                <a:cs typeface="Times New Roman"/>
              </a:rPr>
              <a:t>It</a:t>
            </a:r>
            <a:r>
              <a:rPr sz="2200" spc="25" dirty="0">
                <a:latin typeface="Times New Roman"/>
                <a:cs typeface="Times New Roman"/>
              </a:rPr>
              <a:t> </a:t>
            </a:r>
            <a:r>
              <a:rPr sz="2200" spc="-5" dirty="0">
                <a:latin typeface="Times New Roman"/>
                <a:cs typeface="Times New Roman"/>
              </a:rPr>
              <a:t>is also</a:t>
            </a:r>
            <a:r>
              <a:rPr sz="2200" spc="5" dirty="0">
                <a:latin typeface="Times New Roman"/>
                <a:cs typeface="Times New Roman"/>
              </a:rPr>
              <a:t> </a:t>
            </a:r>
            <a:r>
              <a:rPr sz="2200" spc="-5" dirty="0">
                <a:latin typeface="Times New Roman"/>
                <a:cs typeface="Times New Roman"/>
              </a:rPr>
              <a:t>used</a:t>
            </a:r>
            <a:r>
              <a:rPr sz="2200" spc="5" dirty="0">
                <a:latin typeface="Times New Roman"/>
                <a:cs typeface="Times New Roman"/>
              </a:rPr>
              <a:t> </a:t>
            </a:r>
            <a:r>
              <a:rPr sz="2200" spc="-5" dirty="0">
                <a:latin typeface="Times New Roman"/>
                <a:cs typeface="Times New Roman"/>
              </a:rPr>
              <a:t>in</a:t>
            </a:r>
            <a:r>
              <a:rPr sz="2200" spc="10" dirty="0">
                <a:latin typeface="Times New Roman"/>
                <a:cs typeface="Times New Roman"/>
              </a:rPr>
              <a:t> </a:t>
            </a:r>
            <a:r>
              <a:rPr sz="2200" dirty="0">
                <a:latin typeface="Times New Roman"/>
                <a:cs typeface="Times New Roman"/>
              </a:rPr>
              <a:t>input/output</a:t>
            </a:r>
            <a:r>
              <a:rPr sz="2200" spc="-30" dirty="0">
                <a:latin typeface="Times New Roman"/>
                <a:cs typeface="Times New Roman"/>
              </a:rPr>
              <a:t> </a:t>
            </a:r>
            <a:r>
              <a:rPr sz="2200" spc="-5" dirty="0">
                <a:latin typeface="Times New Roman"/>
                <a:cs typeface="Times New Roman"/>
              </a:rPr>
              <a:t>operations. </a:t>
            </a:r>
            <a:r>
              <a:rPr sz="2200" spc="-535" dirty="0">
                <a:latin typeface="Times New Roman"/>
                <a:cs typeface="Times New Roman"/>
              </a:rPr>
              <a:t> </a:t>
            </a:r>
            <a:r>
              <a:rPr sz="2200" spc="-5" dirty="0">
                <a:latin typeface="Times New Roman"/>
                <a:cs typeface="Times New Roman"/>
              </a:rPr>
              <a:t>It is also used with AX register along with DX for multiply and divide </a:t>
            </a:r>
            <a:r>
              <a:rPr sz="2200" dirty="0">
                <a:latin typeface="Times New Roman"/>
                <a:cs typeface="Times New Roman"/>
              </a:rPr>
              <a:t> </a:t>
            </a:r>
            <a:r>
              <a:rPr sz="2200" spc="-5" dirty="0">
                <a:latin typeface="Times New Roman"/>
                <a:cs typeface="Times New Roman"/>
              </a:rPr>
              <a:t>operations</a:t>
            </a:r>
            <a:r>
              <a:rPr sz="2200" spc="-15" dirty="0">
                <a:latin typeface="Times New Roman"/>
                <a:cs typeface="Times New Roman"/>
              </a:rPr>
              <a:t> </a:t>
            </a:r>
            <a:r>
              <a:rPr sz="2200" spc="-5" dirty="0">
                <a:latin typeface="Times New Roman"/>
                <a:cs typeface="Times New Roman"/>
              </a:rPr>
              <a:t>involving</a:t>
            </a:r>
            <a:r>
              <a:rPr sz="2200" spc="-20" dirty="0">
                <a:latin typeface="Times New Roman"/>
                <a:cs typeface="Times New Roman"/>
              </a:rPr>
              <a:t> </a:t>
            </a:r>
            <a:r>
              <a:rPr sz="2200" spc="-10" dirty="0">
                <a:latin typeface="Times New Roman"/>
                <a:cs typeface="Times New Roman"/>
              </a:rPr>
              <a:t>large</a:t>
            </a:r>
            <a:r>
              <a:rPr sz="2200" spc="10" dirty="0">
                <a:latin typeface="Times New Roman"/>
                <a:cs typeface="Times New Roman"/>
              </a:rPr>
              <a:t> </a:t>
            </a:r>
            <a:r>
              <a:rPr sz="2200" spc="-5" dirty="0">
                <a:latin typeface="Times New Roman"/>
                <a:cs typeface="Times New Roman"/>
              </a:rPr>
              <a:t>values.</a:t>
            </a:r>
            <a:endParaRPr sz="2200" dirty="0">
              <a:latin typeface="Times New Roman"/>
              <a:cs typeface="Times New Roman"/>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60165" y="151256"/>
            <a:ext cx="2447290" cy="452120"/>
          </a:xfrm>
          <a:prstGeom prst="rect">
            <a:avLst/>
          </a:prstGeom>
        </p:spPr>
        <p:txBody>
          <a:bodyPr vert="horz" wrap="square" lIns="0" tIns="12065" rIns="0" bIns="0" rtlCol="0">
            <a:spAutoFit/>
          </a:bodyPr>
          <a:lstStyle/>
          <a:p>
            <a:pPr marL="12700">
              <a:lnSpc>
                <a:spcPct val="100000"/>
              </a:lnSpc>
              <a:spcBef>
                <a:spcPts val="95"/>
              </a:spcBef>
            </a:pPr>
            <a:r>
              <a:rPr sz="2800" b="0" spc="-25" dirty="0">
                <a:latin typeface="Calibri"/>
                <a:cs typeface="Calibri"/>
              </a:rPr>
              <a:t>Pointer</a:t>
            </a:r>
            <a:r>
              <a:rPr sz="2800" b="0" spc="-15" dirty="0">
                <a:latin typeface="Calibri"/>
                <a:cs typeface="Calibri"/>
              </a:rPr>
              <a:t> </a:t>
            </a:r>
            <a:r>
              <a:rPr sz="2800" b="0" spc="-25" dirty="0">
                <a:latin typeface="Calibri"/>
                <a:cs typeface="Calibri"/>
              </a:rPr>
              <a:t>Registers</a:t>
            </a:r>
            <a:endParaRPr sz="2800">
              <a:latin typeface="Calibri"/>
              <a:cs typeface="Calibri"/>
            </a:endParaRPr>
          </a:p>
        </p:txBody>
      </p:sp>
      <p:sp>
        <p:nvSpPr>
          <p:cNvPr id="3" name="object 3"/>
          <p:cNvSpPr txBox="1"/>
          <p:nvPr/>
        </p:nvSpPr>
        <p:spPr>
          <a:xfrm>
            <a:off x="112606" y="990600"/>
            <a:ext cx="8878994" cy="5282856"/>
          </a:xfrm>
          <a:prstGeom prst="rect">
            <a:avLst/>
          </a:prstGeom>
        </p:spPr>
        <p:txBody>
          <a:bodyPr vert="horz" wrap="square" lIns="0" tIns="12065" rIns="0" bIns="0" rtlCol="0">
            <a:spAutoFit/>
          </a:bodyPr>
          <a:lstStyle/>
          <a:p>
            <a:pPr marL="355600" marR="245110" indent="-342900" algn="just">
              <a:lnSpc>
                <a:spcPct val="150000"/>
              </a:lnSpc>
              <a:spcBef>
                <a:spcPts val="95"/>
              </a:spcBef>
              <a:buFont typeface="Arial MT"/>
              <a:buChar char="•"/>
              <a:tabLst>
                <a:tab pos="355600" algn="l"/>
              </a:tabLst>
            </a:pPr>
            <a:r>
              <a:rPr sz="2000" b="1" dirty="0">
                <a:latin typeface="Times New Roman"/>
                <a:cs typeface="Times New Roman"/>
              </a:rPr>
              <a:t>Instruction</a:t>
            </a:r>
            <a:r>
              <a:rPr sz="2000" b="1" spc="-45" dirty="0">
                <a:latin typeface="Times New Roman"/>
                <a:cs typeface="Times New Roman"/>
              </a:rPr>
              <a:t> </a:t>
            </a:r>
            <a:r>
              <a:rPr sz="2000" b="1" dirty="0">
                <a:latin typeface="Times New Roman"/>
                <a:cs typeface="Times New Roman"/>
              </a:rPr>
              <a:t>Pointer</a:t>
            </a:r>
            <a:r>
              <a:rPr sz="2000" b="1" spc="-60" dirty="0">
                <a:latin typeface="Times New Roman"/>
                <a:cs typeface="Times New Roman"/>
              </a:rPr>
              <a:t> </a:t>
            </a:r>
            <a:r>
              <a:rPr sz="2000" b="1" dirty="0">
                <a:latin typeface="Times New Roman"/>
                <a:cs typeface="Times New Roman"/>
              </a:rPr>
              <a:t>(IP)</a:t>
            </a:r>
            <a:r>
              <a:rPr sz="2000" b="1" spc="-5" dirty="0">
                <a:latin typeface="Times New Roman"/>
                <a:cs typeface="Times New Roman"/>
              </a:rPr>
              <a:t> </a:t>
            </a:r>
            <a:r>
              <a:rPr sz="2000" dirty="0">
                <a:latin typeface="Times New Roman"/>
                <a:cs typeface="Times New Roman"/>
              </a:rPr>
              <a:t>−</a:t>
            </a:r>
            <a:r>
              <a:rPr sz="2000" spc="-50" dirty="0">
                <a:latin typeface="Times New Roman"/>
                <a:cs typeface="Times New Roman"/>
              </a:rPr>
              <a:t> </a:t>
            </a:r>
            <a:r>
              <a:rPr sz="2000" dirty="0">
                <a:latin typeface="Times New Roman"/>
                <a:cs typeface="Times New Roman"/>
              </a:rPr>
              <a:t>The 16-bit</a:t>
            </a:r>
            <a:r>
              <a:rPr sz="2000" spc="-40" dirty="0">
                <a:latin typeface="Times New Roman"/>
                <a:cs typeface="Times New Roman"/>
              </a:rPr>
              <a:t> </a:t>
            </a:r>
            <a:r>
              <a:rPr sz="2000" dirty="0">
                <a:latin typeface="Times New Roman"/>
                <a:cs typeface="Times New Roman"/>
              </a:rPr>
              <a:t>IP</a:t>
            </a:r>
            <a:r>
              <a:rPr sz="2000" spc="-85" dirty="0">
                <a:latin typeface="Times New Roman"/>
                <a:cs typeface="Times New Roman"/>
              </a:rPr>
              <a:t> </a:t>
            </a:r>
            <a:r>
              <a:rPr sz="2000" dirty="0">
                <a:latin typeface="Times New Roman"/>
                <a:cs typeface="Times New Roman"/>
              </a:rPr>
              <a:t>register</a:t>
            </a:r>
            <a:r>
              <a:rPr sz="2000" spc="-30" dirty="0">
                <a:latin typeface="Times New Roman"/>
                <a:cs typeface="Times New Roman"/>
              </a:rPr>
              <a:t> </a:t>
            </a:r>
            <a:r>
              <a:rPr sz="2000" dirty="0">
                <a:latin typeface="Times New Roman"/>
                <a:cs typeface="Times New Roman"/>
              </a:rPr>
              <a:t>stores</a:t>
            </a:r>
            <a:r>
              <a:rPr sz="2000" spc="-30" dirty="0">
                <a:latin typeface="Times New Roman"/>
                <a:cs typeface="Times New Roman"/>
              </a:rPr>
              <a:t> </a:t>
            </a:r>
            <a:r>
              <a:rPr sz="2000" dirty="0">
                <a:latin typeface="Times New Roman"/>
                <a:cs typeface="Times New Roman"/>
              </a:rPr>
              <a:t>the</a:t>
            </a:r>
            <a:r>
              <a:rPr sz="2000" spc="-10" dirty="0">
                <a:latin typeface="Times New Roman"/>
                <a:cs typeface="Times New Roman"/>
              </a:rPr>
              <a:t> </a:t>
            </a:r>
            <a:r>
              <a:rPr sz="2000" spc="-5" dirty="0">
                <a:latin typeface="Times New Roman"/>
                <a:cs typeface="Times New Roman"/>
              </a:rPr>
              <a:t>offset</a:t>
            </a:r>
            <a:r>
              <a:rPr sz="2000" spc="-35" dirty="0">
                <a:latin typeface="Times New Roman"/>
                <a:cs typeface="Times New Roman"/>
              </a:rPr>
              <a:t> </a:t>
            </a:r>
            <a:r>
              <a:rPr sz="2000" dirty="0" smtClean="0">
                <a:latin typeface="Times New Roman"/>
                <a:cs typeface="Times New Roman"/>
              </a:rPr>
              <a:t>address</a:t>
            </a:r>
            <a:r>
              <a:rPr lang="en-US" sz="2000" dirty="0">
                <a:latin typeface="Times New Roman"/>
                <a:cs typeface="Times New Roman"/>
              </a:rPr>
              <a:t> (</a:t>
            </a:r>
            <a:r>
              <a:rPr lang="en-US" sz="2000" i="1" dirty="0">
                <a:latin typeface="Times New Roman"/>
                <a:cs typeface="Times New Roman"/>
              </a:rPr>
              <a:t>The offset address, which is a part of the address, is added to the start of the segment to ad­dress a memory location within the memory segment</a:t>
            </a:r>
            <a:r>
              <a:rPr lang="en-US" sz="2000" dirty="0">
                <a:latin typeface="Times New Roman"/>
                <a:cs typeface="Times New Roman"/>
              </a:rPr>
              <a:t>)</a:t>
            </a:r>
            <a:r>
              <a:rPr sz="2000" spc="-45" dirty="0" smtClean="0">
                <a:latin typeface="Times New Roman"/>
                <a:cs typeface="Times New Roman"/>
              </a:rPr>
              <a:t> </a:t>
            </a:r>
            <a:r>
              <a:rPr sz="2000" dirty="0">
                <a:latin typeface="Times New Roman"/>
                <a:cs typeface="Times New Roman"/>
              </a:rPr>
              <a:t>of</a:t>
            </a:r>
            <a:r>
              <a:rPr sz="2000" spc="5" dirty="0">
                <a:latin typeface="Times New Roman"/>
                <a:cs typeface="Times New Roman"/>
              </a:rPr>
              <a:t> </a:t>
            </a:r>
            <a:r>
              <a:rPr sz="2000" dirty="0">
                <a:latin typeface="Times New Roman"/>
                <a:cs typeface="Times New Roman"/>
              </a:rPr>
              <a:t>the </a:t>
            </a:r>
            <a:r>
              <a:rPr sz="2000" spc="-490" dirty="0">
                <a:latin typeface="Times New Roman"/>
                <a:cs typeface="Times New Roman"/>
              </a:rPr>
              <a:t> </a:t>
            </a:r>
            <a:r>
              <a:rPr sz="2000" dirty="0">
                <a:latin typeface="Times New Roman"/>
                <a:cs typeface="Times New Roman"/>
              </a:rPr>
              <a:t>next </a:t>
            </a:r>
            <a:r>
              <a:rPr sz="2000" spc="-5" dirty="0">
                <a:latin typeface="Times New Roman"/>
                <a:cs typeface="Times New Roman"/>
              </a:rPr>
              <a:t>instruction </a:t>
            </a:r>
            <a:r>
              <a:rPr sz="2000" dirty="0">
                <a:latin typeface="Times New Roman"/>
                <a:cs typeface="Times New Roman"/>
              </a:rPr>
              <a:t>to be executed. IP in association with </a:t>
            </a:r>
            <a:r>
              <a:rPr sz="2000" spc="-5" dirty="0">
                <a:latin typeface="Times New Roman"/>
                <a:cs typeface="Times New Roman"/>
              </a:rPr>
              <a:t>the CS </a:t>
            </a:r>
            <a:r>
              <a:rPr sz="2000" dirty="0">
                <a:latin typeface="Times New Roman"/>
                <a:cs typeface="Times New Roman"/>
              </a:rPr>
              <a:t>register (as CS:IP) </a:t>
            </a:r>
            <a:r>
              <a:rPr sz="2000" spc="-490" dirty="0">
                <a:latin typeface="Times New Roman"/>
                <a:cs typeface="Times New Roman"/>
              </a:rPr>
              <a:t> </a:t>
            </a:r>
            <a:r>
              <a:rPr sz="2000" dirty="0">
                <a:latin typeface="Times New Roman"/>
                <a:cs typeface="Times New Roman"/>
              </a:rPr>
              <a:t>gives</a:t>
            </a:r>
            <a:r>
              <a:rPr sz="2000" spc="-25" dirty="0">
                <a:latin typeface="Times New Roman"/>
                <a:cs typeface="Times New Roman"/>
              </a:rPr>
              <a:t> </a:t>
            </a:r>
            <a:r>
              <a:rPr sz="2000" dirty="0">
                <a:latin typeface="Times New Roman"/>
                <a:cs typeface="Times New Roman"/>
              </a:rPr>
              <a:t>the</a:t>
            </a:r>
            <a:r>
              <a:rPr sz="2000" spc="-20" dirty="0">
                <a:latin typeface="Times New Roman"/>
                <a:cs typeface="Times New Roman"/>
              </a:rPr>
              <a:t> </a:t>
            </a:r>
            <a:r>
              <a:rPr sz="2000" spc="-5" dirty="0">
                <a:latin typeface="Times New Roman"/>
                <a:cs typeface="Times New Roman"/>
              </a:rPr>
              <a:t>complete </a:t>
            </a:r>
            <a:r>
              <a:rPr sz="2000" dirty="0">
                <a:latin typeface="Times New Roman"/>
                <a:cs typeface="Times New Roman"/>
              </a:rPr>
              <a:t>address</a:t>
            </a:r>
            <a:r>
              <a:rPr sz="2000" spc="-40" dirty="0">
                <a:latin typeface="Times New Roman"/>
                <a:cs typeface="Times New Roman"/>
              </a:rPr>
              <a:t> </a:t>
            </a:r>
            <a:r>
              <a:rPr sz="2000" dirty="0">
                <a:latin typeface="Times New Roman"/>
                <a:cs typeface="Times New Roman"/>
              </a:rPr>
              <a:t>of</a:t>
            </a:r>
            <a:r>
              <a:rPr sz="2000" spc="-10" dirty="0">
                <a:latin typeface="Times New Roman"/>
                <a:cs typeface="Times New Roman"/>
              </a:rPr>
              <a:t> </a:t>
            </a:r>
            <a:r>
              <a:rPr sz="2000" dirty="0">
                <a:latin typeface="Times New Roman"/>
                <a:cs typeface="Times New Roman"/>
              </a:rPr>
              <a:t>the</a:t>
            </a:r>
            <a:r>
              <a:rPr sz="2000" spc="-5" dirty="0">
                <a:latin typeface="Times New Roman"/>
                <a:cs typeface="Times New Roman"/>
              </a:rPr>
              <a:t> </a:t>
            </a:r>
            <a:r>
              <a:rPr sz="2000" dirty="0">
                <a:latin typeface="Times New Roman"/>
                <a:cs typeface="Times New Roman"/>
              </a:rPr>
              <a:t>current</a:t>
            </a:r>
            <a:r>
              <a:rPr sz="2000" spc="-40" dirty="0">
                <a:latin typeface="Times New Roman"/>
                <a:cs typeface="Times New Roman"/>
              </a:rPr>
              <a:t> </a:t>
            </a:r>
            <a:r>
              <a:rPr sz="2000" spc="-5" dirty="0">
                <a:latin typeface="Times New Roman"/>
                <a:cs typeface="Times New Roman"/>
              </a:rPr>
              <a:t>instruction</a:t>
            </a:r>
            <a:r>
              <a:rPr sz="2000" spc="-30" dirty="0">
                <a:latin typeface="Times New Roman"/>
                <a:cs typeface="Times New Roman"/>
              </a:rPr>
              <a:t> </a:t>
            </a:r>
            <a:r>
              <a:rPr sz="2000" dirty="0">
                <a:latin typeface="Times New Roman"/>
                <a:cs typeface="Times New Roman"/>
              </a:rPr>
              <a:t>in</a:t>
            </a:r>
            <a:r>
              <a:rPr sz="2000" spc="-5" dirty="0">
                <a:latin typeface="Times New Roman"/>
                <a:cs typeface="Times New Roman"/>
              </a:rPr>
              <a:t> </a:t>
            </a:r>
            <a:r>
              <a:rPr sz="2000" dirty="0">
                <a:latin typeface="Times New Roman"/>
                <a:cs typeface="Times New Roman"/>
              </a:rPr>
              <a:t>the</a:t>
            </a:r>
            <a:r>
              <a:rPr sz="2000" spc="-20" dirty="0">
                <a:latin typeface="Times New Roman"/>
                <a:cs typeface="Times New Roman"/>
              </a:rPr>
              <a:t> </a:t>
            </a:r>
            <a:r>
              <a:rPr sz="2000" dirty="0">
                <a:latin typeface="Times New Roman"/>
                <a:cs typeface="Times New Roman"/>
              </a:rPr>
              <a:t>code</a:t>
            </a:r>
            <a:r>
              <a:rPr sz="2000" spc="-5" dirty="0">
                <a:latin typeface="Times New Roman"/>
                <a:cs typeface="Times New Roman"/>
              </a:rPr>
              <a:t> segment.</a:t>
            </a:r>
            <a:endParaRPr sz="2000" dirty="0">
              <a:latin typeface="Times New Roman"/>
              <a:cs typeface="Times New Roman"/>
            </a:endParaRPr>
          </a:p>
          <a:p>
            <a:pPr marL="355600" marR="167005" indent="-342900" algn="just">
              <a:lnSpc>
                <a:spcPct val="150100"/>
              </a:lnSpc>
              <a:spcBef>
                <a:spcPts val="480"/>
              </a:spcBef>
              <a:buFont typeface="Arial MT"/>
              <a:buChar char="•"/>
              <a:tabLst>
                <a:tab pos="355600" algn="l"/>
              </a:tabLst>
            </a:pPr>
            <a:r>
              <a:rPr sz="2000" b="1" dirty="0">
                <a:latin typeface="Times New Roman"/>
                <a:cs typeface="Times New Roman"/>
              </a:rPr>
              <a:t>Stack Pointer (SP) </a:t>
            </a:r>
            <a:r>
              <a:rPr sz="2000" dirty="0">
                <a:latin typeface="Times New Roman"/>
                <a:cs typeface="Times New Roman"/>
              </a:rPr>
              <a:t>− The 16-bit SP register provides the </a:t>
            </a:r>
            <a:r>
              <a:rPr sz="2000" spc="-5" dirty="0">
                <a:latin typeface="Times New Roman"/>
                <a:cs typeface="Times New Roman"/>
              </a:rPr>
              <a:t>offset </a:t>
            </a:r>
            <a:r>
              <a:rPr sz="2000" dirty="0">
                <a:latin typeface="Times New Roman"/>
                <a:cs typeface="Times New Roman"/>
              </a:rPr>
              <a:t>value within the </a:t>
            </a:r>
            <a:r>
              <a:rPr sz="2000" spc="-484" dirty="0">
                <a:latin typeface="Times New Roman"/>
                <a:cs typeface="Times New Roman"/>
              </a:rPr>
              <a:t> </a:t>
            </a:r>
            <a:r>
              <a:rPr sz="2000" dirty="0">
                <a:latin typeface="Times New Roman"/>
                <a:cs typeface="Times New Roman"/>
              </a:rPr>
              <a:t>program</a:t>
            </a:r>
            <a:r>
              <a:rPr sz="2000" spc="-50" dirty="0">
                <a:latin typeface="Times New Roman"/>
                <a:cs typeface="Times New Roman"/>
              </a:rPr>
              <a:t> </a:t>
            </a:r>
            <a:r>
              <a:rPr sz="2000" dirty="0">
                <a:latin typeface="Times New Roman"/>
                <a:cs typeface="Times New Roman"/>
              </a:rPr>
              <a:t>stack.</a:t>
            </a:r>
            <a:r>
              <a:rPr sz="2000" spc="-15" dirty="0">
                <a:latin typeface="Times New Roman"/>
                <a:cs typeface="Times New Roman"/>
              </a:rPr>
              <a:t> </a:t>
            </a:r>
            <a:r>
              <a:rPr sz="2000" dirty="0">
                <a:latin typeface="Times New Roman"/>
                <a:cs typeface="Times New Roman"/>
              </a:rPr>
              <a:t>SP</a:t>
            </a:r>
            <a:r>
              <a:rPr sz="2000" spc="-75" dirty="0">
                <a:latin typeface="Times New Roman"/>
                <a:cs typeface="Times New Roman"/>
              </a:rPr>
              <a:t> </a:t>
            </a:r>
            <a:r>
              <a:rPr sz="2000" dirty="0">
                <a:latin typeface="Times New Roman"/>
                <a:cs typeface="Times New Roman"/>
              </a:rPr>
              <a:t>in</a:t>
            </a:r>
            <a:r>
              <a:rPr sz="2000" spc="-10" dirty="0">
                <a:latin typeface="Times New Roman"/>
                <a:cs typeface="Times New Roman"/>
              </a:rPr>
              <a:t> </a:t>
            </a:r>
            <a:r>
              <a:rPr sz="2000" dirty="0">
                <a:latin typeface="Times New Roman"/>
                <a:cs typeface="Times New Roman"/>
              </a:rPr>
              <a:t>association</a:t>
            </a:r>
            <a:r>
              <a:rPr sz="2000" spc="-40" dirty="0">
                <a:latin typeface="Times New Roman"/>
                <a:cs typeface="Times New Roman"/>
              </a:rPr>
              <a:t> </a:t>
            </a:r>
            <a:r>
              <a:rPr sz="2000" dirty="0">
                <a:latin typeface="Times New Roman"/>
                <a:cs typeface="Times New Roman"/>
              </a:rPr>
              <a:t>with</a:t>
            </a:r>
            <a:r>
              <a:rPr sz="2000" spc="5" dirty="0">
                <a:latin typeface="Times New Roman"/>
                <a:cs typeface="Times New Roman"/>
              </a:rPr>
              <a:t> </a:t>
            </a:r>
            <a:r>
              <a:rPr sz="2000" spc="-5" dirty="0">
                <a:latin typeface="Times New Roman"/>
                <a:cs typeface="Times New Roman"/>
              </a:rPr>
              <a:t>the</a:t>
            </a:r>
            <a:r>
              <a:rPr sz="2000" spc="-20" dirty="0">
                <a:latin typeface="Times New Roman"/>
                <a:cs typeface="Times New Roman"/>
              </a:rPr>
              <a:t> </a:t>
            </a:r>
            <a:r>
              <a:rPr sz="2000" dirty="0">
                <a:latin typeface="Times New Roman"/>
                <a:cs typeface="Times New Roman"/>
              </a:rPr>
              <a:t>SS</a:t>
            </a:r>
            <a:r>
              <a:rPr sz="2000" spc="5" dirty="0">
                <a:latin typeface="Times New Roman"/>
                <a:cs typeface="Times New Roman"/>
              </a:rPr>
              <a:t> </a:t>
            </a:r>
            <a:r>
              <a:rPr sz="2000" dirty="0">
                <a:latin typeface="Times New Roman"/>
                <a:cs typeface="Times New Roman"/>
              </a:rPr>
              <a:t>register</a:t>
            </a:r>
            <a:r>
              <a:rPr sz="2000" spc="-40" dirty="0">
                <a:latin typeface="Times New Roman"/>
                <a:cs typeface="Times New Roman"/>
              </a:rPr>
              <a:t> </a:t>
            </a:r>
            <a:r>
              <a:rPr sz="2000" dirty="0">
                <a:latin typeface="Times New Roman"/>
                <a:cs typeface="Times New Roman"/>
              </a:rPr>
              <a:t>(SS:SP)</a:t>
            </a:r>
            <a:r>
              <a:rPr sz="2000" spc="-25" dirty="0">
                <a:latin typeface="Times New Roman"/>
                <a:cs typeface="Times New Roman"/>
              </a:rPr>
              <a:t> </a:t>
            </a:r>
            <a:r>
              <a:rPr sz="2000" dirty="0">
                <a:latin typeface="Times New Roman"/>
                <a:cs typeface="Times New Roman"/>
              </a:rPr>
              <a:t>refers</a:t>
            </a:r>
            <a:r>
              <a:rPr sz="2000" spc="-30" dirty="0">
                <a:latin typeface="Times New Roman"/>
                <a:cs typeface="Times New Roman"/>
              </a:rPr>
              <a:t> </a:t>
            </a:r>
            <a:r>
              <a:rPr sz="2000" dirty="0">
                <a:latin typeface="Times New Roman"/>
                <a:cs typeface="Times New Roman"/>
              </a:rPr>
              <a:t>to</a:t>
            </a:r>
            <a:r>
              <a:rPr sz="2000" spc="-5" dirty="0">
                <a:latin typeface="Times New Roman"/>
                <a:cs typeface="Times New Roman"/>
              </a:rPr>
              <a:t> </a:t>
            </a:r>
            <a:r>
              <a:rPr sz="2000" dirty="0">
                <a:latin typeface="Times New Roman"/>
                <a:cs typeface="Times New Roman"/>
              </a:rPr>
              <a:t>be</a:t>
            </a:r>
            <a:r>
              <a:rPr sz="2000" spc="-15" dirty="0">
                <a:latin typeface="Times New Roman"/>
                <a:cs typeface="Times New Roman"/>
              </a:rPr>
              <a:t> </a:t>
            </a:r>
            <a:r>
              <a:rPr sz="2000" dirty="0">
                <a:latin typeface="Times New Roman"/>
                <a:cs typeface="Times New Roman"/>
              </a:rPr>
              <a:t>current </a:t>
            </a:r>
            <a:r>
              <a:rPr sz="2000" spc="-490" dirty="0">
                <a:latin typeface="Times New Roman"/>
                <a:cs typeface="Times New Roman"/>
              </a:rPr>
              <a:t> </a:t>
            </a:r>
            <a:r>
              <a:rPr sz="2000" dirty="0">
                <a:latin typeface="Times New Roman"/>
                <a:cs typeface="Times New Roman"/>
              </a:rPr>
              <a:t>position</a:t>
            </a:r>
            <a:r>
              <a:rPr sz="2000" spc="-40" dirty="0">
                <a:latin typeface="Times New Roman"/>
                <a:cs typeface="Times New Roman"/>
              </a:rPr>
              <a:t> </a:t>
            </a:r>
            <a:r>
              <a:rPr sz="2000" dirty="0">
                <a:latin typeface="Times New Roman"/>
                <a:cs typeface="Times New Roman"/>
              </a:rPr>
              <a:t>of</a:t>
            </a:r>
            <a:r>
              <a:rPr sz="2000" spc="-15" dirty="0">
                <a:latin typeface="Times New Roman"/>
                <a:cs typeface="Times New Roman"/>
              </a:rPr>
              <a:t> </a:t>
            </a:r>
            <a:r>
              <a:rPr sz="2000" dirty="0">
                <a:latin typeface="Times New Roman"/>
                <a:cs typeface="Times New Roman"/>
              </a:rPr>
              <a:t>data</a:t>
            </a:r>
            <a:r>
              <a:rPr sz="2000" spc="-15" dirty="0">
                <a:latin typeface="Times New Roman"/>
                <a:cs typeface="Times New Roman"/>
              </a:rPr>
              <a:t> </a:t>
            </a:r>
            <a:r>
              <a:rPr sz="2000" dirty="0">
                <a:latin typeface="Times New Roman"/>
                <a:cs typeface="Times New Roman"/>
              </a:rPr>
              <a:t>or</a:t>
            </a:r>
            <a:r>
              <a:rPr sz="2000" spc="-15" dirty="0">
                <a:latin typeface="Times New Roman"/>
                <a:cs typeface="Times New Roman"/>
              </a:rPr>
              <a:t> </a:t>
            </a:r>
            <a:r>
              <a:rPr sz="2000" dirty="0">
                <a:latin typeface="Times New Roman"/>
                <a:cs typeface="Times New Roman"/>
              </a:rPr>
              <a:t>address</a:t>
            </a:r>
            <a:r>
              <a:rPr sz="2000" spc="-30" dirty="0">
                <a:latin typeface="Times New Roman"/>
                <a:cs typeface="Times New Roman"/>
              </a:rPr>
              <a:t> </a:t>
            </a:r>
            <a:r>
              <a:rPr sz="2000" dirty="0">
                <a:latin typeface="Times New Roman"/>
                <a:cs typeface="Times New Roman"/>
              </a:rPr>
              <a:t>within</a:t>
            </a:r>
            <a:r>
              <a:rPr sz="2000" spc="-20" dirty="0">
                <a:latin typeface="Times New Roman"/>
                <a:cs typeface="Times New Roman"/>
              </a:rPr>
              <a:t> </a:t>
            </a:r>
            <a:r>
              <a:rPr sz="2000" dirty="0">
                <a:latin typeface="Times New Roman"/>
                <a:cs typeface="Times New Roman"/>
              </a:rPr>
              <a:t>the</a:t>
            </a:r>
            <a:r>
              <a:rPr sz="2000" spc="-25" dirty="0">
                <a:latin typeface="Times New Roman"/>
                <a:cs typeface="Times New Roman"/>
              </a:rPr>
              <a:t> </a:t>
            </a:r>
            <a:r>
              <a:rPr sz="2000" dirty="0">
                <a:latin typeface="Times New Roman"/>
                <a:cs typeface="Times New Roman"/>
              </a:rPr>
              <a:t>program</a:t>
            </a:r>
            <a:r>
              <a:rPr sz="2000" spc="-40" dirty="0">
                <a:latin typeface="Times New Roman"/>
                <a:cs typeface="Times New Roman"/>
              </a:rPr>
              <a:t> </a:t>
            </a:r>
            <a:r>
              <a:rPr sz="2000" spc="-5" dirty="0">
                <a:latin typeface="Times New Roman"/>
                <a:cs typeface="Times New Roman"/>
              </a:rPr>
              <a:t>stack</a:t>
            </a:r>
            <a:r>
              <a:rPr sz="2000" spc="-5" dirty="0" smtClean="0">
                <a:latin typeface="Times New Roman"/>
                <a:cs typeface="Times New Roman"/>
              </a:rPr>
              <a:t>.</a:t>
            </a:r>
            <a:endParaRPr lang="en-US" sz="2000" spc="-5" dirty="0" smtClean="0">
              <a:latin typeface="Times New Roman"/>
              <a:cs typeface="Times New Roman"/>
            </a:endParaRPr>
          </a:p>
          <a:p>
            <a:pPr marL="812800" marR="167005" lvl="1" indent="-342900" algn="just">
              <a:lnSpc>
                <a:spcPct val="150100"/>
              </a:lnSpc>
              <a:spcBef>
                <a:spcPts val="480"/>
              </a:spcBef>
              <a:buFont typeface="Arial MT"/>
              <a:buChar char="•"/>
              <a:tabLst>
                <a:tab pos="355600" algn="l"/>
              </a:tabLst>
            </a:pPr>
            <a:r>
              <a:rPr lang="en-US" sz="2000" dirty="0">
                <a:latin typeface="Times New Roman" panose="02020603050405020304" pitchFamily="18" charset="0"/>
                <a:cs typeface="Times New Roman" panose="02020603050405020304" pitchFamily="18" charset="0"/>
              </a:rPr>
              <a:t>The stack is a block of memory that may be used for temporarily storing the contents of registers inside CPU. • Stack is accessed by using SP and SS</a:t>
            </a:r>
            <a:endParaRPr sz="2000" dirty="0">
              <a:latin typeface="Times New Roman" panose="02020603050405020304" pitchFamily="18" charset="0"/>
              <a:cs typeface="Times New Roman" panose="02020603050405020304" pitchFamily="18" charset="0"/>
            </a:endParaRPr>
          </a:p>
          <a:p>
            <a:pPr marL="355600" marR="5080" indent="-342900">
              <a:lnSpc>
                <a:spcPct val="150000"/>
              </a:lnSpc>
              <a:spcBef>
                <a:spcPts val="480"/>
              </a:spcBef>
              <a:buFont typeface="Arial MT"/>
              <a:buChar char="•"/>
              <a:tabLst>
                <a:tab pos="354965" algn="l"/>
                <a:tab pos="355600" algn="l"/>
              </a:tabLst>
            </a:pPr>
            <a:endParaRPr sz="2000" dirty="0">
              <a:latin typeface="Times New Roman"/>
              <a:cs typeface="Times New Roman"/>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4638"/>
            <a:ext cx="8247888" cy="1143000"/>
          </a:xfrm>
        </p:spPr>
        <p:txBody>
          <a:bodyPr/>
          <a:lstStyle/>
          <a:p>
            <a:endParaRPr lang="en-IN" dirty="0"/>
          </a:p>
        </p:txBody>
      </p:sp>
      <p:sp>
        <p:nvSpPr>
          <p:cNvPr id="3" name="Content Placeholder 2"/>
          <p:cNvSpPr>
            <a:spLocks noGrp="1"/>
          </p:cNvSpPr>
          <p:nvPr>
            <p:ph idx="1"/>
          </p:nvPr>
        </p:nvSpPr>
        <p:spPr>
          <a:xfrm>
            <a:off x="228600" y="1447800"/>
            <a:ext cx="8705088" cy="4800600"/>
          </a:xfrm>
        </p:spPr>
        <p:txBody>
          <a:bodyPr>
            <a:normAutofit/>
          </a:bodyPr>
          <a:lstStyle/>
          <a:p>
            <a:pPr algn="just"/>
            <a:r>
              <a:rPr lang="en-US" sz="2000" b="1" dirty="0">
                <a:latin typeface="Times New Roman" panose="02020603050405020304" pitchFamily="18" charset="0"/>
                <a:cs typeface="Times New Roman" panose="02020603050405020304" pitchFamily="18" charset="0"/>
              </a:rPr>
              <a:t>Base Pointer (BP) </a:t>
            </a:r>
            <a:r>
              <a:rPr lang="en-US" sz="2000" dirty="0">
                <a:latin typeface="Times New Roman" panose="02020603050405020304" pitchFamily="18" charset="0"/>
                <a:cs typeface="Times New Roman" panose="02020603050405020304" pitchFamily="18" charset="0"/>
              </a:rPr>
              <a:t>− The 16-bit BP register </a:t>
            </a:r>
            <a:r>
              <a:rPr lang="en-US" sz="2000" spc="-5" dirty="0">
                <a:latin typeface="Times New Roman" panose="02020603050405020304" pitchFamily="18" charset="0"/>
                <a:cs typeface="Times New Roman" panose="02020603050405020304" pitchFamily="18" charset="0"/>
              </a:rPr>
              <a:t>mainly </a:t>
            </a:r>
            <a:r>
              <a:rPr lang="en-US" sz="2000" dirty="0">
                <a:latin typeface="Times New Roman" panose="02020603050405020304" pitchFamily="18" charset="0"/>
                <a:cs typeface="Times New Roman" panose="02020603050405020304" pitchFamily="18" charset="0"/>
              </a:rPr>
              <a:t>helps in referencing the </a:t>
            </a:r>
            <a:r>
              <a:rPr lang="en-US" sz="2000" spc="5"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parameter</a:t>
            </a:r>
            <a:r>
              <a:rPr lang="en-US" sz="2000" spc="-2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variables</a:t>
            </a:r>
            <a:r>
              <a:rPr lang="en-US" sz="2000" spc="-3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passed</a:t>
            </a:r>
            <a:r>
              <a:rPr lang="en-US" sz="2000" spc="-2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to</a:t>
            </a:r>
            <a:r>
              <a:rPr lang="en-US" sz="2000" spc="-1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a:t>
            </a:r>
            <a:r>
              <a:rPr lang="en-US" sz="2000" spc="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subroutine.</a:t>
            </a:r>
            <a:r>
              <a:rPr lang="en-US" sz="2000" spc="-80" dirty="0">
                <a:latin typeface="Times New Roman" panose="02020603050405020304" pitchFamily="18" charset="0"/>
                <a:cs typeface="Times New Roman" panose="02020603050405020304" pitchFamily="18" charset="0"/>
              </a:rPr>
              <a:t> </a:t>
            </a:r>
            <a:endParaRPr lang="en-US" sz="2000" spc="-80" dirty="0" smtClean="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It is primarily used in accessing parameters passed by the stack </a:t>
            </a:r>
            <a:r>
              <a:rPr lang="en-US" sz="2000" dirty="0" smtClean="0">
                <a:latin typeface="Times New Roman" panose="02020603050405020304" pitchFamily="18" charset="0"/>
                <a:cs typeface="Times New Roman" panose="02020603050405020304" pitchFamily="18" charset="0"/>
              </a:rPr>
              <a:t>.</a:t>
            </a:r>
          </a:p>
          <a:p>
            <a:pPr lvl="1" algn="just"/>
            <a:r>
              <a:rPr lang="en-US" sz="2000" dirty="0" smtClean="0">
                <a:latin typeface="Times New Roman" panose="02020603050405020304" pitchFamily="18" charset="0"/>
                <a:cs typeface="Times New Roman" panose="02020603050405020304" pitchFamily="18" charset="0"/>
              </a:rPr>
              <a:t>The</a:t>
            </a:r>
            <a:r>
              <a:rPr lang="en-US" sz="2000" spc="5"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address</a:t>
            </a:r>
            <a:r>
              <a:rPr lang="en-US" sz="2000" spc="-3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a:t>
            </a:r>
            <a:r>
              <a:rPr lang="en-US" sz="2000" spc="-1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SS (Stack)</a:t>
            </a:r>
            <a:r>
              <a:rPr lang="en-US" sz="2000" spc="5"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register</a:t>
            </a:r>
            <a:r>
              <a:rPr lang="en-US" sz="2000" spc="-4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is</a:t>
            </a:r>
            <a:r>
              <a:rPr lang="en-US" sz="2000" spc="-10"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combined </a:t>
            </a:r>
            <a:r>
              <a:rPr lang="en-US" sz="2000" spc="-484"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with</a:t>
            </a:r>
            <a:r>
              <a:rPr lang="en-US" sz="2000" spc="-2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a:t>
            </a:r>
            <a:r>
              <a:rPr lang="en-US" sz="2000" spc="-5" dirty="0">
                <a:latin typeface="Times New Roman" panose="02020603050405020304" pitchFamily="18" charset="0"/>
                <a:cs typeface="Times New Roman" panose="02020603050405020304" pitchFamily="18" charset="0"/>
              </a:rPr>
              <a:t> offset</a:t>
            </a:r>
            <a:r>
              <a:rPr lang="en-US" sz="2000" spc="-3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a:t>
            </a:r>
            <a:r>
              <a:rPr lang="en-US" sz="2000" spc="-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BP</a:t>
            </a:r>
            <a:r>
              <a:rPr lang="en-US" sz="2000" spc="-7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to</a:t>
            </a:r>
            <a:r>
              <a:rPr lang="en-US" sz="2000" spc="-2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get</a:t>
            </a:r>
            <a:r>
              <a:rPr lang="en-US" sz="2000" spc="-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a:t>
            </a:r>
            <a:r>
              <a:rPr lang="en-US" sz="2000" spc="-1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location</a:t>
            </a:r>
            <a:r>
              <a:rPr lang="en-US" sz="2000" spc="-2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of</a:t>
            </a:r>
            <a:r>
              <a:rPr lang="en-US" sz="2000" spc="-1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a:t>
            </a:r>
            <a:r>
              <a:rPr lang="en-US" sz="2000" spc="-5" dirty="0">
                <a:latin typeface="Times New Roman" panose="02020603050405020304" pitchFamily="18" charset="0"/>
                <a:cs typeface="Times New Roman" panose="02020603050405020304" pitchFamily="18" charset="0"/>
              </a:rPr>
              <a:t> </a:t>
            </a:r>
            <a:r>
              <a:rPr lang="en-US" sz="2000" spc="-15" dirty="0">
                <a:latin typeface="Times New Roman" panose="02020603050405020304" pitchFamily="18" charset="0"/>
                <a:cs typeface="Times New Roman" panose="02020603050405020304" pitchFamily="18" charset="0"/>
              </a:rPr>
              <a:t>parameter.</a:t>
            </a:r>
            <a:r>
              <a:rPr lang="en-US" sz="2000" spc="-20" dirty="0">
                <a:latin typeface="Times New Roman" panose="02020603050405020304" pitchFamily="18" charset="0"/>
                <a:cs typeface="Times New Roman" panose="02020603050405020304" pitchFamily="18" charset="0"/>
              </a:rPr>
              <a:t> </a:t>
            </a:r>
            <a:endParaRPr lang="en-US" sz="2000" spc="-20" dirty="0" smtClean="0">
              <a:latin typeface="Times New Roman" panose="02020603050405020304" pitchFamily="18" charset="0"/>
              <a:cs typeface="Times New Roman" panose="02020603050405020304" pitchFamily="18" charset="0"/>
            </a:endParaRPr>
          </a:p>
          <a:p>
            <a:pPr lvl="1" algn="just"/>
            <a:r>
              <a:rPr lang="en-US" sz="2000" dirty="0" smtClean="0">
                <a:latin typeface="Times New Roman" panose="02020603050405020304" pitchFamily="18" charset="0"/>
                <a:cs typeface="Times New Roman" panose="02020603050405020304" pitchFamily="18" charset="0"/>
              </a:rPr>
              <a:t>BP</a:t>
            </a:r>
            <a:r>
              <a:rPr lang="en-US" sz="2000" spc="-8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can</a:t>
            </a:r>
            <a:r>
              <a:rPr lang="en-US" sz="2000" spc="-5" dirty="0">
                <a:latin typeface="Times New Roman" panose="02020603050405020304" pitchFamily="18" charset="0"/>
                <a:cs typeface="Times New Roman" panose="02020603050405020304" pitchFamily="18" charset="0"/>
              </a:rPr>
              <a:t> also</a:t>
            </a:r>
            <a:r>
              <a:rPr lang="en-US" sz="2000" dirty="0">
                <a:latin typeface="Times New Roman" panose="02020603050405020304" pitchFamily="18" charset="0"/>
                <a:cs typeface="Times New Roman" panose="02020603050405020304" pitchFamily="18" charset="0"/>
              </a:rPr>
              <a:t> be </a:t>
            </a:r>
            <a:r>
              <a:rPr lang="en-US" sz="2000" spc="-5" dirty="0">
                <a:latin typeface="Times New Roman" panose="02020603050405020304" pitchFamily="18" charset="0"/>
                <a:cs typeface="Times New Roman" panose="02020603050405020304" pitchFamily="18" charset="0"/>
              </a:rPr>
              <a:t>combined </a:t>
            </a:r>
            <a:r>
              <a:rPr lang="en-US" sz="2000" spc="-484"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with</a:t>
            </a:r>
            <a:r>
              <a:rPr lang="en-US" sz="2000" spc="-2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DI (Destination index-16 bit register)</a:t>
            </a:r>
            <a:r>
              <a:rPr lang="en-US" sz="2000" spc="-5"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and</a:t>
            </a:r>
            <a:r>
              <a:rPr lang="en-US" sz="2000" spc="-2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SI (Source index-16 bit register) </a:t>
            </a:r>
            <a:r>
              <a:rPr lang="en-US" sz="2000" spc="-5" dirty="0">
                <a:latin typeface="Times New Roman" panose="02020603050405020304" pitchFamily="18" charset="0"/>
                <a:cs typeface="Times New Roman" panose="02020603050405020304" pitchFamily="18" charset="0"/>
              </a:rPr>
              <a:t>as</a:t>
            </a:r>
            <a:r>
              <a:rPr lang="en-US" sz="2000" spc="-1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base</a:t>
            </a:r>
            <a:r>
              <a:rPr lang="en-US" sz="2000" spc="-1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register</a:t>
            </a:r>
            <a:r>
              <a:rPr lang="en-US" sz="2000" spc="-4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for</a:t>
            </a:r>
            <a:r>
              <a:rPr lang="en-US" sz="2000" spc="-2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special</a:t>
            </a:r>
            <a:r>
              <a:rPr lang="en-US" sz="2000" spc="-3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addressing</a:t>
            </a:r>
            <a:r>
              <a:rPr lang="en-US" sz="1600" dirty="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23748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28800" y="172395"/>
            <a:ext cx="4303395" cy="673902"/>
          </a:xfrm>
          <a:prstGeom prst="rect">
            <a:avLst/>
          </a:prstGeom>
        </p:spPr>
        <p:txBody>
          <a:bodyPr vert="horz" wrap="square" lIns="0" tIns="12065" rIns="0" bIns="0" rtlCol="0">
            <a:spAutoFit/>
          </a:bodyPr>
          <a:lstStyle/>
          <a:p>
            <a:pPr marL="12700">
              <a:lnSpc>
                <a:spcPct val="100000"/>
              </a:lnSpc>
              <a:spcBef>
                <a:spcPts val="95"/>
              </a:spcBef>
            </a:pPr>
            <a:r>
              <a:rPr b="0" spc="-15" dirty="0">
                <a:solidFill>
                  <a:srgbClr val="FF0000"/>
                </a:solidFill>
                <a:latin typeface="Calibri"/>
                <a:cs typeface="Calibri"/>
              </a:rPr>
              <a:t>Index</a:t>
            </a:r>
            <a:r>
              <a:rPr b="0" spc="-70" dirty="0">
                <a:solidFill>
                  <a:srgbClr val="FF0000"/>
                </a:solidFill>
                <a:latin typeface="Calibri"/>
                <a:cs typeface="Calibri"/>
              </a:rPr>
              <a:t> </a:t>
            </a:r>
            <a:r>
              <a:rPr b="0" spc="-30" dirty="0">
                <a:solidFill>
                  <a:srgbClr val="FF0000"/>
                </a:solidFill>
                <a:latin typeface="Calibri"/>
                <a:cs typeface="Calibri"/>
              </a:rPr>
              <a:t>Registers</a:t>
            </a:r>
          </a:p>
        </p:txBody>
      </p:sp>
      <p:sp>
        <p:nvSpPr>
          <p:cNvPr id="3" name="object 3"/>
          <p:cNvSpPr txBox="1"/>
          <p:nvPr/>
        </p:nvSpPr>
        <p:spPr>
          <a:xfrm>
            <a:off x="186267" y="1066800"/>
            <a:ext cx="8839200" cy="4629472"/>
          </a:xfrm>
          <a:prstGeom prst="rect">
            <a:avLst/>
          </a:prstGeom>
        </p:spPr>
        <p:txBody>
          <a:bodyPr vert="horz" wrap="square" lIns="0" tIns="12700" rIns="0" bIns="0" rtlCol="0">
            <a:spAutoFit/>
          </a:bodyPr>
          <a:lstStyle/>
          <a:p>
            <a:pPr marL="12700" algn="just">
              <a:lnSpc>
                <a:spcPct val="100000"/>
              </a:lnSpc>
              <a:spcBef>
                <a:spcPts val="100"/>
              </a:spcBef>
            </a:pPr>
            <a:r>
              <a:rPr sz="2000" spc="-5" dirty="0">
                <a:latin typeface="Times New Roman"/>
                <a:cs typeface="Times New Roman"/>
              </a:rPr>
              <a:t>SI </a:t>
            </a:r>
            <a:r>
              <a:rPr sz="2000" dirty="0">
                <a:latin typeface="Times New Roman"/>
                <a:cs typeface="Times New Roman"/>
              </a:rPr>
              <a:t>and </a:t>
            </a:r>
            <a:r>
              <a:rPr sz="2000" spc="-5" dirty="0">
                <a:latin typeface="Times New Roman"/>
                <a:cs typeface="Times New Roman"/>
              </a:rPr>
              <a:t>DI,</a:t>
            </a:r>
            <a:r>
              <a:rPr sz="2000" dirty="0">
                <a:latin typeface="Times New Roman"/>
                <a:cs typeface="Times New Roman"/>
              </a:rPr>
              <a:t> are</a:t>
            </a:r>
            <a:r>
              <a:rPr sz="2000" spc="-10" dirty="0">
                <a:latin typeface="Times New Roman"/>
                <a:cs typeface="Times New Roman"/>
              </a:rPr>
              <a:t> </a:t>
            </a:r>
            <a:r>
              <a:rPr sz="2000" dirty="0">
                <a:latin typeface="Times New Roman"/>
                <a:cs typeface="Times New Roman"/>
              </a:rPr>
              <a:t>used for</a:t>
            </a:r>
            <a:r>
              <a:rPr sz="2000" spc="-5" dirty="0">
                <a:latin typeface="Times New Roman"/>
                <a:cs typeface="Times New Roman"/>
              </a:rPr>
              <a:t> </a:t>
            </a:r>
            <a:r>
              <a:rPr sz="2000" dirty="0">
                <a:latin typeface="Times New Roman"/>
                <a:cs typeface="Times New Roman"/>
              </a:rPr>
              <a:t>indexed</a:t>
            </a:r>
            <a:r>
              <a:rPr sz="2000" spc="-20" dirty="0">
                <a:latin typeface="Times New Roman"/>
                <a:cs typeface="Times New Roman"/>
              </a:rPr>
              <a:t> </a:t>
            </a:r>
            <a:r>
              <a:rPr sz="2000" dirty="0">
                <a:latin typeface="Times New Roman"/>
                <a:cs typeface="Times New Roman"/>
              </a:rPr>
              <a:t>addressing</a:t>
            </a:r>
            <a:r>
              <a:rPr sz="2000" spc="-20" dirty="0">
                <a:latin typeface="Times New Roman"/>
                <a:cs typeface="Times New Roman"/>
              </a:rPr>
              <a:t> </a:t>
            </a:r>
            <a:r>
              <a:rPr sz="2000" dirty="0">
                <a:latin typeface="Times New Roman"/>
                <a:cs typeface="Times New Roman"/>
              </a:rPr>
              <a:t>and </a:t>
            </a:r>
            <a:r>
              <a:rPr sz="2000" spc="-5" dirty="0">
                <a:latin typeface="Times New Roman"/>
                <a:cs typeface="Times New Roman"/>
              </a:rPr>
              <a:t>sometimes</a:t>
            </a:r>
            <a:r>
              <a:rPr sz="2000" dirty="0">
                <a:latin typeface="Times New Roman"/>
                <a:cs typeface="Times New Roman"/>
              </a:rPr>
              <a:t> </a:t>
            </a:r>
            <a:r>
              <a:rPr sz="2000" spc="-5" dirty="0">
                <a:latin typeface="Times New Roman"/>
                <a:cs typeface="Times New Roman"/>
              </a:rPr>
              <a:t>used </a:t>
            </a:r>
            <a:r>
              <a:rPr sz="2000" dirty="0">
                <a:latin typeface="Times New Roman"/>
                <a:cs typeface="Times New Roman"/>
              </a:rPr>
              <a:t>in</a:t>
            </a:r>
          </a:p>
          <a:p>
            <a:pPr algn="just">
              <a:lnSpc>
                <a:spcPct val="100000"/>
              </a:lnSpc>
              <a:spcBef>
                <a:spcPts val="5"/>
              </a:spcBef>
            </a:pPr>
            <a:endParaRPr sz="2000" dirty="0">
              <a:latin typeface="Times New Roman"/>
              <a:cs typeface="Times New Roman"/>
            </a:endParaRPr>
          </a:p>
          <a:p>
            <a:pPr marL="12700" algn="just">
              <a:lnSpc>
                <a:spcPct val="100000"/>
              </a:lnSpc>
            </a:pPr>
            <a:r>
              <a:rPr sz="2000" dirty="0">
                <a:latin typeface="Times New Roman"/>
                <a:cs typeface="Times New Roman"/>
              </a:rPr>
              <a:t>addition</a:t>
            </a:r>
            <a:r>
              <a:rPr sz="2000" spc="-70" dirty="0">
                <a:latin typeface="Times New Roman"/>
                <a:cs typeface="Times New Roman"/>
              </a:rPr>
              <a:t> </a:t>
            </a:r>
            <a:r>
              <a:rPr sz="2000" dirty="0">
                <a:latin typeface="Times New Roman"/>
                <a:cs typeface="Times New Roman"/>
              </a:rPr>
              <a:t>and</a:t>
            </a:r>
            <a:r>
              <a:rPr sz="2000" spc="-25" dirty="0">
                <a:latin typeface="Times New Roman"/>
                <a:cs typeface="Times New Roman"/>
              </a:rPr>
              <a:t> </a:t>
            </a:r>
            <a:r>
              <a:rPr sz="2000" dirty="0">
                <a:latin typeface="Times New Roman"/>
                <a:cs typeface="Times New Roman"/>
              </a:rPr>
              <a:t>subtraction.</a:t>
            </a:r>
          </a:p>
          <a:p>
            <a:pPr algn="just">
              <a:lnSpc>
                <a:spcPct val="100000"/>
              </a:lnSpc>
              <a:spcBef>
                <a:spcPts val="5"/>
              </a:spcBef>
            </a:pPr>
            <a:endParaRPr sz="2000" dirty="0">
              <a:latin typeface="Times New Roman"/>
              <a:cs typeface="Times New Roman"/>
            </a:endParaRPr>
          </a:p>
          <a:p>
            <a:pPr marL="12700" algn="just">
              <a:lnSpc>
                <a:spcPct val="100000"/>
              </a:lnSpc>
            </a:pPr>
            <a:r>
              <a:rPr sz="2000" dirty="0">
                <a:latin typeface="Times New Roman"/>
                <a:cs typeface="Times New Roman"/>
              </a:rPr>
              <a:t>There</a:t>
            </a:r>
            <a:r>
              <a:rPr sz="2000" spc="-20" dirty="0">
                <a:latin typeface="Times New Roman"/>
                <a:cs typeface="Times New Roman"/>
              </a:rPr>
              <a:t> </a:t>
            </a:r>
            <a:r>
              <a:rPr sz="2000" dirty="0">
                <a:latin typeface="Times New Roman"/>
                <a:cs typeface="Times New Roman"/>
              </a:rPr>
              <a:t>are</a:t>
            </a:r>
            <a:r>
              <a:rPr sz="2000" spc="-35" dirty="0">
                <a:latin typeface="Times New Roman"/>
                <a:cs typeface="Times New Roman"/>
              </a:rPr>
              <a:t> </a:t>
            </a:r>
            <a:r>
              <a:rPr sz="2000" dirty="0">
                <a:latin typeface="Times New Roman"/>
                <a:cs typeface="Times New Roman"/>
              </a:rPr>
              <a:t>two</a:t>
            </a:r>
            <a:r>
              <a:rPr sz="2000" spc="-5" dirty="0">
                <a:latin typeface="Times New Roman"/>
                <a:cs typeface="Times New Roman"/>
              </a:rPr>
              <a:t> sets</a:t>
            </a:r>
            <a:r>
              <a:rPr sz="2000" spc="-25" dirty="0">
                <a:latin typeface="Times New Roman"/>
                <a:cs typeface="Times New Roman"/>
              </a:rPr>
              <a:t> </a:t>
            </a:r>
            <a:r>
              <a:rPr sz="2000" dirty="0">
                <a:latin typeface="Times New Roman"/>
                <a:cs typeface="Times New Roman"/>
              </a:rPr>
              <a:t>of</a:t>
            </a:r>
            <a:r>
              <a:rPr sz="2000" spc="-5" dirty="0">
                <a:latin typeface="Times New Roman"/>
                <a:cs typeface="Times New Roman"/>
              </a:rPr>
              <a:t> </a:t>
            </a:r>
            <a:r>
              <a:rPr sz="2000" dirty="0">
                <a:latin typeface="Times New Roman"/>
                <a:cs typeface="Times New Roman"/>
              </a:rPr>
              <a:t>index</a:t>
            </a:r>
            <a:r>
              <a:rPr sz="2000" spc="-25" dirty="0">
                <a:latin typeface="Times New Roman"/>
                <a:cs typeface="Times New Roman"/>
              </a:rPr>
              <a:t> </a:t>
            </a:r>
            <a:r>
              <a:rPr sz="2000" dirty="0">
                <a:latin typeface="Times New Roman"/>
                <a:cs typeface="Times New Roman"/>
              </a:rPr>
              <a:t>pointers</a:t>
            </a:r>
            <a:r>
              <a:rPr sz="2000" spc="-30" dirty="0">
                <a:latin typeface="Times New Roman"/>
                <a:cs typeface="Times New Roman"/>
              </a:rPr>
              <a:t> </a:t>
            </a:r>
            <a:r>
              <a:rPr sz="2000" dirty="0">
                <a:latin typeface="Times New Roman"/>
                <a:cs typeface="Times New Roman"/>
              </a:rPr>
              <a:t>−</a:t>
            </a:r>
          </a:p>
          <a:p>
            <a:pPr marL="12700" marR="5080" algn="just">
              <a:lnSpc>
                <a:spcPct val="200000"/>
              </a:lnSpc>
              <a:spcBef>
                <a:spcPts val="5"/>
              </a:spcBef>
            </a:pPr>
            <a:r>
              <a:rPr sz="2000" b="1" spc="-10" dirty="0">
                <a:latin typeface="Times New Roman"/>
                <a:cs typeface="Times New Roman"/>
              </a:rPr>
              <a:t>Source </a:t>
            </a:r>
            <a:r>
              <a:rPr sz="2000" b="1" spc="-5" dirty="0">
                <a:latin typeface="Times New Roman"/>
                <a:cs typeface="Times New Roman"/>
              </a:rPr>
              <a:t>Index (SI) </a:t>
            </a:r>
            <a:r>
              <a:rPr sz="2000" dirty="0">
                <a:latin typeface="Times New Roman"/>
                <a:cs typeface="Times New Roman"/>
              </a:rPr>
              <a:t>− It is used as </a:t>
            </a:r>
            <a:r>
              <a:rPr sz="2000" spc="-5" dirty="0">
                <a:latin typeface="Times New Roman"/>
                <a:cs typeface="Times New Roman"/>
              </a:rPr>
              <a:t>source </a:t>
            </a:r>
            <a:r>
              <a:rPr sz="2000" dirty="0">
                <a:latin typeface="Times New Roman"/>
                <a:cs typeface="Times New Roman"/>
              </a:rPr>
              <a:t>index for </a:t>
            </a:r>
            <a:r>
              <a:rPr sz="2000" spc="-5" dirty="0">
                <a:latin typeface="Times New Roman"/>
                <a:cs typeface="Times New Roman"/>
              </a:rPr>
              <a:t>string </a:t>
            </a:r>
            <a:r>
              <a:rPr sz="2000" dirty="0">
                <a:latin typeface="Times New Roman"/>
                <a:cs typeface="Times New Roman"/>
              </a:rPr>
              <a:t>operations</a:t>
            </a:r>
            <a:r>
              <a:rPr sz="2000" dirty="0" smtClean="0">
                <a:latin typeface="Times New Roman"/>
                <a:cs typeface="Times New Roman"/>
              </a:rPr>
              <a:t>.</a:t>
            </a:r>
            <a:r>
              <a:rPr lang="en-US" sz="2000" dirty="0">
                <a:latin typeface="Times New Roman"/>
                <a:cs typeface="Times New Roman"/>
              </a:rPr>
              <a:t> It is used in the </a:t>
            </a:r>
            <a:r>
              <a:rPr lang="en-US" sz="2000" b="1" dirty="0">
                <a:latin typeface="Times New Roman"/>
                <a:cs typeface="Times New Roman"/>
              </a:rPr>
              <a:t>pointer addressing of data </a:t>
            </a:r>
            <a:r>
              <a:rPr lang="en-US" sz="2000" dirty="0">
                <a:latin typeface="Times New Roman"/>
                <a:cs typeface="Times New Roman"/>
              </a:rPr>
              <a:t>and as a source in some string-related </a:t>
            </a:r>
            <a:r>
              <a:rPr lang="en-US" sz="2000" dirty="0" smtClean="0">
                <a:latin typeface="Times New Roman"/>
                <a:cs typeface="Times New Roman"/>
              </a:rPr>
              <a:t>operations</a:t>
            </a:r>
          </a:p>
          <a:p>
            <a:pPr marL="12700" marR="5080" algn="just">
              <a:lnSpc>
                <a:spcPct val="200000"/>
              </a:lnSpc>
              <a:spcBef>
                <a:spcPts val="5"/>
              </a:spcBef>
            </a:pPr>
            <a:r>
              <a:rPr sz="2000" dirty="0" smtClean="0">
                <a:latin typeface="Times New Roman"/>
                <a:cs typeface="Times New Roman"/>
              </a:rPr>
              <a:t> </a:t>
            </a:r>
            <a:r>
              <a:rPr sz="2000" spc="-585" dirty="0" smtClean="0">
                <a:latin typeface="Times New Roman"/>
                <a:cs typeface="Times New Roman"/>
              </a:rPr>
              <a:t> </a:t>
            </a:r>
            <a:r>
              <a:rPr sz="2000" b="1" dirty="0">
                <a:latin typeface="Times New Roman"/>
                <a:cs typeface="Times New Roman"/>
              </a:rPr>
              <a:t>Destination </a:t>
            </a:r>
            <a:r>
              <a:rPr sz="2000" b="1" spc="-5" dirty="0">
                <a:latin typeface="Times New Roman"/>
                <a:cs typeface="Times New Roman"/>
              </a:rPr>
              <a:t>Index (DI) </a:t>
            </a:r>
            <a:r>
              <a:rPr sz="2000" dirty="0">
                <a:latin typeface="Times New Roman"/>
                <a:cs typeface="Times New Roman"/>
              </a:rPr>
              <a:t>− It is used as </a:t>
            </a:r>
            <a:r>
              <a:rPr sz="2000" spc="-5" dirty="0">
                <a:latin typeface="Times New Roman"/>
                <a:cs typeface="Times New Roman"/>
              </a:rPr>
              <a:t>destination </a:t>
            </a:r>
            <a:r>
              <a:rPr sz="2000" dirty="0">
                <a:latin typeface="Times New Roman"/>
                <a:cs typeface="Times New Roman"/>
              </a:rPr>
              <a:t>index for </a:t>
            </a:r>
            <a:r>
              <a:rPr sz="2000" spc="-5" dirty="0">
                <a:latin typeface="Times New Roman"/>
                <a:cs typeface="Times New Roman"/>
              </a:rPr>
              <a:t>string </a:t>
            </a:r>
            <a:r>
              <a:rPr sz="2000" dirty="0">
                <a:latin typeface="Times New Roman"/>
                <a:cs typeface="Times New Roman"/>
              </a:rPr>
              <a:t> operations</a:t>
            </a:r>
            <a:r>
              <a:rPr sz="2000" dirty="0" smtClean="0">
                <a:latin typeface="Times New Roman"/>
                <a:cs typeface="Times New Roman"/>
              </a:rPr>
              <a:t>.</a:t>
            </a:r>
            <a:r>
              <a:rPr lang="en-US" sz="2000" dirty="0">
                <a:latin typeface="Times New Roman"/>
                <a:cs typeface="Times New Roman"/>
              </a:rPr>
              <a:t> It is used in the </a:t>
            </a:r>
            <a:r>
              <a:rPr lang="en-US" sz="2000" b="1" dirty="0">
                <a:latin typeface="Times New Roman"/>
                <a:cs typeface="Times New Roman"/>
              </a:rPr>
              <a:t>pointer addressing of data </a:t>
            </a:r>
            <a:r>
              <a:rPr lang="en-US" sz="2000" dirty="0">
                <a:latin typeface="Times New Roman"/>
                <a:cs typeface="Times New Roman"/>
              </a:rPr>
              <a:t>and as a destination in some string-related operations.</a:t>
            </a:r>
            <a:endParaRPr sz="2000" dirty="0">
              <a:latin typeface="Times New Roman"/>
              <a:cs typeface="Times New Roman"/>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33600" y="172395"/>
            <a:ext cx="4196461" cy="673902"/>
          </a:xfrm>
          <a:prstGeom prst="rect">
            <a:avLst/>
          </a:prstGeom>
        </p:spPr>
        <p:txBody>
          <a:bodyPr vert="horz" wrap="square" lIns="0" tIns="12065" rIns="0" bIns="0" rtlCol="0">
            <a:spAutoFit/>
          </a:bodyPr>
          <a:lstStyle/>
          <a:p>
            <a:pPr marL="12700">
              <a:lnSpc>
                <a:spcPct val="100000"/>
              </a:lnSpc>
              <a:spcBef>
                <a:spcPts val="95"/>
              </a:spcBef>
            </a:pPr>
            <a:r>
              <a:rPr b="0" spc="-15" dirty="0">
                <a:latin typeface="Calibri"/>
                <a:cs typeface="Calibri"/>
              </a:rPr>
              <a:t>Control</a:t>
            </a:r>
            <a:r>
              <a:rPr b="0" spc="-85" dirty="0">
                <a:latin typeface="Calibri"/>
                <a:cs typeface="Calibri"/>
              </a:rPr>
              <a:t> </a:t>
            </a:r>
            <a:r>
              <a:rPr b="0" spc="-30" dirty="0">
                <a:latin typeface="Calibri"/>
                <a:cs typeface="Calibri"/>
              </a:rPr>
              <a:t>Registers</a:t>
            </a:r>
          </a:p>
        </p:txBody>
      </p:sp>
      <p:sp>
        <p:nvSpPr>
          <p:cNvPr id="3" name="object 3"/>
          <p:cNvSpPr txBox="1"/>
          <p:nvPr/>
        </p:nvSpPr>
        <p:spPr>
          <a:xfrm>
            <a:off x="228600" y="1219200"/>
            <a:ext cx="8686801" cy="4670509"/>
          </a:xfrm>
          <a:prstGeom prst="rect">
            <a:avLst/>
          </a:prstGeom>
        </p:spPr>
        <p:txBody>
          <a:bodyPr vert="horz" wrap="square" lIns="0" tIns="12700" rIns="0" bIns="0" rtlCol="0">
            <a:spAutoFit/>
          </a:bodyPr>
          <a:lstStyle/>
          <a:p>
            <a:pPr marL="355600" marR="5080" indent="-342900" algn="just">
              <a:lnSpc>
                <a:spcPct val="150000"/>
              </a:lnSpc>
              <a:spcBef>
                <a:spcPts val="100"/>
              </a:spcBef>
              <a:buFont typeface="Arial MT"/>
              <a:buChar char="•"/>
              <a:tabLst>
                <a:tab pos="355600" algn="l"/>
              </a:tabLst>
            </a:pPr>
            <a:r>
              <a:rPr sz="2400" spc="-5" dirty="0">
                <a:latin typeface="Times New Roman" panose="02020603050405020304" pitchFamily="18" charset="0"/>
                <a:cs typeface="Times New Roman" panose="02020603050405020304" pitchFamily="18" charset="0"/>
              </a:rPr>
              <a:t>The </a:t>
            </a:r>
            <a:r>
              <a:rPr sz="2400" spc="-5" dirty="0">
                <a:solidFill>
                  <a:srgbClr val="FF0000"/>
                </a:solidFill>
                <a:latin typeface="Times New Roman" panose="02020603050405020304" pitchFamily="18" charset="0"/>
                <a:cs typeface="Times New Roman" panose="02020603050405020304" pitchFamily="18" charset="0"/>
              </a:rPr>
              <a:t>32-bit instruction </a:t>
            </a:r>
            <a:r>
              <a:rPr sz="2400" spc="-15" dirty="0">
                <a:solidFill>
                  <a:srgbClr val="FF0000"/>
                </a:solidFill>
                <a:latin typeface="Times New Roman" panose="02020603050405020304" pitchFamily="18" charset="0"/>
                <a:cs typeface="Times New Roman" panose="02020603050405020304" pitchFamily="18" charset="0"/>
              </a:rPr>
              <a:t>pointer register </a:t>
            </a:r>
            <a:r>
              <a:rPr sz="2400" dirty="0">
                <a:solidFill>
                  <a:srgbClr val="FF0000"/>
                </a:solidFill>
                <a:latin typeface="Times New Roman" panose="02020603050405020304" pitchFamily="18" charset="0"/>
                <a:cs typeface="Times New Roman" panose="02020603050405020304" pitchFamily="18" charset="0"/>
              </a:rPr>
              <a:t>and the </a:t>
            </a:r>
            <a:r>
              <a:rPr sz="2400" spc="-5" dirty="0">
                <a:solidFill>
                  <a:srgbClr val="FF0000"/>
                </a:solidFill>
                <a:latin typeface="Times New Roman" panose="02020603050405020304" pitchFamily="18" charset="0"/>
                <a:cs typeface="Times New Roman" panose="02020603050405020304" pitchFamily="18" charset="0"/>
              </a:rPr>
              <a:t>32-bit flags </a:t>
            </a:r>
            <a:r>
              <a:rPr sz="2400" spc="-15" dirty="0">
                <a:solidFill>
                  <a:srgbClr val="FF0000"/>
                </a:solidFill>
                <a:latin typeface="Times New Roman" panose="02020603050405020304" pitchFamily="18" charset="0"/>
                <a:cs typeface="Times New Roman" panose="02020603050405020304" pitchFamily="18" charset="0"/>
              </a:rPr>
              <a:t>register </a:t>
            </a:r>
            <a:r>
              <a:rPr sz="2400" spc="-10" dirty="0">
                <a:solidFill>
                  <a:srgbClr val="FF0000"/>
                </a:solidFill>
                <a:latin typeface="Times New Roman" panose="02020603050405020304" pitchFamily="18" charset="0"/>
                <a:cs typeface="Times New Roman" panose="02020603050405020304" pitchFamily="18" charset="0"/>
              </a:rPr>
              <a:t> combined</a:t>
            </a:r>
            <a:r>
              <a:rPr sz="2400" spc="5"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are</a:t>
            </a:r>
            <a:r>
              <a:rPr sz="2400" spc="-10" dirty="0">
                <a:latin typeface="Times New Roman" panose="02020603050405020304" pitchFamily="18" charset="0"/>
                <a:cs typeface="Times New Roman" panose="02020603050405020304" pitchFamily="18" charset="0"/>
              </a:rPr>
              <a:t> considered</a:t>
            </a:r>
            <a:r>
              <a:rPr sz="2400" spc="1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as</a:t>
            </a:r>
            <a:r>
              <a:rPr sz="2400" spc="-1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the</a:t>
            </a:r>
            <a:r>
              <a:rPr sz="2400" spc="-10" dirty="0">
                <a:latin typeface="Times New Roman" panose="02020603050405020304" pitchFamily="18" charset="0"/>
                <a:cs typeface="Times New Roman" panose="02020603050405020304" pitchFamily="18" charset="0"/>
              </a:rPr>
              <a:t> </a:t>
            </a:r>
            <a:r>
              <a:rPr sz="2400" spc="-15" dirty="0">
                <a:solidFill>
                  <a:srgbClr val="FF0000"/>
                </a:solidFill>
                <a:latin typeface="Times New Roman" panose="02020603050405020304" pitchFamily="18" charset="0"/>
                <a:cs typeface="Times New Roman" panose="02020603050405020304" pitchFamily="18" charset="0"/>
              </a:rPr>
              <a:t>control</a:t>
            </a:r>
            <a:r>
              <a:rPr sz="2400" spc="-10" dirty="0">
                <a:solidFill>
                  <a:srgbClr val="FF0000"/>
                </a:solidFill>
                <a:latin typeface="Times New Roman" panose="02020603050405020304" pitchFamily="18" charset="0"/>
                <a:cs typeface="Times New Roman" panose="02020603050405020304" pitchFamily="18" charset="0"/>
              </a:rPr>
              <a:t> </a:t>
            </a:r>
            <a:r>
              <a:rPr sz="2400" spc="-15" dirty="0">
                <a:solidFill>
                  <a:srgbClr val="FF0000"/>
                </a:solidFill>
                <a:latin typeface="Times New Roman" panose="02020603050405020304" pitchFamily="18" charset="0"/>
                <a:cs typeface="Times New Roman" panose="02020603050405020304" pitchFamily="18" charset="0"/>
              </a:rPr>
              <a:t>registers</a:t>
            </a:r>
            <a:r>
              <a:rPr sz="2400" spc="-15" dirty="0">
                <a:latin typeface="Times New Roman" panose="02020603050405020304" pitchFamily="18" charset="0"/>
                <a:cs typeface="Times New Roman" panose="02020603050405020304" pitchFamily="18" charset="0"/>
              </a:rPr>
              <a:t>.</a:t>
            </a:r>
            <a:endParaRPr sz="2400" dirty="0">
              <a:latin typeface="Times New Roman" panose="02020603050405020304" pitchFamily="18" charset="0"/>
              <a:cs typeface="Times New Roman" panose="02020603050405020304" pitchFamily="18" charset="0"/>
            </a:endParaRPr>
          </a:p>
          <a:p>
            <a:pPr marL="355600" marR="5080" indent="-342900" algn="just">
              <a:lnSpc>
                <a:spcPct val="150000"/>
              </a:lnSpc>
              <a:spcBef>
                <a:spcPts val="575"/>
              </a:spcBef>
              <a:buFont typeface="Arial MT"/>
              <a:buChar char="•"/>
              <a:tabLst>
                <a:tab pos="355600" algn="l"/>
              </a:tabLst>
            </a:pPr>
            <a:r>
              <a:rPr sz="2400" spc="-15" dirty="0">
                <a:latin typeface="Times New Roman" panose="02020603050405020304" pitchFamily="18" charset="0"/>
                <a:cs typeface="Times New Roman" panose="02020603050405020304" pitchFamily="18" charset="0"/>
              </a:rPr>
              <a:t>Many</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instructions</a:t>
            </a:r>
            <a:r>
              <a:rPr sz="2400"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involve</a:t>
            </a:r>
            <a:r>
              <a:rPr sz="2400" spc="-1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comparisons</a:t>
            </a:r>
            <a:r>
              <a:rPr sz="2400" spc="-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and</a:t>
            </a:r>
            <a:r>
              <a:rPr sz="2400" spc="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mathematical </a:t>
            </a:r>
            <a:r>
              <a:rPr sz="2400" spc="-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calculations</a:t>
            </a:r>
            <a:r>
              <a:rPr sz="2400" spc="509"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and</a:t>
            </a:r>
            <a:r>
              <a:rPr sz="2400" spc="509"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change</a:t>
            </a:r>
            <a:r>
              <a:rPr sz="2400" spc="51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the</a:t>
            </a:r>
            <a:r>
              <a:rPr sz="2400" spc="515"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status</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of</a:t>
            </a:r>
            <a:r>
              <a:rPr sz="2400" spc="51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the</a:t>
            </a:r>
            <a:r>
              <a:rPr sz="2400" spc="51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flags</a:t>
            </a:r>
            <a:r>
              <a:rPr sz="2400" spc="509"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and</a:t>
            </a:r>
            <a:r>
              <a:rPr sz="2400" spc="509"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some</a:t>
            </a:r>
            <a:r>
              <a:rPr sz="2400" spc="509"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other </a:t>
            </a:r>
            <a:r>
              <a:rPr sz="2400" spc="-53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conditional </a:t>
            </a:r>
            <a:r>
              <a:rPr sz="2400" spc="-5" dirty="0">
                <a:latin typeface="Times New Roman" panose="02020603050405020304" pitchFamily="18" charset="0"/>
                <a:cs typeface="Times New Roman" panose="02020603050405020304" pitchFamily="18" charset="0"/>
              </a:rPr>
              <a:t>instructions </a:t>
            </a:r>
            <a:r>
              <a:rPr sz="2400" spc="-15" dirty="0">
                <a:latin typeface="Times New Roman" panose="02020603050405020304" pitchFamily="18" charset="0"/>
                <a:cs typeface="Times New Roman" panose="02020603050405020304" pitchFamily="18" charset="0"/>
              </a:rPr>
              <a:t>test </a:t>
            </a:r>
            <a:r>
              <a:rPr sz="2400" spc="-5" dirty="0">
                <a:latin typeface="Times New Roman" panose="02020603050405020304" pitchFamily="18" charset="0"/>
                <a:cs typeface="Times New Roman" panose="02020603050405020304" pitchFamily="18" charset="0"/>
              </a:rPr>
              <a:t>the </a:t>
            </a:r>
            <a:r>
              <a:rPr sz="2400" spc="-15" dirty="0">
                <a:latin typeface="Times New Roman" panose="02020603050405020304" pitchFamily="18" charset="0"/>
                <a:cs typeface="Times New Roman" panose="02020603050405020304" pitchFamily="18" charset="0"/>
              </a:rPr>
              <a:t>value </a:t>
            </a:r>
            <a:r>
              <a:rPr sz="2400" spc="-5" dirty="0">
                <a:latin typeface="Times New Roman" panose="02020603050405020304" pitchFamily="18" charset="0"/>
                <a:cs typeface="Times New Roman" panose="02020603050405020304" pitchFamily="18" charset="0"/>
              </a:rPr>
              <a:t>of </a:t>
            </a:r>
            <a:r>
              <a:rPr sz="2400" dirty="0">
                <a:latin typeface="Times New Roman" panose="02020603050405020304" pitchFamily="18" charset="0"/>
                <a:cs typeface="Times New Roman" panose="02020603050405020304" pitchFamily="18" charset="0"/>
              </a:rPr>
              <a:t>these </a:t>
            </a:r>
            <a:r>
              <a:rPr sz="2400" spc="-15" dirty="0">
                <a:latin typeface="Times New Roman" panose="02020603050405020304" pitchFamily="18" charset="0"/>
                <a:cs typeface="Times New Roman" panose="02020603050405020304" pitchFamily="18" charset="0"/>
              </a:rPr>
              <a:t>status </a:t>
            </a:r>
            <a:r>
              <a:rPr sz="2400" spc="-5" dirty="0">
                <a:latin typeface="Times New Roman" panose="02020603050405020304" pitchFamily="18" charset="0"/>
                <a:cs typeface="Times New Roman" panose="02020603050405020304" pitchFamily="18" charset="0"/>
              </a:rPr>
              <a:t>flags </a:t>
            </a:r>
            <a:r>
              <a:rPr sz="2400" spc="-15" dirty="0">
                <a:latin typeface="Times New Roman" panose="02020603050405020304" pitchFamily="18" charset="0"/>
                <a:cs typeface="Times New Roman" panose="02020603050405020304" pitchFamily="18" charset="0"/>
              </a:rPr>
              <a:t>to </a:t>
            </a:r>
            <a:r>
              <a:rPr sz="2400" spc="-30" dirty="0">
                <a:latin typeface="Times New Roman" panose="02020603050405020304" pitchFamily="18" charset="0"/>
                <a:cs typeface="Times New Roman" panose="02020603050405020304" pitchFamily="18" charset="0"/>
              </a:rPr>
              <a:t>take </a:t>
            </a:r>
            <a:r>
              <a:rPr sz="2400" spc="-2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the</a:t>
            </a:r>
            <a:r>
              <a:rPr sz="2400" spc="-5"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control</a:t>
            </a:r>
            <a:r>
              <a:rPr sz="2400" spc="-2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flow</a:t>
            </a:r>
            <a:r>
              <a:rPr sz="2400"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to</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other</a:t>
            </a:r>
            <a:r>
              <a:rPr sz="240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location</a:t>
            </a:r>
            <a:r>
              <a:rPr sz="2400" spc="-10" dirty="0" smtClean="0">
                <a:latin typeface="Times New Roman" panose="02020603050405020304" pitchFamily="18" charset="0"/>
                <a:cs typeface="Times New Roman" panose="02020603050405020304" pitchFamily="18" charset="0"/>
              </a:rPr>
              <a:t>.</a:t>
            </a:r>
            <a:endParaRPr lang="en-US" sz="2400" spc="-10" dirty="0" smtClean="0">
              <a:latin typeface="Times New Roman" panose="02020603050405020304" pitchFamily="18" charset="0"/>
              <a:cs typeface="Times New Roman" panose="02020603050405020304" pitchFamily="18" charset="0"/>
            </a:endParaRPr>
          </a:p>
          <a:p>
            <a:pPr marL="355600" marR="5080" indent="-342900" algn="just">
              <a:lnSpc>
                <a:spcPct val="150000"/>
              </a:lnSpc>
              <a:spcBef>
                <a:spcPts val="575"/>
              </a:spcBef>
              <a:buFont typeface="Arial MT"/>
              <a:buChar char="•"/>
              <a:tabLst>
                <a:tab pos="355600" algn="l"/>
              </a:tabLst>
            </a:pPr>
            <a:r>
              <a:rPr lang="en-US" sz="2400" dirty="0" smtClean="0">
                <a:latin typeface="Times New Roman" panose="02020603050405020304" pitchFamily="18" charset="0"/>
                <a:cs typeface="Times New Roman" panose="02020603050405020304" pitchFamily="18" charset="0"/>
              </a:rPr>
              <a:t>Flags-Condition </a:t>
            </a:r>
            <a:r>
              <a:rPr lang="en-US" sz="2400" dirty="0">
                <a:latin typeface="Times New Roman" panose="02020603050405020304" pitchFamily="18" charset="0"/>
                <a:cs typeface="Times New Roman" panose="02020603050405020304" pitchFamily="18" charset="0"/>
              </a:rPr>
              <a:t>of the microprocessor and control its operation</a:t>
            </a:r>
            <a:endParaRPr sz="2400" dirty="0">
              <a:latin typeface="Times New Roman" panose="02020603050405020304" pitchFamily="18" charset="0"/>
              <a:cs typeface="Times New Roman" panose="02020603050405020304" pitchFamily="18" charset="0"/>
            </a:endParaRPr>
          </a:p>
          <a:p>
            <a:pPr marL="355600" indent="-342900" algn="just">
              <a:lnSpc>
                <a:spcPct val="100000"/>
              </a:lnSpc>
              <a:spcBef>
                <a:spcPts val="2020"/>
              </a:spcBef>
              <a:buFont typeface="Arial MT"/>
              <a:buChar char="•"/>
              <a:tabLst>
                <a:tab pos="355600" algn="l"/>
              </a:tabLst>
            </a:pPr>
            <a:r>
              <a:rPr sz="2400" spc="-5" dirty="0">
                <a:latin typeface="Times New Roman" panose="02020603050405020304" pitchFamily="18" charset="0"/>
                <a:cs typeface="Times New Roman" panose="02020603050405020304" pitchFamily="18" charset="0"/>
              </a:rPr>
              <a:t>The </a:t>
            </a:r>
            <a:r>
              <a:rPr sz="2400" spc="-10" dirty="0">
                <a:latin typeface="Times New Roman" panose="02020603050405020304" pitchFamily="18" charset="0"/>
                <a:cs typeface="Times New Roman" panose="02020603050405020304" pitchFamily="18" charset="0"/>
              </a:rPr>
              <a:t>common</a:t>
            </a:r>
            <a:r>
              <a:rPr sz="2400" spc="-3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flag</a:t>
            </a:r>
            <a:r>
              <a:rPr sz="2400" spc="-1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bits</a:t>
            </a:r>
            <a:r>
              <a:rPr sz="2400" spc="-2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are:</a:t>
            </a:r>
            <a:endParaRPr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99513" y="461594"/>
            <a:ext cx="4748530" cy="697230"/>
          </a:xfrm>
          <a:prstGeom prst="rect">
            <a:avLst/>
          </a:prstGeom>
        </p:spPr>
        <p:txBody>
          <a:bodyPr vert="horz" wrap="square" lIns="0" tIns="13335" rIns="0" bIns="0" rtlCol="0">
            <a:spAutoFit/>
          </a:bodyPr>
          <a:lstStyle/>
          <a:p>
            <a:pPr marL="12700">
              <a:lnSpc>
                <a:spcPct val="100000"/>
              </a:lnSpc>
              <a:spcBef>
                <a:spcPts val="105"/>
              </a:spcBef>
            </a:pPr>
            <a:r>
              <a:rPr sz="4400" b="0" spc="-10" dirty="0">
                <a:latin typeface="Calibri"/>
                <a:cs typeface="Calibri"/>
              </a:rPr>
              <a:t>FLAG</a:t>
            </a:r>
            <a:r>
              <a:rPr sz="4400" b="0" spc="-40" dirty="0">
                <a:latin typeface="Calibri"/>
                <a:cs typeface="Calibri"/>
              </a:rPr>
              <a:t> </a:t>
            </a:r>
            <a:r>
              <a:rPr sz="4400" b="0" spc="-5" dirty="0">
                <a:latin typeface="Calibri"/>
                <a:cs typeface="Calibri"/>
              </a:rPr>
              <a:t>REGISTER</a:t>
            </a:r>
            <a:r>
              <a:rPr sz="4400" b="0" spc="-45" dirty="0">
                <a:latin typeface="Calibri"/>
                <a:cs typeface="Calibri"/>
              </a:rPr>
              <a:t> </a:t>
            </a:r>
            <a:r>
              <a:rPr sz="4400" b="0" dirty="0">
                <a:latin typeface="Calibri"/>
                <a:cs typeface="Calibri"/>
              </a:rPr>
              <a:t>8086</a:t>
            </a:r>
            <a:endParaRPr sz="4400">
              <a:latin typeface="Calibri"/>
              <a:cs typeface="Calibri"/>
            </a:endParaRPr>
          </a:p>
        </p:txBody>
      </p:sp>
      <p:pic>
        <p:nvPicPr>
          <p:cNvPr id="3" name="object 3"/>
          <p:cNvPicPr/>
          <p:nvPr/>
        </p:nvPicPr>
        <p:blipFill>
          <a:blip r:embed="rId2" cstate="print"/>
          <a:stretch>
            <a:fillRect/>
          </a:stretch>
        </p:blipFill>
        <p:spPr>
          <a:xfrm>
            <a:off x="153987" y="1428686"/>
            <a:ext cx="8753475" cy="4500626"/>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71800" y="228600"/>
            <a:ext cx="3213735" cy="697230"/>
          </a:xfrm>
          <a:prstGeom prst="rect">
            <a:avLst/>
          </a:prstGeom>
        </p:spPr>
        <p:txBody>
          <a:bodyPr vert="horz" wrap="square" lIns="0" tIns="13335" rIns="0" bIns="0" rtlCol="0">
            <a:spAutoFit/>
          </a:bodyPr>
          <a:lstStyle/>
          <a:p>
            <a:pPr marL="12700">
              <a:lnSpc>
                <a:spcPct val="100000"/>
              </a:lnSpc>
              <a:spcBef>
                <a:spcPts val="105"/>
              </a:spcBef>
            </a:pPr>
            <a:r>
              <a:rPr sz="4400" b="0" dirty="0">
                <a:latin typeface="Calibri"/>
                <a:cs typeface="Calibri"/>
              </a:rPr>
              <a:t>CPU</a:t>
            </a:r>
            <a:r>
              <a:rPr sz="4400" b="0" spc="-80" dirty="0">
                <a:latin typeface="Calibri"/>
                <a:cs typeface="Calibri"/>
              </a:rPr>
              <a:t> </a:t>
            </a:r>
            <a:r>
              <a:rPr sz="4400" b="0" spc="-10" dirty="0">
                <a:latin typeface="Calibri"/>
                <a:cs typeface="Calibri"/>
              </a:rPr>
              <a:t>Structure</a:t>
            </a:r>
            <a:endParaRPr sz="4400" dirty="0">
              <a:latin typeface="Calibri"/>
              <a:cs typeface="Calibri"/>
            </a:endParaRPr>
          </a:p>
        </p:txBody>
      </p:sp>
      <p:sp>
        <p:nvSpPr>
          <p:cNvPr id="3" name="object 3"/>
          <p:cNvSpPr txBox="1"/>
          <p:nvPr/>
        </p:nvSpPr>
        <p:spPr>
          <a:xfrm>
            <a:off x="304800" y="762000"/>
            <a:ext cx="8610599" cy="5983689"/>
          </a:xfrm>
          <a:prstGeom prst="rect">
            <a:avLst/>
          </a:prstGeom>
        </p:spPr>
        <p:txBody>
          <a:bodyPr vert="horz" wrap="square" lIns="0" tIns="12700" rIns="0" bIns="0" rtlCol="0">
            <a:spAutoFit/>
          </a:bodyPr>
          <a:lstStyle/>
          <a:p>
            <a:pPr marL="355600" indent="-342900">
              <a:lnSpc>
                <a:spcPct val="100000"/>
              </a:lnSpc>
              <a:spcBef>
                <a:spcPts val="100"/>
              </a:spcBef>
              <a:buFont typeface="Arial MT"/>
              <a:buChar char="•"/>
              <a:tabLst>
                <a:tab pos="354965" algn="l"/>
                <a:tab pos="355600" algn="l"/>
              </a:tabLst>
            </a:pPr>
            <a:r>
              <a:rPr sz="3000" spc="-5" dirty="0">
                <a:latin typeface="Calibri"/>
                <a:cs typeface="Calibri"/>
              </a:rPr>
              <a:t>CPU</a:t>
            </a:r>
            <a:r>
              <a:rPr sz="3000" spc="-100" dirty="0">
                <a:latin typeface="Calibri"/>
                <a:cs typeface="Calibri"/>
              </a:rPr>
              <a:t> </a:t>
            </a:r>
            <a:r>
              <a:rPr sz="3000" spc="-10" dirty="0">
                <a:latin typeface="Calibri"/>
                <a:cs typeface="Calibri"/>
              </a:rPr>
              <a:t>must:</a:t>
            </a:r>
            <a:endParaRPr sz="3000" dirty="0">
              <a:latin typeface="Calibri"/>
              <a:cs typeface="Calibri"/>
            </a:endParaRPr>
          </a:p>
          <a:p>
            <a:pPr marL="756285" lvl="1" indent="-287020">
              <a:lnSpc>
                <a:spcPct val="100000"/>
              </a:lnSpc>
              <a:spcBef>
                <a:spcPts val="2355"/>
              </a:spcBef>
              <a:buFont typeface="Arial MT"/>
              <a:buChar char="–"/>
              <a:tabLst>
                <a:tab pos="756920" algn="l"/>
              </a:tabLst>
            </a:pPr>
            <a:r>
              <a:rPr sz="2600" spc="-15" dirty="0">
                <a:latin typeface="Calibri"/>
                <a:cs typeface="Calibri"/>
              </a:rPr>
              <a:t>Fetch</a:t>
            </a:r>
            <a:r>
              <a:rPr sz="2600" spc="-110" dirty="0">
                <a:latin typeface="Calibri"/>
                <a:cs typeface="Calibri"/>
              </a:rPr>
              <a:t> </a:t>
            </a:r>
            <a:r>
              <a:rPr sz="2600" dirty="0" smtClean="0">
                <a:latin typeface="Calibri"/>
                <a:cs typeface="Calibri"/>
              </a:rPr>
              <a:t>instructions</a:t>
            </a:r>
            <a:r>
              <a:rPr lang="en-US" sz="2600" dirty="0" smtClean="0">
                <a:latin typeface="Calibri"/>
                <a:cs typeface="Calibri"/>
              </a:rPr>
              <a:t>-</a:t>
            </a:r>
            <a:r>
              <a:rPr lang="en-US" sz="2800" dirty="0"/>
              <a:t>reads an instruction from memory</a:t>
            </a:r>
            <a:endParaRPr sz="2600" dirty="0">
              <a:latin typeface="Calibri"/>
              <a:cs typeface="Calibri"/>
            </a:endParaRPr>
          </a:p>
          <a:p>
            <a:pPr lvl="1">
              <a:lnSpc>
                <a:spcPct val="100000"/>
              </a:lnSpc>
              <a:spcBef>
                <a:spcPts val="10"/>
              </a:spcBef>
              <a:buFont typeface="Arial MT"/>
              <a:buChar char="–"/>
            </a:pPr>
            <a:endParaRPr sz="2550" dirty="0">
              <a:latin typeface="Calibri"/>
              <a:cs typeface="Calibri"/>
            </a:endParaRPr>
          </a:p>
          <a:p>
            <a:pPr marL="756285" lvl="1" indent="-287020">
              <a:lnSpc>
                <a:spcPct val="100000"/>
              </a:lnSpc>
              <a:buFont typeface="Arial MT"/>
              <a:buChar char="–"/>
              <a:tabLst>
                <a:tab pos="756920" algn="l"/>
              </a:tabLst>
            </a:pPr>
            <a:r>
              <a:rPr sz="2600" spc="-10" dirty="0" smtClean="0">
                <a:latin typeface="Calibri"/>
                <a:cs typeface="Calibri"/>
              </a:rPr>
              <a:t>Interpret</a:t>
            </a:r>
            <a:r>
              <a:rPr sz="2600" spc="-130" dirty="0" smtClean="0">
                <a:latin typeface="Calibri"/>
                <a:cs typeface="Calibri"/>
              </a:rPr>
              <a:t> </a:t>
            </a:r>
            <a:r>
              <a:rPr sz="2600" dirty="0" smtClean="0">
                <a:latin typeface="Calibri"/>
                <a:cs typeface="Calibri"/>
              </a:rPr>
              <a:t>instructions</a:t>
            </a:r>
            <a:r>
              <a:rPr lang="en-US" sz="2600" dirty="0" smtClean="0">
                <a:latin typeface="Calibri"/>
                <a:cs typeface="Calibri"/>
              </a:rPr>
              <a:t>-instruction is decoded to determine what action is required.</a:t>
            </a:r>
            <a:endParaRPr sz="2600" dirty="0" smtClean="0">
              <a:latin typeface="Calibri"/>
              <a:cs typeface="Calibri"/>
            </a:endParaRPr>
          </a:p>
          <a:p>
            <a:pPr lvl="1">
              <a:lnSpc>
                <a:spcPct val="100000"/>
              </a:lnSpc>
              <a:spcBef>
                <a:spcPts val="10"/>
              </a:spcBef>
              <a:buFont typeface="Arial MT"/>
              <a:buChar char="–"/>
            </a:pPr>
            <a:endParaRPr sz="2550" dirty="0">
              <a:latin typeface="Calibri"/>
              <a:cs typeface="Calibri"/>
            </a:endParaRPr>
          </a:p>
          <a:p>
            <a:pPr marL="756285" lvl="1" indent="-287020">
              <a:lnSpc>
                <a:spcPct val="100000"/>
              </a:lnSpc>
              <a:buFont typeface="Arial MT"/>
              <a:buChar char="–"/>
              <a:tabLst>
                <a:tab pos="756920" algn="l"/>
              </a:tabLst>
            </a:pPr>
            <a:r>
              <a:rPr sz="2600" spc="-20" dirty="0" smtClean="0">
                <a:latin typeface="Calibri"/>
                <a:cs typeface="Calibri"/>
              </a:rPr>
              <a:t>Fetch</a:t>
            </a:r>
            <a:r>
              <a:rPr sz="2600" spc="-50" dirty="0" smtClean="0">
                <a:latin typeface="Calibri"/>
                <a:cs typeface="Calibri"/>
              </a:rPr>
              <a:t> </a:t>
            </a:r>
            <a:r>
              <a:rPr sz="2600" spc="-15" dirty="0" smtClean="0">
                <a:latin typeface="Calibri"/>
                <a:cs typeface="Calibri"/>
              </a:rPr>
              <a:t>data</a:t>
            </a:r>
            <a:r>
              <a:rPr lang="en-US" sz="2600" spc="-15" dirty="0" smtClean="0">
                <a:latin typeface="Calibri"/>
                <a:cs typeface="Calibri"/>
              </a:rPr>
              <a:t>-The execution of an instruction may require reading data from memory or an I/O module</a:t>
            </a:r>
            <a:endParaRPr sz="2600" dirty="0" smtClean="0">
              <a:latin typeface="Calibri"/>
              <a:cs typeface="Calibri"/>
            </a:endParaRPr>
          </a:p>
          <a:p>
            <a:pPr lvl="1">
              <a:lnSpc>
                <a:spcPct val="100000"/>
              </a:lnSpc>
              <a:spcBef>
                <a:spcPts val="5"/>
              </a:spcBef>
              <a:buFont typeface="Arial MT"/>
              <a:buChar char="–"/>
            </a:pPr>
            <a:endParaRPr sz="2550" dirty="0">
              <a:latin typeface="Calibri"/>
              <a:cs typeface="Calibri"/>
            </a:endParaRPr>
          </a:p>
          <a:p>
            <a:pPr marL="756285" lvl="1" indent="-287020">
              <a:lnSpc>
                <a:spcPct val="100000"/>
              </a:lnSpc>
              <a:spcBef>
                <a:spcPts val="5"/>
              </a:spcBef>
              <a:buFont typeface="Arial MT"/>
              <a:buChar char="–"/>
              <a:tabLst>
                <a:tab pos="756920" algn="l"/>
              </a:tabLst>
            </a:pPr>
            <a:r>
              <a:rPr sz="2600" spc="-10" dirty="0" smtClean="0">
                <a:latin typeface="Calibri"/>
                <a:cs typeface="Calibri"/>
              </a:rPr>
              <a:t>Process</a:t>
            </a:r>
            <a:r>
              <a:rPr sz="2600" spc="-75" dirty="0" smtClean="0">
                <a:latin typeface="Calibri"/>
                <a:cs typeface="Calibri"/>
              </a:rPr>
              <a:t> </a:t>
            </a:r>
            <a:r>
              <a:rPr sz="2600" spc="-15" dirty="0" smtClean="0">
                <a:latin typeface="Calibri"/>
                <a:cs typeface="Calibri"/>
              </a:rPr>
              <a:t>data</a:t>
            </a:r>
            <a:r>
              <a:rPr lang="en-US" sz="2600" spc="-15" dirty="0" smtClean="0">
                <a:latin typeface="Calibri"/>
                <a:cs typeface="Calibri"/>
              </a:rPr>
              <a:t>-The execution of an instruction may require performing some arithmetic or logical operation on data</a:t>
            </a:r>
            <a:endParaRPr sz="2600" dirty="0" smtClean="0">
              <a:latin typeface="Calibri"/>
              <a:cs typeface="Calibri"/>
            </a:endParaRPr>
          </a:p>
          <a:p>
            <a:pPr lvl="1">
              <a:lnSpc>
                <a:spcPct val="100000"/>
              </a:lnSpc>
              <a:spcBef>
                <a:spcPts val="5"/>
              </a:spcBef>
              <a:buFont typeface="Arial MT"/>
              <a:buChar char="–"/>
            </a:pPr>
            <a:endParaRPr sz="2550" dirty="0">
              <a:latin typeface="Calibri"/>
              <a:cs typeface="Calibri"/>
            </a:endParaRPr>
          </a:p>
          <a:p>
            <a:pPr marL="756285" lvl="1" indent="-287020">
              <a:lnSpc>
                <a:spcPct val="100000"/>
              </a:lnSpc>
              <a:buFont typeface="Arial MT"/>
              <a:buChar char="–"/>
              <a:tabLst>
                <a:tab pos="756920" algn="l"/>
              </a:tabLst>
            </a:pPr>
            <a:r>
              <a:rPr sz="2600" spc="-20" dirty="0" smtClean="0">
                <a:latin typeface="Calibri"/>
                <a:cs typeface="Calibri"/>
              </a:rPr>
              <a:t>Write</a:t>
            </a:r>
            <a:r>
              <a:rPr sz="2600" spc="-60" dirty="0" smtClean="0">
                <a:latin typeface="Calibri"/>
                <a:cs typeface="Calibri"/>
              </a:rPr>
              <a:t> </a:t>
            </a:r>
            <a:r>
              <a:rPr sz="2600" spc="-15" dirty="0" smtClean="0">
                <a:latin typeface="Calibri"/>
                <a:cs typeface="Calibri"/>
              </a:rPr>
              <a:t>data</a:t>
            </a:r>
            <a:r>
              <a:rPr lang="en-US" sz="2600" spc="-15" dirty="0" smtClean="0">
                <a:latin typeface="Calibri"/>
                <a:cs typeface="Calibri"/>
              </a:rPr>
              <a:t>-the results of an execution may require writing data to memory or an I/O module.</a:t>
            </a:r>
            <a:endParaRPr sz="2600" dirty="0">
              <a:latin typeface="Calibri"/>
              <a:cs typeface="Calibri"/>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28600" y="990600"/>
            <a:ext cx="8686800" cy="4123054"/>
          </a:xfrm>
          <a:prstGeom prst="rect">
            <a:avLst/>
          </a:prstGeom>
        </p:spPr>
        <p:txBody>
          <a:bodyPr vert="horz" wrap="square" lIns="0" tIns="12700" rIns="0" bIns="0" rtlCol="0">
            <a:spAutoFit/>
          </a:bodyPr>
          <a:lstStyle/>
          <a:p>
            <a:pPr marL="355600" indent="-342900" algn="just">
              <a:lnSpc>
                <a:spcPct val="100000"/>
              </a:lnSpc>
              <a:spcBef>
                <a:spcPts val="100"/>
              </a:spcBef>
              <a:buFont typeface="Arial MT"/>
              <a:buChar char="•"/>
              <a:tabLst>
                <a:tab pos="354965" algn="l"/>
                <a:tab pos="355600" algn="l"/>
              </a:tabLst>
            </a:pPr>
            <a:r>
              <a:rPr sz="2400" b="1" spc="-10" dirty="0">
                <a:latin typeface="Times New Roman" panose="02020603050405020304" pitchFamily="18" charset="0"/>
                <a:cs typeface="Times New Roman" panose="02020603050405020304" pitchFamily="18" charset="0"/>
              </a:rPr>
              <a:t>Overflow</a:t>
            </a:r>
            <a:r>
              <a:rPr sz="2400" b="1" spc="-20" dirty="0">
                <a:latin typeface="Times New Roman" panose="02020603050405020304" pitchFamily="18" charset="0"/>
                <a:cs typeface="Times New Roman" panose="02020603050405020304" pitchFamily="18" charset="0"/>
              </a:rPr>
              <a:t> </a:t>
            </a:r>
            <a:r>
              <a:rPr sz="2400" b="1" dirty="0">
                <a:latin typeface="Times New Roman" panose="02020603050405020304" pitchFamily="18" charset="0"/>
                <a:cs typeface="Times New Roman" panose="02020603050405020304" pitchFamily="18" charset="0"/>
              </a:rPr>
              <a:t>Flag</a:t>
            </a:r>
            <a:r>
              <a:rPr sz="2400" b="1" spc="-5" dirty="0">
                <a:latin typeface="Times New Roman" panose="02020603050405020304" pitchFamily="18" charset="0"/>
                <a:cs typeface="Times New Roman" panose="02020603050405020304" pitchFamily="18" charset="0"/>
              </a:rPr>
              <a:t> </a:t>
            </a:r>
            <a:r>
              <a:rPr sz="2400" b="1" dirty="0">
                <a:latin typeface="Times New Roman" panose="02020603050405020304" pitchFamily="18" charset="0"/>
                <a:cs typeface="Times New Roman" panose="02020603050405020304" pitchFamily="18" charset="0"/>
              </a:rPr>
              <a:t>(OF) </a:t>
            </a:r>
            <a:r>
              <a:rPr sz="2400" dirty="0">
                <a:latin typeface="Times New Roman" panose="02020603050405020304" pitchFamily="18" charset="0"/>
                <a:cs typeface="Times New Roman" panose="02020603050405020304" pitchFamily="18" charset="0"/>
              </a:rPr>
              <a:t>−</a:t>
            </a:r>
            <a:r>
              <a:rPr sz="2400" spc="-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It </a:t>
            </a:r>
            <a:r>
              <a:rPr sz="2400" spc="-10" dirty="0">
                <a:latin typeface="Times New Roman" panose="02020603050405020304" pitchFamily="18" charset="0"/>
                <a:cs typeface="Times New Roman" panose="02020603050405020304" pitchFamily="18" charset="0"/>
              </a:rPr>
              <a:t>indicates</a:t>
            </a:r>
            <a:r>
              <a:rPr sz="2400" spc="-2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the </a:t>
            </a:r>
            <a:r>
              <a:rPr sz="2400" spc="-10" dirty="0">
                <a:latin typeface="Times New Roman" panose="02020603050405020304" pitchFamily="18" charset="0"/>
                <a:cs typeface="Times New Roman" panose="02020603050405020304" pitchFamily="18" charset="0"/>
              </a:rPr>
              <a:t>overflow</a:t>
            </a:r>
            <a:r>
              <a:rPr sz="240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of </a:t>
            </a:r>
            <a:r>
              <a:rPr sz="2400" dirty="0">
                <a:latin typeface="Times New Roman" panose="02020603050405020304" pitchFamily="18" charset="0"/>
                <a:cs typeface="Times New Roman" panose="02020603050405020304" pitchFamily="18" charset="0"/>
              </a:rPr>
              <a:t>a</a:t>
            </a:r>
            <a:r>
              <a:rPr sz="2400" spc="-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high-order</a:t>
            </a:r>
            <a:r>
              <a:rPr sz="2400" spc="-5" dirty="0">
                <a:latin typeface="Times New Roman" panose="02020603050405020304" pitchFamily="18" charset="0"/>
                <a:cs typeface="Times New Roman" panose="02020603050405020304" pitchFamily="18" charset="0"/>
              </a:rPr>
              <a:t> bit</a:t>
            </a:r>
            <a:endParaRPr sz="2400" dirty="0">
              <a:latin typeface="Times New Roman" panose="02020603050405020304" pitchFamily="18" charset="0"/>
              <a:cs typeface="Times New Roman" panose="02020603050405020304" pitchFamily="18" charset="0"/>
            </a:endParaRPr>
          </a:p>
          <a:p>
            <a:pPr algn="just">
              <a:lnSpc>
                <a:spcPct val="100000"/>
              </a:lnSpc>
              <a:spcBef>
                <a:spcPts val="10"/>
              </a:spcBef>
              <a:buFont typeface="Arial MT"/>
              <a:buChar char="•"/>
            </a:pPr>
            <a:endParaRPr sz="2350" dirty="0">
              <a:latin typeface="Times New Roman" panose="02020603050405020304" pitchFamily="18" charset="0"/>
              <a:cs typeface="Times New Roman" panose="02020603050405020304" pitchFamily="18" charset="0"/>
            </a:endParaRPr>
          </a:p>
          <a:p>
            <a:pPr marL="355600" algn="just">
              <a:lnSpc>
                <a:spcPct val="100000"/>
              </a:lnSpc>
            </a:pPr>
            <a:r>
              <a:rPr sz="2400" spc="-10" dirty="0">
                <a:latin typeface="Times New Roman" panose="02020603050405020304" pitchFamily="18" charset="0"/>
                <a:cs typeface="Times New Roman" panose="02020603050405020304" pitchFamily="18" charset="0"/>
              </a:rPr>
              <a:t>(leftmost</a:t>
            </a:r>
            <a:r>
              <a:rPr sz="2400" spc="-2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bit)</a:t>
            </a:r>
            <a:r>
              <a:rPr sz="2400" spc="-3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of</a:t>
            </a:r>
            <a:r>
              <a:rPr sz="2400" spc="-10"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data</a:t>
            </a:r>
            <a:r>
              <a:rPr sz="2400" spc="-2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after</a:t>
            </a:r>
            <a:r>
              <a:rPr sz="2400" spc="-1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a:t>
            </a:r>
            <a:r>
              <a:rPr sz="2400" spc="-1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signed</a:t>
            </a:r>
            <a:r>
              <a:rPr sz="2400" spc="-1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arithmetic</a:t>
            </a:r>
            <a:r>
              <a:rPr sz="2400" spc="-4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operation.</a:t>
            </a:r>
            <a:endParaRPr sz="2400" dirty="0">
              <a:latin typeface="Times New Roman" panose="02020603050405020304" pitchFamily="18" charset="0"/>
              <a:cs typeface="Times New Roman" panose="02020603050405020304" pitchFamily="18" charset="0"/>
            </a:endParaRPr>
          </a:p>
          <a:p>
            <a:pPr marL="355600" marR="5080" indent="-342900" algn="just">
              <a:lnSpc>
                <a:spcPct val="200000"/>
              </a:lnSpc>
              <a:spcBef>
                <a:spcPts val="580"/>
              </a:spcBef>
              <a:buFont typeface="Arial MT"/>
              <a:buChar char="•"/>
              <a:tabLst>
                <a:tab pos="354965" algn="l"/>
                <a:tab pos="355600" algn="l"/>
              </a:tabLst>
            </a:pPr>
            <a:r>
              <a:rPr sz="2400" b="1" spc="-5" dirty="0">
                <a:latin typeface="Times New Roman" panose="02020603050405020304" pitchFamily="18" charset="0"/>
                <a:cs typeface="Times New Roman" panose="02020603050405020304" pitchFamily="18" charset="0"/>
              </a:rPr>
              <a:t>Direction </a:t>
            </a:r>
            <a:r>
              <a:rPr sz="2400" b="1" dirty="0">
                <a:latin typeface="Times New Roman" panose="02020603050405020304" pitchFamily="18" charset="0"/>
                <a:cs typeface="Times New Roman" panose="02020603050405020304" pitchFamily="18" charset="0"/>
              </a:rPr>
              <a:t>Flag (DF) </a:t>
            </a:r>
            <a:r>
              <a:rPr sz="2400" dirty="0">
                <a:latin typeface="Times New Roman" panose="02020603050405020304" pitchFamily="18" charset="0"/>
                <a:cs typeface="Times New Roman" panose="02020603050405020304" pitchFamily="18" charset="0"/>
              </a:rPr>
              <a:t>− It </a:t>
            </a:r>
            <a:r>
              <a:rPr sz="2400" spc="-5" dirty="0">
                <a:latin typeface="Times New Roman" panose="02020603050405020304" pitchFamily="18" charset="0"/>
                <a:cs typeface="Times New Roman" panose="02020603050405020304" pitchFamily="18" charset="0"/>
              </a:rPr>
              <a:t>determines </a:t>
            </a:r>
            <a:r>
              <a:rPr sz="2400" spc="-10" dirty="0">
                <a:latin typeface="Times New Roman" panose="02020603050405020304" pitchFamily="18" charset="0"/>
                <a:cs typeface="Times New Roman" panose="02020603050405020304" pitchFamily="18" charset="0"/>
              </a:rPr>
              <a:t>left </a:t>
            </a:r>
            <a:r>
              <a:rPr sz="2400" spc="-5" dirty="0">
                <a:latin typeface="Times New Roman" panose="02020603050405020304" pitchFamily="18" charset="0"/>
                <a:cs typeface="Times New Roman" panose="02020603050405020304" pitchFamily="18" charset="0"/>
              </a:rPr>
              <a:t>or right direction </a:t>
            </a:r>
            <a:r>
              <a:rPr sz="2400" spc="-20" dirty="0">
                <a:latin typeface="Times New Roman" panose="02020603050405020304" pitchFamily="18" charset="0"/>
                <a:cs typeface="Times New Roman" panose="02020603050405020304" pitchFamily="18" charset="0"/>
              </a:rPr>
              <a:t>for </a:t>
            </a:r>
            <a:r>
              <a:rPr sz="2400" spc="-1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moving or </a:t>
            </a:r>
            <a:r>
              <a:rPr sz="2400" spc="-10" dirty="0">
                <a:latin typeface="Times New Roman" panose="02020603050405020304" pitchFamily="18" charset="0"/>
                <a:cs typeface="Times New Roman" panose="02020603050405020304" pitchFamily="18" charset="0"/>
              </a:rPr>
              <a:t>comparing </a:t>
            </a:r>
            <a:r>
              <a:rPr sz="2400" spc="-5" dirty="0">
                <a:latin typeface="Times New Roman" panose="02020603050405020304" pitchFamily="18" charset="0"/>
                <a:cs typeface="Times New Roman" panose="02020603050405020304" pitchFamily="18" charset="0"/>
              </a:rPr>
              <a:t>string </a:t>
            </a:r>
            <a:r>
              <a:rPr sz="2400" spc="-15" dirty="0">
                <a:latin typeface="Times New Roman" panose="02020603050405020304" pitchFamily="18" charset="0"/>
                <a:cs typeface="Times New Roman" panose="02020603050405020304" pitchFamily="18" charset="0"/>
              </a:rPr>
              <a:t>data. </a:t>
            </a:r>
            <a:r>
              <a:rPr sz="2400" dirty="0">
                <a:latin typeface="Times New Roman" panose="02020603050405020304" pitchFamily="18" charset="0"/>
                <a:cs typeface="Times New Roman" panose="02020603050405020304" pitchFamily="18" charset="0"/>
              </a:rPr>
              <a:t>When the </a:t>
            </a:r>
            <a:r>
              <a:rPr sz="2400" spc="-5" dirty="0">
                <a:latin typeface="Times New Roman" panose="02020603050405020304" pitchFamily="18" charset="0"/>
                <a:cs typeface="Times New Roman" panose="02020603050405020304" pitchFamily="18" charset="0"/>
              </a:rPr>
              <a:t>DF </a:t>
            </a:r>
            <a:r>
              <a:rPr sz="2400" spc="-10" dirty="0">
                <a:latin typeface="Times New Roman" panose="02020603050405020304" pitchFamily="18" charset="0"/>
                <a:cs typeface="Times New Roman" panose="02020603050405020304" pitchFamily="18" charset="0"/>
              </a:rPr>
              <a:t>value </a:t>
            </a:r>
            <a:r>
              <a:rPr sz="2400" dirty="0">
                <a:latin typeface="Times New Roman" panose="02020603050405020304" pitchFamily="18" charset="0"/>
                <a:cs typeface="Times New Roman" panose="02020603050405020304" pitchFamily="18" charset="0"/>
              </a:rPr>
              <a:t>is </a:t>
            </a:r>
            <a:r>
              <a:rPr sz="2400" spc="-10" dirty="0">
                <a:latin typeface="Times New Roman" panose="02020603050405020304" pitchFamily="18" charset="0"/>
                <a:cs typeface="Times New Roman" panose="02020603050405020304" pitchFamily="18" charset="0"/>
              </a:rPr>
              <a:t>0, </a:t>
            </a:r>
            <a:r>
              <a:rPr sz="2400" dirty="0">
                <a:latin typeface="Times New Roman" panose="02020603050405020304" pitchFamily="18" charset="0"/>
                <a:cs typeface="Times New Roman" panose="02020603050405020304" pitchFamily="18" charset="0"/>
              </a:rPr>
              <a:t>the </a:t>
            </a:r>
            <a:r>
              <a:rPr sz="2400" spc="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string </a:t>
            </a:r>
            <a:r>
              <a:rPr sz="2400" spc="-10" dirty="0">
                <a:latin typeface="Times New Roman" panose="02020603050405020304" pitchFamily="18" charset="0"/>
                <a:cs typeface="Times New Roman" panose="02020603050405020304" pitchFamily="18" charset="0"/>
              </a:rPr>
              <a:t>operation </a:t>
            </a:r>
            <a:r>
              <a:rPr sz="2400" spc="-20" dirty="0">
                <a:latin typeface="Times New Roman" panose="02020603050405020304" pitchFamily="18" charset="0"/>
                <a:cs typeface="Times New Roman" panose="02020603050405020304" pitchFamily="18" charset="0"/>
              </a:rPr>
              <a:t>takes </a:t>
            </a:r>
            <a:r>
              <a:rPr sz="2400" spc="-10" dirty="0">
                <a:latin typeface="Times New Roman" panose="02020603050405020304" pitchFamily="18" charset="0"/>
                <a:cs typeface="Times New Roman" panose="02020603050405020304" pitchFamily="18" charset="0"/>
              </a:rPr>
              <a:t>left-to-right direction </a:t>
            </a:r>
            <a:r>
              <a:rPr sz="2400" dirty="0">
                <a:latin typeface="Times New Roman" panose="02020603050405020304" pitchFamily="18" charset="0"/>
                <a:cs typeface="Times New Roman" panose="02020603050405020304" pitchFamily="18" charset="0"/>
              </a:rPr>
              <a:t>and when the </a:t>
            </a:r>
            <a:r>
              <a:rPr sz="2400" spc="-10" dirty="0">
                <a:latin typeface="Times New Roman" panose="02020603050405020304" pitchFamily="18" charset="0"/>
                <a:cs typeface="Times New Roman" panose="02020603050405020304" pitchFamily="18" charset="0"/>
              </a:rPr>
              <a:t>value </a:t>
            </a:r>
            <a:r>
              <a:rPr sz="2400" dirty="0">
                <a:latin typeface="Times New Roman" panose="02020603050405020304" pitchFamily="18" charset="0"/>
                <a:cs typeface="Times New Roman" panose="02020603050405020304" pitchFamily="18" charset="0"/>
              </a:rPr>
              <a:t>is </a:t>
            </a:r>
            <a:r>
              <a:rPr sz="2400" spc="-53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set</a:t>
            </a:r>
            <a:r>
              <a:rPr sz="2400" spc="-20"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to</a:t>
            </a:r>
            <a:r>
              <a:rPr sz="2400" spc="-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1,</a:t>
            </a:r>
            <a:r>
              <a:rPr sz="2400" dirty="0">
                <a:latin typeface="Times New Roman" panose="02020603050405020304" pitchFamily="18" charset="0"/>
                <a:cs typeface="Times New Roman" panose="02020603050405020304" pitchFamily="18" charset="0"/>
              </a:rPr>
              <a:t> the</a:t>
            </a:r>
            <a:r>
              <a:rPr sz="2400" spc="-5" dirty="0">
                <a:latin typeface="Times New Roman" panose="02020603050405020304" pitchFamily="18" charset="0"/>
                <a:cs typeface="Times New Roman" panose="02020603050405020304" pitchFamily="18" charset="0"/>
              </a:rPr>
              <a:t> string</a:t>
            </a:r>
            <a:r>
              <a:rPr sz="2400" spc="-1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operation</a:t>
            </a:r>
            <a:r>
              <a:rPr sz="2400" spc="-20" dirty="0">
                <a:latin typeface="Times New Roman" panose="02020603050405020304" pitchFamily="18" charset="0"/>
                <a:cs typeface="Times New Roman" panose="02020603050405020304" pitchFamily="18" charset="0"/>
              </a:rPr>
              <a:t> takes</a:t>
            </a:r>
            <a:r>
              <a:rPr sz="2400" spc="-1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right-to-left </a:t>
            </a:r>
            <a:r>
              <a:rPr sz="2400" spc="-5" dirty="0">
                <a:latin typeface="Times New Roman" panose="02020603050405020304" pitchFamily="18" charset="0"/>
                <a:cs typeface="Times New Roman" panose="02020603050405020304" pitchFamily="18" charset="0"/>
              </a:rPr>
              <a:t>direction.</a:t>
            </a:r>
            <a:endParaRPr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20543" y="457200"/>
            <a:ext cx="8975725" cy="5663089"/>
          </a:xfrm>
          <a:prstGeom prst="rect">
            <a:avLst/>
          </a:prstGeom>
        </p:spPr>
        <p:txBody>
          <a:bodyPr vert="horz" wrap="square" lIns="0" tIns="12700" rIns="0" bIns="0" rtlCol="0">
            <a:spAutoFit/>
          </a:bodyPr>
          <a:lstStyle/>
          <a:p>
            <a:pPr marL="355600" indent="-342900" algn="just">
              <a:lnSpc>
                <a:spcPct val="100000"/>
              </a:lnSpc>
              <a:spcBef>
                <a:spcPts val="100"/>
              </a:spcBef>
              <a:buFont typeface="Arial MT"/>
              <a:buChar char="•"/>
              <a:tabLst>
                <a:tab pos="354965" algn="l"/>
                <a:tab pos="355600" algn="l"/>
              </a:tabLst>
            </a:pPr>
            <a:r>
              <a:rPr sz="2000" b="1" spc="-40" dirty="0">
                <a:latin typeface="Times New Roman" panose="02020603050405020304" pitchFamily="18" charset="0"/>
                <a:cs typeface="Times New Roman" panose="02020603050405020304" pitchFamily="18" charset="0"/>
              </a:rPr>
              <a:t>Trap</a:t>
            </a:r>
            <a:r>
              <a:rPr sz="2000" b="1" spc="5"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Flag</a:t>
            </a:r>
            <a:r>
              <a:rPr sz="2000" b="1" spc="-20"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(TF)</a:t>
            </a:r>
            <a:r>
              <a:rPr sz="2000" b="1" spc="-1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a:t>
            </a:r>
            <a:r>
              <a:rPr sz="2000" spc="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It</a:t>
            </a:r>
            <a:r>
              <a:rPr sz="2000" spc="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allows</a:t>
            </a:r>
            <a:r>
              <a:rPr sz="2000" spc="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setting</a:t>
            </a:r>
            <a:r>
              <a:rPr sz="2000" spc="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the</a:t>
            </a:r>
            <a:r>
              <a:rPr sz="2000" spc="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operation</a:t>
            </a:r>
            <a:r>
              <a:rPr sz="2000" spc="-5" dirty="0">
                <a:latin typeface="Times New Roman" panose="02020603050405020304" pitchFamily="18" charset="0"/>
                <a:cs typeface="Times New Roman" panose="02020603050405020304" pitchFamily="18" charset="0"/>
              </a:rPr>
              <a:t> of </a:t>
            </a:r>
            <a:r>
              <a:rPr sz="2000" dirty="0">
                <a:latin typeface="Times New Roman" panose="02020603050405020304" pitchFamily="18" charset="0"/>
                <a:cs typeface="Times New Roman" panose="02020603050405020304" pitchFamily="18" charset="0"/>
              </a:rPr>
              <a:t>the</a:t>
            </a:r>
            <a:r>
              <a:rPr sz="2000" spc="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processor</a:t>
            </a:r>
            <a:r>
              <a:rPr sz="2000" spc="-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in</a:t>
            </a:r>
            <a:r>
              <a:rPr sz="2000" spc="1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single-step</a:t>
            </a:r>
            <a:r>
              <a:rPr sz="2000" spc="2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mode.</a:t>
            </a:r>
          </a:p>
          <a:p>
            <a:pPr marL="355600" marR="671195" algn="just">
              <a:lnSpc>
                <a:spcPct val="200000"/>
              </a:lnSpc>
              <a:spcBef>
                <a:spcPts val="5"/>
              </a:spcBef>
            </a:pPr>
            <a:r>
              <a:rPr sz="2000" spc="-5" dirty="0">
                <a:latin typeface="Times New Roman" panose="02020603050405020304" pitchFamily="18" charset="0"/>
                <a:cs typeface="Times New Roman" panose="02020603050405020304" pitchFamily="18" charset="0"/>
              </a:rPr>
              <a:t>The </a:t>
            </a:r>
            <a:r>
              <a:rPr sz="2000" dirty="0">
                <a:latin typeface="Times New Roman" panose="02020603050405020304" pitchFamily="18" charset="0"/>
                <a:cs typeface="Times New Roman" panose="02020603050405020304" pitchFamily="18" charset="0"/>
              </a:rPr>
              <a:t>DEBUG</a:t>
            </a:r>
            <a:r>
              <a:rPr sz="2000" spc="-25" dirty="0">
                <a:latin typeface="Times New Roman" panose="02020603050405020304" pitchFamily="18" charset="0"/>
                <a:cs typeface="Times New Roman" panose="02020603050405020304" pitchFamily="18" charset="0"/>
              </a:rPr>
              <a:t> </a:t>
            </a:r>
            <a:r>
              <a:rPr sz="2000" spc="-15" dirty="0">
                <a:latin typeface="Times New Roman" panose="02020603050405020304" pitchFamily="18" charset="0"/>
                <a:cs typeface="Times New Roman" panose="02020603050405020304" pitchFamily="18" charset="0"/>
              </a:rPr>
              <a:t>program</a:t>
            </a:r>
            <a:r>
              <a:rPr sz="2000" spc="-30"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we</a:t>
            </a:r>
            <a:r>
              <a:rPr sz="2000" spc="-5" dirty="0">
                <a:latin typeface="Times New Roman" panose="02020603050405020304" pitchFamily="18" charset="0"/>
                <a:cs typeface="Times New Roman" panose="02020603050405020304" pitchFamily="18" charset="0"/>
              </a:rPr>
              <a:t> used</a:t>
            </a:r>
            <a:r>
              <a:rPr sz="200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sets</a:t>
            </a:r>
            <a:r>
              <a:rPr sz="2000" spc="1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the</a:t>
            </a:r>
            <a:r>
              <a:rPr sz="2000" spc="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trap</a:t>
            </a:r>
            <a:r>
              <a:rPr sz="2000" spc="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flag,</a:t>
            </a:r>
            <a:r>
              <a:rPr sz="2000" spc="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so</a:t>
            </a:r>
            <a:r>
              <a:rPr sz="2000" spc="-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we</a:t>
            </a:r>
            <a:r>
              <a:rPr sz="2000" spc="-5" dirty="0">
                <a:latin typeface="Times New Roman" panose="02020603050405020304" pitchFamily="18" charset="0"/>
                <a:cs typeface="Times New Roman" panose="02020603050405020304" pitchFamily="18" charset="0"/>
              </a:rPr>
              <a:t> could</a:t>
            </a:r>
            <a:r>
              <a:rPr sz="2000" spc="-20" dirty="0">
                <a:latin typeface="Times New Roman" panose="02020603050405020304" pitchFamily="18" charset="0"/>
                <a:cs typeface="Times New Roman" panose="02020603050405020304" pitchFamily="18" charset="0"/>
              </a:rPr>
              <a:t> </a:t>
            </a:r>
            <a:r>
              <a:rPr sz="2000" spc="-15" dirty="0">
                <a:latin typeface="Times New Roman" panose="02020603050405020304" pitchFamily="18" charset="0"/>
                <a:cs typeface="Times New Roman" panose="02020603050405020304" pitchFamily="18" charset="0"/>
              </a:rPr>
              <a:t>step</a:t>
            </a:r>
            <a:r>
              <a:rPr sz="2000" spc="2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through</a:t>
            </a:r>
            <a:r>
              <a:rPr sz="2000" spc="-2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the </a:t>
            </a:r>
            <a:r>
              <a:rPr sz="2000" spc="-440" dirty="0">
                <a:latin typeface="Times New Roman" panose="02020603050405020304" pitchFamily="18" charset="0"/>
                <a:cs typeface="Times New Roman" panose="02020603050405020304" pitchFamily="18" charset="0"/>
              </a:rPr>
              <a:t> </a:t>
            </a:r>
            <a:r>
              <a:rPr sz="2000" b="1" spc="-10" dirty="0">
                <a:latin typeface="Times New Roman" panose="02020603050405020304" pitchFamily="18" charset="0"/>
                <a:cs typeface="Times New Roman" panose="02020603050405020304" pitchFamily="18" charset="0"/>
              </a:rPr>
              <a:t>execution </a:t>
            </a:r>
            <a:r>
              <a:rPr sz="2000" b="1" spc="-5" dirty="0">
                <a:latin typeface="Times New Roman" panose="02020603050405020304" pitchFamily="18" charset="0"/>
                <a:cs typeface="Times New Roman" panose="02020603050405020304" pitchFamily="18" charset="0"/>
              </a:rPr>
              <a:t>one</a:t>
            </a:r>
            <a:r>
              <a:rPr sz="2000" b="1" spc="-10" dirty="0">
                <a:latin typeface="Times New Roman" panose="02020603050405020304" pitchFamily="18" charset="0"/>
                <a:cs typeface="Times New Roman" panose="02020603050405020304" pitchFamily="18" charset="0"/>
              </a:rPr>
              <a:t> </a:t>
            </a:r>
            <a:r>
              <a:rPr sz="2000" b="1" spc="-5" dirty="0">
                <a:latin typeface="Times New Roman" panose="02020603050405020304" pitchFamily="18" charset="0"/>
                <a:cs typeface="Times New Roman" panose="02020603050405020304" pitchFamily="18" charset="0"/>
              </a:rPr>
              <a:t>instruction </a:t>
            </a:r>
            <a:r>
              <a:rPr sz="2000" b="1" spc="-15" dirty="0">
                <a:latin typeface="Times New Roman" panose="02020603050405020304" pitchFamily="18" charset="0"/>
                <a:cs typeface="Times New Roman" panose="02020603050405020304" pitchFamily="18" charset="0"/>
              </a:rPr>
              <a:t>at</a:t>
            </a:r>
            <a:r>
              <a:rPr sz="2000" b="1" spc="10"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a</a:t>
            </a:r>
            <a:r>
              <a:rPr sz="2000" b="1" spc="-10" dirty="0">
                <a:latin typeface="Times New Roman" panose="02020603050405020304" pitchFamily="18" charset="0"/>
                <a:cs typeface="Times New Roman" panose="02020603050405020304" pitchFamily="18" charset="0"/>
              </a:rPr>
              <a:t> </a:t>
            </a:r>
            <a:r>
              <a:rPr sz="2000" b="1" spc="-5" dirty="0">
                <a:latin typeface="Times New Roman" panose="02020603050405020304" pitchFamily="18" charset="0"/>
                <a:cs typeface="Times New Roman" panose="02020603050405020304" pitchFamily="18" charset="0"/>
              </a:rPr>
              <a:t>time.</a:t>
            </a:r>
            <a:endParaRPr sz="2000" b="1" dirty="0">
              <a:latin typeface="Times New Roman" panose="02020603050405020304" pitchFamily="18" charset="0"/>
              <a:cs typeface="Times New Roman" panose="02020603050405020304" pitchFamily="18" charset="0"/>
            </a:endParaRPr>
          </a:p>
          <a:p>
            <a:pPr marL="355600" marR="144780" indent="-342900" algn="just">
              <a:lnSpc>
                <a:spcPct val="200000"/>
              </a:lnSpc>
              <a:spcBef>
                <a:spcPts val="484"/>
              </a:spcBef>
              <a:buFont typeface="Arial MT"/>
              <a:buChar char="•"/>
              <a:tabLst>
                <a:tab pos="354965" algn="l"/>
                <a:tab pos="355600" algn="l"/>
              </a:tabLst>
            </a:pPr>
            <a:r>
              <a:rPr sz="2000" b="1" dirty="0">
                <a:latin typeface="Times New Roman" panose="02020603050405020304" pitchFamily="18" charset="0"/>
                <a:cs typeface="Times New Roman" panose="02020603050405020304" pitchFamily="18" charset="0"/>
              </a:rPr>
              <a:t>Sign</a:t>
            </a:r>
            <a:r>
              <a:rPr sz="2000" b="1" spc="-5"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Flag</a:t>
            </a:r>
            <a:r>
              <a:rPr sz="2000" b="1" spc="-15"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(SF)</a:t>
            </a:r>
            <a:r>
              <a:rPr sz="2000" b="1" spc="-1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a:t>
            </a:r>
            <a:r>
              <a:rPr sz="2000" spc="-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It</a:t>
            </a:r>
            <a:r>
              <a:rPr sz="2000" spc="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shows</a:t>
            </a:r>
            <a:r>
              <a:rPr sz="2000" spc="-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the</a:t>
            </a:r>
            <a:r>
              <a:rPr sz="2000" spc="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sign</a:t>
            </a:r>
            <a:r>
              <a:rPr sz="2000" spc="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of</a:t>
            </a:r>
            <a:r>
              <a:rPr sz="2000" spc="-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the</a:t>
            </a:r>
            <a:r>
              <a:rPr sz="2000" spc="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result</a:t>
            </a:r>
            <a:r>
              <a:rPr sz="2000" spc="1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of</a:t>
            </a:r>
            <a:r>
              <a:rPr sz="2000" spc="-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an</a:t>
            </a:r>
            <a:r>
              <a:rPr sz="2000" spc="-5" dirty="0">
                <a:latin typeface="Times New Roman" panose="02020603050405020304" pitchFamily="18" charset="0"/>
                <a:cs typeface="Times New Roman" panose="02020603050405020304" pitchFamily="18" charset="0"/>
              </a:rPr>
              <a:t> arithmetic</a:t>
            </a:r>
            <a:r>
              <a:rPr sz="2000" spc="2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operation.</a:t>
            </a:r>
            <a:r>
              <a:rPr sz="2000" spc="-1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This</a:t>
            </a:r>
            <a:r>
              <a:rPr sz="2000" spc="1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flag </a:t>
            </a:r>
            <a:r>
              <a:rPr sz="2000" dirty="0">
                <a:latin typeface="Times New Roman" panose="02020603050405020304" pitchFamily="18" charset="0"/>
                <a:cs typeface="Times New Roman" panose="02020603050405020304" pitchFamily="18" charset="0"/>
              </a:rPr>
              <a:t> is</a:t>
            </a:r>
            <a:r>
              <a:rPr sz="2000" spc="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set</a:t>
            </a:r>
            <a:r>
              <a:rPr sz="2000" spc="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according</a:t>
            </a:r>
            <a:r>
              <a:rPr sz="2000" spc="-15" dirty="0">
                <a:latin typeface="Times New Roman" panose="02020603050405020304" pitchFamily="18" charset="0"/>
                <a:cs typeface="Times New Roman" panose="02020603050405020304" pitchFamily="18" charset="0"/>
              </a:rPr>
              <a:t> to</a:t>
            </a:r>
            <a:r>
              <a:rPr sz="2000" spc="-1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the</a:t>
            </a:r>
            <a:r>
              <a:rPr sz="2000" spc="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sign</a:t>
            </a:r>
            <a:r>
              <a:rPr sz="2000" spc="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of</a:t>
            </a:r>
            <a:r>
              <a:rPr sz="2000" spc="-1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a</a:t>
            </a:r>
            <a:r>
              <a:rPr sz="2000" spc="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data</a:t>
            </a:r>
            <a:r>
              <a:rPr sz="2000" spc="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item</a:t>
            </a:r>
            <a:r>
              <a:rPr sz="2000" spc="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following</a:t>
            </a:r>
            <a:r>
              <a:rPr sz="2000" dirty="0">
                <a:latin typeface="Times New Roman" panose="02020603050405020304" pitchFamily="18" charset="0"/>
                <a:cs typeface="Times New Roman" panose="02020603050405020304" pitchFamily="18" charset="0"/>
              </a:rPr>
              <a:t> the</a:t>
            </a:r>
            <a:r>
              <a:rPr sz="2000" spc="-5" dirty="0">
                <a:latin typeface="Times New Roman" panose="02020603050405020304" pitchFamily="18" charset="0"/>
                <a:cs typeface="Times New Roman" panose="02020603050405020304" pitchFamily="18" charset="0"/>
              </a:rPr>
              <a:t> arithmetic</a:t>
            </a:r>
            <a:r>
              <a:rPr sz="2000" spc="30"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operation. </a:t>
            </a:r>
            <a:r>
              <a:rPr sz="2000" spc="-5" dirty="0">
                <a:latin typeface="Times New Roman" panose="02020603050405020304" pitchFamily="18" charset="0"/>
                <a:cs typeface="Times New Roman" panose="02020603050405020304" pitchFamily="18" charset="0"/>
              </a:rPr>
              <a:t>The </a:t>
            </a:r>
            <a:r>
              <a:rPr sz="200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sign</a:t>
            </a:r>
            <a:r>
              <a:rPr sz="200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is</a:t>
            </a:r>
            <a:r>
              <a:rPr sz="2000" spc="1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indicated</a:t>
            </a:r>
            <a:r>
              <a:rPr sz="2000" spc="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by</a:t>
            </a:r>
            <a:r>
              <a:rPr sz="2000" spc="-2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the</a:t>
            </a:r>
            <a:r>
              <a:rPr sz="2000" spc="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high-order</a:t>
            </a:r>
            <a:r>
              <a:rPr sz="2000" spc="-2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of</a:t>
            </a:r>
            <a:r>
              <a:rPr sz="2000" spc="-10" dirty="0">
                <a:latin typeface="Times New Roman" panose="02020603050405020304" pitchFamily="18" charset="0"/>
                <a:cs typeface="Times New Roman" panose="02020603050405020304" pitchFamily="18" charset="0"/>
              </a:rPr>
              <a:t> leftmost</a:t>
            </a:r>
            <a:r>
              <a:rPr sz="2000" spc="1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bit.</a:t>
            </a:r>
            <a:r>
              <a:rPr sz="2000" spc="-10" dirty="0">
                <a:latin typeface="Times New Roman" panose="02020603050405020304" pitchFamily="18" charset="0"/>
                <a:cs typeface="Times New Roman" panose="02020603050405020304" pitchFamily="18" charset="0"/>
              </a:rPr>
              <a:t> </a:t>
            </a:r>
            <a:r>
              <a:rPr sz="2000" dirty="0">
                <a:solidFill>
                  <a:srgbClr val="FF0000"/>
                </a:solidFill>
                <a:latin typeface="Times New Roman" panose="02020603050405020304" pitchFamily="18" charset="0"/>
                <a:cs typeface="Times New Roman" panose="02020603050405020304" pitchFamily="18" charset="0"/>
              </a:rPr>
              <a:t>A</a:t>
            </a:r>
            <a:r>
              <a:rPr sz="2000" spc="5" dirty="0">
                <a:solidFill>
                  <a:srgbClr val="FF0000"/>
                </a:solidFill>
                <a:latin typeface="Times New Roman" panose="02020603050405020304" pitchFamily="18" charset="0"/>
                <a:cs typeface="Times New Roman" panose="02020603050405020304" pitchFamily="18" charset="0"/>
              </a:rPr>
              <a:t> </a:t>
            </a:r>
            <a:r>
              <a:rPr sz="2000" spc="-5" dirty="0">
                <a:solidFill>
                  <a:srgbClr val="FF0000"/>
                </a:solidFill>
                <a:latin typeface="Times New Roman" panose="02020603050405020304" pitchFamily="18" charset="0"/>
                <a:cs typeface="Times New Roman" panose="02020603050405020304" pitchFamily="18" charset="0"/>
              </a:rPr>
              <a:t>positive</a:t>
            </a:r>
            <a:r>
              <a:rPr sz="2000" spc="15" dirty="0">
                <a:solidFill>
                  <a:srgbClr val="FF0000"/>
                </a:solidFill>
                <a:latin typeface="Times New Roman" panose="02020603050405020304" pitchFamily="18" charset="0"/>
                <a:cs typeface="Times New Roman" panose="02020603050405020304" pitchFamily="18" charset="0"/>
              </a:rPr>
              <a:t> </a:t>
            </a:r>
            <a:r>
              <a:rPr sz="2000" spc="-10" dirty="0">
                <a:solidFill>
                  <a:srgbClr val="FF0000"/>
                </a:solidFill>
                <a:latin typeface="Times New Roman" panose="02020603050405020304" pitchFamily="18" charset="0"/>
                <a:cs typeface="Times New Roman" panose="02020603050405020304" pitchFamily="18" charset="0"/>
              </a:rPr>
              <a:t>result</a:t>
            </a:r>
            <a:r>
              <a:rPr sz="2000" spc="5" dirty="0">
                <a:solidFill>
                  <a:srgbClr val="FF0000"/>
                </a:solidFill>
                <a:latin typeface="Times New Roman" panose="02020603050405020304" pitchFamily="18" charset="0"/>
                <a:cs typeface="Times New Roman" panose="02020603050405020304" pitchFamily="18" charset="0"/>
              </a:rPr>
              <a:t> </a:t>
            </a:r>
            <a:r>
              <a:rPr sz="2000" spc="-10" dirty="0">
                <a:solidFill>
                  <a:srgbClr val="FF0000"/>
                </a:solidFill>
                <a:latin typeface="Times New Roman" panose="02020603050405020304" pitchFamily="18" charset="0"/>
                <a:cs typeface="Times New Roman" panose="02020603050405020304" pitchFamily="18" charset="0"/>
              </a:rPr>
              <a:t>clears</a:t>
            </a:r>
            <a:r>
              <a:rPr sz="2000" spc="10" dirty="0">
                <a:solidFill>
                  <a:srgbClr val="FF0000"/>
                </a:solidFill>
                <a:latin typeface="Times New Roman" panose="02020603050405020304" pitchFamily="18" charset="0"/>
                <a:cs typeface="Times New Roman" panose="02020603050405020304" pitchFamily="18" charset="0"/>
              </a:rPr>
              <a:t> </a:t>
            </a:r>
            <a:r>
              <a:rPr sz="2000" dirty="0">
                <a:solidFill>
                  <a:srgbClr val="FF0000"/>
                </a:solidFill>
                <a:latin typeface="Times New Roman" panose="02020603050405020304" pitchFamily="18" charset="0"/>
                <a:cs typeface="Times New Roman" panose="02020603050405020304" pitchFamily="18" charset="0"/>
              </a:rPr>
              <a:t>the</a:t>
            </a:r>
            <a:r>
              <a:rPr sz="2000" spc="5" dirty="0">
                <a:solidFill>
                  <a:srgbClr val="FF0000"/>
                </a:solidFill>
                <a:latin typeface="Times New Roman" panose="02020603050405020304" pitchFamily="18" charset="0"/>
                <a:cs typeface="Times New Roman" panose="02020603050405020304" pitchFamily="18" charset="0"/>
              </a:rPr>
              <a:t> </a:t>
            </a:r>
            <a:r>
              <a:rPr sz="2000" spc="-10" dirty="0">
                <a:solidFill>
                  <a:srgbClr val="FF0000"/>
                </a:solidFill>
                <a:latin typeface="Times New Roman" panose="02020603050405020304" pitchFamily="18" charset="0"/>
                <a:cs typeface="Times New Roman" panose="02020603050405020304" pitchFamily="18" charset="0"/>
              </a:rPr>
              <a:t>value </a:t>
            </a:r>
            <a:r>
              <a:rPr sz="2000" spc="-440" dirty="0">
                <a:solidFill>
                  <a:srgbClr val="FF0000"/>
                </a:solidFill>
                <a:latin typeface="Times New Roman" panose="02020603050405020304" pitchFamily="18" charset="0"/>
                <a:cs typeface="Times New Roman" panose="02020603050405020304" pitchFamily="18" charset="0"/>
              </a:rPr>
              <a:t> </a:t>
            </a:r>
            <a:r>
              <a:rPr sz="2000" spc="-5" dirty="0">
                <a:solidFill>
                  <a:srgbClr val="FF0000"/>
                </a:solidFill>
                <a:latin typeface="Times New Roman" panose="02020603050405020304" pitchFamily="18" charset="0"/>
                <a:cs typeface="Times New Roman" panose="02020603050405020304" pitchFamily="18" charset="0"/>
              </a:rPr>
              <a:t>of</a:t>
            </a:r>
            <a:r>
              <a:rPr sz="2000" spc="-10" dirty="0">
                <a:solidFill>
                  <a:srgbClr val="FF0000"/>
                </a:solidFill>
                <a:latin typeface="Times New Roman" panose="02020603050405020304" pitchFamily="18" charset="0"/>
                <a:cs typeface="Times New Roman" panose="02020603050405020304" pitchFamily="18" charset="0"/>
              </a:rPr>
              <a:t> </a:t>
            </a:r>
            <a:r>
              <a:rPr sz="2000" spc="-5" dirty="0">
                <a:solidFill>
                  <a:srgbClr val="FF0000"/>
                </a:solidFill>
                <a:latin typeface="Times New Roman" panose="02020603050405020304" pitchFamily="18" charset="0"/>
                <a:cs typeface="Times New Roman" panose="02020603050405020304" pitchFamily="18" charset="0"/>
              </a:rPr>
              <a:t>SF</a:t>
            </a:r>
            <a:r>
              <a:rPr sz="2000" dirty="0">
                <a:solidFill>
                  <a:srgbClr val="FF0000"/>
                </a:solidFill>
                <a:latin typeface="Times New Roman" panose="02020603050405020304" pitchFamily="18" charset="0"/>
                <a:cs typeface="Times New Roman" panose="02020603050405020304" pitchFamily="18" charset="0"/>
              </a:rPr>
              <a:t> </a:t>
            </a:r>
            <a:r>
              <a:rPr sz="2000" spc="-10" dirty="0">
                <a:solidFill>
                  <a:srgbClr val="FF0000"/>
                </a:solidFill>
                <a:latin typeface="Times New Roman" panose="02020603050405020304" pitchFamily="18" charset="0"/>
                <a:cs typeface="Times New Roman" panose="02020603050405020304" pitchFamily="18" charset="0"/>
              </a:rPr>
              <a:t>to </a:t>
            </a:r>
            <a:r>
              <a:rPr sz="2000" dirty="0">
                <a:solidFill>
                  <a:srgbClr val="FF0000"/>
                </a:solidFill>
                <a:latin typeface="Times New Roman" panose="02020603050405020304" pitchFamily="18" charset="0"/>
                <a:cs typeface="Times New Roman" panose="02020603050405020304" pitchFamily="18" charset="0"/>
              </a:rPr>
              <a:t>0 and </a:t>
            </a:r>
            <a:r>
              <a:rPr sz="2000" spc="-15" dirty="0">
                <a:solidFill>
                  <a:srgbClr val="FF0000"/>
                </a:solidFill>
                <a:latin typeface="Times New Roman" panose="02020603050405020304" pitchFamily="18" charset="0"/>
                <a:cs typeface="Times New Roman" panose="02020603050405020304" pitchFamily="18" charset="0"/>
              </a:rPr>
              <a:t>negative</a:t>
            </a:r>
            <a:r>
              <a:rPr sz="2000" dirty="0">
                <a:solidFill>
                  <a:srgbClr val="FF0000"/>
                </a:solidFill>
                <a:latin typeface="Times New Roman" panose="02020603050405020304" pitchFamily="18" charset="0"/>
                <a:cs typeface="Times New Roman" panose="02020603050405020304" pitchFamily="18" charset="0"/>
              </a:rPr>
              <a:t> </a:t>
            </a:r>
            <a:r>
              <a:rPr sz="2000" spc="-10" dirty="0">
                <a:solidFill>
                  <a:srgbClr val="FF0000"/>
                </a:solidFill>
                <a:latin typeface="Times New Roman" panose="02020603050405020304" pitchFamily="18" charset="0"/>
                <a:cs typeface="Times New Roman" panose="02020603050405020304" pitchFamily="18" charset="0"/>
              </a:rPr>
              <a:t>result</a:t>
            </a:r>
            <a:r>
              <a:rPr sz="2000" spc="10" dirty="0">
                <a:solidFill>
                  <a:srgbClr val="FF0000"/>
                </a:solidFill>
                <a:latin typeface="Times New Roman" panose="02020603050405020304" pitchFamily="18" charset="0"/>
                <a:cs typeface="Times New Roman" panose="02020603050405020304" pitchFamily="18" charset="0"/>
              </a:rPr>
              <a:t> </a:t>
            </a:r>
            <a:r>
              <a:rPr sz="2000" spc="-5" dirty="0">
                <a:solidFill>
                  <a:srgbClr val="FF0000"/>
                </a:solidFill>
                <a:latin typeface="Times New Roman" panose="02020603050405020304" pitchFamily="18" charset="0"/>
                <a:cs typeface="Times New Roman" panose="02020603050405020304" pitchFamily="18" charset="0"/>
              </a:rPr>
              <a:t>sets</a:t>
            </a:r>
            <a:r>
              <a:rPr sz="2000" spc="20" dirty="0">
                <a:solidFill>
                  <a:srgbClr val="FF0000"/>
                </a:solidFill>
                <a:latin typeface="Times New Roman" panose="02020603050405020304" pitchFamily="18" charset="0"/>
                <a:cs typeface="Times New Roman" panose="02020603050405020304" pitchFamily="18" charset="0"/>
              </a:rPr>
              <a:t> </a:t>
            </a:r>
            <a:r>
              <a:rPr sz="2000" dirty="0">
                <a:solidFill>
                  <a:srgbClr val="FF0000"/>
                </a:solidFill>
                <a:latin typeface="Times New Roman" panose="02020603050405020304" pitchFamily="18" charset="0"/>
                <a:cs typeface="Times New Roman" panose="02020603050405020304" pitchFamily="18" charset="0"/>
              </a:rPr>
              <a:t>it </a:t>
            </a:r>
            <a:r>
              <a:rPr sz="2000" spc="-15" dirty="0">
                <a:solidFill>
                  <a:srgbClr val="FF0000"/>
                </a:solidFill>
                <a:latin typeface="Times New Roman" panose="02020603050405020304" pitchFamily="18" charset="0"/>
                <a:cs typeface="Times New Roman" panose="02020603050405020304" pitchFamily="18" charset="0"/>
              </a:rPr>
              <a:t>to</a:t>
            </a:r>
            <a:r>
              <a:rPr sz="2000" spc="-5" dirty="0">
                <a:solidFill>
                  <a:srgbClr val="FF0000"/>
                </a:solidFill>
                <a:latin typeface="Times New Roman" panose="02020603050405020304" pitchFamily="18" charset="0"/>
                <a:cs typeface="Times New Roman" panose="02020603050405020304" pitchFamily="18" charset="0"/>
              </a:rPr>
              <a:t> </a:t>
            </a:r>
            <a:r>
              <a:rPr sz="2000" dirty="0">
                <a:solidFill>
                  <a:srgbClr val="FF0000"/>
                </a:solidFill>
                <a:latin typeface="Times New Roman" panose="02020603050405020304" pitchFamily="18" charset="0"/>
                <a:cs typeface="Times New Roman" panose="02020603050405020304" pitchFamily="18" charset="0"/>
              </a:rPr>
              <a:t>1.</a:t>
            </a:r>
          </a:p>
          <a:p>
            <a:pPr algn="just">
              <a:lnSpc>
                <a:spcPct val="100000"/>
              </a:lnSpc>
              <a:spcBef>
                <a:spcPts val="10"/>
              </a:spcBef>
              <a:buFont typeface="Arial MT"/>
              <a:buChar char="•"/>
            </a:pPr>
            <a:endParaRPr sz="2350" dirty="0">
              <a:latin typeface="Times New Roman" panose="02020603050405020304" pitchFamily="18" charset="0"/>
              <a:cs typeface="Times New Roman" panose="02020603050405020304" pitchFamily="18" charset="0"/>
            </a:endParaRPr>
          </a:p>
          <a:p>
            <a:pPr marL="355600" indent="-342900" algn="just">
              <a:lnSpc>
                <a:spcPct val="100000"/>
              </a:lnSpc>
              <a:buFont typeface="Arial MT"/>
              <a:buChar char="•"/>
              <a:tabLst>
                <a:tab pos="354965" algn="l"/>
                <a:tab pos="355600" algn="l"/>
              </a:tabLst>
            </a:pPr>
            <a:r>
              <a:rPr sz="2000" b="1" spc="-20" dirty="0">
                <a:latin typeface="Times New Roman" panose="02020603050405020304" pitchFamily="18" charset="0"/>
                <a:cs typeface="Times New Roman" panose="02020603050405020304" pitchFamily="18" charset="0"/>
              </a:rPr>
              <a:t>Zero</a:t>
            </a:r>
            <a:r>
              <a:rPr sz="2000" b="1" spc="-5"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Flag</a:t>
            </a:r>
            <a:r>
              <a:rPr sz="2000" b="1" spc="-15"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(ZF)</a:t>
            </a:r>
            <a:r>
              <a:rPr sz="2000" b="1" spc="-2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a:t>
            </a:r>
            <a:r>
              <a:rPr sz="2000" spc="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It</a:t>
            </a:r>
            <a:r>
              <a:rPr sz="2000" spc="-1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indicates</a:t>
            </a:r>
            <a:r>
              <a:rPr sz="2000" spc="1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the</a:t>
            </a:r>
            <a:r>
              <a:rPr sz="2000" spc="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result</a:t>
            </a:r>
            <a:r>
              <a:rPr sz="2000" spc="1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of</a:t>
            </a:r>
            <a:r>
              <a:rPr sz="2000" spc="-1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an</a:t>
            </a:r>
            <a:r>
              <a:rPr sz="2000" spc="-5" dirty="0">
                <a:latin typeface="Times New Roman" panose="02020603050405020304" pitchFamily="18" charset="0"/>
                <a:cs typeface="Times New Roman" panose="02020603050405020304" pitchFamily="18" charset="0"/>
              </a:rPr>
              <a:t> arithmetic</a:t>
            </a:r>
            <a:r>
              <a:rPr sz="2000" spc="2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or</a:t>
            </a:r>
            <a:r>
              <a:rPr sz="2000" spc="-1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comparison</a:t>
            </a:r>
            <a:r>
              <a:rPr sz="2000" spc="-10" dirty="0">
                <a:latin typeface="Times New Roman" panose="02020603050405020304" pitchFamily="18" charset="0"/>
                <a:cs typeface="Times New Roman" panose="02020603050405020304" pitchFamily="18" charset="0"/>
              </a:rPr>
              <a:t> operation.</a:t>
            </a:r>
            <a:r>
              <a:rPr sz="2000" spc="-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A</a:t>
            </a:r>
          </a:p>
          <a:p>
            <a:pPr algn="just">
              <a:lnSpc>
                <a:spcPct val="100000"/>
              </a:lnSpc>
              <a:spcBef>
                <a:spcPts val="20"/>
              </a:spcBef>
            </a:pPr>
            <a:endParaRPr sz="1950" dirty="0">
              <a:latin typeface="Times New Roman" panose="02020603050405020304" pitchFamily="18" charset="0"/>
              <a:cs typeface="Times New Roman" panose="02020603050405020304" pitchFamily="18" charset="0"/>
            </a:endParaRPr>
          </a:p>
          <a:p>
            <a:pPr marL="355600" algn="just">
              <a:lnSpc>
                <a:spcPct val="100000"/>
              </a:lnSpc>
            </a:pPr>
            <a:r>
              <a:rPr sz="2000" spc="-15" dirty="0">
                <a:latin typeface="Times New Roman" panose="02020603050405020304" pitchFamily="18" charset="0"/>
                <a:cs typeface="Times New Roman" panose="02020603050405020304" pitchFamily="18" charset="0"/>
              </a:rPr>
              <a:t>nonzero</a:t>
            </a:r>
            <a:r>
              <a:rPr sz="2000" spc="-2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result</a:t>
            </a:r>
            <a:r>
              <a:rPr sz="2000" spc="1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clears</a:t>
            </a:r>
            <a:r>
              <a:rPr sz="2000" spc="2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the</a:t>
            </a:r>
            <a:r>
              <a:rPr sz="2000" spc="-5" dirty="0">
                <a:latin typeface="Times New Roman" panose="02020603050405020304" pitchFamily="18" charset="0"/>
                <a:cs typeface="Times New Roman" panose="02020603050405020304" pitchFamily="18" charset="0"/>
              </a:rPr>
              <a:t> </a:t>
            </a:r>
            <a:r>
              <a:rPr sz="2000" spc="-25" dirty="0">
                <a:latin typeface="Times New Roman" panose="02020603050405020304" pitchFamily="18" charset="0"/>
                <a:cs typeface="Times New Roman" panose="02020603050405020304" pitchFamily="18" charset="0"/>
              </a:rPr>
              <a:t>zero</a:t>
            </a:r>
            <a:r>
              <a:rPr sz="200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flag</a:t>
            </a:r>
            <a:r>
              <a:rPr sz="2000" dirty="0">
                <a:latin typeface="Times New Roman" panose="02020603050405020304" pitchFamily="18" charset="0"/>
                <a:cs typeface="Times New Roman" panose="02020603050405020304" pitchFamily="18" charset="0"/>
              </a:rPr>
              <a:t> </a:t>
            </a:r>
            <a:r>
              <a:rPr sz="2000" spc="-15" dirty="0">
                <a:latin typeface="Times New Roman" panose="02020603050405020304" pitchFamily="18" charset="0"/>
                <a:cs typeface="Times New Roman" panose="02020603050405020304" pitchFamily="18" charset="0"/>
              </a:rPr>
              <a:t>to</a:t>
            </a:r>
            <a:r>
              <a:rPr sz="2000" spc="-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0, and</a:t>
            </a:r>
            <a:r>
              <a:rPr sz="2000" spc="-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a</a:t>
            </a:r>
            <a:r>
              <a:rPr sz="2000" spc="-5" dirty="0">
                <a:latin typeface="Times New Roman" panose="02020603050405020304" pitchFamily="18" charset="0"/>
                <a:cs typeface="Times New Roman" panose="02020603050405020304" pitchFamily="18" charset="0"/>
              </a:rPr>
              <a:t> </a:t>
            </a:r>
            <a:r>
              <a:rPr sz="2000" spc="-25" dirty="0">
                <a:solidFill>
                  <a:srgbClr val="FF0000"/>
                </a:solidFill>
                <a:latin typeface="Times New Roman" panose="02020603050405020304" pitchFamily="18" charset="0"/>
                <a:cs typeface="Times New Roman" panose="02020603050405020304" pitchFamily="18" charset="0"/>
              </a:rPr>
              <a:t>zero</a:t>
            </a:r>
            <a:r>
              <a:rPr sz="2000" dirty="0">
                <a:solidFill>
                  <a:srgbClr val="FF0000"/>
                </a:solidFill>
                <a:latin typeface="Times New Roman" panose="02020603050405020304" pitchFamily="18" charset="0"/>
                <a:cs typeface="Times New Roman" panose="02020603050405020304" pitchFamily="18" charset="0"/>
              </a:rPr>
              <a:t> </a:t>
            </a:r>
            <a:r>
              <a:rPr sz="2000" spc="-5" dirty="0">
                <a:solidFill>
                  <a:srgbClr val="FF0000"/>
                </a:solidFill>
                <a:latin typeface="Times New Roman" panose="02020603050405020304" pitchFamily="18" charset="0"/>
                <a:cs typeface="Times New Roman" panose="02020603050405020304" pitchFamily="18" charset="0"/>
              </a:rPr>
              <a:t>result</a:t>
            </a:r>
            <a:r>
              <a:rPr sz="2000" spc="10" dirty="0">
                <a:solidFill>
                  <a:srgbClr val="FF0000"/>
                </a:solidFill>
                <a:latin typeface="Times New Roman" panose="02020603050405020304" pitchFamily="18" charset="0"/>
                <a:cs typeface="Times New Roman" panose="02020603050405020304" pitchFamily="18" charset="0"/>
              </a:rPr>
              <a:t> </a:t>
            </a:r>
            <a:r>
              <a:rPr sz="2000" spc="-5" dirty="0">
                <a:solidFill>
                  <a:srgbClr val="FF0000"/>
                </a:solidFill>
                <a:latin typeface="Times New Roman" panose="02020603050405020304" pitchFamily="18" charset="0"/>
                <a:cs typeface="Times New Roman" panose="02020603050405020304" pitchFamily="18" charset="0"/>
              </a:rPr>
              <a:t>sets</a:t>
            </a:r>
            <a:r>
              <a:rPr sz="2000" spc="15" dirty="0">
                <a:solidFill>
                  <a:srgbClr val="FF0000"/>
                </a:solidFill>
                <a:latin typeface="Times New Roman" panose="02020603050405020304" pitchFamily="18" charset="0"/>
                <a:cs typeface="Times New Roman" panose="02020603050405020304" pitchFamily="18" charset="0"/>
              </a:rPr>
              <a:t> </a:t>
            </a:r>
            <a:r>
              <a:rPr sz="2000" dirty="0">
                <a:solidFill>
                  <a:srgbClr val="FF0000"/>
                </a:solidFill>
                <a:latin typeface="Times New Roman" panose="02020603050405020304" pitchFamily="18" charset="0"/>
                <a:cs typeface="Times New Roman" panose="02020603050405020304" pitchFamily="18" charset="0"/>
              </a:rPr>
              <a:t>it</a:t>
            </a:r>
            <a:r>
              <a:rPr sz="2000" spc="15" dirty="0">
                <a:solidFill>
                  <a:srgbClr val="FF0000"/>
                </a:solidFill>
                <a:latin typeface="Times New Roman" panose="02020603050405020304" pitchFamily="18" charset="0"/>
                <a:cs typeface="Times New Roman" panose="02020603050405020304" pitchFamily="18" charset="0"/>
              </a:rPr>
              <a:t> </a:t>
            </a:r>
            <a:r>
              <a:rPr sz="2000" spc="-15" dirty="0">
                <a:solidFill>
                  <a:srgbClr val="FF0000"/>
                </a:solidFill>
                <a:latin typeface="Times New Roman" panose="02020603050405020304" pitchFamily="18" charset="0"/>
                <a:cs typeface="Times New Roman" panose="02020603050405020304" pitchFamily="18" charset="0"/>
              </a:rPr>
              <a:t>to</a:t>
            </a:r>
            <a:r>
              <a:rPr sz="2000" spc="15" dirty="0">
                <a:solidFill>
                  <a:srgbClr val="FF0000"/>
                </a:solidFill>
                <a:latin typeface="Times New Roman" panose="02020603050405020304" pitchFamily="18" charset="0"/>
                <a:cs typeface="Times New Roman" panose="02020603050405020304" pitchFamily="18" charset="0"/>
              </a:rPr>
              <a:t> </a:t>
            </a:r>
            <a:r>
              <a:rPr sz="2000" dirty="0">
                <a:solidFill>
                  <a:srgbClr val="FF0000"/>
                </a:solidFill>
                <a:latin typeface="Times New Roman" panose="02020603050405020304" pitchFamily="18" charset="0"/>
                <a:cs typeface="Times New Roman" panose="02020603050405020304" pitchFamily="18" charset="0"/>
              </a:rPr>
              <a:t>1.</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5940" y="1557228"/>
            <a:ext cx="7980680" cy="2221230"/>
          </a:xfrm>
          <a:prstGeom prst="rect">
            <a:avLst/>
          </a:prstGeom>
        </p:spPr>
        <p:txBody>
          <a:bodyPr vert="horz" wrap="square" lIns="0" tIns="12700" rIns="0" bIns="0" rtlCol="0">
            <a:spAutoFit/>
          </a:bodyPr>
          <a:lstStyle/>
          <a:p>
            <a:pPr marL="355600" marR="5080" indent="-343535" algn="just">
              <a:lnSpc>
                <a:spcPct val="150000"/>
              </a:lnSpc>
              <a:spcBef>
                <a:spcPts val="100"/>
              </a:spcBef>
              <a:buFont typeface="Arial MT"/>
              <a:buChar char="•"/>
              <a:tabLst>
                <a:tab pos="355600" algn="l"/>
                <a:tab pos="356235" algn="l"/>
              </a:tabLst>
            </a:pPr>
            <a:r>
              <a:rPr sz="2400" b="1" spc="-15" dirty="0">
                <a:latin typeface="Times New Roman" panose="02020603050405020304" pitchFamily="18" charset="0"/>
                <a:cs typeface="Times New Roman" panose="02020603050405020304" pitchFamily="18" charset="0"/>
              </a:rPr>
              <a:t>Interrupt </a:t>
            </a:r>
            <a:r>
              <a:rPr sz="2400" b="1" dirty="0">
                <a:latin typeface="Times New Roman" panose="02020603050405020304" pitchFamily="18" charset="0"/>
                <a:cs typeface="Times New Roman" panose="02020603050405020304" pitchFamily="18" charset="0"/>
              </a:rPr>
              <a:t>Flag </a:t>
            </a:r>
            <a:r>
              <a:rPr sz="2400" b="1" spc="-5" dirty="0">
                <a:latin typeface="Times New Roman" panose="02020603050405020304" pitchFamily="18" charset="0"/>
                <a:cs typeface="Times New Roman" panose="02020603050405020304" pitchFamily="18" charset="0"/>
              </a:rPr>
              <a:t>(IF) </a:t>
            </a:r>
            <a:r>
              <a:rPr sz="2400" dirty="0">
                <a:latin typeface="Times New Roman" panose="02020603050405020304" pitchFamily="18" charset="0"/>
                <a:cs typeface="Times New Roman" panose="02020603050405020304" pitchFamily="18" charset="0"/>
              </a:rPr>
              <a:t>− It </a:t>
            </a:r>
            <a:r>
              <a:rPr sz="2400" spc="-5" dirty="0">
                <a:latin typeface="Times New Roman" panose="02020603050405020304" pitchFamily="18" charset="0"/>
                <a:cs typeface="Times New Roman" panose="02020603050405020304" pitchFamily="18" charset="0"/>
              </a:rPr>
              <a:t>determines whether </a:t>
            </a:r>
            <a:r>
              <a:rPr sz="2400" dirty="0">
                <a:latin typeface="Times New Roman" panose="02020603050405020304" pitchFamily="18" charset="0"/>
                <a:cs typeface="Times New Roman" panose="02020603050405020304" pitchFamily="18" charset="0"/>
              </a:rPr>
              <a:t>the </a:t>
            </a:r>
            <a:r>
              <a:rPr sz="2400" spc="-10" dirty="0">
                <a:latin typeface="Times New Roman" panose="02020603050405020304" pitchFamily="18" charset="0"/>
                <a:cs typeface="Times New Roman" panose="02020603050405020304" pitchFamily="18" charset="0"/>
              </a:rPr>
              <a:t>external </a:t>
            </a:r>
            <a:r>
              <a:rPr sz="2400" spc="-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interrupts</a:t>
            </a:r>
            <a:r>
              <a:rPr sz="2400" spc="-25"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like</a:t>
            </a:r>
            <a:r>
              <a:rPr sz="2400" spc="-10"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keyboard</a:t>
            </a:r>
            <a:r>
              <a:rPr sz="2400" spc="-20" dirty="0">
                <a:latin typeface="Times New Roman" panose="02020603050405020304" pitchFamily="18" charset="0"/>
                <a:cs typeface="Times New Roman" panose="02020603050405020304" pitchFamily="18" charset="0"/>
              </a:rPr>
              <a:t> </a:t>
            </a:r>
            <a:r>
              <a:rPr sz="2400" spc="-30" dirty="0">
                <a:latin typeface="Times New Roman" panose="02020603050405020304" pitchFamily="18" charset="0"/>
                <a:cs typeface="Times New Roman" panose="02020603050405020304" pitchFamily="18" charset="0"/>
              </a:rPr>
              <a:t>entry,</a:t>
            </a:r>
            <a:r>
              <a:rPr sz="2400" spc="-1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etc.,</a:t>
            </a:r>
            <a:r>
              <a:rPr sz="2400" spc="-30"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are</a:t>
            </a:r>
            <a:r>
              <a:rPr sz="2400"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to</a:t>
            </a:r>
            <a:r>
              <a:rPr sz="2400" spc="-5" dirty="0">
                <a:latin typeface="Times New Roman" panose="02020603050405020304" pitchFamily="18" charset="0"/>
                <a:cs typeface="Times New Roman" panose="02020603050405020304" pitchFamily="18" charset="0"/>
              </a:rPr>
              <a:t> be </a:t>
            </a:r>
            <a:r>
              <a:rPr sz="2400" spc="-10" dirty="0">
                <a:latin typeface="Times New Roman" panose="02020603050405020304" pitchFamily="18" charset="0"/>
                <a:cs typeface="Times New Roman" panose="02020603050405020304" pitchFamily="18" charset="0"/>
              </a:rPr>
              <a:t>ignored</a:t>
            </a:r>
            <a:r>
              <a:rPr sz="240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or </a:t>
            </a:r>
            <a:r>
              <a:rPr sz="240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processed. </a:t>
            </a:r>
            <a:r>
              <a:rPr sz="2400" spc="-5" dirty="0">
                <a:latin typeface="Times New Roman" panose="02020603050405020304" pitchFamily="18" charset="0"/>
                <a:cs typeface="Times New Roman" panose="02020603050405020304" pitchFamily="18" charset="0"/>
              </a:rPr>
              <a:t>It disables </a:t>
            </a:r>
            <a:r>
              <a:rPr sz="2400" dirty="0">
                <a:latin typeface="Times New Roman" panose="02020603050405020304" pitchFamily="18" charset="0"/>
                <a:cs typeface="Times New Roman" panose="02020603050405020304" pitchFamily="18" charset="0"/>
              </a:rPr>
              <a:t>the </a:t>
            </a:r>
            <a:r>
              <a:rPr sz="2400" spc="-5" dirty="0">
                <a:latin typeface="Times New Roman" panose="02020603050405020304" pitchFamily="18" charset="0"/>
                <a:cs typeface="Times New Roman" panose="02020603050405020304" pitchFamily="18" charset="0"/>
              </a:rPr>
              <a:t>external </a:t>
            </a:r>
            <a:r>
              <a:rPr sz="2400" spc="-10" dirty="0">
                <a:latin typeface="Times New Roman" panose="02020603050405020304" pitchFamily="18" charset="0"/>
                <a:cs typeface="Times New Roman" panose="02020603050405020304" pitchFamily="18" charset="0"/>
              </a:rPr>
              <a:t>interrupt </a:t>
            </a:r>
            <a:r>
              <a:rPr sz="2400" dirty="0">
                <a:latin typeface="Times New Roman" panose="02020603050405020304" pitchFamily="18" charset="0"/>
                <a:cs typeface="Times New Roman" panose="02020603050405020304" pitchFamily="18" charset="0"/>
              </a:rPr>
              <a:t>when the </a:t>
            </a:r>
            <a:r>
              <a:rPr sz="2400" spc="-10" dirty="0">
                <a:latin typeface="Times New Roman" panose="02020603050405020304" pitchFamily="18" charset="0"/>
                <a:cs typeface="Times New Roman" panose="02020603050405020304" pitchFamily="18" charset="0"/>
              </a:rPr>
              <a:t>value </a:t>
            </a:r>
            <a:r>
              <a:rPr sz="2400" dirty="0">
                <a:latin typeface="Times New Roman" panose="02020603050405020304" pitchFamily="18" charset="0"/>
                <a:cs typeface="Times New Roman" panose="02020603050405020304" pitchFamily="18" charset="0"/>
              </a:rPr>
              <a:t>is </a:t>
            </a:r>
            <a:r>
              <a:rPr sz="2400" spc="-53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0</a:t>
            </a:r>
            <a:r>
              <a:rPr sz="2400" spc="-1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and</a:t>
            </a:r>
            <a:r>
              <a:rPr sz="2400" spc="-5" dirty="0">
                <a:latin typeface="Times New Roman" panose="02020603050405020304" pitchFamily="18" charset="0"/>
                <a:cs typeface="Times New Roman" panose="02020603050405020304" pitchFamily="18" charset="0"/>
              </a:rPr>
              <a:t> enables </a:t>
            </a:r>
            <a:r>
              <a:rPr sz="2400" spc="-10" dirty="0">
                <a:latin typeface="Times New Roman" panose="02020603050405020304" pitchFamily="18" charset="0"/>
                <a:cs typeface="Times New Roman" panose="02020603050405020304" pitchFamily="18" charset="0"/>
              </a:rPr>
              <a:t>interrupts</a:t>
            </a:r>
            <a:r>
              <a:rPr sz="2400" spc="-2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when </a:t>
            </a:r>
            <a:r>
              <a:rPr sz="2400" spc="-5" dirty="0">
                <a:latin typeface="Times New Roman" panose="02020603050405020304" pitchFamily="18" charset="0"/>
                <a:cs typeface="Times New Roman" panose="02020603050405020304" pitchFamily="18" charset="0"/>
              </a:rPr>
              <a:t>set</a:t>
            </a:r>
            <a:r>
              <a:rPr sz="2400"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to</a:t>
            </a:r>
            <a:r>
              <a:rPr sz="2400" spc="-3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1.</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8739" y="990600"/>
            <a:ext cx="8387715" cy="4750018"/>
          </a:xfrm>
          <a:prstGeom prst="rect">
            <a:avLst/>
          </a:prstGeom>
        </p:spPr>
        <p:txBody>
          <a:bodyPr vert="horz" wrap="square" lIns="0" tIns="12700" rIns="0" bIns="0" rtlCol="0">
            <a:spAutoFit/>
          </a:bodyPr>
          <a:lstStyle/>
          <a:p>
            <a:pPr marL="355600" indent="-342900" algn="just">
              <a:lnSpc>
                <a:spcPct val="100000"/>
              </a:lnSpc>
              <a:spcBef>
                <a:spcPts val="100"/>
              </a:spcBef>
              <a:buFont typeface="Arial MT"/>
              <a:buChar char="•"/>
              <a:tabLst>
                <a:tab pos="355600" algn="l"/>
              </a:tabLst>
            </a:pPr>
            <a:r>
              <a:rPr sz="2000" b="1" dirty="0">
                <a:latin typeface="Times New Roman" panose="02020603050405020304" pitchFamily="18" charset="0"/>
                <a:cs typeface="Times New Roman" panose="02020603050405020304" pitchFamily="18" charset="0"/>
              </a:rPr>
              <a:t>Auxiliary </a:t>
            </a:r>
            <a:r>
              <a:rPr sz="2000" b="1" spc="-5" dirty="0">
                <a:latin typeface="Times New Roman" panose="02020603050405020304" pitchFamily="18" charset="0"/>
                <a:cs typeface="Times New Roman" panose="02020603050405020304" pitchFamily="18" charset="0"/>
              </a:rPr>
              <a:t>Carry</a:t>
            </a:r>
            <a:r>
              <a:rPr sz="2000" b="1" spc="15"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Flag</a:t>
            </a:r>
            <a:r>
              <a:rPr sz="2000" b="1" spc="-25"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(AF) </a:t>
            </a:r>
            <a:r>
              <a:rPr sz="2000" dirty="0">
                <a:latin typeface="Times New Roman" panose="02020603050405020304" pitchFamily="18" charset="0"/>
                <a:cs typeface="Times New Roman" panose="02020603050405020304" pitchFamily="18" charset="0"/>
              </a:rPr>
              <a:t>−</a:t>
            </a:r>
            <a:r>
              <a:rPr sz="2000" spc="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It</a:t>
            </a:r>
            <a:r>
              <a:rPr sz="2000" spc="-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contains</a:t>
            </a:r>
            <a:r>
              <a:rPr sz="2000" spc="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the</a:t>
            </a:r>
            <a:r>
              <a:rPr sz="2000" spc="-1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carry</a:t>
            </a:r>
            <a:r>
              <a:rPr sz="2000" spc="5" dirty="0">
                <a:latin typeface="Times New Roman" panose="02020603050405020304" pitchFamily="18" charset="0"/>
                <a:cs typeface="Times New Roman" panose="02020603050405020304" pitchFamily="18" charset="0"/>
              </a:rPr>
              <a:t> </a:t>
            </a:r>
            <a:r>
              <a:rPr sz="2000" spc="-15" dirty="0">
                <a:latin typeface="Times New Roman" panose="02020603050405020304" pitchFamily="18" charset="0"/>
                <a:cs typeface="Times New Roman" panose="02020603050405020304" pitchFamily="18" charset="0"/>
              </a:rPr>
              <a:t>from</a:t>
            </a:r>
            <a:r>
              <a:rPr sz="2000" dirty="0">
                <a:latin typeface="Times New Roman" panose="02020603050405020304" pitchFamily="18" charset="0"/>
                <a:cs typeface="Times New Roman" panose="02020603050405020304" pitchFamily="18" charset="0"/>
              </a:rPr>
              <a:t> </a:t>
            </a:r>
            <a:r>
              <a:rPr sz="2000" b="1" spc="-5" dirty="0">
                <a:latin typeface="Times New Roman" panose="02020603050405020304" pitchFamily="18" charset="0"/>
                <a:cs typeface="Times New Roman" panose="02020603050405020304" pitchFamily="18" charset="0"/>
              </a:rPr>
              <a:t>bit</a:t>
            </a:r>
            <a:r>
              <a:rPr sz="2000" b="1" dirty="0">
                <a:latin typeface="Times New Roman" panose="02020603050405020304" pitchFamily="18" charset="0"/>
                <a:cs typeface="Times New Roman" panose="02020603050405020304" pitchFamily="18" charset="0"/>
              </a:rPr>
              <a:t> 3 </a:t>
            </a:r>
            <a:r>
              <a:rPr sz="2000" b="1" spc="-15" dirty="0">
                <a:latin typeface="Times New Roman" panose="02020603050405020304" pitchFamily="18" charset="0"/>
                <a:cs typeface="Times New Roman" panose="02020603050405020304" pitchFamily="18" charset="0"/>
              </a:rPr>
              <a:t>to</a:t>
            </a:r>
            <a:r>
              <a:rPr sz="2000" b="1" spc="-5" dirty="0">
                <a:latin typeface="Times New Roman" panose="02020603050405020304" pitchFamily="18" charset="0"/>
                <a:cs typeface="Times New Roman" panose="02020603050405020304" pitchFamily="18" charset="0"/>
              </a:rPr>
              <a:t> bit</a:t>
            </a:r>
            <a:r>
              <a:rPr sz="2000" b="1" dirty="0">
                <a:latin typeface="Times New Roman" panose="02020603050405020304" pitchFamily="18" charset="0"/>
                <a:cs typeface="Times New Roman" panose="02020603050405020304" pitchFamily="18" charset="0"/>
              </a:rPr>
              <a:t> 4 </a:t>
            </a:r>
            <a:r>
              <a:rPr sz="2000" b="1" spc="-10" dirty="0">
                <a:latin typeface="Times New Roman" panose="02020603050405020304" pitchFamily="18" charset="0"/>
                <a:cs typeface="Times New Roman" panose="02020603050405020304" pitchFamily="18" charset="0"/>
              </a:rPr>
              <a:t>following</a:t>
            </a:r>
            <a:r>
              <a:rPr sz="2000" b="1" spc="-15" dirty="0">
                <a:latin typeface="Times New Roman" panose="02020603050405020304" pitchFamily="18" charset="0"/>
                <a:cs typeface="Times New Roman" panose="02020603050405020304" pitchFamily="18" charset="0"/>
              </a:rPr>
              <a:t> </a:t>
            </a:r>
            <a:r>
              <a:rPr sz="2000" b="1" dirty="0" smtClean="0">
                <a:latin typeface="Times New Roman" panose="02020603050405020304" pitchFamily="18" charset="0"/>
                <a:cs typeface="Times New Roman" panose="02020603050405020304" pitchFamily="18" charset="0"/>
              </a:rPr>
              <a:t>an</a:t>
            </a:r>
            <a:r>
              <a:rPr lang="en-US" sz="2000" b="1" dirty="0" smtClean="0">
                <a:latin typeface="Times New Roman" panose="02020603050405020304" pitchFamily="18" charset="0"/>
                <a:cs typeface="Times New Roman" panose="02020603050405020304" pitchFamily="18" charset="0"/>
              </a:rPr>
              <a:t> </a:t>
            </a:r>
            <a:r>
              <a:rPr sz="2000" b="1" spc="-5" dirty="0" smtClean="0">
                <a:latin typeface="Times New Roman" panose="02020603050405020304" pitchFamily="18" charset="0"/>
                <a:cs typeface="Times New Roman" panose="02020603050405020304" pitchFamily="18" charset="0"/>
              </a:rPr>
              <a:t>arithmetic </a:t>
            </a:r>
            <a:r>
              <a:rPr sz="2000" b="1" spc="-10" dirty="0">
                <a:latin typeface="Times New Roman" panose="02020603050405020304" pitchFamily="18" charset="0"/>
                <a:cs typeface="Times New Roman" panose="02020603050405020304" pitchFamily="18" charset="0"/>
              </a:rPr>
              <a:t>operation</a:t>
            </a:r>
            <a:r>
              <a:rPr sz="2000" spc="-1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used </a:t>
            </a:r>
            <a:r>
              <a:rPr sz="2000" spc="-15" dirty="0">
                <a:latin typeface="Times New Roman" panose="02020603050405020304" pitchFamily="18" charset="0"/>
                <a:cs typeface="Times New Roman" panose="02020603050405020304" pitchFamily="18" charset="0"/>
              </a:rPr>
              <a:t>for </a:t>
            </a:r>
            <a:r>
              <a:rPr sz="2000" spc="-10" dirty="0">
                <a:latin typeface="Times New Roman" panose="02020603050405020304" pitchFamily="18" charset="0"/>
                <a:cs typeface="Times New Roman" panose="02020603050405020304" pitchFamily="18" charset="0"/>
              </a:rPr>
              <a:t>specialized </a:t>
            </a:r>
            <a:r>
              <a:rPr sz="2000" spc="-5" dirty="0">
                <a:latin typeface="Times New Roman" panose="02020603050405020304" pitchFamily="18" charset="0"/>
                <a:cs typeface="Times New Roman" panose="02020603050405020304" pitchFamily="18" charset="0"/>
              </a:rPr>
              <a:t>arithmetic. The </a:t>
            </a:r>
            <a:r>
              <a:rPr sz="2000" dirty="0">
                <a:latin typeface="Times New Roman" panose="02020603050405020304" pitchFamily="18" charset="0"/>
                <a:cs typeface="Times New Roman" panose="02020603050405020304" pitchFamily="18" charset="0"/>
              </a:rPr>
              <a:t>AF is </a:t>
            </a:r>
            <a:r>
              <a:rPr sz="2000" spc="-10" dirty="0">
                <a:latin typeface="Times New Roman" panose="02020603050405020304" pitchFamily="18" charset="0"/>
                <a:cs typeface="Times New Roman" panose="02020603050405020304" pitchFamily="18" charset="0"/>
              </a:rPr>
              <a:t>set </a:t>
            </a:r>
            <a:r>
              <a:rPr sz="2000" dirty="0">
                <a:latin typeface="Times New Roman" panose="02020603050405020304" pitchFamily="18" charset="0"/>
                <a:cs typeface="Times New Roman" panose="02020603050405020304" pitchFamily="18" charset="0"/>
              </a:rPr>
              <a:t>when a </a:t>
            </a:r>
            <a:r>
              <a:rPr sz="2000" spc="15" dirty="0">
                <a:latin typeface="Times New Roman" panose="02020603050405020304" pitchFamily="18" charset="0"/>
                <a:cs typeface="Times New Roman" panose="02020603050405020304" pitchFamily="18" charset="0"/>
              </a:rPr>
              <a:t>1- </a:t>
            </a:r>
            <a:r>
              <a:rPr sz="2000" spc="-44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byte</a:t>
            </a:r>
            <a:r>
              <a:rPr sz="2000" spc="-1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arithmetic</a:t>
            </a:r>
            <a:r>
              <a:rPr sz="2000" spc="2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operation </a:t>
            </a:r>
            <a:r>
              <a:rPr sz="2000" dirty="0">
                <a:latin typeface="Times New Roman" panose="02020603050405020304" pitchFamily="18" charset="0"/>
                <a:cs typeface="Times New Roman" panose="02020603050405020304" pitchFamily="18" charset="0"/>
              </a:rPr>
              <a:t>causes a</a:t>
            </a:r>
            <a:r>
              <a:rPr sz="2000" spc="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carry</a:t>
            </a:r>
            <a:r>
              <a:rPr sz="2000" spc="-15" dirty="0">
                <a:latin typeface="Times New Roman" panose="02020603050405020304" pitchFamily="18" charset="0"/>
                <a:cs typeface="Times New Roman" panose="02020603050405020304" pitchFamily="18" charset="0"/>
              </a:rPr>
              <a:t> from</a:t>
            </a:r>
            <a:r>
              <a:rPr sz="2000" spc="-5" dirty="0">
                <a:latin typeface="Times New Roman" panose="02020603050405020304" pitchFamily="18" charset="0"/>
                <a:cs typeface="Times New Roman" panose="02020603050405020304" pitchFamily="18" charset="0"/>
              </a:rPr>
              <a:t> bit </a:t>
            </a:r>
            <a:r>
              <a:rPr sz="2000" dirty="0">
                <a:latin typeface="Times New Roman" panose="02020603050405020304" pitchFamily="18" charset="0"/>
                <a:cs typeface="Times New Roman" panose="02020603050405020304" pitchFamily="18" charset="0"/>
              </a:rPr>
              <a:t>3 </a:t>
            </a:r>
            <a:r>
              <a:rPr sz="2000" spc="-15" dirty="0">
                <a:latin typeface="Times New Roman" panose="02020603050405020304" pitchFamily="18" charset="0"/>
                <a:cs typeface="Times New Roman" panose="02020603050405020304" pitchFamily="18" charset="0"/>
              </a:rPr>
              <a:t>into</a:t>
            </a:r>
            <a:r>
              <a:rPr sz="2000" spc="-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bit</a:t>
            </a:r>
            <a:r>
              <a:rPr sz="2000" spc="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4.</a:t>
            </a:r>
          </a:p>
          <a:p>
            <a:pPr marL="355600" marR="86360" indent="-342900" algn="just">
              <a:lnSpc>
                <a:spcPct val="200000"/>
              </a:lnSpc>
              <a:spcBef>
                <a:spcPts val="484"/>
              </a:spcBef>
              <a:buFont typeface="Arial MT"/>
              <a:buChar char="•"/>
              <a:tabLst>
                <a:tab pos="355600" algn="l"/>
              </a:tabLst>
            </a:pPr>
            <a:r>
              <a:rPr sz="2000" b="1" spc="-10" dirty="0">
                <a:latin typeface="Times New Roman" panose="02020603050405020304" pitchFamily="18" charset="0"/>
                <a:cs typeface="Times New Roman" panose="02020603050405020304" pitchFamily="18" charset="0"/>
              </a:rPr>
              <a:t>Parity </a:t>
            </a:r>
            <a:r>
              <a:rPr sz="2000" b="1" dirty="0">
                <a:latin typeface="Times New Roman" panose="02020603050405020304" pitchFamily="18" charset="0"/>
                <a:cs typeface="Times New Roman" panose="02020603050405020304" pitchFamily="18" charset="0"/>
              </a:rPr>
              <a:t>Flag (PF) </a:t>
            </a:r>
            <a:r>
              <a:rPr sz="2000" dirty="0">
                <a:latin typeface="Times New Roman" panose="02020603050405020304" pitchFamily="18" charset="0"/>
                <a:cs typeface="Times New Roman" panose="02020603050405020304" pitchFamily="18" charset="0"/>
              </a:rPr>
              <a:t>− It </a:t>
            </a:r>
            <a:r>
              <a:rPr sz="2000" spc="-5" dirty="0">
                <a:latin typeface="Times New Roman" panose="02020603050405020304" pitchFamily="18" charset="0"/>
                <a:cs typeface="Times New Roman" panose="02020603050405020304" pitchFamily="18" charset="0"/>
              </a:rPr>
              <a:t>indicates </a:t>
            </a:r>
            <a:r>
              <a:rPr sz="2000" dirty="0">
                <a:latin typeface="Times New Roman" panose="02020603050405020304" pitchFamily="18" charset="0"/>
                <a:cs typeface="Times New Roman" panose="02020603050405020304" pitchFamily="18" charset="0"/>
              </a:rPr>
              <a:t>the </a:t>
            </a:r>
            <a:r>
              <a:rPr sz="2000" spc="-10" dirty="0">
                <a:latin typeface="Times New Roman" panose="02020603050405020304" pitchFamily="18" charset="0"/>
                <a:cs typeface="Times New Roman" panose="02020603050405020304" pitchFamily="18" charset="0"/>
              </a:rPr>
              <a:t>total </a:t>
            </a:r>
            <a:r>
              <a:rPr sz="2000" spc="-5" dirty="0">
                <a:latin typeface="Times New Roman" panose="02020603050405020304" pitchFamily="18" charset="0"/>
                <a:cs typeface="Times New Roman" panose="02020603050405020304" pitchFamily="18" charset="0"/>
              </a:rPr>
              <a:t>number </a:t>
            </a:r>
            <a:r>
              <a:rPr sz="2000" dirty="0">
                <a:latin typeface="Times New Roman" panose="02020603050405020304" pitchFamily="18" charset="0"/>
                <a:cs typeface="Times New Roman" panose="02020603050405020304" pitchFamily="18" charset="0"/>
              </a:rPr>
              <a:t>of 1-bits in the </a:t>
            </a:r>
            <a:r>
              <a:rPr sz="2000" spc="-10" dirty="0">
                <a:latin typeface="Times New Roman" panose="02020603050405020304" pitchFamily="18" charset="0"/>
                <a:cs typeface="Times New Roman" panose="02020603050405020304" pitchFamily="18" charset="0"/>
              </a:rPr>
              <a:t>result obtained </a:t>
            </a:r>
            <a:r>
              <a:rPr sz="2000" spc="-440" dirty="0">
                <a:latin typeface="Times New Roman" panose="02020603050405020304" pitchFamily="18" charset="0"/>
                <a:cs typeface="Times New Roman" panose="02020603050405020304" pitchFamily="18" charset="0"/>
              </a:rPr>
              <a:t> </a:t>
            </a:r>
            <a:r>
              <a:rPr sz="2000" spc="-15" dirty="0">
                <a:latin typeface="Times New Roman" panose="02020603050405020304" pitchFamily="18" charset="0"/>
                <a:cs typeface="Times New Roman" panose="02020603050405020304" pitchFamily="18" charset="0"/>
              </a:rPr>
              <a:t>from </a:t>
            </a:r>
            <a:r>
              <a:rPr sz="2000" dirty="0">
                <a:latin typeface="Times New Roman" panose="02020603050405020304" pitchFamily="18" charset="0"/>
                <a:cs typeface="Times New Roman" panose="02020603050405020304" pitchFamily="18" charset="0"/>
              </a:rPr>
              <a:t>an </a:t>
            </a:r>
            <a:r>
              <a:rPr sz="2000" spc="-5" dirty="0">
                <a:latin typeface="Times New Roman" panose="02020603050405020304" pitchFamily="18" charset="0"/>
                <a:cs typeface="Times New Roman" panose="02020603050405020304" pitchFamily="18" charset="0"/>
              </a:rPr>
              <a:t>arithmetic </a:t>
            </a:r>
            <a:r>
              <a:rPr sz="2000" spc="-10" dirty="0">
                <a:latin typeface="Times New Roman" panose="02020603050405020304" pitchFamily="18" charset="0"/>
                <a:cs typeface="Times New Roman" panose="02020603050405020304" pitchFamily="18" charset="0"/>
              </a:rPr>
              <a:t>operation. </a:t>
            </a:r>
            <a:r>
              <a:rPr sz="2000" dirty="0">
                <a:latin typeface="Times New Roman" panose="02020603050405020304" pitchFamily="18" charset="0"/>
                <a:cs typeface="Times New Roman" panose="02020603050405020304" pitchFamily="18" charset="0"/>
              </a:rPr>
              <a:t>An </a:t>
            </a:r>
            <a:r>
              <a:rPr sz="2000" spc="-10" dirty="0">
                <a:latin typeface="Times New Roman" panose="02020603050405020304" pitchFamily="18" charset="0"/>
                <a:cs typeface="Times New Roman" panose="02020603050405020304" pitchFamily="18" charset="0"/>
              </a:rPr>
              <a:t>even </a:t>
            </a:r>
            <a:r>
              <a:rPr sz="2000" spc="-5" dirty="0">
                <a:latin typeface="Times New Roman" panose="02020603050405020304" pitchFamily="18" charset="0"/>
                <a:cs typeface="Times New Roman" panose="02020603050405020304" pitchFamily="18" charset="0"/>
              </a:rPr>
              <a:t>number of </a:t>
            </a:r>
            <a:r>
              <a:rPr sz="2000" dirty="0">
                <a:latin typeface="Times New Roman" panose="02020603050405020304" pitchFamily="18" charset="0"/>
                <a:cs typeface="Times New Roman" panose="02020603050405020304" pitchFamily="18" charset="0"/>
              </a:rPr>
              <a:t>1-bits </a:t>
            </a:r>
            <a:r>
              <a:rPr sz="2000" spc="-10" dirty="0">
                <a:latin typeface="Times New Roman" panose="02020603050405020304" pitchFamily="18" charset="0"/>
                <a:cs typeface="Times New Roman" panose="02020603050405020304" pitchFamily="18" charset="0"/>
              </a:rPr>
              <a:t>clears </a:t>
            </a:r>
            <a:r>
              <a:rPr sz="2000" dirty="0">
                <a:latin typeface="Times New Roman" panose="02020603050405020304" pitchFamily="18" charset="0"/>
                <a:cs typeface="Times New Roman" panose="02020603050405020304" pitchFamily="18" charset="0"/>
              </a:rPr>
              <a:t>the parity </a:t>
            </a:r>
            <a:r>
              <a:rPr sz="2000" spc="-5" dirty="0">
                <a:latin typeface="Times New Roman" panose="02020603050405020304" pitchFamily="18" charset="0"/>
                <a:cs typeface="Times New Roman" panose="02020603050405020304" pitchFamily="18" charset="0"/>
              </a:rPr>
              <a:t>flag </a:t>
            </a:r>
            <a:r>
              <a:rPr sz="2000"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to</a:t>
            </a:r>
            <a:r>
              <a:rPr sz="2000" spc="-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0</a:t>
            </a:r>
            <a:r>
              <a:rPr sz="2000" spc="-2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and </a:t>
            </a:r>
            <a:r>
              <a:rPr sz="2000" spc="-5" dirty="0">
                <a:latin typeface="Times New Roman" panose="02020603050405020304" pitchFamily="18" charset="0"/>
                <a:cs typeface="Times New Roman" panose="02020603050405020304" pitchFamily="18" charset="0"/>
              </a:rPr>
              <a:t>an</a:t>
            </a:r>
            <a:r>
              <a:rPr sz="2000" spc="-10"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odd</a:t>
            </a:r>
            <a:r>
              <a:rPr sz="2000" b="1" spc="-20" dirty="0">
                <a:latin typeface="Times New Roman" panose="02020603050405020304" pitchFamily="18" charset="0"/>
                <a:cs typeface="Times New Roman" panose="02020603050405020304" pitchFamily="18" charset="0"/>
              </a:rPr>
              <a:t> </a:t>
            </a:r>
            <a:r>
              <a:rPr sz="2000" b="1" spc="-5" dirty="0">
                <a:latin typeface="Times New Roman" panose="02020603050405020304" pitchFamily="18" charset="0"/>
                <a:cs typeface="Times New Roman" panose="02020603050405020304" pitchFamily="18" charset="0"/>
              </a:rPr>
              <a:t>number</a:t>
            </a:r>
            <a:r>
              <a:rPr sz="2000" b="1" spc="-20"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of</a:t>
            </a:r>
            <a:r>
              <a:rPr sz="2000" b="1" spc="-15"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1-bits</a:t>
            </a:r>
            <a:r>
              <a:rPr sz="2000" b="1" spc="-10" dirty="0">
                <a:latin typeface="Times New Roman" panose="02020603050405020304" pitchFamily="18" charset="0"/>
                <a:cs typeface="Times New Roman" panose="02020603050405020304" pitchFamily="18" charset="0"/>
              </a:rPr>
              <a:t> </a:t>
            </a:r>
            <a:r>
              <a:rPr sz="2000" b="1" spc="-5" dirty="0">
                <a:latin typeface="Times New Roman" panose="02020603050405020304" pitchFamily="18" charset="0"/>
                <a:cs typeface="Times New Roman" panose="02020603050405020304" pitchFamily="18" charset="0"/>
              </a:rPr>
              <a:t>sets</a:t>
            </a:r>
            <a:r>
              <a:rPr sz="2000" b="1" spc="20"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the</a:t>
            </a:r>
            <a:r>
              <a:rPr sz="2000" b="1" spc="-10" dirty="0">
                <a:latin typeface="Times New Roman" panose="02020603050405020304" pitchFamily="18" charset="0"/>
                <a:cs typeface="Times New Roman" panose="02020603050405020304" pitchFamily="18" charset="0"/>
              </a:rPr>
              <a:t> </a:t>
            </a:r>
            <a:r>
              <a:rPr sz="2000" b="1" spc="-5" dirty="0">
                <a:latin typeface="Times New Roman" panose="02020603050405020304" pitchFamily="18" charset="0"/>
                <a:cs typeface="Times New Roman" panose="02020603050405020304" pitchFamily="18" charset="0"/>
              </a:rPr>
              <a:t>parity</a:t>
            </a:r>
            <a:r>
              <a:rPr sz="2000" b="1" dirty="0">
                <a:latin typeface="Times New Roman" panose="02020603050405020304" pitchFamily="18" charset="0"/>
                <a:cs typeface="Times New Roman" panose="02020603050405020304" pitchFamily="18" charset="0"/>
              </a:rPr>
              <a:t> </a:t>
            </a:r>
            <a:r>
              <a:rPr sz="2000" b="1" spc="-5" dirty="0">
                <a:latin typeface="Times New Roman" panose="02020603050405020304" pitchFamily="18" charset="0"/>
                <a:cs typeface="Times New Roman" panose="02020603050405020304" pitchFamily="18" charset="0"/>
              </a:rPr>
              <a:t>flag</a:t>
            </a:r>
            <a:r>
              <a:rPr sz="2000" b="1" spc="-10" dirty="0">
                <a:latin typeface="Times New Roman" panose="02020603050405020304" pitchFamily="18" charset="0"/>
                <a:cs typeface="Times New Roman" panose="02020603050405020304" pitchFamily="18" charset="0"/>
              </a:rPr>
              <a:t> to</a:t>
            </a:r>
            <a:r>
              <a:rPr sz="2000" b="1" spc="-5"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1</a:t>
            </a:r>
            <a:r>
              <a:rPr sz="2000" dirty="0">
                <a:latin typeface="Times New Roman" panose="02020603050405020304" pitchFamily="18" charset="0"/>
                <a:cs typeface="Times New Roman" panose="02020603050405020304" pitchFamily="18" charset="0"/>
              </a:rPr>
              <a:t>.</a:t>
            </a:r>
          </a:p>
          <a:p>
            <a:pPr marL="355600" marR="5080" indent="-342900" algn="just">
              <a:lnSpc>
                <a:spcPct val="200100"/>
              </a:lnSpc>
              <a:spcBef>
                <a:spcPts val="475"/>
              </a:spcBef>
              <a:buFont typeface="Arial MT"/>
              <a:buChar char="•"/>
              <a:tabLst>
                <a:tab pos="355600" algn="l"/>
              </a:tabLst>
            </a:pPr>
            <a:r>
              <a:rPr sz="2000" b="1" spc="-5" dirty="0">
                <a:latin typeface="Times New Roman" panose="02020603050405020304" pitchFamily="18" charset="0"/>
                <a:cs typeface="Times New Roman" panose="02020603050405020304" pitchFamily="18" charset="0"/>
              </a:rPr>
              <a:t>Carry </a:t>
            </a:r>
            <a:r>
              <a:rPr sz="2000" b="1" dirty="0">
                <a:latin typeface="Times New Roman" panose="02020603050405020304" pitchFamily="18" charset="0"/>
                <a:cs typeface="Times New Roman" panose="02020603050405020304" pitchFamily="18" charset="0"/>
              </a:rPr>
              <a:t>Flag (CF) </a:t>
            </a:r>
            <a:r>
              <a:rPr sz="2000" dirty="0">
                <a:latin typeface="Times New Roman" panose="02020603050405020304" pitchFamily="18" charset="0"/>
                <a:cs typeface="Times New Roman" panose="02020603050405020304" pitchFamily="18" charset="0"/>
              </a:rPr>
              <a:t>− It </a:t>
            </a:r>
            <a:r>
              <a:rPr sz="2000" spc="-10" dirty="0">
                <a:latin typeface="Times New Roman" panose="02020603050405020304" pitchFamily="18" charset="0"/>
                <a:cs typeface="Times New Roman" panose="02020603050405020304" pitchFamily="18" charset="0"/>
              </a:rPr>
              <a:t>contains </a:t>
            </a:r>
            <a:r>
              <a:rPr sz="2000" dirty="0">
                <a:latin typeface="Times New Roman" panose="02020603050405020304" pitchFamily="18" charset="0"/>
                <a:cs typeface="Times New Roman" panose="02020603050405020304" pitchFamily="18" charset="0"/>
              </a:rPr>
              <a:t>the </a:t>
            </a:r>
            <a:r>
              <a:rPr sz="2000" spc="-5" dirty="0">
                <a:latin typeface="Times New Roman" panose="02020603050405020304" pitchFamily="18" charset="0"/>
                <a:cs typeface="Times New Roman" panose="02020603050405020304" pitchFamily="18" charset="0"/>
              </a:rPr>
              <a:t>carry of </a:t>
            </a:r>
            <a:r>
              <a:rPr sz="2000" dirty="0">
                <a:latin typeface="Times New Roman" panose="02020603050405020304" pitchFamily="18" charset="0"/>
                <a:cs typeface="Times New Roman" panose="02020603050405020304" pitchFamily="18" charset="0"/>
              </a:rPr>
              <a:t>0 </a:t>
            </a:r>
            <a:r>
              <a:rPr sz="2000" spc="-5" dirty="0">
                <a:latin typeface="Times New Roman" panose="02020603050405020304" pitchFamily="18" charset="0"/>
                <a:cs typeface="Times New Roman" panose="02020603050405020304" pitchFamily="18" charset="0"/>
              </a:rPr>
              <a:t>or </a:t>
            </a:r>
            <a:r>
              <a:rPr sz="2000" dirty="0">
                <a:latin typeface="Times New Roman" panose="02020603050405020304" pitchFamily="18" charset="0"/>
                <a:cs typeface="Times New Roman" panose="02020603050405020304" pitchFamily="18" charset="0"/>
              </a:rPr>
              <a:t>1 </a:t>
            </a:r>
            <a:r>
              <a:rPr sz="2000" spc="-15" dirty="0">
                <a:latin typeface="Times New Roman" panose="02020603050405020304" pitchFamily="18" charset="0"/>
                <a:cs typeface="Times New Roman" panose="02020603050405020304" pitchFamily="18" charset="0"/>
              </a:rPr>
              <a:t>from </a:t>
            </a:r>
            <a:r>
              <a:rPr sz="2000" dirty="0">
                <a:latin typeface="Times New Roman" panose="02020603050405020304" pitchFamily="18" charset="0"/>
                <a:cs typeface="Times New Roman" panose="02020603050405020304" pitchFamily="18" charset="0"/>
              </a:rPr>
              <a:t>a </a:t>
            </a:r>
            <a:r>
              <a:rPr sz="2000" spc="-5" dirty="0">
                <a:latin typeface="Times New Roman" panose="02020603050405020304" pitchFamily="18" charset="0"/>
                <a:cs typeface="Times New Roman" panose="02020603050405020304" pitchFamily="18" charset="0"/>
              </a:rPr>
              <a:t>high-order bit </a:t>
            </a:r>
            <a:r>
              <a:rPr sz="2000" spc="-10" dirty="0">
                <a:latin typeface="Times New Roman" panose="02020603050405020304" pitchFamily="18" charset="0"/>
                <a:cs typeface="Times New Roman" panose="02020603050405020304" pitchFamily="18" charset="0"/>
              </a:rPr>
              <a:t>(leftmost) </a:t>
            </a:r>
            <a:r>
              <a:rPr sz="2000" spc="-440"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after</a:t>
            </a:r>
            <a:r>
              <a:rPr sz="2000" spc="1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an</a:t>
            </a:r>
            <a:r>
              <a:rPr sz="2000" spc="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arithmetic</a:t>
            </a:r>
            <a:r>
              <a:rPr sz="2000" spc="2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operation.</a:t>
            </a:r>
            <a:r>
              <a:rPr sz="2000" spc="-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It</a:t>
            </a:r>
            <a:r>
              <a:rPr sz="2000" spc="-1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also</a:t>
            </a:r>
            <a:r>
              <a:rPr sz="2000" spc="15" dirty="0">
                <a:latin typeface="Times New Roman" panose="02020603050405020304" pitchFamily="18" charset="0"/>
                <a:cs typeface="Times New Roman" panose="02020603050405020304" pitchFamily="18" charset="0"/>
              </a:rPr>
              <a:t> </a:t>
            </a:r>
            <a:r>
              <a:rPr sz="2000" spc="-15" dirty="0">
                <a:latin typeface="Times New Roman" panose="02020603050405020304" pitchFamily="18" charset="0"/>
                <a:cs typeface="Times New Roman" panose="02020603050405020304" pitchFamily="18" charset="0"/>
              </a:rPr>
              <a:t>stores</a:t>
            </a:r>
            <a:r>
              <a:rPr sz="2000" spc="1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the</a:t>
            </a:r>
            <a:r>
              <a:rPr sz="2000" spc="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contents</a:t>
            </a:r>
            <a:r>
              <a:rPr sz="200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of </a:t>
            </a:r>
            <a:r>
              <a:rPr sz="2000" spc="-10" dirty="0">
                <a:latin typeface="Times New Roman" panose="02020603050405020304" pitchFamily="18" charset="0"/>
                <a:cs typeface="Times New Roman" panose="02020603050405020304" pitchFamily="18" charset="0"/>
              </a:rPr>
              <a:t>last</a:t>
            </a:r>
            <a:r>
              <a:rPr sz="2000" spc="1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bit</a:t>
            </a:r>
            <a:r>
              <a:rPr sz="200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of</a:t>
            </a:r>
            <a:endParaRPr sz="2000" dirty="0">
              <a:latin typeface="Times New Roman" panose="02020603050405020304" pitchFamily="18" charset="0"/>
              <a:cs typeface="Times New Roman" panose="02020603050405020304" pitchFamily="18" charset="0"/>
            </a:endParaRPr>
          </a:p>
          <a:p>
            <a:pPr algn="just">
              <a:lnSpc>
                <a:spcPct val="100000"/>
              </a:lnSpc>
              <a:spcBef>
                <a:spcPts val="20"/>
              </a:spcBef>
            </a:pPr>
            <a:endParaRPr sz="1950" dirty="0">
              <a:latin typeface="Times New Roman" panose="02020603050405020304" pitchFamily="18" charset="0"/>
              <a:cs typeface="Times New Roman" panose="02020603050405020304" pitchFamily="18" charset="0"/>
            </a:endParaRPr>
          </a:p>
          <a:p>
            <a:pPr marL="355600" algn="just">
              <a:lnSpc>
                <a:spcPct val="100000"/>
              </a:lnSpc>
            </a:pPr>
            <a:r>
              <a:rPr sz="2000" dirty="0">
                <a:latin typeface="Times New Roman" panose="02020603050405020304" pitchFamily="18" charset="0"/>
                <a:cs typeface="Times New Roman" panose="02020603050405020304" pitchFamily="18" charset="0"/>
              </a:rPr>
              <a:t>a</a:t>
            </a:r>
            <a:r>
              <a:rPr sz="2000" spc="-5" dirty="0">
                <a:latin typeface="Times New Roman" panose="02020603050405020304" pitchFamily="18" charset="0"/>
                <a:cs typeface="Times New Roman" panose="02020603050405020304" pitchFamily="18" charset="0"/>
              </a:rPr>
              <a:t> </a:t>
            </a:r>
            <a:r>
              <a:rPr sz="2000" i="1" spc="-5" dirty="0">
                <a:latin typeface="Times New Roman" panose="02020603050405020304" pitchFamily="18" charset="0"/>
                <a:cs typeface="Times New Roman" panose="02020603050405020304" pitchFamily="18" charset="0"/>
              </a:rPr>
              <a:t>shift</a:t>
            </a:r>
            <a:r>
              <a:rPr sz="2000" i="1" spc="-1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or</a:t>
            </a:r>
            <a:r>
              <a:rPr sz="2000" spc="-20" dirty="0">
                <a:latin typeface="Times New Roman" panose="02020603050405020304" pitchFamily="18" charset="0"/>
                <a:cs typeface="Times New Roman" panose="02020603050405020304" pitchFamily="18" charset="0"/>
              </a:rPr>
              <a:t> </a:t>
            </a:r>
            <a:r>
              <a:rPr sz="2000" i="1" spc="-10" dirty="0">
                <a:latin typeface="Times New Roman" panose="02020603050405020304" pitchFamily="18" charset="0"/>
                <a:cs typeface="Times New Roman" panose="02020603050405020304" pitchFamily="18" charset="0"/>
              </a:rPr>
              <a:t>rotate</a:t>
            </a:r>
            <a:r>
              <a:rPr sz="2000" i="1" spc="-1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operation.</a:t>
            </a:r>
            <a:endParaRPr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76400" y="-19451"/>
            <a:ext cx="4569839" cy="673902"/>
          </a:xfrm>
          <a:prstGeom prst="rect">
            <a:avLst/>
          </a:prstGeom>
        </p:spPr>
        <p:txBody>
          <a:bodyPr vert="horz" wrap="square" lIns="0" tIns="12065" rIns="0" bIns="0" rtlCol="0">
            <a:spAutoFit/>
          </a:bodyPr>
          <a:lstStyle/>
          <a:p>
            <a:pPr marL="12700">
              <a:lnSpc>
                <a:spcPct val="100000"/>
              </a:lnSpc>
              <a:spcBef>
                <a:spcPts val="95"/>
              </a:spcBef>
            </a:pPr>
            <a:r>
              <a:rPr b="0" spc="-15" dirty="0">
                <a:solidFill>
                  <a:srgbClr val="FF0000"/>
                </a:solidFill>
                <a:latin typeface="Calibri"/>
                <a:cs typeface="Calibri"/>
              </a:rPr>
              <a:t>Segment</a:t>
            </a:r>
            <a:r>
              <a:rPr b="0" spc="-50" dirty="0">
                <a:solidFill>
                  <a:srgbClr val="FF0000"/>
                </a:solidFill>
                <a:latin typeface="Calibri"/>
                <a:cs typeface="Calibri"/>
              </a:rPr>
              <a:t> </a:t>
            </a:r>
            <a:r>
              <a:rPr b="0" spc="-30" dirty="0">
                <a:solidFill>
                  <a:srgbClr val="FF0000"/>
                </a:solidFill>
                <a:latin typeface="Calibri"/>
                <a:cs typeface="Calibri"/>
              </a:rPr>
              <a:t>Registers</a:t>
            </a:r>
          </a:p>
        </p:txBody>
      </p:sp>
      <p:sp>
        <p:nvSpPr>
          <p:cNvPr id="3" name="object 3"/>
          <p:cNvSpPr txBox="1"/>
          <p:nvPr/>
        </p:nvSpPr>
        <p:spPr>
          <a:xfrm>
            <a:off x="110438" y="914400"/>
            <a:ext cx="8804961" cy="5394425"/>
          </a:xfrm>
          <a:prstGeom prst="rect">
            <a:avLst/>
          </a:prstGeom>
        </p:spPr>
        <p:txBody>
          <a:bodyPr vert="horz" wrap="square" lIns="0" tIns="13335" rIns="0" bIns="0" rtlCol="0">
            <a:spAutoFit/>
          </a:bodyPr>
          <a:lstStyle/>
          <a:p>
            <a:pPr marL="355600" indent="-342900">
              <a:lnSpc>
                <a:spcPct val="100000"/>
              </a:lnSpc>
              <a:spcBef>
                <a:spcPts val="105"/>
              </a:spcBef>
              <a:buFont typeface="Arial MT"/>
              <a:buChar char="•"/>
              <a:tabLst>
                <a:tab pos="354965" algn="l"/>
                <a:tab pos="355600" algn="l"/>
              </a:tabLst>
            </a:pPr>
            <a:r>
              <a:rPr sz="2000" spc="-5" dirty="0">
                <a:latin typeface="Times New Roman" panose="02020603050405020304" pitchFamily="18" charset="0"/>
                <a:cs typeface="Times New Roman" panose="02020603050405020304" pitchFamily="18" charset="0"/>
              </a:rPr>
              <a:t>Segments</a:t>
            </a:r>
            <a:r>
              <a:rPr sz="2000" spc="10"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are</a:t>
            </a:r>
            <a:r>
              <a:rPr sz="2000" spc="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specific</a:t>
            </a:r>
            <a:r>
              <a:rPr sz="2000" spc="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areas</a:t>
            </a:r>
            <a:r>
              <a:rPr sz="2000" spc="1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defined</a:t>
            </a:r>
            <a:r>
              <a:rPr sz="2000" spc="-1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in</a:t>
            </a:r>
            <a:r>
              <a:rPr sz="2000" spc="1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a</a:t>
            </a:r>
            <a:r>
              <a:rPr sz="2000" spc="5" dirty="0">
                <a:latin typeface="Times New Roman" panose="02020603050405020304" pitchFamily="18" charset="0"/>
                <a:cs typeface="Times New Roman" panose="02020603050405020304" pitchFamily="18" charset="0"/>
              </a:rPr>
              <a:t> </a:t>
            </a:r>
            <a:r>
              <a:rPr sz="2000" spc="-15" dirty="0">
                <a:latin typeface="Times New Roman" panose="02020603050405020304" pitchFamily="18" charset="0"/>
                <a:cs typeface="Times New Roman" panose="02020603050405020304" pitchFamily="18" charset="0"/>
              </a:rPr>
              <a:t>program</a:t>
            </a:r>
            <a:r>
              <a:rPr sz="2000" spc="-25" dirty="0">
                <a:latin typeface="Times New Roman" panose="02020603050405020304" pitchFamily="18" charset="0"/>
                <a:cs typeface="Times New Roman" panose="02020603050405020304" pitchFamily="18" charset="0"/>
              </a:rPr>
              <a:t> </a:t>
            </a:r>
            <a:r>
              <a:rPr sz="2000" spc="-15" dirty="0">
                <a:latin typeface="Times New Roman" panose="02020603050405020304" pitchFamily="18" charset="0"/>
                <a:cs typeface="Times New Roman" panose="02020603050405020304" pitchFamily="18" charset="0"/>
              </a:rPr>
              <a:t>for </a:t>
            </a:r>
            <a:r>
              <a:rPr sz="2000" b="1" spc="-10" dirty="0">
                <a:latin typeface="Times New Roman" panose="02020603050405020304" pitchFamily="18" charset="0"/>
                <a:cs typeface="Times New Roman" panose="02020603050405020304" pitchFamily="18" charset="0"/>
              </a:rPr>
              <a:t>containing</a:t>
            </a:r>
            <a:r>
              <a:rPr sz="2000" b="1" spc="-15" dirty="0">
                <a:latin typeface="Times New Roman" panose="02020603050405020304" pitchFamily="18" charset="0"/>
                <a:cs typeface="Times New Roman" panose="02020603050405020304" pitchFamily="18" charset="0"/>
              </a:rPr>
              <a:t> </a:t>
            </a:r>
            <a:r>
              <a:rPr sz="2000" b="1" spc="-10" dirty="0">
                <a:latin typeface="Times New Roman" panose="02020603050405020304" pitchFamily="18" charset="0"/>
                <a:cs typeface="Times New Roman" panose="02020603050405020304" pitchFamily="18" charset="0"/>
              </a:rPr>
              <a:t>data,</a:t>
            </a:r>
            <a:r>
              <a:rPr sz="2000" b="1" spc="5" dirty="0">
                <a:latin typeface="Times New Roman" panose="02020603050405020304" pitchFamily="18" charset="0"/>
                <a:cs typeface="Times New Roman" panose="02020603050405020304" pitchFamily="18" charset="0"/>
              </a:rPr>
              <a:t> </a:t>
            </a:r>
            <a:r>
              <a:rPr sz="2000" b="1" spc="-5" dirty="0">
                <a:latin typeface="Times New Roman" panose="02020603050405020304" pitchFamily="18" charset="0"/>
                <a:cs typeface="Times New Roman" panose="02020603050405020304" pitchFamily="18" charset="0"/>
              </a:rPr>
              <a:t>code</a:t>
            </a:r>
            <a:r>
              <a:rPr sz="2000" b="1" spc="-20"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and</a:t>
            </a:r>
          </a:p>
          <a:p>
            <a:pPr>
              <a:lnSpc>
                <a:spcPct val="100000"/>
              </a:lnSpc>
              <a:spcBef>
                <a:spcPts val="20"/>
              </a:spcBef>
              <a:buFont typeface="Arial MT"/>
              <a:buChar char="•"/>
            </a:pPr>
            <a:endParaRPr sz="1950" b="1" dirty="0">
              <a:latin typeface="Times New Roman" panose="02020603050405020304" pitchFamily="18" charset="0"/>
              <a:cs typeface="Times New Roman" panose="02020603050405020304" pitchFamily="18" charset="0"/>
            </a:endParaRPr>
          </a:p>
          <a:p>
            <a:pPr marL="355600">
              <a:lnSpc>
                <a:spcPct val="100000"/>
              </a:lnSpc>
            </a:pPr>
            <a:r>
              <a:rPr sz="2000" b="1" spc="-10" dirty="0">
                <a:latin typeface="Times New Roman" panose="02020603050405020304" pitchFamily="18" charset="0"/>
                <a:cs typeface="Times New Roman" panose="02020603050405020304" pitchFamily="18" charset="0"/>
              </a:rPr>
              <a:t>stack</a:t>
            </a:r>
            <a:r>
              <a:rPr sz="2000" spc="-10" dirty="0">
                <a:latin typeface="Times New Roman" panose="02020603050405020304" pitchFamily="18" charset="0"/>
                <a:cs typeface="Times New Roman" panose="02020603050405020304" pitchFamily="18" charset="0"/>
              </a:rPr>
              <a:t>.</a:t>
            </a:r>
            <a:r>
              <a:rPr sz="2000" spc="-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There</a:t>
            </a:r>
            <a:r>
              <a:rPr sz="2000" spc="-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are</a:t>
            </a:r>
            <a:r>
              <a:rPr sz="2000" spc="-5" dirty="0">
                <a:latin typeface="Times New Roman" panose="02020603050405020304" pitchFamily="18" charset="0"/>
                <a:cs typeface="Times New Roman" panose="02020603050405020304" pitchFamily="18" charset="0"/>
              </a:rPr>
              <a:t> three main</a:t>
            </a:r>
            <a:r>
              <a:rPr sz="2000" spc="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segments</a:t>
            </a:r>
            <a:r>
              <a:rPr sz="2000" spc="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a:t>
            </a:r>
          </a:p>
          <a:p>
            <a:pPr>
              <a:lnSpc>
                <a:spcPct val="100000"/>
              </a:lnSpc>
              <a:spcBef>
                <a:spcPts val="10"/>
              </a:spcBef>
            </a:pPr>
            <a:endParaRPr sz="2350" dirty="0">
              <a:latin typeface="Times New Roman" panose="02020603050405020304" pitchFamily="18" charset="0"/>
              <a:cs typeface="Times New Roman" panose="02020603050405020304" pitchFamily="18" charset="0"/>
            </a:endParaRPr>
          </a:p>
          <a:p>
            <a:pPr marL="355600" indent="-342900">
              <a:lnSpc>
                <a:spcPct val="100000"/>
              </a:lnSpc>
              <a:spcBef>
                <a:spcPts val="5"/>
              </a:spcBef>
              <a:buFont typeface="Arial MT"/>
              <a:buChar char="•"/>
              <a:tabLst>
                <a:tab pos="354965" algn="l"/>
                <a:tab pos="355600" algn="l"/>
              </a:tabLst>
            </a:pPr>
            <a:r>
              <a:rPr sz="2000" b="1" spc="-5" dirty="0">
                <a:latin typeface="Times New Roman" panose="02020603050405020304" pitchFamily="18" charset="0"/>
                <a:cs typeface="Times New Roman" panose="02020603050405020304" pitchFamily="18" charset="0"/>
              </a:rPr>
              <a:t>Code</a:t>
            </a:r>
            <a:r>
              <a:rPr sz="2000" b="1" dirty="0">
                <a:latin typeface="Times New Roman" panose="02020603050405020304" pitchFamily="18" charset="0"/>
                <a:cs typeface="Times New Roman" panose="02020603050405020304" pitchFamily="18" charset="0"/>
              </a:rPr>
              <a:t> </a:t>
            </a:r>
            <a:r>
              <a:rPr sz="2000" b="1" spc="-5" dirty="0">
                <a:latin typeface="Times New Roman" panose="02020603050405020304" pitchFamily="18" charset="0"/>
                <a:cs typeface="Times New Roman" panose="02020603050405020304" pitchFamily="18" charset="0"/>
              </a:rPr>
              <a:t>Segment</a:t>
            </a:r>
            <a:r>
              <a:rPr sz="2000" b="1"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 It</a:t>
            </a:r>
            <a:r>
              <a:rPr sz="2000" spc="-10" dirty="0">
                <a:latin typeface="Times New Roman" panose="02020603050405020304" pitchFamily="18" charset="0"/>
                <a:cs typeface="Times New Roman" panose="02020603050405020304" pitchFamily="18" charset="0"/>
              </a:rPr>
              <a:t> contains</a:t>
            </a:r>
            <a:r>
              <a:rPr sz="2000" dirty="0">
                <a:latin typeface="Times New Roman" panose="02020603050405020304" pitchFamily="18" charset="0"/>
                <a:cs typeface="Times New Roman" panose="02020603050405020304" pitchFamily="18" charset="0"/>
              </a:rPr>
              <a:t> all</a:t>
            </a:r>
            <a:r>
              <a:rPr sz="2000" spc="-1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the</a:t>
            </a:r>
            <a:r>
              <a:rPr sz="2000" spc="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instructions</a:t>
            </a:r>
            <a:r>
              <a:rPr sz="2000" spc="10"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to</a:t>
            </a:r>
            <a:r>
              <a:rPr sz="2000" spc="-1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be </a:t>
            </a:r>
            <a:r>
              <a:rPr sz="2000" spc="-15" dirty="0">
                <a:latin typeface="Times New Roman" panose="02020603050405020304" pitchFamily="18" charset="0"/>
                <a:cs typeface="Times New Roman" panose="02020603050405020304" pitchFamily="18" charset="0"/>
              </a:rPr>
              <a:t>executed.</a:t>
            </a:r>
            <a:r>
              <a:rPr sz="2000" spc="-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A</a:t>
            </a:r>
            <a:r>
              <a:rPr sz="2000" spc="-1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16-bit</a:t>
            </a:r>
            <a:r>
              <a:rPr sz="2000" spc="-1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Code</a:t>
            </a:r>
            <a:endParaRPr sz="2000" dirty="0">
              <a:latin typeface="Times New Roman" panose="02020603050405020304" pitchFamily="18" charset="0"/>
              <a:cs typeface="Times New Roman" panose="02020603050405020304" pitchFamily="18" charset="0"/>
            </a:endParaRPr>
          </a:p>
          <a:p>
            <a:pPr>
              <a:lnSpc>
                <a:spcPct val="100000"/>
              </a:lnSpc>
              <a:spcBef>
                <a:spcPts val="15"/>
              </a:spcBef>
              <a:buFont typeface="Arial MT"/>
              <a:buChar char="•"/>
            </a:pPr>
            <a:endParaRPr sz="1950" dirty="0">
              <a:latin typeface="Times New Roman" panose="02020603050405020304" pitchFamily="18" charset="0"/>
              <a:cs typeface="Times New Roman" panose="02020603050405020304" pitchFamily="18" charset="0"/>
            </a:endParaRPr>
          </a:p>
          <a:p>
            <a:pPr marL="355600">
              <a:lnSpc>
                <a:spcPct val="100000"/>
              </a:lnSpc>
              <a:spcBef>
                <a:spcPts val="5"/>
              </a:spcBef>
            </a:pPr>
            <a:r>
              <a:rPr sz="2000" spc="-5" dirty="0">
                <a:latin typeface="Times New Roman" panose="02020603050405020304" pitchFamily="18" charset="0"/>
                <a:cs typeface="Times New Roman" panose="02020603050405020304" pitchFamily="18" charset="0"/>
              </a:rPr>
              <a:t>Segment</a:t>
            </a:r>
            <a:r>
              <a:rPr sz="2000"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register</a:t>
            </a:r>
            <a:r>
              <a:rPr sz="2000" spc="1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or</a:t>
            </a:r>
            <a:r>
              <a:rPr sz="200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CS </a:t>
            </a:r>
            <a:r>
              <a:rPr sz="2000" spc="-10" dirty="0">
                <a:latin typeface="Times New Roman" panose="02020603050405020304" pitchFamily="18" charset="0"/>
                <a:cs typeface="Times New Roman" panose="02020603050405020304" pitchFamily="18" charset="0"/>
              </a:rPr>
              <a:t>register</a:t>
            </a:r>
            <a:r>
              <a:rPr sz="2000" spc="10" dirty="0">
                <a:latin typeface="Times New Roman" panose="02020603050405020304" pitchFamily="18" charset="0"/>
                <a:cs typeface="Times New Roman" panose="02020603050405020304" pitchFamily="18" charset="0"/>
              </a:rPr>
              <a:t> </a:t>
            </a:r>
            <a:r>
              <a:rPr sz="2000" spc="-15" dirty="0">
                <a:latin typeface="Times New Roman" panose="02020603050405020304" pitchFamily="18" charset="0"/>
                <a:cs typeface="Times New Roman" panose="02020603050405020304" pitchFamily="18" charset="0"/>
              </a:rPr>
              <a:t>stores</a:t>
            </a:r>
            <a:r>
              <a:rPr sz="2000" spc="2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the</a:t>
            </a:r>
            <a:r>
              <a:rPr sz="2000" spc="-10" dirty="0">
                <a:latin typeface="Times New Roman" panose="02020603050405020304" pitchFamily="18" charset="0"/>
                <a:cs typeface="Times New Roman" panose="02020603050405020304" pitchFamily="18" charset="0"/>
              </a:rPr>
              <a:t> </a:t>
            </a:r>
            <a:r>
              <a:rPr sz="2000" b="1" spc="-10" dirty="0">
                <a:latin typeface="Times New Roman" panose="02020603050405020304" pitchFamily="18" charset="0"/>
                <a:cs typeface="Times New Roman" panose="02020603050405020304" pitchFamily="18" charset="0"/>
              </a:rPr>
              <a:t>starting</a:t>
            </a:r>
            <a:r>
              <a:rPr sz="2000" b="1" spc="20" dirty="0">
                <a:latin typeface="Times New Roman" panose="02020603050405020304" pitchFamily="18" charset="0"/>
                <a:cs typeface="Times New Roman" panose="02020603050405020304" pitchFamily="18" charset="0"/>
              </a:rPr>
              <a:t> </a:t>
            </a:r>
            <a:r>
              <a:rPr sz="2000" b="1" spc="-5" dirty="0">
                <a:latin typeface="Times New Roman" panose="02020603050405020304" pitchFamily="18" charset="0"/>
                <a:cs typeface="Times New Roman" panose="02020603050405020304" pitchFamily="18" charset="0"/>
              </a:rPr>
              <a:t>address of </a:t>
            </a:r>
            <a:r>
              <a:rPr sz="2000" b="1" dirty="0">
                <a:latin typeface="Times New Roman" panose="02020603050405020304" pitchFamily="18" charset="0"/>
                <a:cs typeface="Times New Roman" panose="02020603050405020304" pitchFamily="18" charset="0"/>
              </a:rPr>
              <a:t>the </a:t>
            </a:r>
            <a:r>
              <a:rPr sz="2000" b="1" spc="-5" dirty="0">
                <a:latin typeface="Times New Roman" panose="02020603050405020304" pitchFamily="18" charset="0"/>
                <a:cs typeface="Times New Roman" panose="02020603050405020304" pitchFamily="18" charset="0"/>
              </a:rPr>
              <a:t>code</a:t>
            </a:r>
            <a:r>
              <a:rPr sz="2000" b="1" spc="-20" dirty="0">
                <a:latin typeface="Times New Roman" panose="02020603050405020304" pitchFamily="18" charset="0"/>
                <a:cs typeface="Times New Roman" panose="02020603050405020304" pitchFamily="18" charset="0"/>
              </a:rPr>
              <a:t> </a:t>
            </a:r>
            <a:r>
              <a:rPr sz="2000" b="1" spc="-5" dirty="0">
                <a:latin typeface="Times New Roman" panose="02020603050405020304" pitchFamily="18" charset="0"/>
                <a:cs typeface="Times New Roman" panose="02020603050405020304" pitchFamily="18" charset="0"/>
              </a:rPr>
              <a:t>segment</a:t>
            </a:r>
            <a:r>
              <a:rPr sz="2000" spc="-5" dirty="0">
                <a:latin typeface="Times New Roman" panose="02020603050405020304" pitchFamily="18" charset="0"/>
                <a:cs typeface="Times New Roman" panose="02020603050405020304" pitchFamily="18" charset="0"/>
              </a:rPr>
              <a:t>.</a:t>
            </a:r>
            <a:endParaRPr sz="2000" dirty="0">
              <a:latin typeface="Times New Roman" panose="02020603050405020304" pitchFamily="18" charset="0"/>
              <a:cs typeface="Times New Roman" panose="02020603050405020304" pitchFamily="18" charset="0"/>
            </a:endParaRPr>
          </a:p>
          <a:p>
            <a:pPr>
              <a:lnSpc>
                <a:spcPct val="100000"/>
              </a:lnSpc>
              <a:spcBef>
                <a:spcPts val="10"/>
              </a:spcBef>
            </a:pPr>
            <a:endParaRPr sz="2350" dirty="0">
              <a:latin typeface="Times New Roman" panose="02020603050405020304" pitchFamily="18" charset="0"/>
              <a:cs typeface="Times New Roman" panose="02020603050405020304" pitchFamily="18" charset="0"/>
            </a:endParaRPr>
          </a:p>
          <a:p>
            <a:pPr marL="355600" indent="-342900">
              <a:lnSpc>
                <a:spcPct val="100000"/>
              </a:lnSpc>
              <a:buFont typeface="Arial MT"/>
              <a:buChar char="•"/>
              <a:tabLst>
                <a:tab pos="354965" algn="l"/>
                <a:tab pos="355600" algn="l"/>
              </a:tabLst>
            </a:pPr>
            <a:r>
              <a:rPr sz="2000" b="1" spc="-15" dirty="0">
                <a:latin typeface="Times New Roman" panose="02020603050405020304" pitchFamily="18" charset="0"/>
                <a:cs typeface="Times New Roman" panose="02020603050405020304" pitchFamily="18" charset="0"/>
              </a:rPr>
              <a:t>Data</a:t>
            </a:r>
            <a:r>
              <a:rPr sz="2000" b="1" spc="-10" dirty="0">
                <a:latin typeface="Times New Roman" panose="02020603050405020304" pitchFamily="18" charset="0"/>
                <a:cs typeface="Times New Roman" panose="02020603050405020304" pitchFamily="18" charset="0"/>
              </a:rPr>
              <a:t> </a:t>
            </a:r>
            <a:r>
              <a:rPr sz="2000" b="1" spc="-5" dirty="0">
                <a:latin typeface="Times New Roman" panose="02020603050405020304" pitchFamily="18" charset="0"/>
                <a:cs typeface="Times New Roman" panose="02020603050405020304" pitchFamily="18" charset="0"/>
              </a:rPr>
              <a:t>Segment(DS,ES)</a:t>
            </a:r>
            <a:r>
              <a:rPr sz="2000" b="1" spc="2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a:t>
            </a:r>
            <a:r>
              <a:rPr sz="2000" spc="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It</a:t>
            </a:r>
            <a:r>
              <a:rPr sz="2000" spc="-1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contains</a:t>
            </a:r>
            <a:r>
              <a:rPr sz="2000"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data,</a:t>
            </a:r>
            <a:r>
              <a:rPr sz="2000" spc="-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constants</a:t>
            </a:r>
            <a:r>
              <a:rPr sz="2000" spc="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and</a:t>
            </a:r>
            <a:r>
              <a:rPr sz="2000" spc="-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work</a:t>
            </a:r>
            <a:r>
              <a:rPr sz="2000" spc="-5" dirty="0">
                <a:latin typeface="Times New Roman" panose="02020603050405020304" pitchFamily="18" charset="0"/>
                <a:cs typeface="Times New Roman" panose="02020603050405020304" pitchFamily="18" charset="0"/>
              </a:rPr>
              <a:t> areas.</a:t>
            </a:r>
            <a:r>
              <a:rPr sz="2000" dirty="0">
                <a:latin typeface="Times New Roman" panose="02020603050405020304" pitchFamily="18" charset="0"/>
                <a:cs typeface="Times New Roman" panose="02020603050405020304" pitchFamily="18" charset="0"/>
              </a:rPr>
              <a:t> A</a:t>
            </a:r>
            <a:r>
              <a:rPr sz="2000" spc="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16-bit</a:t>
            </a:r>
            <a:r>
              <a:rPr sz="2000" spc="-20" dirty="0">
                <a:latin typeface="Times New Roman" panose="02020603050405020304" pitchFamily="18" charset="0"/>
                <a:cs typeface="Times New Roman" panose="02020603050405020304" pitchFamily="18" charset="0"/>
              </a:rPr>
              <a:t> </a:t>
            </a:r>
            <a:r>
              <a:rPr sz="2000" spc="-15" dirty="0">
                <a:latin typeface="Times New Roman" panose="02020603050405020304" pitchFamily="18" charset="0"/>
                <a:cs typeface="Times New Roman" panose="02020603050405020304" pitchFamily="18" charset="0"/>
              </a:rPr>
              <a:t>Data</a:t>
            </a:r>
            <a:endParaRPr sz="2000" dirty="0">
              <a:latin typeface="Times New Roman" panose="02020603050405020304" pitchFamily="18" charset="0"/>
              <a:cs typeface="Times New Roman" panose="02020603050405020304" pitchFamily="18" charset="0"/>
            </a:endParaRPr>
          </a:p>
          <a:p>
            <a:pPr>
              <a:lnSpc>
                <a:spcPct val="100000"/>
              </a:lnSpc>
              <a:spcBef>
                <a:spcPts val="20"/>
              </a:spcBef>
              <a:buFont typeface="Arial MT"/>
              <a:buChar char="•"/>
            </a:pPr>
            <a:endParaRPr sz="1950" dirty="0">
              <a:latin typeface="Times New Roman" panose="02020603050405020304" pitchFamily="18" charset="0"/>
              <a:cs typeface="Times New Roman" panose="02020603050405020304" pitchFamily="18" charset="0"/>
            </a:endParaRPr>
          </a:p>
          <a:p>
            <a:pPr marL="355600">
              <a:lnSpc>
                <a:spcPct val="100000"/>
              </a:lnSpc>
            </a:pPr>
            <a:r>
              <a:rPr sz="2000" spc="-5" dirty="0">
                <a:latin typeface="Times New Roman" panose="02020603050405020304" pitchFamily="18" charset="0"/>
                <a:cs typeface="Times New Roman" panose="02020603050405020304" pitchFamily="18" charset="0"/>
              </a:rPr>
              <a:t>Segment</a:t>
            </a:r>
            <a:r>
              <a:rPr sz="2000"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register</a:t>
            </a:r>
            <a:r>
              <a:rPr sz="2000" spc="1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or DS</a:t>
            </a:r>
            <a:r>
              <a:rPr sz="2000" spc="-10" dirty="0">
                <a:latin typeface="Times New Roman" panose="02020603050405020304" pitchFamily="18" charset="0"/>
                <a:cs typeface="Times New Roman" panose="02020603050405020304" pitchFamily="18" charset="0"/>
              </a:rPr>
              <a:t> register</a:t>
            </a:r>
            <a:r>
              <a:rPr sz="2000" spc="20" dirty="0">
                <a:latin typeface="Times New Roman" panose="02020603050405020304" pitchFamily="18" charset="0"/>
                <a:cs typeface="Times New Roman" panose="02020603050405020304" pitchFamily="18" charset="0"/>
              </a:rPr>
              <a:t> </a:t>
            </a:r>
            <a:r>
              <a:rPr sz="2000" b="1" spc="-15" dirty="0">
                <a:latin typeface="Times New Roman" panose="02020603050405020304" pitchFamily="18" charset="0"/>
                <a:cs typeface="Times New Roman" panose="02020603050405020304" pitchFamily="18" charset="0"/>
              </a:rPr>
              <a:t>stores</a:t>
            </a:r>
            <a:r>
              <a:rPr sz="2000" b="1" spc="15"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the</a:t>
            </a:r>
            <a:r>
              <a:rPr sz="2000" b="1" spc="5" dirty="0">
                <a:latin typeface="Times New Roman" panose="02020603050405020304" pitchFamily="18" charset="0"/>
                <a:cs typeface="Times New Roman" panose="02020603050405020304" pitchFamily="18" charset="0"/>
              </a:rPr>
              <a:t> </a:t>
            </a:r>
            <a:r>
              <a:rPr sz="2000" b="1" spc="-10" dirty="0">
                <a:latin typeface="Times New Roman" panose="02020603050405020304" pitchFamily="18" charset="0"/>
                <a:cs typeface="Times New Roman" panose="02020603050405020304" pitchFamily="18" charset="0"/>
              </a:rPr>
              <a:t>starting</a:t>
            </a:r>
            <a:r>
              <a:rPr sz="2000" b="1" spc="5" dirty="0">
                <a:latin typeface="Times New Roman" panose="02020603050405020304" pitchFamily="18" charset="0"/>
                <a:cs typeface="Times New Roman" panose="02020603050405020304" pitchFamily="18" charset="0"/>
              </a:rPr>
              <a:t> </a:t>
            </a:r>
            <a:r>
              <a:rPr sz="2000" b="1" spc="-5" dirty="0">
                <a:latin typeface="Times New Roman" panose="02020603050405020304" pitchFamily="18" charset="0"/>
                <a:cs typeface="Times New Roman" panose="02020603050405020304" pitchFamily="18" charset="0"/>
              </a:rPr>
              <a:t>address</a:t>
            </a:r>
            <a:r>
              <a:rPr sz="2000" b="1" spc="10" dirty="0">
                <a:latin typeface="Times New Roman" panose="02020603050405020304" pitchFamily="18" charset="0"/>
                <a:cs typeface="Times New Roman" panose="02020603050405020304" pitchFamily="18" charset="0"/>
              </a:rPr>
              <a:t> </a:t>
            </a:r>
            <a:r>
              <a:rPr sz="2000" b="1" spc="-5" dirty="0">
                <a:latin typeface="Times New Roman" panose="02020603050405020304" pitchFamily="18" charset="0"/>
                <a:cs typeface="Times New Roman" panose="02020603050405020304" pitchFamily="18" charset="0"/>
              </a:rPr>
              <a:t>of</a:t>
            </a:r>
            <a:r>
              <a:rPr sz="2000" b="1" spc="-10"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the</a:t>
            </a:r>
            <a:r>
              <a:rPr sz="2000" b="1" spc="-5" dirty="0">
                <a:latin typeface="Times New Roman" panose="02020603050405020304" pitchFamily="18" charset="0"/>
                <a:cs typeface="Times New Roman" panose="02020603050405020304" pitchFamily="18" charset="0"/>
              </a:rPr>
              <a:t> </a:t>
            </a:r>
            <a:r>
              <a:rPr sz="2000" b="1" spc="-15" dirty="0">
                <a:latin typeface="Times New Roman" panose="02020603050405020304" pitchFamily="18" charset="0"/>
                <a:cs typeface="Times New Roman" panose="02020603050405020304" pitchFamily="18" charset="0"/>
              </a:rPr>
              <a:t>data</a:t>
            </a:r>
            <a:r>
              <a:rPr sz="2000" b="1" spc="10" dirty="0">
                <a:latin typeface="Times New Roman" panose="02020603050405020304" pitchFamily="18" charset="0"/>
                <a:cs typeface="Times New Roman" panose="02020603050405020304" pitchFamily="18" charset="0"/>
              </a:rPr>
              <a:t> </a:t>
            </a:r>
            <a:r>
              <a:rPr sz="2000" b="1" spc="-5" dirty="0">
                <a:latin typeface="Times New Roman" panose="02020603050405020304" pitchFamily="18" charset="0"/>
                <a:cs typeface="Times New Roman" panose="02020603050405020304" pitchFamily="18" charset="0"/>
              </a:rPr>
              <a:t>segment.</a:t>
            </a:r>
            <a:endParaRPr sz="2000" b="1" dirty="0">
              <a:latin typeface="Times New Roman" panose="02020603050405020304" pitchFamily="18" charset="0"/>
              <a:cs typeface="Times New Roman" panose="02020603050405020304" pitchFamily="18" charset="0"/>
            </a:endParaRPr>
          </a:p>
          <a:p>
            <a:pPr marL="355600" marR="387985" indent="-342900">
              <a:lnSpc>
                <a:spcPct val="200100"/>
              </a:lnSpc>
              <a:spcBef>
                <a:spcPts val="480"/>
              </a:spcBef>
              <a:buFont typeface="Arial MT"/>
              <a:buChar char="•"/>
              <a:tabLst>
                <a:tab pos="354965" algn="l"/>
                <a:tab pos="355600" algn="l"/>
              </a:tabLst>
            </a:pPr>
            <a:r>
              <a:rPr sz="2000" b="1" spc="-10" dirty="0">
                <a:latin typeface="Times New Roman" panose="02020603050405020304" pitchFamily="18" charset="0"/>
                <a:cs typeface="Times New Roman" panose="02020603050405020304" pitchFamily="18" charset="0"/>
              </a:rPr>
              <a:t>Stack</a:t>
            </a:r>
            <a:r>
              <a:rPr sz="2000" b="1" spc="-5" dirty="0">
                <a:latin typeface="Times New Roman" panose="02020603050405020304" pitchFamily="18" charset="0"/>
                <a:cs typeface="Times New Roman" panose="02020603050405020304" pitchFamily="18" charset="0"/>
              </a:rPr>
              <a:t> Segment </a:t>
            </a:r>
            <a:r>
              <a:rPr sz="2000" dirty="0">
                <a:latin typeface="Times New Roman" panose="02020603050405020304" pitchFamily="18" charset="0"/>
                <a:cs typeface="Times New Roman" panose="02020603050405020304" pitchFamily="18" charset="0"/>
              </a:rPr>
              <a:t>−</a:t>
            </a:r>
            <a:r>
              <a:rPr sz="2000" spc="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It</a:t>
            </a:r>
            <a:r>
              <a:rPr sz="2000" spc="-10" dirty="0">
                <a:latin typeface="Times New Roman" panose="02020603050405020304" pitchFamily="18" charset="0"/>
                <a:cs typeface="Times New Roman" panose="02020603050405020304" pitchFamily="18" charset="0"/>
              </a:rPr>
              <a:t> contains</a:t>
            </a:r>
            <a:r>
              <a:rPr sz="2000" dirty="0">
                <a:latin typeface="Times New Roman" panose="02020603050405020304" pitchFamily="18" charset="0"/>
                <a:cs typeface="Times New Roman" panose="02020603050405020304" pitchFamily="18" charset="0"/>
              </a:rPr>
              <a:t> </a:t>
            </a:r>
            <a:r>
              <a:rPr sz="2000" spc="-15" dirty="0">
                <a:latin typeface="Times New Roman" panose="02020603050405020304" pitchFamily="18" charset="0"/>
                <a:cs typeface="Times New Roman" panose="02020603050405020304" pitchFamily="18" charset="0"/>
              </a:rPr>
              <a:t>data</a:t>
            </a:r>
            <a:r>
              <a:rPr sz="2000" spc="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and </a:t>
            </a:r>
            <a:r>
              <a:rPr sz="2000" spc="-10" dirty="0">
                <a:latin typeface="Times New Roman" panose="02020603050405020304" pitchFamily="18" charset="0"/>
                <a:cs typeface="Times New Roman" panose="02020603050405020304" pitchFamily="18" charset="0"/>
              </a:rPr>
              <a:t>return</a:t>
            </a:r>
            <a:r>
              <a:rPr sz="2000" spc="-5" dirty="0">
                <a:latin typeface="Times New Roman" panose="02020603050405020304" pitchFamily="18" charset="0"/>
                <a:cs typeface="Times New Roman" panose="02020603050405020304" pitchFamily="18" charset="0"/>
              </a:rPr>
              <a:t> addresses</a:t>
            </a:r>
            <a:r>
              <a:rPr sz="2000" spc="2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of</a:t>
            </a:r>
            <a:r>
              <a:rPr sz="2000" spc="-10" dirty="0">
                <a:latin typeface="Times New Roman" panose="02020603050405020304" pitchFamily="18" charset="0"/>
                <a:cs typeface="Times New Roman" panose="02020603050405020304" pitchFamily="18" charset="0"/>
              </a:rPr>
              <a:t> procedures</a:t>
            </a:r>
            <a:r>
              <a:rPr sz="2000" spc="-1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or </a:t>
            </a:r>
            <a:r>
              <a:rPr sz="2000"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subroutines.</a:t>
            </a:r>
            <a:r>
              <a:rPr sz="2000" dirty="0">
                <a:latin typeface="Times New Roman" panose="02020603050405020304" pitchFamily="18" charset="0"/>
                <a:cs typeface="Times New Roman" panose="02020603050405020304" pitchFamily="18" charset="0"/>
              </a:rPr>
              <a:t> It</a:t>
            </a:r>
            <a:r>
              <a:rPr sz="2000" spc="-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is</a:t>
            </a:r>
            <a:r>
              <a:rPr sz="2000" spc="1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implemented</a:t>
            </a:r>
            <a:r>
              <a:rPr sz="2000" spc="2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as</a:t>
            </a:r>
            <a:r>
              <a:rPr sz="2000" spc="2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a</a:t>
            </a:r>
            <a:r>
              <a:rPr sz="2000" spc="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'stack'</a:t>
            </a:r>
            <a:r>
              <a:rPr sz="2000" spc="10" dirty="0">
                <a:latin typeface="Times New Roman" panose="02020603050405020304" pitchFamily="18" charset="0"/>
                <a:cs typeface="Times New Roman" panose="02020603050405020304" pitchFamily="18" charset="0"/>
              </a:rPr>
              <a:t> </a:t>
            </a:r>
            <a:r>
              <a:rPr sz="2000" spc="-15" dirty="0">
                <a:latin typeface="Times New Roman" panose="02020603050405020304" pitchFamily="18" charset="0"/>
                <a:cs typeface="Times New Roman" panose="02020603050405020304" pitchFamily="18" charset="0"/>
              </a:rPr>
              <a:t>data</a:t>
            </a:r>
            <a:r>
              <a:rPr sz="2000" spc="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structure.</a:t>
            </a:r>
            <a:r>
              <a:rPr sz="2000" spc="1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The</a:t>
            </a:r>
            <a:r>
              <a:rPr sz="200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Stack</a:t>
            </a:r>
            <a:r>
              <a:rPr sz="2000" spc="1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Segment </a:t>
            </a:r>
            <a:r>
              <a:rPr sz="2000" spc="-434"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register</a:t>
            </a:r>
            <a:r>
              <a:rPr sz="2000" spc="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or</a:t>
            </a:r>
            <a:r>
              <a:rPr sz="2000" spc="-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SS</a:t>
            </a:r>
            <a:r>
              <a:rPr sz="2000" spc="-10" dirty="0">
                <a:latin typeface="Times New Roman" panose="02020603050405020304" pitchFamily="18" charset="0"/>
                <a:cs typeface="Times New Roman" panose="02020603050405020304" pitchFamily="18" charset="0"/>
              </a:rPr>
              <a:t> register</a:t>
            </a:r>
            <a:r>
              <a:rPr sz="2000" spc="15" dirty="0">
                <a:latin typeface="Times New Roman" panose="02020603050405020304" pitchFamily="18" charset="0"/>
                <a:cs typeface="Times New Roman" panose="02020603050405020304" pitchFamily="18" charset="0"/>
              </a:rPr>
              <a:t> </a:t>
            </a:r>
            <a:r>
              <a:rPr sz="2000" b="1" spc="-15" dirty="0">
                <a:latin typeface="Times New Roman" panose="02020603050405020304" pitchFamily="18" charset="0"/>
                <a:cs typeface="Times New Roman" panose="02020603050405020304" pitchFamily="18" charset="0"/>
              </a:rPr>
              <a:t>stores</a:t>
            </a:r>
            <a:r>
              <a:rPr sz="2000" b="1" spc="5"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the </a:t>
            </a:r>
            <a:r>
              <a:rPr sz="2000" b="1" spc="-10" dirty="0">
                <a:latin typeface="Times New Roman" panose="02020603050405020304" pitchFamily="18" charset="0"/>
                <a:cs typeface="Times New Roman" panose="02020603050405020304" pitchFamily="18" charset="0"/>
              </a:rPr>
              <a:t>starting</a:t>
            </a:r>
            <a:r>
              <a:rPr sz="2000" b="1" spc="5" dirty="0">
                <a:latin typeface="Times New Roman" panose="02020603050405020304" pitchFamily="18" charset="0"/>
                <a:cs typeface="Times New Roman" panose="02020603050405020304" pitchFamily="18" charset="0"/>
              </a:rPr>
              <a:t> </a:t>
            </a:r>
            <a:r>
              <a:rPr sz="2000" b="1" spc="-5" dirty="0">
                <a:latin typeface="Times New Roman" panose="02020603050405020304" pitchFamily="18" charset="0"/>
                <a:cs typeface="Times New Roman" panose="02020603050405020304" pitchFamily="18" charset="0"/>
              </a:rPr>
              <a:t>address</a:t>
            </a:r>
            <a:r>
              <a:rPr sz="2000" b="1" spc="5"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of</a:t>
            </a:r>
            <a:r>
              <a:rPr sz="2000" b="1" spc="-15"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the</a:t>
            </a:r>
            <a:r>
              <a:rPr sz="2000" b="1" spc="5" dirty="0">
                <a:latin typeface="Times New Roman" panose="02020603050405020304" pitchFamily="18" charset="0"/>
                <a:cs typeface="Times New Roman" panose="02020603050405020304" pitchFamily="18" charset="0"/>
              </a:rPr>
              <a:t> </a:t>
            </a:r>
            <a:r>
              <a:rPr sz="2000" b="1" spc="-10" dirty="0">
                <a:latin typeface="Times New Roman" panose="02020603050405020304" pitchFamily="18" charset="0"/>
                <a:cs typeface="Times New Roman" panose="02020603050405020304" pitchFamily="18" charset="0"/>
              </a:rPr>
              <a:t>stack.</a:t>
            </a:r>
            <a:endParaRPr sz="20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311034"/>
            <a:ext cx="7391400" cy="998350"/>
          </a:xfrm>
          <a:prstGeom prst="rect">
            <a:avLst/>
          </a:prstGeom>
        </p:spPr>
        <p:txBody>
          <a:bodyPr vert="horz" wrap="square" lIns="0" tIns="13335" rIns="0" bIns="0" rtlCol="0">
            <a:spAutoFit/>
          </a:bodyPr>
          <a:lstStyle/>
          <a:p>
            <a:pPr marL="12700" algn="ctr">
              <a:lnSpc>
                <a:spcPct val="100000"/>
              </a:lnSpc>
              <a:spcBef>
                <a:spcPts val="105"/>
              </a:spcBef>
            </a:pPr>
            <a:r>
              <a:rPr sz="3200" spc="-5" dirty="0"/>
              <a:t>INSTRUCTION</a:t>
            </a:r>
            <a:r>
              <a:rPr sz="3200" spc="-50" dirty="0"/>
              <a:t> </a:t>
            </a:r>
            <a:r>
              <a:rPr sz="3200" spc="-70" dirty="0"/>
              <a:t>FORMAT</a:t>
            </a:r>
            <a:endParaRPr sz="3200" dirty="0"/>
          </a:p>
          <a:p>
            <a:pPr marL="2223135" algn="ctr">
              <a:lnSpc>
                <a:spcPct val="100000"/>
              </a:lnSpc>
            </a:pPr>
            <a:r>
              <a:rPr sz="3200" dirty="0"/>
              <a:t>(PENTIUM)</a:t>
            </a:r>
          </a:p>
        </p:txBody>
      </p:sp>
      <p:sp>
        <p:nvSpPr>
          <p:cNvPr id="3" name="object 3"/>
          <p:cNvSpPr txBox="1"/>
          <p:nvPr/>
        </p:nvSpPr>
        <p:spPr>
          <a:xfrm>
            <a:off x="228600" y="1524723"/>
            <a:ext cx="8534400" cy="5128455"/>
          </a:xfrm>
          <a:prstGeom prst="rect">
            <a:avLst/>
          </a:prstGeom>
        </p:spPr>
        <p:txBody>
          <a:bodyPr vert="horz" wrap="square" lIns="0" tIns="98425" rIns="0" bIns="0" rtlCol="0">
            <a:spAutoFit/>
          </a:bodyPr>
          <a:lstStyle/>
          <a:p>
            <a:pPr marL="355600" indent="-343535">
              <a:lnSpc>
                <a:spcPct val="100000"/>
              </a:lnSpc>
              <a:spcBef>
                <a:spcPts val="775"/>
              </a:spcBef>
              <a:buFont typeface="Arial MT"/>
              <a:buChar char="•"/>
              <a:tabLst>
                <a:tab pos="355600" algn="l"/>
                <a:tab pos="356235" algn="l"/>
              </a:tabLst>
            </a:pPr>
            <a:r>
              <a:rPr lang="en-US" sz="2800" spc="-10" dirty="0">
                <a:latin typeface="Times New Roman" panose="02020603050405020304" pitchFamily="18" charset="0"/>
                <a:cs typeface="Times New Roman" panose="02020603050405020304" pitchFamily="18" charset="0"/>
              </a:rPr>
              <a:t>An instruction format defines the </a:t>
            </a:r>
            <a:r>
              <a:rPr lang="en-US" sz="2800" spc="-10" dirty="0">
                <a:solidFill>
                  <a:srgbClr val="FF0000"/>
                </a:solidFill>
                <a:latin typeface="Times New Roman" panose="02020603050405020304" pitchFamily="18" charset="0"/>
                <a:cs typeface="Times New Roman" panose="02020603050405020304" pitchFamily="18" charset="0"/>
              </a:rPr>
              <a:t>layout of the bits of an instruction, in terms of </a:t>
            </a:r>
            <a:r>
              <a:rPr lang="en-US" sz="2800" spc="-10" dirty="0" smtClean="0">
                <a:solidFill>
                  <a:srgbClr val="FF0000"/>
                </a:solidFill>
                <a:latin typeface="Times New Roman" panose="02020603050405020304" pitchFamily="18" charset="0"/>
                <a:cs typeface="Times New Roman" panose="02020603050405020304" pitchFamily="18" charset="0"/>
              </a:rPr>
              <a:t>its constituent fields</a:t>
            </a:r>
          </a:p>
          <a:p>
            <a:pPr marL="355600" indent="-343535">
              <a:lnSpc>
                <a:spcPct val="100000"/>
              </a:lnSpc>
              <a:spcBef>
                <a:spcPts val="675"/>
              </a:spcBef>
              <a:buFont typeface="Arial MT"/>
              <a:buChar char="•"/>
              <a:tabLst>
                <a:tab pos="355600" algn="l"/>
                <a:tab pos="356235" algn="l"/>
              </a:tabLst>
            </a:pPr>
            <a:r>
              <a:rPr lang="en-IN" sz="2800" spc="-15" dirty="0">
                <a:latin typeface="Times New Roman" panose="02020603050405020304" pitchFamily="18" charset="0"/>
                <a:cs typeface="Times New Roman" panose="02020603050405020304" pitchFamily="18" charset="0"/>
              </a:rPr>
              <a:t>Opcodes-Operation</a:t>
            </a:r>
            <a:r>
              <a:rPr lang="en-IN" sz="2800" spc="30" dirty="0">
                <a:latin typeface="Times New Roman" panose="02020603050405020304" pitchFamily="18" charset="0"/>
                <a:cs typeface="Times New Roman" panose="02020603050405020304" pitchFamily="18" charset="0"/>
              </a:rPr>
              <a:t> </a:t>
            </a:r>
            <a:r>
              <a:rPr lang="en-IN" sz="2800" spc="-10" dirty="0">
                <a:latin typeface="Times New Roman" panose="02020603050405020304" pitchFamily="18" charset="0"/>
                <a:cs typeface="Times New Roman" panose="02020603050405020304" pitchFamily="18" charset="0"/>
              </a:rPr>
              <a:t>Code</a:t>
            </a:r>
            <a:endParaRPr lang="en-IN" sz="2800" dirty="0">
              <a:latin typeface="Times New Roman" panose="02020603050405020304" pitchFamily="18" charset="0"/>
              <a:cs typeface="Times New Roman" panose="02020603050405020304" pitchFamily="18" charset="0"/>
            </a:endParaRPr>
          </a:p>
          <a:p>
            <a:pPr marL="355600" indent="-343535">
              <a:lnSpc>
                <a:spcPct val="100000"/>
              </a:lnSpc>
              <a:spcBef>
                <a:spcPts val="670"/>
              </a:spcBef>
              <a:buFont typeface="Arial MT"/>
              <a:buChar char="•"/>
              <a:tabLst>
                <a:tab pos="355600" algn="l"/>
                <a:tab pos="356235" algn="l"/>
              </a:tabLst>
            </a:pPr>
            <a:r>
              <a:rPr lang="en-IN" sz="2800" spc="-20" dirty="0">
                <a:latin typeface="Times New Roman" panose="02020603050405020304" pitchFamily="18" charset="0"/>
                <a:cs typeface="Times New Roman" panose="02020603050405020304" pitchFamily="18" charset="0"/>
              </a:rPr>
              <a:t>Operands-Data</a:t>
            </a:r>
            <a:endParaRPr lang="en-IN" sz="2800" dirty="0">
              <a:latin typeface="Times New Roman" panose="02020603050405020304" pitchFamily="18" charset="0"/>
              <a:cs typeface="Times New Roman" panose="02020603050405020304" pitchFamily="18" charset="0"/>
            </a:endParaRPr>
          </a:p>
          <a:p>
            <a:pPr marL="12700">
              <a:lnSpc>
                <a:spcPct val="100000"/>
              </a:lnSpc>
              <a:spcBef>
                <a:spcPts val="700"/>
              </a:spcBef>
            </a:pPr>
            <a:r>
              <a:rPr lang="en-IN" sz="2800" spc="-10" dirty="0">
                <a:latin typeface="Times New Roman" panose="02020603050405020304" pitchFamily="18" charset="0"/>
                <a:cs typeface="Times New Roman" panose="02020603050405020304" pitchFamily="18" charset="0"/>
              </a:rPr>
              <a:t></a:t>
            </a:r>
            <a:r>
              <a:rPr lang="en-IN" sz="2800" b="1" spc="-10" dirty="0">
                <a:latin typeface="Times New Roman" panose="02020603050405020304" pitchFamily="18" charset="0"/>
                <a:cs typeface="Times New Roman" panose="02020603050405020304" pitchFamily="18" charset="0"/>
              </a:rPr>
              <a:t>Instruction=</a:t>
            </a:r>
            <a:r>
              <a:rPr lang="en-IN" sz="2800" b="1" spc="-10" dirty="0" err="1">
                <a:latin typeface="Times New Roman" panose="02020603050405020304" pitchFamily="18" charset="0"/>
                <a:cs typeface="Times New Roman" panose="02020603050405020304" pitchFamily="18" charset="0"/>
              </a:rPr>
              <a:t>Opcodes+Operands</a:t>
            </a:r>
            <a:r>
              <a:rPr lang="en-IN" sz="2800" b="1" spc="-10" dirty="0" smtClean="0">
                <a:latin typeface="Times New Roman" panose="02020603050405020304" pitchFamily="18" charset="0"/>
                <a:cs typeface="Times New Roman" panose="02020603050405020304" pitchFamily="18" charset="0"/>
              </a:rPr>
              <a:t>.</a:t>
            </a:r>
            <a:endParaRPr lang="en-US" sz="2800" spc="-10" dirty="0" smtClean="0">
              <a:solidFill>
                <a:srgbClr val="FF0000"/>
              </a:solidFill>
              <a:latin typeface="Times New Roman" panose="02020603050405020304" pitchFamily="18" charset="0"/>
              <a:cs typeface="Times New Roman" panose="02020603050405020304" pitchFamily="18" charset="0"/>
            </a:endParaRPr>
          </a:p>
          <a:p>
            <a:pPr marL="355600" indent="-343535">
              <a:lnSpc>
                <a:spcPct val="100000"/>
              </a:lnSpc>
              <a:spcBef>
                <a:spcPts val="775"/>
              </a:spcBef>
              <a:buFont typeface="Arial MT"/>
              <a:buChar char="•"/>
              <a:tabLst>
                <a:tab pos="355600" algn="l"/>
                <a:tab pos="356235" algn="l"/>
              </a:tabLst>
            </a:pPr>
            <a:r>
              <a:rPr sz="2800" spc="-10" dirty="0" smtClean="0">
                <a:latin typeface="Times New Roman" panose="02020603050405020304" pitchFamily="18" charset="0"/>
                <a:cs typeface="Times New Roman" panose="02020603050405020304" pitchFamily="18" charset="0"/>
              </a:rPr>
              <a:t>Instruction</a:t>
            </a:r>
            <a:r>
              <a:rPr sz="2800" spc="25" dirty="0" smtClean="0">
                <a:latin typeface="Times New Roman" panose="02020603050405020304" pitchFamily="18" charset="0"/>
                <a:cs typeface="Times New Roman" panose="02020603050405020304" pitchFamily="18" charset="0"/>
              </a:rPr>
              <a:t> </a:t>
            </a:r>
            <a:r>
              <a:rPr sz="2800" spc="-5" dirty="0" smtClean="0">
                <a:latin typeface="Times New Roman" panose="02020603050405020304" pitchFamily="18" charset="0"/>
                <a:cs typeface="Times New Roman" panose="02020603050405020304" pitchFamily="18" charset="0"/>
              </a:rPr>
              <a:t>:-</a:t>
            </a:r>
            <a:r>
              <a:rPr sz="2800" spc="5" dirty="0" smtClean="0">
                <a:latin typeface="Times New Roman" panose="02020603050405020304" pitchFamily="18" charset="0"/>
                <a:cs typeface="Times New Roman" panose="02020603050405020304" pitchFamily="18" charset="0"/>
              </a:rPr>
              <a:t> </a:t>
            </a:r>
            <a:r>
              <a:rPr sz="2800" spc="-20" dirty="0" smtClean="0">
                <a:latin typeface="Times New Roman" panose="02020603050405020304" pitchFamily="18" charset="0"/>
                <a:cs typeface="Times New Roman" panose="02020603050405020304" pitchFamily="18" charset="0"/>
              </a:rPr>
              <a:t>MOV</a:t>
            </a:r>
            <a:r>
              <a:rPr sz="2800" spc="15" dirty="0" smtClean="0">
                <a:latin typeface="Times New Roman" panose="02020603050405020304" pitchFamily="18" charset="0"/>
                <a:cs typeface="Times New Roman" panose="02020603050405020304" pitchFamily="18" charset="0"/>
              </a:rPr>
              <a:t> </a:t>
            </a:r>
            <a:r>
              <a:rPr sz="2800" spc="-5" dirty="0" smtClean="0">
                <a:latin typeface="Times New Roman" panose="02020603050405020304" pitchFamily="18" charset="0"/>
                <a:cs typeface="Times New Roman" panose="02020603050405020304" pitchFamily="18" charset="0"/>
              </a:rPr>
              <a:t>A</a:t>
            </a:r>
            <a:r>
              <a:rPr sz="2800" spc="5" dirty="0" smtClean="0">
                <a:latin typeface="Times New Roman" panose="02020603050405020304" pitchFamily="18" charset="0"/>
                <a:cs typeface="Times New Roman" panose="02020603050405020304" pitchFamily="18" charset="0"/>
              </a:rPr>
              <a:t> </a:t>
            </a:r>
            <a:r>
              <a:rPr sz="2800" spc="-10" dirty="0" smtClean="0">
                <a:latin typeface="Times New Roman" panose="02020603050405020304" pitchFamily="18" charset="0"/>
                <a:cs typeface="Times New Roman" panose="02020603050405020304" pitchFamily="18" charset="0"/>
              </a:rPr>
              <a:t>(Destination),B(Source)</a:t>
            </a:r>
            <a:endParaRPr sz="2800" dirty="0" smtClean="0">
              <a:latin typeface="Times New Roman" panose="02020603050405020304" pitchFamily="18" charset="0"/>
              <a:cs typeface="Times New Roman" panose="02020603050405020304" pitchFamily="18" charset="0"/>
            </a:endParaRPr>
          </a:p>
          <a:p>
            <a:pPr marL="355600" indent="-343535" algn="ctr">
              <a:lnSpc>
                <a:spcPct val="100000"/>
              </a:lnSpc>
              <a:spcBef>
                <a:spcPts val="670"/>
              </a:spcBef>
              <a:buFont typeface="Arial MT"/>
              <a:buChar char="•"/>
              <a:tabLst>
                <a:tab pos="355600" algn="l"/>
                <a:tab pos="356235" algn="l"/>
              </a:tabLst>
            </a:pPr>
            <a:r>
              <a:rPr sz="2800" spc="-10" dirty="0" smtClean="0">
                <a:latin typeface="Times New Roman" panose="02020603050405020304" pitchFamily="18" charset="0"/>
                <a:cs typeface="Times New Roman" panose="02020603050405020304" pitchFamily="18" charset="0"/>
              </a:rPr>
              <a:t>Examples</a:t>
            </a:r>
            <a:r>
              <a:rPr sz="2800" spc="-10" dirty="0">
                <a:latin typeface="Times New Roman" panose="02020603050405020304" pitchFamily="18" charset="0"/>
                <a:cs typeface="Times New Roman" panose="02020603050405020304" pitchFamily="18" charset="0"/>
              </a:rPr>
              <a:t>:</a:t>
            </a:r>
            <a:endParaRPr sz="2800" dirty="0">
              <a:latin typeface="Times New Roman" panose="02020603050405020304" pitchFamily="18" charset="0"/>
              <a:cs typeface="Times New Roman" panose="02020603050405020304" pitchFamily="18" charset="0"/>
            </a:endParaRPr>
          </a:p>
          <a:p>
            <a:pPr marL="12700" marR="5072380" algn="r">
              <a:lnSpc>
                <a:spcPct val="120000"/>
              </a:lnSpc>
            </a:pPr>
            <a:r>
              <a:rPr sz="2800" spc="-20" dirty="0">
                <a:latin typeface="Times New Roman" panose="02020603050405020304" pitchFamily="18" charset="0"/>
                <a:cs typeface="Times New Roman" panose="02020603050405020304" pitchFamily="18" charset="0"/>
              </a:rPr>
              <a:t>MOV</a:t>
            </a:r>
            <a:r>
              <a:rPr sz="2800" spc="-65" dirty="0">
                <a:latin typeface="Times New Roman" panose="02020603050405020304" pitchFamily="18" charset="0"/>
                <a:cs typeface="Times New Roman" panose="02020603050405020304" pitchFamily="18" charset="0"/>
              </a:rPr>
              <a:t> </a:t>
            </a:r>
            <a:r>
              <a:rPr sz="2800" spc="-15" dirty="0">
                <a:latin typeface="Times New Roman" panose="02020603050405020304" pitchFamily="18" charset="0"/>
                <a:cs typeface="Times New Roman" panose="02020603050405020304" pitchFamily="18" charset="0"/>
              </a:rPr>
              <a:t>AX,BX </a:t>
            </a:r>
            <a:r>
              <a:rPr sz="2800" spc="-61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Add AX,4 </a:t>
            </a:r>
            <a:r>
              <a:rPr sz="2800" dirty="0">
                <a:latin typeface="Times New Roman" panose="02020603050405020304" pitchFamily="18" charset="0"/>
                <a:cs typeface="Times New Roman" panose="02020603050405020304" pitchFamily="18" charset="0"/>
              </a:rPr>
              <a:t> </a:t>
            </a:r>
            <a:r>
              <a:rPr sz="2800" spc="-5" dirty="0" smtClean="0">
                <a:latin typeface="Times New Roman" panose="02020603050405020304" pitchFamily="18" charset="0"/>
                <a:cs typeface="Times New Roman" panose="02020603050405020304" pitchFamily="18" charset="0"/>
              </a:rPr>
              <a:t>JMP</a:t>
            </a:r>
            <a:endParaRPr lang="en-US" sz="2800" dirty="0">
              <a:latin typeface="Times New Roman" panose="02020603050405020304" pitchFamily="18" charset="0"/>
              <a:cs typeface="Times New Roman" panose="02020603050405020304" pitchFamily="18" charset="0"/>
            </a:endParaRPr>
          </a:p>
          <a:p>
            <a:pPr marL="12700" marR="5072380" algn="r">
              <a:lnSpc>
                <a:spcPct val="120000"/>
              </a:lnSpc>
            </a:pPr>
            <a:r>
              <a:rPr sz="2800" spc="-5" dirty="0" smtClean="0">
                <a:latin typeface="Times New Roman" panose="02020603050405020304" pitchFamily="18" charset="0"/>
                <a:cs typeface="Times New Roman" panose="02020603050405020304" pitchFamily="18" charset="0"/>
              </a:rPr>
              <a:t>MUL</a:t>
            </a:r>
            <a:r>
              <a:rPr sz="2800" spc="-25" dirty="0" smtClean="0">
                <a:latin typeface="Times New Roman" panose="02020603050405020304" pitchFamily="18" charset="0"/>
                <a:cs typeface="Times New Roman" panose="02020603050405020304" pitchFamily="18" charset="0"/>
              </a:rPr>
              <a:t> </a:t>
            </a:r>
            <a:r>
              <a:rPr sz="2800" spc="-5" dirty="0" smtClean="0">
                <a:latin typeface="Times New Roman" panose="02020603050405020304" pitchFamily="18" charset="0"/>
                <a:cs typeface="Times New Roman" panose="02020603050405020304" pitchFamily="18" charset="0"/>
              </a:rPr>
              <a:t>3,5</a:t>
            </a:r>
            <a:endParaRPr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34005" y="557255"/>
            <a:ext cx="4474845" cy="505908"/>
          </a:xfrm>
          <a:prstGeom prst="rect">
            <a:avLst/>
          </a:prstGeom>
        </p:spPr>
        <p:txBody>
          <a:bodyPr vert="horz" wrap="square" lIns="0" tIns="13335" rIns="0" bIns="0" rtlCol="0">
            <a:spAutoFit/>
          </a:bodyPr>
          <a:lstStyle/>
          <a:p>
            <a:pPr marL="12700">
              <a:lnSpc>
                <a:spcPct val="100000"/>
              </a:lnSpc>
              <a:spcBef>
                <a:spcPts val="105"/>
              </a:spcBef>
            </a:pPr>
            <a:r>
              <a:rPr sz="3200" b="0" spc="-5" dirty="0">
                <a:latin typeface="Calibri"/>
                <a:cs typeface="Calibri"/>
              </a:rPr>
              <a:t>Instruction</a:t>
            </a:r>
            <a:r>
              <a:rPr sz="3200" b="0" spc="-45" dirty="0">
                <a:latin typeface="Calibri"/>
                <a:cs typeface="Calibri"/>
              </a:rPr>
              <a:t> </a:t>
            </a:r>
            <a:r>
              <a:rPr sz="3200" b="0" spc="-15" dirty="0">
                <a:latin typeface="Calibri"/>
                <a:cs typeface="Calibri"/>
              </a:rPr>
              <a:t>Formats</a:t>
            </a:r>
            <a:endParaRPr sz="3200" dirty="0">
              <a:latin typeface="Calibri"/>
              <a:cs typeface="Calibri"/>
            </a:endParaRPr>
          </a:p>
        </p:txBody>
      </p:sp>
      <p:sp>
        <p:nvSpPr>
          <p:cNvPr id="3" name="object 3"/>
          <p:cNvSpPr txBox="1"/>
          <p:nvPr/>
        </p:nvSpPr>
        <p:spPr>
          <a:xfrm>
            <a:off x="535940" y="1143000"/>
            <a:ext cx="8150860" cy="1896673"/>
          </a:xfrm>
          <a:prstGeom prst="rect">
            <a:avLst/>
          </a:prstGeom>
        </p:spPr>
        <p:txBody>
          <a:bodyPr vert="horz" wrap="square" lIns="0" tIns="110490" rIns="0" bIns="0" rtlCol="0">
            <a:spAutoFit/>
          </a:bodyPr>
          <a:lstStyle/>
          <a:p>
            <a:pPr marL="355600" indent="-343535">
              <a:lnSpc>
                <a:spcPct val="100000"/>
              </a:lnSpc>
              <a:spcBef>
                <a:spcPts val="870"/>
              </a:spcBef>
              <a:buFont typeface="Arial MT"/>
              <a:buChar char="•"/>
              <a:tabLst>
                <a:tab pos="355600" algn="l"/>
                <a:tab pos="356235" algn="l"/>
              </a:tabLst>
            </a:pPr>
            <a:r>
              <a:rPr sz="2400" spc="-20" dirty="0">
                <a:latin typeface="Times New Roman" panose="02020603050405020304" pitchFamily="18" charset="0"/>
                <a:cs typeface="Times New Roman" panose="02020603050405020304" pitchFamily="18" charset="0"/>
              </a:rPr>
              <a:t>Layout</a:t>
            </a:r>
            <a:r>
              <a:rPr sz="2400" spc="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of</a:t>
            </a:r>
            <a:r>
              <a:rPr sz="2400" spc="-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bits</a:t>
            </a:r>
            <a:r>
              <a:rPr sz="2400" spc="1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in</a:t>
            </a:r>
            <a:r>
              <a:rPr sz="2400" spc="1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an </a:t>
            </a:r>
            <a:r>
              <a:rPr sz="2400" spc="-10" dirty="0">
                <a:latin typeface="Times New Roman" panose="02020603050405020304" pitchFamily="18" charset="0"/>
                <a:cs typeface="Times New Roman" panose="02020603050405020304" pitchFamily="18" charset="0"/>
              </a:rPr>
              <a:t>instruction</a:t>
            </a:r>
            <a:endParaRPr sz="2400" dirty="0">
              <a:latin typeface="Times New Roman" panose="02020603050405020304" pitchFamily="18" charset="0"/>
              <a:cs typeface="Times New Roman" panose="02020603050405020304" pitchFamily="18" charset="0"/>
            </a:endParaRPr>
          </a:p>
          <a:p>
            <a:pPr marL="355600" indent="-343535">
              <a:lnSpc>
                <a:spcPct val="100000"/>
              </a:lnSpc>
              <a:spcBef>
                <a:spcPts val="765"/>
              </a:spcBef>
              <a:buFont typeface="Arial MT"/>
              <a:buChar char="•"/>
              <a:tabLst>
                <a:tab pos="355600" algn="l"/>
                <a:tab pos="356235" algn="l"/>
              </a:tabLst>
            </a:pPr>
            <a:r>
              <a:rPr sz="2400" spc="-5" dirty="0">
                <a:latin typeface="Times New Roman" panose="02020603050405020304" pitchFamily="18" charset="0"/>
                <a:cs typeface="Times New Roman" panose="02020603050405020304" pitchFamily="18" charset="0"/>
              </a:rPr>
              <a:t>Includes</a:t>
            </a:r>
            <a:r>
              <a:rPr sz="2400" spc="-10" dirty="0">
                <a:latin typeface="Times New Roman" panose="02020603050405020304" pitchFamily="18" charset="0"/>
                <a:cs typeface="Times New Roman" panose="02020603050405020304" pitchFamily="18" charset="0"/>
              </a:rPr>
              <a:t> </a:t>
            </a:r>
            <a:r>
              <a:rPr sz="2400" b="1" dirty="0">
                <a:latin typeface="Times New Roman" panose="02020603050405020304" pitchFamily="18" charset="0"/>
                <a:cs typeface="Times New Roman" panose="02020603050405020304" pitchFamily="18" charset="0"/>
              </a:rPr>
              <a:t>opcode</a:t>
            </a:r>
            <a:endParaRPr sz="2400" dirty="0">
              <a:latin typeface="Times New Roman" panose="02020603050405020304" pitchFamily="18" charset="0"/>
              <a:cs typeface="Times New Roman" panose="02020603050405020304" pitchFamily="18" charset="0"/>
            </a:endParaRPr>
          </a:p>
          <a:p>
            <a:pPr marL="355600" indent="-343535">
              <a:lnSpc>
                <a:spcPct val="100000"/>
              </a:lnSpc>
              <a:spcBef>
                <a:spcPts val="770"/>
              </a:spcBef>
              <a:buFont typeface="Arial MT"/>
              <a:buChar char="•"/>
              <a:tabLst>
                <a:tab pos="355600" algn="l"/>
                <a:tab pos="356235" algn="l"/>
              </a:tabLst>
            </a:pPr>
            <a:r>
              <a:rPr sz="2400" spc="-5" dirty="0">
                <a:latin typeface="Times New Roman" panose="02020603050405020304" pitchFamily="18" charset="0"/>
                <a:cs typeface="Times New Roman" panose="02020603050405020304" pitchFamily="18" charset="0"/>
              </a:rPr>
              <a:t>Includes</a:t>
            </a:r>
            <a:r>
              <a:rPr sz="2400" spc="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(implicit</a:t>
            </a:r>
            <a:r>
              <a:rPr sz="2400" spc="2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or </a:t>
            </a:r>
            <a:r>
              <a:rPr sz="2400" spc="-10" dirty="0">
                <a:latin typeface="Times New Roman" panose="02020603050405020304" pitchFamily="18" charset="0"/>
                <a:cs typeface="Times New Roman" panose="02020603050405020304" pitchFamily="18" charset="0"/>
              </a:rPr>
              <a:t>explicit)</a:t>
            </a:r>
            <a:r>
              <a:rPr sz="2400" spc="45" dirty="0">
                <a:latin typeface="Times New Roman" panose="02020603050405020304" pitchFamily="18" charset="0"/>
                <a:cs typeface="Times New Roman" panose="02020603050405020304" pitchFamily="18" charset="0"/>
              </a:rPr>
              <a:t> </a:t>
            </a:r>
            <a:r>
              <a:rPr sz="2400" b="1" spc="-10" dirty="0">
                <a:latin typeface="Times New Roman" panose="02020603050405020304" pitchFamily="18" charset="0"/>
                <a:cs typeface="Times New Roman" panose="02020603050405020304" pitchFamily="18" charset="0"/>
              </a:rPr>
              <a:t>operand(s</a:t>
            </a:r>
            <a:r>
              <a:rPr sz="2400" spc="-10" dirty="0">
                <a:latin typeface="Times New Roman" panose="02020603050405020304" pitchFamily="18" charset="0"/>
                <a:cs typeface="Times New Roman" panose="02020603050405020304" pitchFamily="18" charset="0"/>
              </a:rPr>
              <a:t>)</a:t>
            </a:r>
            <a:endParaRPr sz="2400" dirty="0">
              <a:latin typeface="Times New Roman" panose="02020603050405020304" pitchFamily="18" charset="0"/>
              <a:cs typeface="Times New Roman" panose="02020603050405020304" pitchFamily="18" charset="0"/>
            </a:endParaRPr>
          </a:p>
          <a:p>
            <a:pPr marL="355600" marR="5080" indent="-343535">
              <a:lnSpc>
                <a:spcPct val="100000"/>
              </a:lnSpc>
              <a:spcBef>
                <a:spcPts val="770"/>
              </a:spcBef>
              <a:buFont typeface="Arial MT"/>
              <a:buChar char="•"/>
              <a:tabLst>
                <a:tab pos="355600" algn="l"/>
                <a:tab pos="356235" algn="l"/>
              </a:tabLst>
            </a:pPr>
            <a:r>
              <a:rPr sz="2400" spc="-5" dirty="0">
                <a:latin typeface="Times New Roman" panose="02020603050405020304" pitchFamily="18" charset="0"/>
                <a:cs typeface="Times New Roman" panose="02020603050405020304" pitchFamily="18" charset="0"/>
              </a:rPr>
              <a:t>Usually</a:t>
            </a:r>
            <a:r>
              <a:rPr sz="2400" spc="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more</a:t>
            </a:r>
            <a:r>
              <a:rPr sz="2400" spc="-2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than</a:t>
            </a:r>
            <a:r>
              <a:rPr sz="2400" spc="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one</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instruction</a:t>
            </a:r>
            <a:r>
              <a:rPr sz="2400" spc="25"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format</a:t>
            </a:r>
            <a:r>
              <a:rPr sz="2400" spc="-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in </a:t>
            </a:r>
            <a:r>
              <a:rPr sz="2400" spc="-71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an</a:t>
            </a:r>
            <a:r>
              <a:rPr sz="2400" spc="-5" dirty="0">
                <a:latin typeface="Times New Roman" panose="02020603050405020304" pitchFamily="18" charset="0"/>
                <a:cs typeface="Times New Roman" panose="02020603050405020304" pitchFamily="18" charset="0"/>
              </a:rPr>
              <a:t> instruction</a:t>
            </a:r>
            <a:r>
              <a:rPr sz="2400" spc="3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set</a:t>
            </a:r>
            <a:endParaRPr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81201" y="461594"/>
            <a:ext cx="4674742" cy="697230"/>
          </a:xfrm>
          <a:prstGeom prst="rect">
            <a:avLst/>
          </a:prstGeom>
        </p:spPr>
        <p:txBody>
          <a:bodyPr vert="horz" wrap="square" lIns="0" tIns="13335" rIns="0" bIns="0" rtlCol="0">
            <a:spAutoFit/>
          </a:bodyPr>
          <a:lstStyle/>
          <a:p>
            <a:pPr marL="12700">
              <a:lnSpc>
                <a:spcPct val="100000"/>
              </a:lnSpc>
              <a:spcBef>
                <a:spcPts val="105"/>
              </a:spcBef>
            </a:pPr>
            <a:r>
              <a:rPr sz="4400" b="0" spc="-5" dirty="0">
                <a:latin typeface="Calibri"/>
                <a:cs typeface="Calibri"/>
              </a:rPr>
              <a:t>Instruction</a:t>
            </a:r>
            <a:r>
              <a:rPr sz="4400" b="0" spc="-45" dirty="0">
                <a:latin typeface="Calibri"/>
                <a:cs typeface="Calibri"/>
              </a:rPr>
              <a:t> </a:t>
            </a:r>
            <a:r>
              <a:rPr sz="4400" b="0" spc="-10" dirty="0">
                <a:latin typeface="Calibri"/>
                <a:cs typeface="Calibri"/>
              </a:rPr>
              <a:t>Length</a:t>
            </a:r>
            <a:endParaRPr sz="4400" dirty="0">
              <a:latin typeface="Calibri"/>
              <a:cs typeface="Calibri"/>
            </a:endParaRPr>
          </a:p>
        </p:txBody>
      </p:sp>
      <p:sp>
        <p:nvSpPr>
          <p:cNvPr id="3" name="object 3"/>
          <p:cNvSpPr txBox="1"/>
          <p:nvPr/>
        </p:nvSpPr>
        <p:spPr>
          <a:xfrm>
            <a:off x="304800" y="1143000"/>
            <a:ext cx="8382000" cy="6318395"/>
          </a:xfrm>
          <a:prstGeom prst="rect">
            <a:avLst/>
          </a:prstGeom>
        </p:spPr>
        <p:txBody>
          <a:bodyPr vert="horz" wrap="square" lIns="0" tIns="64769" rIns="0" bIns="0" rtlCol="0">
            <a:spAutoFit/>
          </a:bodyPr>
          <a:lstStyle/>
          <a:p>
            <a:pPr marL="355600" indent="-343535" algn="just">
              <a:lnSpc>
                <a:spcPct val="100000"/>
              </a:lnSpc>
              <a:spcBef>
                <a:spcPts val="509"/>
              </a:spcBef>
              <a:buFont typeface="Arial MT"/>
              <a:buChar char="•"/>
              <a:tabLst>
                <a:tab pos="355600" algn="l"/>
                <a:tab pos="356235" algn="l"/>
              </a:tabLst>
            </a:pPr>
            <a:r>
              <a:rPr sz="2400" spc="-25" dirty="0">
                <a:latin typeface="Times New Roman" pitchFamily="18" charset="0"/>
                <a:cs typeface="Times New Roman" pitchFamily="18" charset="0"/>
              </a:rPr>
              <a:t>Affected</a:t>
            </a:r>
            <a:r>
              <a:rPr sz="2400" spc="-5" dirty="0">
                <a:latin typeface="Times New Roman" pitchFamily="18" charset="0"/>
                <a:cs typeface="Times New Roman" pitchFamily="18" charset="0"/>
              </a:rPr>
              <a:t> by </a:t>
            </a:r>
            <a:r>
              <a:rPr sz="2400" dirty="0">
                <a:latin typeface="Times New Roman" pitchFamily="18" charset="0"/>
                <a:cs typeface="Times New Roman" pitchFamily="18" charset="0"/>
              </a:rPr>
              <a:t>and</a:t>
            </a:r>
            <a:r>
              <a:rPr sz="2400" spc="5" dirty="0">
                <a:latin typeface="Times New Roman" pitchFamily="18" charset="0"/>
                <a:cs typeface="Times New Roman" pitchFamily="18" charset="0"/>
              </a:rPr>
              <a:t> </a:t>
            </a:r>
            <a:r>
              <a:rPr sz="2400" spc="-25" dirty="0">
                <a:latin typeface="Times New Roman" pitchFamily="18" charset="0"/>
                <a:cs typeface="Times New Roman" pitchFamily="18" charset="0"/>
              </a:rPr>
              <a:t>affects:</a:t>
            </a:r>
            <a:endParaRPr sz="2400" dirty="0">
              <a:latin typeface="Times New Roman" pitchFamily="18" charset="0"/>
              <a:cs typeface="Times New Roman" pitchFamily="18" charset="0"/>
            </a:endParaRPr>
          </a:p>
          <a:p>
            <a:pPr marL="756285" lvl="1" indent="-287020" algn="just">
              <a:lnSpc>
                <a:spcPct val="100000"/>
              </a:lnSpc>
              <a:spcBef>
                <a:spcPts val="355"/>
              </a:spcBef>
              <a:buFont typeface="Arial MT"/>
              <a:buChar char="–"/>
              <a:tabLst>
                <a:tab pos="756920" algn="l"/>
              </a:tabLst>
            </a:pPr>
            <a:r>
              <a:rPr sz="2400" spc="-5" dirty="0">
                <a:latin typeface="Times New Roman" pitchFamily="18" charset="0"/>
                <a:cs typeface="Times New Roman" pitchFamily="18" charset="0"/>
              </a:rPr>
              <a:t>Memory</a:t>
            </a:r>
            <a:r>
              <a:rPr sz="2400" spc="-15" dirty="0">
                <a:latin typeface="Times New Roman" pitchFamily="18" charset="0"/>
                <a:cs typeface="Times New Roman" pitchFamily="18" charset="0"/>
              </a:rPr>
              <a:t> </a:t>
            </a:r>
            <a:r>
              <a:rPr sz="2400" spc="-25" dirty="0">
                <a:latin typeface="Times New Roman" pitchFamily="18" charset="0"/>
                <a:cs typeface="Times New Roman" pitchFamily="18" charset="0"/>
              </a:rPr>
              <a:t>size</a:t>
            </a:r>
            <a:endParaRPr sz="2400" dirty="0">
              <a:latin typeface="Times New Roman" pitchFamily="18" charset="0"/>
              <a:cs typeface="Times New Roman" pitchFamily="18" charset="0"/>
            </a:endParaRPr>
          </a:p>
          <a:p>
            <a:pPr marL="756285" lvl="1" indent="-287020" algn="just">
              <a:lnSpc>
                <a:spcPct val="100000"/>
              </a:lnSpc>
              <a:spcBef>
                <a:spcPts val="335"/>
              </a:spcBef>
              <a:buFont typeface="Arial MT"/>
              <a:buChar char="–"/>
              <a:tabLst>
                <a:tab pos="756920" algn="l"/>
              </a:tabLst>
            </a:pPr>
            <a:r>
              <a:rPr sz="2400" spc="-5" dirty="0">
                <a:latin typeface="Times New Roman" pitchFamily="18" charset="0"/>
                <a:cs typeface="Times New Roman" pitchFamily="18" charset="0"/>
              </a:rPr>
              <a:t>Memory</a:t>
            </a:r>
            <a:r>
              <a:rPr sz="2400" spc="5" dirty="0">
                <a:latin typeface="Times New Roman" pitchFamily="18" charset="0"/>
                <a:cs typeface="Times New Roman" pitchFamily="18" charset="0"/>
              </a:rPr>
              <a:t> </a:t>
            </a:r>
            <a:r>
              <a:rPr sz="2400" spc="-20" dirty="0">
                <a:latin typeface="Times New Roman" pitchFamily="18" charset="0"/>
                <a:cs typeface="Times New Roman" pitchFamily="18" charset="0"/>
              </a:rPr>
              <a:t>organization</a:t>
            </a:r>
            <a:endParaRPr sz="2400" dirty="0">
              <a:latin typeface="Times New Roman" pitchFamily="18" charset="0"/>
              <a:cs typeface="Times New Roman" pitchFamily="18" charset="0"/>
            </a:endParaRPr>
          </a:p>
          <a:p>
            <a:pPr marL="756285" lvl="1" indent="-287020" algn="just">
              <a:lnSpc>
                <a:spcPct val="100000"/>
              </a:lnSpc>
              <a:spcBef>
                <a:spcPts val="340"/>
              </a:spcBef>
              <a:buFont typeface="Arial MT"/>
              <a:buChar char="–"/>
              <a:tabLst>
                <a:tab pos="756920" algn="l"/>
              </a:tabLst>
            </a:pPr>
            <a:r>
              <a:rPr sz="2400" spc="-5" dirty="0">
                <a:latin typeface="Times New Roman" pitchFamily="18" charset="0"/>
                <a:cs typeface="Times New Roman" pitchFamily="18" charset="0"/>
              </a:rPr>
              <a:t>Bus</a:t>
            </a:r>
            <a:r>
              <a:rPr sz="2400" spc="-10" dirty="0">
                <a:latin typeface="Times New Roman" pitchFamily="18" charset="0"/>
                <a:cs typeface="Times New Roman" pitchFamily="18" charset="0"/>
              </a:rPr>
              <a:t> </a:t>
            </a:r>
            <a:r>
              <a:rPr sz="2400" spc="-15" dirty="0">
                <a:latin typeface="Times New Roman" pitchFamily="18" charset="0"/>
                <a:cs typeface="Times New Roman" pitchFamily="18" charset="0"/>
              </a:rPr>
              <a:t>structure</a:t>
            </a:r>
            <a:endParaRPr sz="2400" dirty="0">
              <a:latin typeface="Times New Roman" pitchFamily="18" charset="0"/>
              <a:cs typeface="Times New Roman" pitchFamily="18" charset="0"/>
            </a:endParaRPr>
          </a:p>
          <a:p>
            <a:pPr marL="756285" lvl="1" indent="-287020" algn="just">
              <a:lnSpc>
                <a:spcPct val="100000"/>
              </a:lnSpc>
              <a:spcBef>
                <a:spcPts val="335"/>
              </a:spcBef>
              <a:buFont typeface="Arial MT"/>
              <a:buChar char="–"/>
              <a:tabLst>
                <a:tab pos="756920" algn="l"/>
              </a:tabLst>
            </a:pPr>
            <a:r>
              <a:rPr sz="2400" spc="-10" dirty="0">
                <a:latin typeface="Times New Roman" pitchFamily="18" charset="0"/>
                <a:cs typeface="Times New Roman" pitchFamily="18" charset="0"/>
              </a:rPr>
              <a:t>CPU</a:t>
            </a:r>
            <a:r>
              <a:rPr sz="2400" spc="-30" dirty="0">
                <a:latin typeface="Times New Roman" pitchFamily="18" charset="0"/>
                <a:cs typeface="Times New Roman" pitchFamily="18" charset="0"/>
              </a:rPr>
              <a:t> </a:t>
            </a:r>
            <a:r>
              <a:rPr sz="2400" spc="-15" dirty="0">
                <a:latin typeface="Times New Roman" pitchFamily="18" charset="0"/>
                <a:cs typeface="Times New Roman" pitchFamily="18" charset="0"/>
              </a:rPr>
              <a:t>complexity</a:t>
            </a:r>
            <a:endParaRPr sz="2400" dirty="0">
              <a:latin typeface="Times New Roman" pitchFamily="18" charset="0"/>
              <a:cs typeface="Times New Roman" pitchFamily="18" charset="0"/>
            </a:endParaRPr>
          </a:p>
          <a:p>
            <a:pPr marL="756285" lvl="1" indent="-287020" algn="just">
              <a:lnSpc>
                <a:spcPct val="100000"/>
              </a:lnSpc>
              <a:spcBef>
                <a:spcPts val="335"/>
              </a:spcBef>
              <a:buFont typeface="Arial MT"/>
              <a:buChar char="–"/>
              <a:tabLst>
                <a:tab pos="756920" algn="l"/>
              </a:tabLst>
            </a:pPr>
            <a:r>
              <a:rPr sz="2400" spc="-10" dirty="0">
                <a:latin typeface="Times New Roman" pitchFamily="18" charset="0"/>
                <a:cs typeface="Times New Roman" pitchFamily="18" charset="0"/>
              </a:rPr>
              <a:t>CPU</a:t>
            </a:r>
            <a:r>
              <a:rPr sz="2400" spc="-25" dirty="0">
                <a:latin typeface="Times New Roman" pitchFamily="18" charset="0"/>
                <a:cs typeface="Times New Roman" pitchFamily="18" charset="0"/>
              </a:rPr>
              <a:t> </a:t>
            </a:r>
            <a:r>
              <a:rPr sz="2400" spc="-10" dirty="0">
                <a:latin typeface="Times New Roman" pitchFamily="18" charset="0"/>
                <a:cs typeface="Times New Roman" pitchFamily="18" charset="0"/>
              </a:rPr>
              <a:t>speed</a:t>
            </a:r>
            <a:endParaRPr sz="2400" dirty="0">
              <a:latin typeface="Times New Roman" pitchFamily="18" charset="0"/>
              <a:cs typeface="Times New Roman" pitchFamily="18" charset="0"/>
            </a:endParaRPr>
          </a:p>
          <a:p>
            <a:pPr algn="just">
              <a:lnSpc>
                <a:spcPct val="100000"/>
              </a:lnSpc>
              <a:spcBef>
                <a:spcPts val="25"/>
              </a:spcBef>
            </a:pPr>
            <a:endParaRPr sz="2400" dirty="0">
              <a:latin typeface="Times New Roman" pitchFamily="18" charset="0"/>
              <a:cs typeface="Times New Roman" pitchFamily="18" charset="0"/>
            </a:endParaRPr>
          </a:p>
          <a:p>
            <a:pPr marL="469900" marR="5080" algn="just">
              <a:lnSpc>
                <a:spcPts val="3020"/>
              </a:lnSpc>
              <a:tabLst>
                <a:tab pos="3144520" algn="l"/>
              </a:tabLst>
            </a:pPr>
            <a:r>
              <a:rPr sz="2400" b="1" spc="-5" dirty="0">
                <a:latin typeface="Times New Roman" pitchFamily="18" charset="0"/>
                <a:cs typeface="Times New Roman" pitchFamily="18" charset="0"/>
              </a:rPr>
              <a:t>User</a:t>
            </a:r>
            <a:r>
              <a:rPr sz="2400" b="1" spc="20" dirty="0">
                <a:latin typeface="Times New Roman" pitchFamily="18" charset="0"/>
                <a:cs typeface="Times New Roman" pitchFamily="18" charset="0"/>
              </a:rPr>
              <a:t> </a:t>
            </a:r>
            <a:r>
              <a:rPr sz="2400" b="1" spc="-15" dirty="0">
                <a:latin typeface="Times New Roman" pitchFamily="18" charset="0"/>
                <a:cs typeface="Times New Roman" pitchFamily="18" charset="0"/>
              </a:rPr>
              <a:t>wants</a:t>
            </a:r>
            <a:r>
              <a:rPr sz="2400" b="1" spc="10" dirty="0">
                <a:latin typeface="Times New Roman" pitchFamily="18" charset="0"/>
                <a:cs typeface="Times New Roman" pitchFamily="18" charset="0"/>
              </a:rPr>
              <a:t> </a:t>
            </a:r>
            <a:r>
              <a:rPr sz="2400" b="1" spc="-15" dirty="0">
                <a:latin typeface="Times New Roman" pitchFamily="18" charset="0"/>
                <a:cs typeface="Times New Roman" pitchFamily="18" charset="0"/>
              </a:rPr>
              <a:t>more	</a:t>
            </a:r>
            <a:r>
              <a:rPr sz="2400" b="1" spc="-5" dirty="0">
                <a:latin typeface="Times New Roman" pitchFamily="18" charset="0"/>
                <a:cs typeface="Times New Roman" pitchFamily="18" charset="0"/>
              </a:rPr>
              <a:t>opcodes</a:t>
            </a:r>
            <a:r>
              <a:rPr sz="2400" b="1" spc="-5">
                <a:latin typeface="Times New Roman" pitchFamily="18" charset="0"/>
                <a:cs typeface="Times New Roman" pitchFamily="18" charset="0"/>
              </a:rPr>
              <a:t>, </a:t>
            </a:r>
            <a:r>
              <a:rPr sz="2400" b="1" spc="-10" smtClean="0">
                <a:latin typeface="Times New Roman" pitchFamily="18" charset="0"/>
                <a:cs typeface="Times New Roman" pitchFamily="18" charset="0"/>
              </a:rPr>
              <a:t>operands</a:t>
            </a:r>
            <a:r>
              <a:rPr lang="en-US" sz="2400" b="1" spc="-1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greater flexibility in implementing certain functions</a:t>
            </a:r>
            <a:r>
              <a:rPr lang="en-US" sz="2400" b="1" spc="-10" dirty="0" smtClean="0">
                <a:latin typeface="Times New Roman" pitchFamily="18" charset="0"/>
                <a:cs typeface="Times New Roman" pitchFamily="18" charset="0"/>
              </a:rPr>
              <a:t>)</a:t>
            </a:r>
            <a:r>
              <a:rPr sz="2400" b="1" spc="-10" smtClean="0">
                <a:latin typeface="Times New Roman" pitchFamily="18" charset="0"/>
                <a:cs typeface="Times New Roman" pitchFamily="18" charset="0"/>
              </a:rPr>
              <a:t>, </a:t>
            </a:r>
            <a:r>
              <a:rPr sz="2400" b="1" spc="-10" dirty="0">
                <a:latin typeface="Times New Roman" pitchFamily="18" charset="0"/>
                <a:cs typeface="Times New Roman" pitchFamily="18" charset="0"/>
              </a:rPr>
              <a:t>addressing </a:t>
            </a:r>
            <a:r>
              <a:rPr sz="2400" b="1" spc="-620" dirty="0">
                <a:latin typeface="Times New Roman" pitchFamily="18" charset="0"/>
                <a:cs typeface="Times New Roman" pitchFamily="18" charset="0"/>
              </a:rPr>
              <a:t> </a:t>
            </a:r>
            <a:r>
              <a:rPr sz="2400" b="1" spc="-10" dirty="0">
                <a:latin typeface="Times New Roman" pitchFamily="18" charset="0"/>
                <a:cs typeface="Times New Roman" pitchFamily="18" charset="0"/>
              </a:rPr>
              <a:t>modes </a:t>
            </a:r>
            <a:r>
              <a:rPr sz="2400" b="1" spc="-5" dirty="0">
                <a:latin typeface="Times New Roman" pitchFamily="18" charset="0"/>
                <a:cs typeface="Times New Roman" pitchFamily="18" charset="0"/>
              </a:rPr>
              <a:t>,</a:t>
            </a:r>
            <a:r>
              <a:rPr sz="2400" b="1" spc="10" dirty="0">
                <a:latin typeface="Times New Roman" pitchFamily="18" charset="0"/>
                <a:cs typeface="Times New Roman" pitchFamily="18" charset="0"/>
              </a:rPr>
              <a:t> </a:t>
            </a:r>
            <a:r>
              <a:rPr sz="2400" b="1" spc="-10">
                <a:latin typeface="Times New Roman" pitchFamily="18" charset="0"/>
                <a:cs typeface="Times New Roman" pitchFamily="18" charset="0"/>
              </a:rPr>
              <a:t>address</a:t>
            </a:r>
            <a:r>
              <a:rPr sz="2400" b="1" spc="5">
                <a:latin typeface="Times New Roman" pitchFamily="18" charset="0"/>
                <a:cs typeface="Times New Roman" pitchFamily="18" charset="0"/>
              </a:rPr>
              <a:t> </a:t>
            </a:r>
            <a:r>
              <a:rPr sz="2400" b="1" spc="-20" smtClean="0">
                <a:latin typeface="Times New Roman" pitchFamily="18" charset="0"/>
                <a:cs typeface="Times New Roman" pitchFamily="18" charset="0"/>
              </a:rPr>
              <a:t>range</a:t>
            </a:r>
            <a:endParaRPr lang="en-US" sz="2400" b="1" spc="-20" dirty="0" smtClean="0">
              <a:latin typeface="Times New Roman" pitchFamily="18" charset="0"/>
              <a:cs typeface="Times New Roman" pitchFamily="18" charset="0"/>
            </a:endParaRPr>
          </a:p>
          <a:p>
            <a:pPr marL="469900" marR="5080" algn="just">
              <a:lnSpc>
                <a:spcPts val="3020"/>
              </a:lnSpc>
              <a:tabLst>
                <a:tab pos="3144520" algn="l"/>
              </a:tabLst>
            </a:pPr>
            <a:r>
              <a:rPr lang="en-US" sz="2400" dirty="0" smtClean="0">
                <a:latin typeface="Times New Roman" pitchFamily="18" charset="0"/>
                <a:cs typeface="Times New Roman" pitchFamily="18" charset="0"/>
              </a:rPr>
              <a:t>All of these things (</a:t>
            </a:r>
            <a:r>
              <a:rPr lang="en-US" sz="2400" dirty="0" err="1" smtClean="0">
                <a:latin typeface="Times New Roman" pitchFamily="18" charset="0"/>
                <a:cs typeface="Times New Roman" pitchFamily="18" charset="0"/>
              </a:rPr>
              <a:t>opcodes</a:t>
            </a:r>
            <a:r>
              <a:rPr lang="en-US" sz="2400" dirty="0" smtClean="0">
                <a:latin typeface="Times New Roman" pitchFamily="18" charset="0"/>
                <a:cs typeface="Times New Roman" pitchFamily="18" charset="0"/>
              </a:rPr>
              <a:t>, operands, addressing</a:t>
            </a:r>
          </a:p>
          <a:p>
            <a:pPr marL="469900" marR="5080" algn="just">
              <a:lnSpc>
                <a:spcPts val="3020"/>
              </a:lnSpc>
              <a:tabLst>
                <a:tab pos="3144520" algn="l"/>
              </a:tabLst>
            </a:pPr>
            <a:r>
              <a:rPr lang="en-US" sz="2400" dirty="0" smtClean="0">
                <a:latin typeface="Times New Roman" pitchFamily="18" charset="0"/>
                <a:cs typeface="Times New Roman" pitchFamily="18" charset="0"/>
              </a:rPr>
              <a:t>modes, address range) require bits and push in the direction of longer instruction length-more space</a:t>
            </a:r>
          </a:p>
          <a:p>
            <a:pPr marL="469900" marR="5080" algn="just">
              <a:lnSpc>
                <a:spcPts val="3020"/>
              </a:lnSpc>
              <a:tabLst>
                <a:tab pos="3144520" algn="l"/>
              </a:tabLst>
            </a:pPr>
            <a:endParaRPr lang="en-US" sz="2400" dirty="0" smtClean="0">
              <a:latin typeface="Times New Roman" pitchFamily="18" charset="0"/>
              <a:cs typeface="Times New Roman" pitchFamily="18" charset="0"/>
            </a:endParaRPr>
          </a:p>
          <a:p>
            <a:pPr marL="469900" marR="5080" algn="just">
              <a:lnSpc>
                <a:spcPts val="3020"/>
              </a:lnSpc>
              <a:tabLst>
                <a:tab pos="3144520" algn="l"/>
              </a:tabLst>
            </a:pPr>
            <a:endParaRPr lang="en-US" sz="2400" dirty="0" smtClean="0">
              <a:latin typeface="Times New Roman" pitchFamily="18" charset="0"/>
              <a:cs typeface="Times New Roman" pitchFamily="18" charset="0"/>
            </a:endParaRPr>
          </a:p>
          <a:p>
            <a:pPr marL="469900" marR="5080" algn="just">
              <a:lnSpc>
                <a:spcPts val="3020"/>
              </a:lnSpc>
              <a:tabLst>
                <a:tab pos="3144520" algn="l"/>
              </a:tabLst>
            </a:pPr>
            <a:r>
              <a:rPr lang="en-US" sz="2400" dirty="0" smtClean="0">
                <a:latin typeface="Times New Roman" pitchFamily="18" charset="0"/>
                <a:cs typeface="Times New Roman" pitchFamily="18" charset="0"/>
              </a:rPr>
              <a:t>.</a:t>
            </a:r>
            <a:endParaRPr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41854" y="461594"/>
            <a:ext cx="3863340" cy="697230"/>
          </a:xfrm>
          <a:prstGeom prst="rect">
            <a:avLst/>
          </a:prstGeom>
        </p:spPr>
        <p:txBody>
          <a:bodyPr vert="horz" wrap="square" lIns="0" tIns="13335" rIns="0" bIns="0" rtlCol="0">
            <a:spAutoFit/>
          </a:bodyPr>
          <a:lstStyle/>
          <a:p>
            <a:pPr marL="12700">
              <a:lnSpc>
                <a:spcPct val="100000"/>
              </a:lnSpc>
              <a:spcBef>
                <a:spcPts val="105"/>
              </a:spcBef>
            </a:pPr>
            <a:r>
              <a:rPr sz="4400" b="0" spc="-5" dirty="0">
                <a:latin typeface="Calibri"/>
                <a:cs typeface="Calibri"/>
              </a:rPr>
              <a:t>Allocation</a:t>
            </a:r>
            <a:r>
              <a:rPr sz="4400" b="0" spc="-25" dirty="0">
                <a:latin typeface="Calibri"/>
                <a:cs typeface="Calibri"/>
              </a:rPr>
              <a:t> </a:t>
            </a:r>
            <a:r>
              <a:rPr sz="4400" b="0" dirty="0">
                <a:latin typeface="Calibri"/>
                <a:cs typeface="Calibri"/>
              </a:rPr>
              <a:t>of</a:t>
            </a:r>
            <a:r>
              <a:rPr sz="4400" b="0" spc="-45" dirty="0">
                <a:latin typeface="Calibri"/>
                <a:cs typeface="Calibri"/>
              </a:rPr>
              <a:t> </a:t>
            </a:r>
            <a:r>
              <a:rPr sz="4400" b="0" dirty="0">
                <a:latin typeface="Calibri"/>
                <a:cs typeface="Calibri"/>
              </a:rPr>
              <a:t>Bits</a:t>
            </a:r>
            <a:endParaRPr sz="4400">
              <a:latin typeface="Calibri"/>
              <a:cs typeface="Calibri"/>
            </a:endParaRPr>
          </a:p>
        </p:txBody>
      </p:sp>
      <p:sp>
        <p:nvSpPr>
          <p:cNvPr id="3" name="object 3"/>
          <p:cNvSpPr txBox="1"/>
          <p:nvPr/>
        </p:nvSpPr>
        <p:spPr>
          <a:xfrm>
            <a:off x="152400" y="1143000"/>
            <a:ext cx="8686800" cy="5220660"/>
          </a:xfrm>
          <a:prstGeom prst="rect">
            <a:avLst/>
          </a:prstGeom>
        </p:spPr>
        <p:txBody>
          <a:bodyPr vert="horz" wrap="square" lIns="0" tIns="110490" rIns="0" bIns="0" rtlCol="0">
            <a:spAutoFit/>
          </a:bodyPr>
          <a:lstStyle/>
          <a:p>
            <a:pPr marL="355600" indent="-343535" algn="just">
              <a:lnSpc>
                <a:spcPct val="100000"/>
              </a:lnSpc>
              <a:spcBef>
                <a:spcPts val="870"/>
              </a:spcBef>
              <a:buFont typeface="Arial MT"/>
              <a:buChar char="•"/>
              <a:tabLst>
                <a:tab pos="355600" algn="l"/>
                <a:tab pos="356235" algn="l"/>
              </a:tabLst>
            </a:pPr>
            <a:r>
              <a:rPr sz="2400" dirty="0">
                <a:latin typeface="Times New Roman" pitchFamily="18" charset="0"/>
                <a:cs typeface="Times New Roman" pitchFamily="18" charset="0"/>
              </a:rPr>
              <a:t>Number</a:t>
            </a:r>
            <a:r>
              <a:rPr sz="2400" spc="-30" dirty="0">
                <a:latin typeface="Times New Roman" pitchFamily="18" charset="0"/>
                <a:cs typeface="Times New Roman" pitchFamily="18" charset="0"/>
              </a:rPr>
              <a:t> </a:t>
            </a:r>
            <a:r>
              <a:rPr sz="2400" dirty="0">
                <a:latin typeface="Times New Roman" pitchFamily="18" charset="0"/>
                <a:cs typeface="Times New Roman" pitchFamily="18" charset="0"/>
              </a:rPr>
              <a:t>of</a:t>
            </a:r>
            <a:r>
              <a:rPr sz="2400" spc="-25" dirty="0">
                <a:latin typeface="Times New Roman" pitchFamily="18" charset="0"/>
                <a:cs typeface="Times New Roman" pitchFamily="18" charset="0"/>
              </a:rPr>
              <a:t> </a:t>
            </a:r>
            <a:r>
              <a:rPr sz="2400" spc="-5">
                <a:latin typeface="Times New Roman" pitchFamily="18" charset="0"/>
                <a:cs typeface="Times New Roman" pitchFamily="18" charset="0"/>
              </a:rPr>
              <a:t>addressing </a:t>
            </a:r>
            <a:r>
              <a:rPr sz="2400" smtClean="0">
                <a:latin typeface="Times New Roman" pitchFamily="18" charset="0"/>
                <a:cs typeface="Times New Roman" pitchFamily="18" charset="0"/>
              </a:rPr>
              <a:t>modes</a:t>
            </a:r>
            <a:r>
              <a:rPr lang="en-US" sz="2400" dirty="0" smtClean="0">
                <a:latin typeface="Times New Roman" pitchFamily="18" charset="0"/>
                <a:cs typeface="Times New Roman" pitchFamily="18" charset="0"/>
              </a:rPr>
              <a:t>-</a:t>
            </a:r>
            <a:endParaRPr sz="2400">
              <a:latin typeface="Times New Roman" pitchFamily="18" charset="0"/>
              <a:cs typeface="Times New Roman" pitchFamily="18" charset="0"/>
            </a:endParaRPr>
          </a:p>
          <a:p>
            <a:pPr marL="355600" indent="-343535" algn="just">
              <a:lnSpc>
                <a:spcPct val="100000"/>
              </a:lnSpc>
              <a:spcBef>
                <a:spcPts val="765"/>
              </a:spcBef>
              <a:buFont typeface="Arial MT"/>
              <a:buChar char="•"/>
              <a:tabLst>
                <a:tab pos="355600" algn="l"/>
                <a:tab pos="356235" algn="l"/>
              </a:tabLst>
            </a:pPr>
            <a:r>
              <a:rPr sz="2400" spc="-5" dirty="0">
                <a:latin typeface="Times New Roman" pitchFamily="18" charset="0"/>
                <a:cs typeface="Times New Roman" pitchFamily="18" charset="0"/>
              </a:rPr>
              <a:t>Number</a:t>
            </a:r>
            <a:r>
              <a:rPr sz="2400" spc="-15" dirty="0">
                <a:latin typeface="Times New Roman" pitchFamily="18" charset="0"/>
                <a:cs typeface="Times New Roman" pitchFamily="18" charset="0"/>
              </a:rPr>
              <a:t> </a:t>
            </a:r>
            <a:r>
              <a:rPr sz="2400" spc="-5">
                <a:latin typeface="Times New Roman" pitchFamily="18" charset="0"/>
                <a:cs typeface="Times New Roman" pitchFamily="18" charset="0"/>
              </a:rPr>
              <a:t>of</a:t>
            </a:r>
            <a:r>
              <a:rPr sz="2400" spc="-20">
                <a:latin typeface="Times New Roman" pitchFamily="18" charset="0"/>
                <a:cs typeface="Times New Roman" pitchFamily="18" charset="0"/>
              </a:rPr>
              <a:t> </a:t>
            </a:r>
            <a:r>
              <a:rPr sz="2400" spc="-10" smtClean="0">
                <a:latin typeface="Times New Roman" pitchFamily="18" charset="0"/>
                <a:cs typeface="Times New Roman" pitchFamily="18" charset="0"/>
              </a:rPr>
              <a:t>operands</a:t>
            </a:r>
            <a:endParaRPr lang="en-US" sz="2400" spc="-10" dirty="0" smtClean="0">
              <a:latin typeface="Times New Roman" pitchFamily="18" charset="0"/>
              <a:cs typeface="Times New Roman" pitchFamily="18" charset="0"/>
            </a:endParaRPr>
          </a:p>
          <a:p>
            <a:pPr marL="355600" indent="-343535" algn="just">
              <a:lnSpc>
                <a:spcPct val="100000"/>
              </a:lnSpc>
              <a:spcBef>
                <a:spcPts val="765"/>
              </a:spcBef>
              <a:buFont typeface="Arial MT"/>
              <a:buChar char="•"/>
              <a:tabLst>
                <a:tab pos="355600" algn="l"/>
                <a:tab pos="356235" algn="l"/>
              </a:tabLst>
            </a:pPr>
            <a:endParaRPr lang="en-US" sz="2400" spc="-10" dirty="0" smtClean="0">
              <a:latin typeface="Times New Roman" pitchFamily="18" charset="0"/>
              <a:cs typeface="Times New Roman" pitchFamily="18" charset="0"/>
            </a:endParaRPr>
          </a:p>
          <a:p>
            <a:pPr marL="355600" indent="-343535" algn="just">
              <a:lnSpc>
                <a:spcPct val="100000"/>
              </a:lnSpc>
              <a:spcBef>
                <a:spcPts val="765"/>
              </a:spcBef>
              <a:tabLst>
                <a:tab pos="355600" algn="l"/>
                <a:tab pos="356235" algn="l"/>
              </a:tabLst>
            </a:pPr>
            <a:endParaRPr sz="2400">
              <a:latin typeface="Times New Roman" pitchFamily="18" charset="0"/>
              <a:cs typeface="Times New Roman" pitchFamily="18" charset="0"/>
            </a:endParaRPr>
          </a:p>
          <a:p>
            <a:pPr algn="just">
              <a:buFont typeface="Arial" pitchFamily="34" charset="0"/>
              <a:buChar char="•"/>
            </a:pPr>
            <a:r>
              <a:rPr sz="2400" spc="-20" dirty="0">
                <a:latin typeface="Times New Roman" pitchFamily="18" charset="0"/>
                <a:cs typeface="Times New Roman" pitchFamily="18" charset="0"/>
              </a:rPr>
              <a:t>Register</a:t>
            </a:r>
            <a:r>
              <a:rPr sz="2400" spc="-10" dirty="0">
                <a:latin typeface="Times New Roman" pitchFamily="18" charset="0"/>
                <a:cs typeface="Times New Roman" pitchFamily="18" charset="0"/>
              </a:rPr>
              <a:t> </a:t>
            </a:r>
            <a:r>
              <a:rPr sz="2400" spc="-20">
                <a:latin typeface="Times New Roman" pitchFamily="18" charset="0"/>
                <a:cs typeface="Times New Roman" pitchFamily="18" charset="0"/>
              </a:rPr>
              <a:t>versus</a:t>
            </a:r>
            <a:r>
              <a:rPr sz="2400" spc="-25">
                <a:latin typeface="Times New Roman" pitchFamily="18" charset="0"/>
                <a:cs typeface="Times New Roman" pitchFamily="18" charset="0"/>
              </a:rPr>
              <a:t> </a:t>
            </a:r>
            <a:r>
              <a:rPr sz="2400" smtClean="0">
                <a:latin typeface="Times New Roman" pitchFamily="18" charset="0"/>
                <a:cs typeface="Times New Roman" pitchFamily="18" charset="0"/>
              </a:rPr>
              <a:t>memory</a:t>
            </a:r>
            <a:r>
              <a:rPr lang="en-US" sz="2400" dirty="0" smtClean="0">
                <a:latin typeface="Times New Roman" pitchFamily="18" charset="0"/>
                <a:cs typeface="Times New Roman" pitchFamily="18" charset="0"/>
              </a:rPr>
              <a:t>-A machine must have registers so that data can be brought into the processor for processing. The more that registers can be used for operand references, the fewer bits are needed</a:t>
            </a:r>
          </a:p>
          <a:p>
            <a:pPr algn="just">
              <a:buFont typeface="Arial" pitchFamily="34" charset="0"/>
              <a:buChar char="•"/>
            </a:pPr>
            <a:endParaRPr lang="en-US" sz="2400" dirty="0" smtClean="0">
              <a:latin typeface="Times New Roman" pitchFamily="18" charset="0"/>
              <a:cs typeface="Times New Roman" pitchFamily="18" charset="0"/>
            </a:endParaRPr>
          </a:p>
          <a:p>
            <a:pPr algn="just"/>
            <a:endParaRPr sz="2400">
              <a:latin typeface="Times New Roman" pitchFamily="18" charset="0"/>
              <a:cs typeface="Times New Roman" pitchFamily="18" charset="0"/>
            </a:endParaRPr>
          </a:p>
          <a:p>
            <a:pPr algn="just">
              <a:buFont typeface="Arial" pitchFamily="34" charset="0"/>
              <a:buChar char="•"/>
            </a:pPr>
            <a:r>
              <a:rPr sz="2400" spc="-5" dirty="0">
                <a:latin typeface="Times New Roman" pitchFamily="18" charset="0"/>
                <a:cs typeface="Times New Roman" pitchFamily="18" charset="0"/>
              </a:rPr>
              <a:t>Number</a:t>
            </a:r>
            <a:r>
              <a:rPr sz="2400" spc="-15" dirty="0">
                <a:latin typeface="Times New Roman" pitchFamily="18" charset="0"/>
                <a:cs typeface="Times New Roman" pitchFamily="18" charset="0"/>
              </a:rPr>
              <a:t> </a:t>
            </a:r>
            <a:r>
              <a:rPr sz="2400" spc="-5" dirty="0">
                <a:latin typeface="Times New Roman" pitchFamily="18" charset="0"/>
                <a:cs typeface="Times New Roman" pitchFamily="18" charset="0"/>
              </a:rPr>
              <a:t>of</a:t>
            </a:r>
            <a:r>
              <a:rPr sz="2400" spc="-20" dirty="0">
                <a:latin typeface="Times New Roman" pitchFamily="18" charset="0"/>
                <a:cs typeface="Times New Roman" pitchFamily="18" charset="0"/>
              </a:rPr>
              <a:t> </a:t>
            </a:r>
            <a:r>
              <a:rPr sz="2400" spc="-15">
                <a:latin typeface="Times New Roman" pitchFamily="18" charset="0"/>
                <a:cs typeface="Times New Roman" pitchFamily="18" charset="0"/>
              </a:rPr>
              <a:t>register</a:t>
            </a:r>
            <a:r>
              <a:rPr sz="2400" spc="-10">
                <a:latin typeface="Times New Roman" pitchFamily="18" charset="0"/>
                <a:cs typeface="Times New Roman" pitchFamily="18" charset="0"/>
              </a:rPr>
              <a:t> </a:t>
            </a:r>
            <a:r>
              <a:rPr sz="2400" spc="-5" smtClean="0">
                <a:latin typeface="Times New Roman" pitchFamily="18" charset="0"/>
                <a:cs typeface="Times New Roman" pitchFamily="18" charset="0"/>
              </a:rPr>
              <a:t>sets</a:t>
            </a:r>
            <a:r>
              <a:rPr lang="en-US" sz="2400" spc="-5"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Some architectures, including that of the x86, have a collection of two or more specialized sets (data &amp; addressing). a functional split requires fewer bits to be used in the instruction.</a:t>
            </a:r>
          </a:p>
          <a:p>
            <a:pPr algn="just">
              <a:buFont typeface="Arial" pitchFamily="34" charset="0"/>
              <a:buChar char="•"/>
            </a:pPr>
            <a:endParaRPr sz="240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28600" y="1447800"/>
            <a:ext cx="8705088" cy="4800600"/>
          </a:xfrm>
        </p:spPr>
        <p:txBody>
          <a:bodyPr>
            <a:normAutofit/>
          </a:bodyPr>
          <a:lstStyle/>
          <a:p>
            <a:pPr algn="just"/>
            <a:r>
              <a:rPr lang="en-US" sz="2400" spc="-10" dirty="0" smtClean="0">
                <a:latin typeface="Times New Roman" pitchFamily="18" charset="0"/>
                <a:cs typeface="Times New Roman" pitchFamily="18" charset="0"/>
              </a:rPr>
              <a:t>Address</a:t>
            </a:r>
            <a:r>
              <a:rPr lang="en-US" sz="2400" spc="-25" dirty="0" smtClean="0">
                <a:latin typeface="Times New Roman" pitchFamily="18" charset="0"/>
                <a:cs typeface="Times New Roman" pitchFamily="18" charset="0"/>
              </a:rPr>
              <a:t> </a:t>
            </a:r>
            <a:r>
              <a:rPr lang="en-US" sz="2400" spc="-20" dirty="0" smtClean="0">
                <a:latin typeface="Times New Roman" pitchFamily="18" charset="0"/>
                <a:cs typeface="Times New Roman" pitchFamily="18" charset="0"/>
              </a:rPr>
              <a:t>range-</a:t>
            </a:r>
            <a:r>
              <a:rPr lang="en-US" sz="2400" dirty="0" smtClean="0">
                <a:latin typeface="Times New Roman" pitchFamily="18" charset="0"/>
                <a:cs typeface="Times New Roman" pitchFamily="18" charset="0"/>
              </a:rPr>
              <a:t>the range of addresses that can be referenced is related to the number of address bits. it is still convenient to allow rather large displacements from the register address, which requires a relatively large number of address bits in the instruction.</a:t>
            </a:r>
          </a:p>
          <a:p>
            <a:pPr algn="just">
              <a:buNone/>
            </a:pPr>
            <a:endParaRPr lang="en-US" sz="2400" dirty="0" smtClean="0">
              <a:latin typeface="Times New Roman" pitchFamily="18" charset="0"/>
              <a:cs typeface="Times New Roman" pitchFamily="18" charset="0"/>
            </a:endParaRPr>
          </a:p>
          <a:p>
            <a:pPr algn="just">
              <a:buNone/>
            </a:pPr>
            <a:endParaRPr lang="en-US" sz="2400" dirty="0" smtClean="0">
              <a:latin typeface="Times New Roman" pitchFamily="18" charset="0"/>
              <a:cs typeface="Times New Roman" pitchFamily="18" charset="0"/>
            </a:endParaRPr>
          </a:p>
          <a:p>
            <a:pPr algn="just"/>
            <a:r>
              <a:rPr lang="en-US" sz="2400" spc="-10" dirty="0" smtClean="0">
                <a:latin typeface="Times New Roman" pitchFamily="18" charset="0"/>
                <a:cs typeface="Times New Roman" pitchFamily="18" charset="0"/>
              </a:rPr>
              <a:t>Address</a:t>
            </a:r>
            <a:r>
              <a:rPr lang="en-US" sz="2400" spc="-15" dirty="0" smtClean="0">
                <a:latin typeface="Times New Roman" pitchFamily="18" charset="0"/>
                <a:cs typeface="Times New Roman" pitchFamily="18" charset="0"/>
              </a:rPr>
              <a:t> </a:t>
            </a:r>
            <a:r>
              <a:rPr lang="en-US" sz="2400" spc="-10" dirty="0" smtClean="0">
                <a:latin typeface="Times New Roman" pitchFamily="18" charset="0"/>
                <a:cs typeface="Times New Roman" pitchFamily="18" charset="0"/>
              </a:rPr>
              <a:t>Granularity-</a:t>
            </a:r>
            <a:r>
              <a:rPr lang="en-US" sz="2400" dirty="0" smtClean="0">
                <a:latin typeface="Times New Roman" pitchFamily="18" charset="0"/>
                <a:cs typeface="Times New Roman" pitchFamily="18" charset="0"/>
              </a:rPr>
              <a:t>In a system with 16- or 32-bit words, an address can reference a word or a byte at the designer’s choice. Byte addressing is convenient for character manipulation but requires, for a fixed size memory, more address bits.</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15108" y="461594"/>
            <a:ext cx="5114925" cy="697230"/>
          </a:xfrm>
          <a:prstGeom prst="rect">
            <a:avLst/>
          </a:prstGeom>
        </p:spPr>
        <p:txBody>
          <a:bodyPr vert="horz" wrap="square" lIns="0" tIns="13335" rIns="0" bIns="0" rtlCol="0">
            <a:spAutoFit/>
          </a:bodyPr>
          <a:lstStyle/>
          <a:p>
            <a:pPr marL="12700">
              <a:lnSpc>
                <a:spcPct val="100000"/>
              </a:lnSpc>
              <a:spcBef>
                <a:spcPts val="105"/>
              </a:spcBef>
            </a:pPr>
            <a:r>
              <a:rPr sz="4400" b="0" dirty="0">
                <a:latin typeface="Calibri"/>
                <a:cs typeface="Calibri"/>
              </a:rPr>
              <a:t>CPU</a:t>
            </a:r>
            <a:r>
              <a:rPr sz="4400" b="0" spc="-30" dirty="0">
                <a:latin typeface="Calibri"/>
                <a:cs typeface="Calibri"/>
              </a:rPr>
              <a:t> </a:t>
            </a:r>
            <a:r>
              <a:rPr sz="4400" b="0" dirty="0">
                <a:latin typeface="Calibri"/>
                <a:cs typeface="Calibri"/>
              </a:rPr>
              <a:t>With</a:t>
            </a:r>
            <a:r>
              <a:rPr sz="4400" b="0" spc="-25" dirty="0">
                <a:latin typeface="Calibri"/>
                <a:cs typeface="Calibri"/>
              </a:rPr>
              <a:t> Systems</a:t>
            </a:r>
            <a:r>
              <a:rPr sz="4400" b="0" spc="-20" dirty="0">
                <a:latin typeface="Calibri"/>
                <a:cs typeface="Calibri"/>
              </a:rPr>
              <a:t> </a:t>
            </a:r>
            <a:r>
              <a:rPr sz="4400" b="0" spc="-5" dirty="0">
                <a:latin typeface="Calibri"/>
                <a:cs typeface="Calibri"/>
              </a:rPr>
              <a:t>Bus</a:t>
            </a:r>
            <a:endParaRPr sz="4400">
              <a:latin typeface="Calibri"/>
              <a:cs typeface="Calibri"/>
            </a:endParaRPr>
          </a:p>
        </p:txBody>
      </p:sp>
      <p:pic>
        <p:nvPicPr>
          <p:cNvPr id="3" name="object 3"/>
          <p:cNvPicPr/>
          <p:nvPr/>
        </p:nvPicPr>
        <p:blipFill>
          <a:blip r:embed="rId2" cstate="print"/>
          <a:stretch>
            <a:fillRect/>
          </a:stretch>
        </p:blipFill>
        <p:spPr>
          <a:xfrm>
            <a:off x="1066800" y="1295400"/>
            <a:ext cx="6553200" cy="5029200"/>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29892" y="461594"/>
            <a:ext cx="6290310" cy="697230"/>
          </a:xfrm>
          <a:prstGeom prst="rect">
            <a:avLst/>
          </a:prstGeom>
        </p:spPr>
        <p:txBody>
          <a:bodyPr vert="horz" wrap="square" lIns="0" tIns="13335" rIns="0" bIns="0" rtlCol="0">
            <a:spAutoFit/>
          </a:bodyPr>
          <a:lstStyle/>
          <a:p>
            <a:pPr marL="12700">
              <a:lnSpc>
                <a:spcPct val="100000"/>
              </a:lnSpc>
              <a:spcBef>
                <a:spcPts val="105"/>
              </a:spcBef>
            </a:pPr>
            <a:r>
              <a:rPr sz="4400" b="0" spc="-15" dirty="0">
                <a:latin typeface="Calibri"/>
                <a:cs typeface="Calibri"/>
              </a:rPr>
              <a:t>Pentium</a:t>
            </a:r>
            <a:r>
              <a:rPr sz="4400" b="0" spc="-30" dirty="0">
                <a:latin typeface="Calibri"/>
                <a:cs typeface="Calibri"/>
              </a:rPr>
              <a:t> </a:t>
            </a:r>
            <a:r>
              <a:rPr sz="4400" b="0" spc="-5" dirty="0">
                <a:latin typeface="Calibri"/>
                <a:cs typeface="Calibri"/>
              </a:rPr>
              <a:t>Instruction</a:t>
            </a:r>
            <a:r>
              <a:rPr sz="4400" b="0" spc="-15" dirty="0">
                <a:latin typeface="Calibri"/>
                <a:cs typeface="Calibri"/>
              </a:rPr>
              <a:t> Format</a:t>
            </a:r>
            <a:endParaRPr sz="4400">
              <a:latin typeface="Calibri"/>
              <a:cs typeface="Calibri"/>
            </a:endParaRPr>
          </a:p>
        </p:txBody>
      </p:sp>
      <p:pic>
        <p:nvPicPr>
          <p:cNvPr id="3" name="object 3"/>
          <p:cNvPicPr/>
          <p:nvPr/>
        </p:nvPicPr>
        <p:blipFill>
          <a:blip r:embed="rId2" cstate="print"/>
          <a:stretch>
            <a:fillRect/>
          </a:stretch>
        </p:blipFill>
        <p:spPr>
          <a:xfrm>
            <a:off x="0" y="1092200"/>
            <a:ext cx="8893174" cy="5632450"/>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4638"/>
            <a:ext cx="8400288" cy="1143000"/>
          </a:xfrm>
        </p:spPr>
        <p:txBody>
          <a:bodyPr/>
          <a:lstStyle/>
          <a:p>
            <a:endParaRPr lang="en-US" dirty="0"/>
          </a:p>
        </p:txBody>
      </p:sp>
      <p:sp>
        <p:nvSpPr>
          <p:cNvPr id="3" name="Content Placeholder 2"/>
          <p:cNvSpPr>
            <a:spLocks noGrp="1"/>
          </p:cNvSpPr>
          <p:nvPr>
            <p:ph idx="1"/>
          </p:nvPr>
        </p:nvSpPr>
        <p:spPr>
          <a:xfrm>
            <a:off x="0" y="1371600"/>
            <a:ext cx="8839200" cy="4800600"/>
          </a:xfrm>
        </p:spPr>
        <p:txBody>
          <a:bodyPr>
            <a:normAutofit fontScale="92500"/>
          </a:bodyPr>
          <a:lstStyle/>
          <a:p>
            <a:pPr algn="just"/>
            <a:r>
              <a:rPr lang="en-US" sz="2400" dirty="0" smtClean="0">
                <a:latin typeface="Times New Roman" pitchFamily="18" charset="0"/>
                <a:cs typeface="Times New Roman" pitchFamily="18" charset="0"/>
              </a:rPr>
              <a:t>Instructions are made up of from zero to four optional instruction prefixes, a 1- or 2-byte </a:t>
            </a:r>
            <a:r>
              <a:rPr lang="en-US" sz="2400" dirty="0" err="1" smtClean="0">
                <a:latin typeface="Times New Roman" pitchFamily="18" charset="0"/>
                <a:cs typeface="Times New Roman" pitchFamily="18" charset="0"/>
              </a:rPr>
              <a:t>opcode</a:t>
            </a:r>
            <a:r>
              <a:rPr lang="en-US" sz="2400" dirty="0" smtClean="0">
                <a:latin typeface="Times New Roman" pitchFamily="18" charset="0"/>
                <a:cs typeface="Times New Roman" pitchFamily="18" charset="0"/>
              </a:rPr>
              <a:t>, an optional address </a:t>
            </a:r>
            <a:r>
              <a:rPr lang="en-US" sz="2400" dirty="0" err="1" smtClean="0">
                <a:latin typeface="Times New Roman" pitchFamily="18" charset="0"/>
                <a:cs typeface="Times New Roman" pitchFamily="18" charset="0"/>
              </a:rPr>
              <a:t>specifier</a:t>
            </a:r>
            <a:r>
              <a:rPr lang="en-US" sz="2400" dirty="0" smtClean="0">
                <a:latin typeface="Times New Roman" pitchFamily="18" charset="0"/>
                <a:cs typeface="Times New Roman" pitchFamily="18" charset="0"/>
              </a:rPr>
              <a:t> (which consists of the </a:t>
            </a:r>
            <a:r>
              <a:rPr lang="en-US" sz="2400" dirty="0" err="1" smtClean="0">
                <a:latin typeface="Times New Roman" pitchFamily="18" charset="0"/>
                <a:cs typeface="Times New Roman" pitchFamily="18" charset="0"/>
              </a:rPr>
              <a:t>ModR</a:t>
            </a:r>
            <a:r>
              <a:rPr lang="en-US" sz="2400" dirty="0" smtClean="0">
                <a:latin typeface="Times New Roman" pitchFamily="18" charset="0"/>
                <a:cs typeface="Times New Roman" pitchFamily="18" charset="0"/>
              </a:rPr>
              <a:t>/m byte and the Scale Index byte) an optional displacement, and an optional immediate field.</a:t>
            </a:r>
          </a:p>
          <a:p>
            <a:pPr algn="just"/>
            <a:endParaRPr lang="en-US" sz="2400" dirty="0" smtClean="0">
              <a:latin typeface="Times New Roman" pitchFamily="18" charset="0"/>
              <a:cs typeface="Times New Roman" pitchFamily="18" charset="0"/>
            </a:endParaRPr>
          </a:p>
          <a:p>
            <a:pPr marL="355600" indent="-343535" algn="just">
              <a:spcBef>
                <a:spcPts val="95"/>
              </a:spcBef>
              <a:buFont typeface="Arial MT"/>
              <a:buChar char="•"/>
              <a:tabLst>
                <a:tab pos="355600" algn="l"/>
                <a:tab pos="356235" algn="l"/>
              </a:tabLst>
            </a:pPr>
            <a:r>
              <a:rPr lang="en-US" sz="2400" b="1" spc="-5" dirty="0" smtClean="0">
                <a:latin typeface="Times New Roman" pitchFamily="18" charset="0"/>
                <a:cs typeface="Times New Roman" pitchFamily="18" charset="0"/>
              </a:rPr>
              <a:t>Instruction</a:t>
            </a:r>
            <a:r>
              <a:rPr lang="en-US" sz="2400" b="1" spc="-15" dirty="0" smtClean="0">
                <a:latin typeface="Times New Roman" pitchFamily="18" charset="0"/>
                <a:cs typeface="Times New Roman" pitchFamily="18" charset="0"/>
              </a:rPr>
              <a:t> </a:t>
            </a:r>
            <a:r>
              <a:rPr lang="en-US" sz="2400" b="1" spc="-20" dirty="0" smtClean="0">
                <a:latin typeface="Times New Roman" pitchFamily="18" charset="0"/>
                <a:cs typeface="Times New Roman" pitchFamily="18" charset="0"/>
              </a:rPr>
              <a:t>Prefixes</a:t>
            </a:r>
            <a:r>
              <a:rPr lang="en-US" sz="2400" spc="-20" dirty="0" smtClean="0">
                <a:latin typeface="Times New Roman" pitchFamily="18" charset="0"/>
                <a:cs typeface="Times New Roman" pitchFamily="18" charset="0"/>
              </a:rPr>
              <a:t>-</a:t>
            </a:r>
            <a:r>
              <a:rPr lang="en-US" sz="2400" b="1" spc="-20" dirty="0" smtClean="0">
                <a:latin typeface="Times New Roman" pitchFamily="18" charset="0"/>
                <a:cs typeface="Times New Roman" pitchFamily="18" charset="0"/>
              </a:rPr>
              <a:t>LOCK</a:t>
            </a:r>
            <a:r>
              <a:rPr lang="en-US" sz="2400" b="1" spc="5" dirty="0" smtClean="0">
                <a:latin typeface="Times New Roman" pitchFamily="18" charset="0"/>
                <a:cs typeface="Times New Roman" pitchFamily="18" charset="0"/>
              </a:rPr>
              <a:t> </a:t>
            </a:r>
            <a:r>
              <a:rPr lang="en-US" sz="2400" spc="-15" dirty="0" smtClean="0">
                <a:latin typeface="Times New Roman" pitchFamily="18" charset="0"/>
                <a:cs typeface="Times New Roman" pitchFamily="18" charset="0"/>
              </a:rPr>
              <a:t>prefix (ensure the </a:t>
            </a:r>
            <a:r>
              <a:rPr lang="en-US" sz="2400" dirty="0" smtClean="0">
                <a:latin typeface="Times New Roman" pitchFamily="18" charset="0"/>
                <a:cs typeface="Times New Roman" pitchFamily="18" charset="0"/>
              </a:rPr>
              <a:t>use of shared memory in multiprocessor environments.</a:t>
            </a:r>
            <a:r>
              <a:rPr lang="en-US" sz="2400" spc="-15" dirty="0" smtClean="0">
                <a:latin typeface="Times New Roman" pitchFamily="18" charset="0"/>
                <a:cs typeface="Times New Roman" pitchFamily="18" charset="0"/>
              </a:rPr>
              <a:t>)</a:t>
            </a:r>
            <a:r>
              <a:rPr lang="en-US" sz="2400" spc="10" dirty="0" smtClean="0">
                <a:latin typeface="Times New Roman" pitchFamily="18" charset="0"/>
                <a:cs typeface="Times New Roman" pitchFamily="18" charset="0"/>
              </a:rPr>
              <a:t> </a:t>
            </a:r>
            <a:r>
              <a:rPr lang="en-US" sz="2400" spc="-5" dirty="0" smtClean="0">
                <a:latin typeface="Times New Roman" pitchFamily="18" charset="0"/>
                <a:cs typeface="Times New Roman" pitchFamily="18" charset="0"/>
              </a:rPr>
              <a:t>or</a:t>
            </a:r>
            <a:r>
              <a:rPr lang="en-US" sz="2400" dirty="0" smtClean="0">
                <a:latin typeface="Times New Roman" pitchFamily="18" charset="0"/>
                <a:cs typeface="Times New Roman" pitchFamily="18" charset="0"/>
              </a:rPr>
              <a:t> </a:t>
            </a:r>
            <a:r>
              <a:rPr lang="en-US" sz="2400" spc="-5" dirty="0" smtClean="0">
                <a:latin typeface="Times New Roman" pitchFamily="18" charset="0"/>
                <a:cs typeface="Times New Roman" pitchFamily="18" charset="0"/>
              </a:rPr>
              <a:t>one of</a:t>
            </a:r>
            <a:r>
              <a:rPr lang="en-US" sz="2400" spc="-20" dirty="0" smtClean="0">
                <a:latin typeface="Times New Roman" pitchFamily="18" charset="0"/>
                <a:cs typeface="Times New Roman" pitchFamily="18" charset="0"/>
              </a:rPr>
              <a:t> </a:t>
            </a:r>
            <a:r>
              <a:rPr lang="en-US" sz="2400" spc="-5" dirty="0" smtClean="0">
                <a:latin typeface="Times New Roman" pitchFamily="18" charset="0"/>
                <a:cs typeface="Times New Roman" pitchFamily="18" charset="0"/>
              </a:rPr>
              <a:t>the</a:t>
            </a:r>
            <a:r>
              <a:rPr lang="en-US" sz="2400" spc="35" dirty="0" smtClean="0">
                <a:latin typeface="Times New Roman" pitchFamily="18" charset="0"/>
                <a:cs typeface="Times New Roman" pitchFamily="18" charset="0"/>
              </a:rPr>
              <a:t> </a:t>
            </a:r>
            <a:r>
              <a:rPr lang="en-US" sz="2400" b="1" spc="-45" dirty="0" smtClean="0">
                <a:latin typeface="Times New Roman" pitchFamily="18" charset="0"/>
                <a:cs typeface="Times New Roman" pitchFamily="18" charset="0"/>
              </a:rPr>
              <a:t>REPEAT </a:t>
            </a:r>
            <a:r>
              <a:rPr lang="en-US" sz="2400" spc="-10" dirty="0" smtClean="0">
                <a:latin typeface="Times New Roman" pitchFamily="18" charset="0"/>
                <a:cs typeface="Times New Roman" pitchFamily="18" charset="0"/>
              </a:rPr>
              <a:t>prefixes(REP,REPE,REPNE,REPZ,REPNZ…. specify repeated operation of a string, which enables the x86 to process strings much faster)</a:t>
            </a:r>
          </a:p>
          <a:p>
            <a:pPr marL="629920" lvl="1" indent="-343535" algn="just">
              <a:spcBef>
                <a:spcPts val="95"/>
              </a:spcBef>
              <a:buFont typeface="Arial MT"/>
              <a:buChar char="•"/>
              <a:tabLst>
                <a:tab pos="355600" algn="l"/>
                <a:tab pos="356235" algn="l"/>
              </a:tabLst>
            </a:pPr>
            <a:endParaRPr lang="en-US" sz="2400" dirty="0" smtClean="0">
              <a:latin typeface="Times New Roman" pitchFamily="18" charset="0"/>
              <a:cs typeface="Times New Roman" pitchFamily="18" charset="0"/>
            </a:endParaRPr>
          </a:p>
          <a:p>
            <a:pPr algn="just">
              <a:spcBef>
                <a:spcPts val="10"/>
              </a:spcBef>
            </a:pPr>
            <a:endParaRPr lang="en-US" sz="2400" dirty="0" smtClean="0">
              <a:latin typeface="Times New Roman" pitchFamily="18" charset="0"/>
              <a:cs typeface="Times New Roman" pitchFamily="18" charset="0"/>
            </a:endParaRPr>
          </a:p>
          <a:p>
            <a:pPr marL="355600" indent="-343535" algn="just">
              <a:spcBef>
                <a:spcPts val="5"/>
              </a:spcBef>
              <a:buFont typeface="Arial MT"/>
              <a:buChar char="•"/>
              <a:tabLst>
                <a:tab pos="355600" algn="l"/>
                <a:tab pos="356235" algn="l"/>
              </a:tabLst>
            </a:pPr>
            <a:r>
              <a:rPr lang="en-US" sz="2400" b="1" spc="-5" dirty="0" smtClean="0">
                <a:latin typeface="Times New Roman" pitchFamily="18" charset="0"/>
                <a:cs typeface="Times New Roman" pitchFamily="18" charset="0"/>
              </a:rPr>
              <a:t>Segment</a:t>
            </a:r>
            <a:r>
              <a:rPr lang="en-US" sz="2400" b="1" spc="10" dirty="0" smtClean="0">
                <a:latin typeface="Times New Roman" pitchFamily="18" charset="0"/>
                <a:cs typeface="Times New Roman" pitchFamily="18" charset="0"/>
              </a:rPr>
              <a:t> </a:t>
            </a:r>
            <a:r>
              <a:rPr lang="en-US" sz="2400" b="1" spc="-10" dirty="0" smtClean="0">
                <a:latin typeface="Times New Roman" pitchFamily="18" charset="0"/>
                <a:cs typeface="Times New Roman" pitchFamily="18" charset="0"/>
              </a:rPr>
              <a:t>Override</a:t>
            </a:r>
            <a:r>
              <a:rPr lang="en-US" sz="2400" spc="-10" dirty="0" smtClean="0">
                <a:latin typeface="Times New Roman" pitchFamily="18" charset="0"/>
                <a:cs typeface="Times New Roman" pitchFamily="18" charset="0"/>
              </a:rPr>
              <a:t>-explicitly</a:t>
            </a:r>
            <a:r>
              <a:rPr lang="en-US" sz="2400" spc="25" dirty="0" smtClean="0">
                <a:latin typeface="Times New Roman" pitchFamily="18" charset="0"/>
                <a:cs typeface="Times New Roman" pitchFamily="18" charset="0"/>
              </a:rPr>
              <a:t> specifies which segment register an instruction should use</a:t>
            </a:r>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98982" y="461594"/>
            <a:ext cx="7552055" cy="697230"/>
          </a:xfrm>
          <a:prstGeom prst="rect">
            <a:avLst/>
          </a:prstGeom>
        </p:spPr>
        <p:txBody>
          <a:bodyPr vert="horz" wrap="square" lIns="0" tIns="13335" rIns="0" bIns="0" rtlCol="0">
            <a:spAutoFit/>
          </a:bodyPr>
          <a:lstStyle/>
          <a:p>
            <a:pPr marL="12700">
              <a:lnSpc>
                <a:spcPct val="100000"/>
              </a:lnSpc>
              <a:spcBef>
                <a:spcPts val="105"/>
              </a:spcBef>
            </a:pPr>
            <a:r>
              <a:rPr sz="4400" b="0" dirty="0">
                <a:latin typeface="Calibri"/>
                <a:cs typeface="Calibri"/>
              </a:rPr>
              <a:t>PENTIUM</a:t>
            </a:r>
            <a:r>
              <a:rPr sz="4400" b="0" spc="-25" dirty="0">
                <a:latin typeface="Calibri"/>
                <a:cs typeface="Calibri"/>
              </a:rPr>
              <a:t> </a:t>
            </a:r>
            <a:r>
              <a:rPr sz="4400" b="0" dirty="0">
                <a:latin typeface="Calibri"/>
                <a:cs typeface="Calibri"/>
              </a:rPr>
              <a:t>INSTRUCTION</a:t>
            </a:r>
            <a:r>
              <a:rPr sz="4400" b="0" spc="-30" dirty="0">
                <a:latin typeface="Calibri"/>
                <a:cs typeface="Calibri"/>
              </a:rPr>
              <a:t> </a:t>
            </a:r>
            <a:r>
              <a:rPr sz="4400" b="0" spc="-65" dirty="0">
                <a:latin typeface="Calibri"/>
                <a:cs typeface="Calibri"/>
              </a:rPr>
              <a:t>FORMAT</a:t>
            </a:r>
            <a:endParaRPr sz="4400">
              <a:latin typeface="Calibri"/>
              <a:cs typeface="Calibri"/>
            </a:endParaRPr>
          </a:p>
        </p:txBody>
      </p:sp>
      <p:sp>
        <p:nvSpPr>
          <p:cNvPr id="3" name="object 3"/>
          <p:cNvSpPr txBox="1"/>
          <p:nvPr/>
        </p:nvSpPr>
        <p:spPr>
          <a:xfrm>
            <a:off x="304800" y="1831670"/>
            <a:ext cx="8382000" cy="3844001"/>
          </a:xfrm>
          <a:prstGeom prst="rect">
            <a:avLst/>
          </a:prstGeom>
        </p:spPr>
        <p:txBody>
          <a:bodyPr vert="horz" wrap="square" lIns="0" tIns="12065" rIns="0" bIns="0" rtlCol="0">
            <a:spAutoFit/>
          </a:bodyPr>
          <a:lstStyle/>
          <a:p>
            <a:pPr algn="just">
              <a:lnSpc>
                <a:spcPct val="100000"/>
              </a:lnSpc>
              <a:spcBef>
                <a:spcPts val="5"/>
              </a:spcBef>
              <a:buFont typeface="Arial MT"/>
              <a:buChar char="•"/>
            </a:pPr>
            <a:endParaRPr sz="2450">
              <a:latin typeface="Times New Roman" pitchFamily="18" charset="0"/>
              <a:cs typeface="Times New Roman" pitchFamily="18" charset="0"/>
            </a:endParaRPr>
          </a:p>
          <a:p>
            <a:pPr marL="355600" indent="-343535" algn="just">
              <a:buFont typeface="Arial MT"/>
              <a:buChar char="•"/>
              <a:tabLst>
                <a:tab pos="355600" algn="l"/>
                <a:tab pos="356235" algn="l"/>
              </a:tabLst>
            </a:pPr>
            <a:r>
              <a:rPr sz="2500" b="1" spc="-10" dirty="0">
                <a:latin typeface="Times New Roman" pitchFamily="18" charset="0"/>
                <a:cs typeface="Times New Roman" pitchFamily="18" charset="0"/>
              </a:rPr>
              <a:t>Address</a:t>
            </a:r>
            <a:r>
              <a:rPr sz="2500" b="1" spc="-15" dirty="0">
                <a:latin typeface="Times New Roman" pitchFamily="18" charset="0"/>
                <a:cs typeface="Times New Roman" pitchFamily="18" charset="0"/>
              </a:rPr>
              <a:t> </a:t>
            </a:r>
            <a:r>
              <a:rPr sz="2500" b="1" spc="-10" dirty="0">
                <a:latin typeface="Times New Roman" pitchFamily="18" charset="0"/>
                <a:cs typeface="Times New Roman" pitchFamily="18" charset="0"/>
              </a:rPr>
              <a:t>Size</a:t>
            </a:r>
            <a:r>
              <a:rPr sz="2500" spc="-10" dirty="0">
                <a:latin typeface="Times New Roman" pitchFamily="18" charset="0"/>
                <a:cs typeface="Times New Roman" pitchFamily="18" charset="0"/>
              </a:rPr>
              <a:t>-16 </a:t>
            </a:r>
            <a:r>
              <a:rPr sz="2500" spc="-5" dirty="0">
                <a:latin typeface="Times New Roman" pitchFamily="18" charset="0"/>
                <a:cs typeface="Times New Roman" pitchFamily="18" charset="0"/>
              </a:rPr>
              <a:t>or</a:t>
            </a:r>
            <a:r>
              <a:rPr sz="2500" spc="-15" dirty="0">
                <a:latin typeface="Times New Roman" pitchFamily="18" charset="0"/>
                <a:cs typeface="Times New Roman" pitchFamily="18" charset="0"/>
              </a:rPr>
              <a:t> </a:t>
            </a:r>
            <a:r>
              <a:rPr sz="2500" spc="-5" dirty="0">
                <a:latin typeface="Times New Roman" pitchFamily="18" charset="0"/>
                <a:cs typeface="Times New Roman" pitchFamily="18" charset="0"/>
              </a:rPr>
              <a:t>32</a:t>
            </a:r>
            <a:r>
              <a:rPr sz="2500" spc="-20" dirty="0">
                <a:latin typeface="Times New Roman" pitchFamily="18" charset="0"/>
                <a:cs typeface="Times New Roman" pitchFamily="18" charset="0"/>
              </a:rPr>
              <a:t> </a:t>
            </a:r>
            <a:r>
              <a:rPr sz="2500" spc="-5" dirty="0">
                <a:latin typeface="Times New Roman" pitchFamily="18" charset="0"/>
                <a:cs typeface="Times New Roman" pitchFamily="18" charset="0"/>
              </a:rPr>
              <a:t>bit</a:t>
            </a:r>
            <a:r>
              <a:rPr sz="2500" spc="-10" dirty="0">
                <a:latin typeface="Times New Roman" pitchFamily="18" charset="0"/>
                <a:cs typeface="Times New Roman" pitchFamily="18" charset="0"/>
              </a:rPr>
              <a:t> (</a:t>
            </a:r>
            <a:r>
              <a:rPr sz="2500" spc="-10">
                <a:latin typeface="Times New Roman" pitchFamily="18" charset="0"/>
                <a:cs typeface="Times New Roman" pitchFamily="18" charset="0"/>
              </a:rPr>
              <a:t>switch</a:t>
            </a:r>
            <a:r>
              <a:rPr sz="2500" spc="-10" smtClean="0">
                <a:latin typeface="Times New Roman" pitchFamily="18" charset="0"/>
                <a:cs typeface="Times New Roman" pitchFamily="18" charset="0"/>
              </a:rPr>
              <a:t>)</a:t>
            </a:r>
            <a:r>
              <a:rPr lang="en-US" sz="2500" spc="-10" dirty="0" smtClean="0">
                <a:latin typeface="Times New Roman" pitchFamily="18" charset="0"/>
                <a:cs typeface="Times New Roman" pitchFamily="18" charset="0"/>
              </a:rPr>
              <a:t>-either 16- or 32-bit addresses. The address size determines the displacement size in instructions and the size of address offsets generated during effective address calculation. address size prefix switches between 32-bit and 16-bit address generation.</a:t>
            </a:r>
            <a:endParaRPr sz="2500">
              <a:latin typeface="Times New Roman" pitchFamily="18" charset="0"/>
              <a:cs typeface="Times New Roman" pitchFamily="18" charset="0"/>
            </a:endParaRPr>
          </a:p>
          <a:p>
            <a:pPr algn="just">
              <a:lnSpc>
                <a:spcPct val="100000"/>
              </a:lnSpc>
              <a:spcBef>
                <a:spcPts val="15"/>
              </a:spcBef>
              <a:buFont typeface="Arial MT"/>
              <a:buChar char="•"/>
            </a:pPr>
            <a:endParaRPr sz="2450">
              <a:latin typeface="Times New Roman" pitchFamily="18" charset="0"/>
              <a:cs typeface="Times New Roman" pitchFamily="18" charset="0"/>
            </a:endParaRPr>
          </a:p>
          <a:p>
            <a:pPr marL="355600" indent="-343535" algn="just">
              <a:buFont typeface="Arial MT"/>
              <a:buChar char="•"/>
              <a:tabLst>
                <a:tab pos="355600" algn="l"/>
                <a:tab pos="356235" algn="l"/>
              </a:tabLst>
            </a:pPr>
            <a:r>
              <a:rPr sz="2500" b="1" spc="-15" dirty="0">
                <a:latin typeface="Times New Roman" pitchFamily="18" charset="0"/>
                <a:cs typeface="Times New Roman" pitchFamily="18" charset="0"/>
              </a:rPr>
              <a:t>Operand</a:t>
            </a:r>
            <a:r>
              <a:rPr sz="2500" b="1" spc="-20" dirty="0">
                <a:latin typeface="Times New Roman" pitchFamily="18" charset="0"/>
                <a:cs typeface="Times New Roman" pitchFamily="18" charset="0"/>
              </a:rPr>
              <a:t> </a:t>
            </a:r>
            <a:r>
              <a:rPr sz="2500" b="1" spc="-10" dirty="0">
                <a:latin typeface="Times New Roman" pitchFamily="18" charset="0"/>
                <a:cs typeface="Times New Roman" pitchFamily="18" charset="0"/>
              </a:rPr>
              <a:t>Size</a:t>
            </a:r>
            <a:r>
              <a:rPr sz="2500" spc="-10" dirty="0">
                <a:latin typeface="Times New Roman" pitchFamily="18" charset="0"/>
                <a:cs typeface="Times New Roman" pitchFamily="18" charset="0"/>
              </a:rPr>
              <a:t>-16</a:t>
            </a:r>
            <a:r>
              <a:rPr sz="2500" spc="-20" dirty="0">
                <a:latin typeface="Times New Roman" pitchFamily="18" charset="0"/>
                <a:cs typeface="Times New Roman" pitchFamily="18" charset="0"/>
              </a:rPr>
              <a:t> </a:t>
            </a:r>
            <a:r>
              <a:rPr sz="2500" spc="-5" dirty="0">
                <a:latin typeface="Times New Roman" pitchFamily="18" charset="0"/>
                <a:cs typeface="Times New Roman" pitchFamily="18" charset="0"/>
              </a:rPr>
              <a:t>or</a:t>
            </a:r>
            <a:r>
              <a:rPr sz="2500" spc="-15" dirty="0">
                <a:latin typeface="Times New Roman" pitchFamily="18" charset="0"/>
                <a:cs typeface="Times New Roman" pitchFamily="18" charset="0"/>
              </a:rPr>
              <a:t> </a:t>
            </a:r>
            <a:r>
              <a:rPr sz="2500" spc="-5" dirty="0">
                <a:latin typeface="Times New Roman" pitchFamily="18" charset="0"/>
                <a:cs typeface="Times New Roman" pitchFamily="18" charset="0"/>
              </a:rPr>
              <a:t>32</a:t>
            </a:r>
            <a:r>
              <a:rPr sz="2500" spc="-10" dirty="0">
                <a:latin typeface="Times New Roman" pitchFamily="18" charset="0"/>
                <a:cs typeface="Times New Roman" pitchFamily="18" charset="0"/>
              </a:rPr>
              <a:t> </a:t>
            </a:r>
            <a:r>
              <a:rPr sz="2500" spc="-5" dirty="0">
                <a:latin typeface="Times New Roman" pitchFamily="18" charset="0"/>
                <a:cs typeface="Times New Roman" pitchFamily="18" charset="0"/>
              </a:rPr>
              <a:t>bit</a:t>
            </a:r>
            <a:r>
              <a:rPr sz="2500" spc="-20" dirty="0">
                <a:latin typeface="Times New Roman" pitchFamily="18" charset="0"/>
                <a:cs typeface="Times New Roman" pitchFamily="18" charset="0"/>
              </a:rPr>
              <a:t> </a:t>
            </a:r>
            <a:r>
              <a:rPr sz="2500" spc="-10" dirty="0">
                <a:latin typeface="Times New Roman" pitchFamily="18" charset="0"/>
                <a:cs typeface="Times New Roman" pitchFamily="18" charset="0"/>
              </a:rPr>
              <a:t>(</a:t>
            </a:r>
            <a:r>
              <a:rPr sz="2500" spc="-10">
                <a:latin typeface="Times New Roman" pitchFamily="18" charset="0"/>
                <a:cs typeface="Times New Roman" pitchFamily="18" charset="0"/>
              </a:rPr>
              <a:t>switch</a:t>
            </a:r>
            <a:r>
              <a:rPr sz="2500" spc="-10" smtClean="0">
                <a:latin typeface="Times New Roman" pitchFamily="18" charset="0"/>
                <a:cs typeface="Times New Roman" pitchFamily="18" charset="0"/>
              </a:rPr>
              <a:t>)</a:t>
            </a:r>
            <a:r>
              <a:rPr lang="en-US" sz="2500" spc="-10" dirty="0" smtClean="0">
                <a:latin typeface="Times New Roman" pitchFamily="18" charset="0"/>
                <a:cs typeface="Times New Roman" pitchFamily="18" charset="0"/>
              </a:rPr>
              <a:t>-An instruction has a default operand size of 16 or 32 bits, and the operand prefix switches between 32-bit and 16-bit operands.</a:t>
            </a:r>
            <a:endParaRPr sz="250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152400"/>
            <a:ext cx="7552055" cy="697230"/>
          </a:xfrm>
          <a:prstGeom prst="rect">
            <a:avLst/>
          </a:prstGeom>
        </p:spPr>
        <p:txBody>
          <a:bodyPr vert="horz" wrap="square" lIns="0" tIns="13335" rIns="0" bIns="0" rtlCol="0">
            <a:spAutoFit/>
          </a:bodyPr>
          <a:lstStyle/>
          <a:p>
            <a:pPr marL="12700">
              <a:lnSpc>
                <a:spcPct val="100000"/>
              </a:lnSpc>
              <a:spcBef>
                <a:spcPts val="105"/>
              </a:spcBef>
            </a:pPr>
            <a:r>
              <a:rPr sz="4400" b="0" dirty="0">
                <a:latin typeface="Calibri"/>
                <a:cs typeface="Calibri"/>
              </a:rPr>
              <a:t>PENTIUM</a:t>
            </a:r>
            <a:r>
              <a:rPr sz="4400" b="0" spc="-25" dirty="0">
                <a:latin typeface="Calibri"/>
                <a:cs typeface="Calibri"/>
              </a:rPr>
              <a:t> </a:t>
            </a:r>
            <a:r>
              <a:rPr sz="4400" b="0" dirty="0">
                <a:latin typeface="Calibri"/>
                <a:cs typeface="Calibri"/>
              </a:rPr>
              <a:t>INSTRUCTION</a:t>
            </a:r>
            <a:r>
              <a:rPr sz="4400" b="0" spc="-30" dirty="0">
                <a:latin typeface="Calibri"/>
                <a:cs typeface="Calibri"/>
              </a:rPr>
              <a:t> </a:t>
            </a:r>
            <a:r>
              <a:rPr sz="4400" b="0" spc="-65" dirty="0">
                <a:latin typeface="Calibri"/>
                <a:cs typeface="Calibri"/>
              </a:rPr>
              <a:t>FORMAT</a:t>
            </a:r>
            <a:endParaRPr sz="4400">
              <a:latin typeface="Calibri"/>
              <a:cs typeface="Calibri"/>
            </a:endParaRPr>
          </a:p>
        </p:txBody>
      </p:sp>
      <p:sp>
        <p:nvSpPr>
          <p:cNvPr id="4" name="object 4"/>
          <p:cNvSpPr txBox="1"/>
          <p:nvPr/>
        </p:nvSpPr>
        <p:spPr>
          <a:xfrm>
            <a:off x="228600" y="870463"/>
            <a:ext cx="8763000" cy="5554085"/>
          </a:xfrm>
          <a:prstGeom prst="rect">
            <a:avLst/>
          </a:prstGeom>
        </p:spPr>
        <p:txBody>
          <a:bodyPr vert="horz" wrap="square" lIns="0" tIns="62230" rIns="0" bIns="0" rtlCol="0">
            <a:spAutoFit/>
          </a:bodyPr>
          <a:lstStyle/>
          <a:p>
            <a:pPr algn="just"/>
            <a:r>
              <a:rPr lang="en-US" sz="2400" b="1" spc="-5" dirty="0" err="1" smtClean="0">
                <a:latin typeface="Times New Roman" pitchFamily="18" charset="0"/>
                <a:cs typeface="Times New Roman" pitchFamily="18" charset="0"/>
              </a:rPr>
              <a:t>Opcode</a:t>
            </a:r>
            <a:r>
              <a:rPr lang="en-US" sz="2400" b="1" spc="-5"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 1, 2, or 3 bytes in length.  It include bits that specify if data is byte- or full-size, direction of data operation (to or from memory), and whether an immediate data field must be sign extended.</a:t>
            </a:r>
            <a:endParaRPr lang="en-US" sz="2400" b="1" spc="-5" dirty="0" smtClean="0">
              <a:latin typeface="Times New Roman" pitchFamily="18" charset="0"/>
              <a:cs typeface="Times New Roman" pitchFamily="18" charset="0"/>
            </a:endParaRPr>
          </a:p>
          <a:p>
            <a:pPr marL="355600" indent="-343535" algn="just">
              <a:lnSpc>
                <a:spcPct val="100000"/>
              </a:lnSpc>
              <a:spcBef>
                <a:spcPts val="490"/>
              </a:spcBef>
              <a:buFont typeface="Arial MT"/>
              <a:buChar char="•"/>
              <a:tabLst>
                <a:tab pos="355600" algn="l"/>
                <a:tab pos="356235" algn="l"/>
              </a:tabLst>
            </a:pPr>
            <a:r>
              <a:rPr sz="2400" b="1" spc="-5" smtClean="0">
                <a:latin typeface="Times New Roman" pitchFamily="18" charset="0"/>
                <a:cs typeface="Times New Roman" pitchFamily="18" charset="0"/>
              </a:rPr>
              <a:t>Mod</a:t>
            </a:r>
            <a:r>
              <a:rPr sz="2400" b="1" spc="-35" smtClean="0">
                <a:latin typeface="Times New Roman" pitchFamily="18" charset="0"/>
                <a:cs typeface="Times New Roman" pitchFamily="18" charset="0"/>
              </a:rPr>
              <a:t> </a:t>
            </a:r>
            <a:r>
              <a:rPr sz="2400" b="1" spc="-5" smtClean="0">
                <a:latin typeface="Times New Roman" pitchFamily="18" charset="0"/>
                <a:cs typeface="Times New Roman" pitchFamily="18" charset="0"/>
              </a:rPr>
              <a:t>R/m</a:t>
            </a:r>
            <a:r>
              <a:rPr sz="2400" spc="-5" smtClean="0">
                <a:latin typeface="Times New Roman" pitchFamily="18" charset="0"/>
                <a:cs typeface="Times New Roman" pitchFamily="18" charset="0"/>
              </a:rPr>
              <a:t>-</a:t>
            </a:r>
            <a:r>
              <a:rPr sz="2400" spc="-5" smtClean="0">
                <a:solidFill>
                  <a:srgbClr val="FF0000"/>
                </a:solidFill>
                <a:latin typeface="Times New Roman" pitchFamily="18" charset="0"/>
                <a:cs typeface="Times New Roman" pitchFamily="18" charset="0"/>
              </a:rPr>
              <a:t>addressing</a:t>
            </a:r>
            <a:r>
              <a:rPr lang="en-US" sz="2400" spc="-5" dirty="0" smtClean="0">
                <a:solidFill>
                  <a:srgbClr val="FF0000"/>
                </a:solidFill>
                <a:latin typeface="Times New Roman" pitchFamily="18" charset="0"/>
                <a:cs typeface="Times New Roman" pitchFamily="18" charset="0"/>
              </a:rPr>
              <a:t> information</a:t>
            </a:r>
          </a:p>
          <a:p>
            <a:pPr marL="355600" indent="-343535" algn="just">
              <a:spcBef>
                <a:spcPts val="490"/>
              </a:spcBef>
              <a:tabLst>
                <a:tab pos="355600" algn="l"/>
                <a:tab pos="356235" algn="l"/>
              </a:tabLst>
            </a:pPr>
            <a:r>
              <a:rPr lang="en-US" sz="2400" spc="-5" dirty="0" smtClean="0">
                <a:latin typeface="Times New Roman" pitchFamily="18" charset="0"/>
                <a:cs typeface="Times New Roman" pitchFamily="18" charset="0"/>
              </a:rPr>
              <a:t>		-specifies whether an operand is in a register or in memory; if it is in memory, then fields within the byte specify the addressing mode to be used</a:t>
            </a:r>
          </a:p>
          <a:p>
            <a:pPr marL="355600" indent="-343535" algn="just">
              <a:spcBef>
                <a:spcPts val="490"/>
              </a:spcBef>
              <a:tabLst>
                <a:tab pos="355600" algn="l"/>
                <a:tab pos="356235" algn="l"/>
              </a:tabLst>
            </a:pPr>
            <a:r>
              <a:rPr lang="en-US" sz="2400" spc="-5" dirty="0" smtClean="0">
                <a:latin typeface="Times New Roman" pitchFamily="18" charset="0"/>
                <a:cs typeface="Times New Roman" pitchFamily="18" charset="0"/>
              </a:rPr>
              <a:t>    -consists of three fields: The Mod field (2 bits) combines with the r/m field to form 32 possible values: 8 registers and 24 indexing modes; </a:t>
            </a:r>
          </a:p>
          <a:p>
            <a:pPr marL="355600" indent="-343535" algn="just">
              <a:spcBef>
                <a:spcPts val="490"/>
              </a:spcBef>
              <a:tabLst>
                <a:tab pos="355600" algn="l"/>
                <a:tab pos="356235" algn="l"/>
              </a:tabLst>
            </a:pPr>
            <a:r>
              <a:rPr lang="en-US" sz="2400" spc="-5" dirty="0" smtClean="0">
                <a:latin typeface="Times New Roman" pitchFamily="18" charset="0"/>
                <a:cs typeface="Times New Roman" pitchFamily="18" charset="0"/>
              </a:rPr>
              <a:t>     -The </a:t>
            </a:r>
            <a:r>
              <a:rPr lang="en-US" sz="2400" spc="-5" dirty="0" err="1" smtClean="0">
                <a:latin typeface="Times New Roman" pitchFamily="18" charset="0"/>
                <a:cs typeface="Times New Roman" pitchFamily="18" charset="0"/>
              </a:rPr>
              <a:t>Reg</a:t>
            </a:r>
            <a:r>
              <a:rPr lang="en-US" sz="2400" spc="-5" dirty="0" smtClean="0">
                <a:latin typeface="Times New Roman" pitchFamily="18" charset="0"/>
                <a:cs typeface="Times New Roman" pitchFamily="18" charset="0"/>
              </a:rPr>
              <a:t>/</a:t>
            </a:r>
            <a:r>
              <a:rPr lang="en-US" sz="2400" spc="-5" dirty="0" err="1" smtClean="0">
                <a:latin typeface="Times New Roman" pitchFamily="18" charset="0"/>
                <a:cs typeface="Times New Roman" pitchFamily="18" charset="0"/>
              </a:rPr>
              <a:t>Opcode</a:t>
            </a:r>
            <a:r>
              <a:rPr lang="en-US" sz="2400" spc="-5" dirty="0" smtClean="0">
                <a:latin typeface="Times New Roman" pitchFamily="18" charset="0"/>
                <a:cs typeface="Times New Roman" pitchFamily="18" charset="0"/>
              </a:rPr>
              <a:t> field (3 bits) specifies either a register number or three more bits of </a:t>
            </a:r>
            <a:r>
              <a:rPr lang="en-US" sz="2400" spc="-5" dirty="0" err="1" smtClean="0">
                <a:latin typeface="Times New Roman" pitchFamily="18" charset="0"/>
                <a:cs typeface="Times New Roman" pitchFamily="18" charset="0"/>
              </a:rPr>
              <a:t>opcode</a:t>
            </a:r>
            <a:r>
              <a:rPr lang="en-US" sz="2400" spc="-5" dirty="0" smtClean="0">
                <a:latin typeface="Times New Roman" pitchFamily="18" charset="0"/>
                <a:cs typeface="Times New Roman" pitchFamily="18" charset="0"/>
              </a:rPr>
              <a:t> information; </a:t>
            </a:r>
          </a:p>
          <a:p>
            <a:pPr marL="355600" indent="-343535" algn="just">
              <a:spcBef>
                <a:spcPts val="490"/>
              </a:spcBef>
              <a:tabLst>
                <a:tab pos="355600" algn="l"/>
                <a:tab pos="356235" algn="l"/>
              </a:tabLst>
            </a:pPr>
            <a:r>
              <a:rPr lang="en-US" sz="2400" spc="-5" dirty="0" smtClean="0">
                <a:latin typeface="Times New Roman" pitchFamily="18" charset="0"/>
                <a:cs typeface="Times New Roman" pitchFamily="18" charset="0"/>
              </a:rPr>
              <a:t>      -the r/m field (3 bits) can specify a register as the location of an operand, or it can form part of the addressing</a:t>
            </a:r>
            <a:endParaRPr sz="240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7498080" cy="609600"/>
          </a:xfrm>
        </p:spPr>
        <p:txBody>
          <a:bodyPr>
            <a:normAutofit fontScale="90000"/>
          </a:bodyPr>
          <a:lstStyle/>
          <a:p>
            <a:endParaRPr lang="en-US" dirty="0"/>
          </a:p>
        </p:txBody>
      </p:sp>
      <p:sp>
        <p:nvSpPr>
          <p:cNvPr id="3" name="Content Placeholder 2"/>
          <p:cNvSpPr>
            <a:spLocks noGrp="1"/>
          </p:cNvSpPr>
          <p:nvPr>
            <p:ph idx="1"/>
          </p:nvPr>
        </p:nvSpPr>
        <p:spPr>
          <a:xfrm>
            <a:off x="0" y="1219200"/>
            <a:ext cx="8763000" cy="4800600"/>
          </a:xfrm>
        </p:spPr>
        <p:txBody>
          <a:bodyPr>
            <a:normAutofit/>
          </a:bodyPr>
          <a:lstStyle/>
          <a:p>
            <a:pPr marL="756285" marR="5080" lvl="1" indent="-287020" algn="just">
              <a:lnSpc>
                <a:spcPts val="2810"/>
              </a:lnSpc>
              <a:spcBef>
                <a:spcPts val="695"/>
              </a:spcBef>
              <a:buFont typeface="Arial MT"/>
              <a:buChar char="–"/>
              <a:tabLst>
                <a:tab pos="756920" algn="l"/>
              </a:tabLst>
            </a:pPr>
            <a:r>
              <a:rPr lang="en-US" sz="2400" dirty="0" smtClean="0">
                <a:latin typeface="Times New Roman" pitchFamily="18" charset="0"/>
                <a:cs typeface="Times New Roman" pitchFamily="18" charset="0"/>
              </a:rPr>
              <a:t>Mod+ r/m </a:t>
            </a:r>
            <a:r>
              <a:rPr lang="en-US" sz="2400" spc="-5" dirty="0" smtClean="0">
                <a:latin typeface="Times New Roman" pitchFamily="18" charset="0"/>
                <a:cs typeface="Times New Roman" pitchFamily="18" charset="0"/>
              </a:rPr>
              <a:t>(combined </a:t>
            </a:r>
            <a:r>
              <a:rPr lang="en-US" sz="2400" spc="-20" dirty="0" smtClean="0">
                <a:latin typeface="Times New Roman" pitchFamily="18" charset="0"/>
                <a:cs typeface="Times New Roman" pitchFamily="18" charset="0"/>
              </a:rPr>
              <a:t>info </a:t>
            </a:r>
            <a:r>
              <a:rPr lang="en-US" sz="2400" spc="-10" dirty="0" smtClean="0">
                <a:latin typeface="Times New Roman" pitchFamily="18" charset="0"/>
                <a:cs typeface="Times New Roman" pitchFamily="18" charset="0"/>
              </a:rPr>
              <a:t>of </a:t>
            </a:r>
            <a:r>
              <a:rPr lang="en-US" sz="2400" spc="-15" dirty="0" smtClean="0">
                <a:latin typeface="Times New Roman" pitchFamily="18" charset="0"/>
                <a:cs typeface="Times New Roman" pitchFamily="18" charset="0"/>
              </a:rPr>
              <a:t>registers </a:t>
            </a:r>
            <a:r>
              <a:rPr lang="en-US" sz="2400" dirty="0" smtClean="0">
                <a:latin typeface="Times New Roman" pitchFamily="18" charset="0"/>
                <a:cs typeface="Times New Roman" pitchFamily="18" charset="0"/>
              </a:rPr>
              <a:t>and </a:t>
            </a:r>
            <a:r>
              <a:rPr lang="en-US" sz="2400" spc="-5" dirty="0" smtClean="0">
                <a:latin typeface="Times New Roman" pitchFamily="18" charset="0"/>
                <a:cs typeface="Times New Roman" pitchFamily="18" charset="0"/>
              </a:rPr>
              <a:t>addressing </a:t>
            </a:r>
            <a:r>
              <a:rPr lang="en-US" sz="2400" spc="-575" dirty="0" smtClean="0">
                <a:latin typeface="Times New Roman" pitchFamily="18" charset="0"/>
                <a:cs typeface="Times New Roman" pitchFamily="18" charset="0"/>
              </a:rPr>
              <a:t> </a:t>
            </a:r>
            <a:r>
              <a:rPr lang="en-US" sz="2400" spc="-5" dirty="0" smtClean="0">
                <a:latin typeface="Times New Roman" pitchFamily="18" charset="0"/>
                <a:cs typeface="Times New Roman" pitchFamily="18" charset="0"/>
              </a:rPr>
              <a:t>modes)</a:t>
            </a:r>
            <a:endParaRPr lang="en-US" sz="2400" dirty="0" smtClean="0">
              <a:latin typeface="Times New Roman" pitchFamily="18" charset="0"/>
              <a:cs typeface="Times New Roman" pitchFamily="18" charset="0"/>
            </a:endParaRPr>
          </a:p>
          <a:p>
            <a:pPr marL="756285" lvl="1" indent="-287020" algn="just">
              <a:spcBef>
                <a:spcPts val="265"/>
              </a:spcBef>
              <a:buFont typeface="Arial MT"/>
              <a:buChar char="–"/>
              <a:tabLst>
                <a:tab pos="756920" algn="l"/>
              </a:tabLst>
            </a:pPr>
            <a:r>
              <a:rPr lang="en-US" sz="2400" spc="-15" dirty="0" smtClean="0">
                <a:latin typeface="Times New Roman" pitchFamily="18" charset="0"/>
                <a:cs typeface="Times New Roman" pitchFamily="18" charset="0"/>
              </a:rPr>
              <a:t>Register-register</a:t>
            </a:r>
            <a:r>
              <a:rPr lang="en-US" sz="2400" spc="-40" dirty="0" smtClean="0">
                <a:latin typeface="Times New Roman" pitchFamily="18" charset="0"/>
                <a:cs typeface="Times New Roman" pitchFamily="18" charset="0"/>
              </a:rPr>
              <a:t> </a:t>
            </a:r>
            <a:r>
              <a:rPr lang="en-US" sz="2400" spc="-5" dirty="0" smtClean="0">
                <a:latin typeface="Times New Roman" pitchFamily="18" charset="0"/>
                <a:cs typeface="Times New Roman" pitchFamily="18" charset="0"/>
              </a:rPr>
              <a:t>or</a:t>
            </a:r>
            <a:r>
              <a:rPr lang="en-US" sz="2400" spc="5" dirty="0" smtClean="0">
                <a:latin typeface="Times New Roman" pitchFamily="18" charset="0"/>
                <a:cs typeface="Times New Roman" pitchFamily="18" charset="0"/>
              </a:rPr>
              <a:t> </a:t>
            </a:r>
            <a:r>
              <a:rPr lang="en-US" sz="2400" spc="-10" dirty="0" err="1" smtClean="0">
                <a:latin typeface="Times New Roman" pitchFamily="18" charset="0"/>
                <a:cs typeface="Times New Roman" pitchFamily="18" charset="0"/>
              </a:rPr>
              <a:t>opcode</a:t>
            </a:r>
            <a:r>
              <a:rPr lang="en-US" sz="2400" spc="-20" dirty="0" smtClean="0">
                <a:latin typeface="Times New Roman" pitchFamily="18" charset="0"/>
                <a:cs typeface="Times New Roman" pitchFamily="18" charset="0"/>
              </a:rPr>
              <a:t> info</a:t>
            </a:r>
            <a:endParaRPr lang="en-US" sz="2400" dirty="0" smtClean="0">
              <a:latin typeface="Times New Roman" pitchFamily="18" charset="0"/>
              <a:cs typeface="Times New Roman" pitchFamily="18" charset="0"/>
            </a:endParaRPr>
          </a:p>
          <a:p>
            <a:pPr marL="355600" indent="-343535">
              <a:spcBef>
                <a:spcPts val="335"/>
              </a:spcBef>
              <a:buFont typeface="Arial MT"/>
              <a:buChar char="•"/>
              <a:tabLst>
                <a:tab pos="355600" algn="l"/>
                <a:tab pos="356235" algn="l"/>
              </a:tabLst>
            </a:pPr>
            <a:r>
              <a:rPr lang="en-US" sz="2400" b="1" dirty="0" smtClean="0">
                <a:latin typeface="Times New Roman" pitchFamily="18" charset="0"/>
                <a:cs typeface="Times New Roman" pitchFamily="18" charset="0"/>
              </a:rPr>
              <a:t>SIB-</a:t>
            </a:r>
            <a:r>
              <a:rPr lang="en-US" sz="2400" dirty="0" smtClean="0">
                <a:latin typeface="Times New Roman" pitchFamily="18" charset="0"/>
                <a:cs typeface="Times New Roman" pitchFamily="18" charset="0"/>
              </a:rPr>
              <a:t>specify fully the addressing mode</a:t>
            </a:r>
          </a:p>
          <a:p>
            <a:pPr marL="756285" lvl="1" indent="-287020">
              <a:spcBef>
                <a:spcPts val="340"/>
              </a:spcBef>
              <a:buFont typeface="Arial MT"/>
              <a:buChar char="–"/>
              <a:tabLst>
                <a:tab pos="756920" algn="l"/>
              </a:tabLst>
            </a:pPr>
            <a:r>
              <a:rPr lang="en-US" sz="2400" b="1" spc="-5" dirty="0" smtClean="0">
                <a:latin typeface="Times New Roman" pitchFamily="18" charset="0"/>
                <a:cs typeface="Times New Roman" pitchFamily="18" charset="0"/>
              </a:rPr>
              <a:t>Scale (2 bits)-</a:t>
            </a:r>
            <a:r>
              <a:rPr lang="en-US" sz="2400" spc="-5" dirty="0" smtClean="0">
                <a:latin typeface="Times New Roman" pitchFamily="18" charset="0"/>
                <a:cs typeface="Times New Roman" pitchFamily="18" charset="0"/>
              </a:rPr>
              <a:t>scale</a:t>
            </a:r>
            <a:r>
              <a:rPr lang="en-US" sz="2400" spc="-15" dirty="0" smtClean="0">
                <a:latin typeface="Times New Roman" pitchFamily="18" charset="0"/>
                <a:cs typeface="Times New Roman" pitchFamily="18" charset="0"/>
              </a:rPr>
              <a:t> factor </a:t>
            </a:r>
            <a:r>
              <a:rPr lang="en-US" sz="2400" spc="-25" dirty="0" smtClean="0">
                <a:latin typeface="Times New Roman" pitchFamily="18" charset="0"/>
                <a:cs typeface="Times New Roman" pitchFamily="18" charset="0"/>
              </a:rPr>
              <a:t>for</a:t>
            </a:r>
            <a:r>
              <a:rPr lang="en-US" sz="2400" spc="5" dirty="0" smtClean="0">
                <a:latin typeface="Times New Roman" pitchFamily="18" charset="0"/>
                <a:cs typeface="Times New Roman" pitchFamily="18" charset="0"/>
              </a:rPr>
              <a:t> </a:t>
            </a:r>
            <a:r>
              <a:rPr lang="en-US" sz="2400" spc="-5" dirty="0" smtClean="0">
                <a:latin typeface="Times New Roman" pitchFamily="18" charset="0"/>
                <a:cs typeface="Times New Roman" pitchFamily="18" charset="0"/>
              </a:rPr>
              <a:t>scaled</a:t>
            </a:r>
            <a:r>
              <a:rPr lang="en-US" sz="2400" spc="-25" dirty="0" smtClean="0">
                <a:latin typeface="Times New Roman" pitchFamily="18" charset="0"/>
                <a:cs typeface="Times New Roman" pitchFamily="18" charset="0"/>
              </a:rPr>
              <a:t> </a:t>
            </a:r>
            <a:r>
              <a:rPr lang="en-US" sz="2400" spc="-10" dirty="0" smtClean="0">
                <a:latin typeface="Times New Roman" pitchFamily="18" charset="0"/>
                <a:cs typeface="Times New Roman" pitchFamily="18" charset="0"/>
              </a:rPr>
              <a:t>indexing</a:t>
            </a:r>
            <a:endParaRPr lang="en-US" sz="2400" dirty="0" smtClean="0">
              <a:latin typeface="Times New Roman" pitchFamily="18" charset="0"/>
              <a:cs typeface="Times New Roman" pitchFamily="18" charset="0"/>
            </a:endParaRPr>
          </a:p>
          <a:p>
            <a:pPr marL="756285" lvl="1" indent="-287020">
              <a:spcBef>
                <a:spcPts val="315"/>
              </a:spcBef>
              <a:buFont typeface="Arial MT"/>
              <a:buChar char="–"/>
              <a:tabLst>
                <a:tab pos="756920" algn="l"/>
              </a:tabLst>
            </a:pPr>
            <a:r>
              <a:rPr lang="en-US" sz="2400" b="1" spc="-5" dirty="0" smtClean="0">
                <a:latin typeface="Times New Roman" pitchFamily="18" charset="0"/>
                <a:cs typeface="Times New Roman" pitchFamily="18" charset="0"/>
              </a:rPr>
              <a:t>Index (3 bits)</a:t>
            </a:r>
            <a:r>
              <a:rPr lang="en-US" sz="2400" spc="-5" dirty="0" smtClean="0">
                <a:latin typeface="Times New Roman" pitchFamily="18" charset="0"/>
                <a:cs typeface="Times New Roman" pitchFamily="18" charset="0"/>
              </a:rPr>
              <a:t>-specifies</a:t>
            </a:r>
            <a:r>
              <a:rPr lang="en-US" sz="2400" spc="-60" dirty="0" smtClean="0">
                <a:latin typeface="Times New Roman" pitchFamily="18" charset="0"/>
                <a:cs typeface="Times New Roman" pitchFamily="18" charset="0"/>
              </a:rPr>
              <a:t> </a:t>
            </a:r>
            <a:r>
              <a:rPr lang="en-US" sz="2400" spc="-10" dirty="0" smtClean="0">
                <a:latin typeface="Times New Roman" pitchFamily="18" charset="0"/>
                <a:cs typeface="Times New Roman" pitchFamily="18" charset="0"/>
              </a:rPr>
              <a:t>index</a:t>
            </a:r>
            <a:r>
              <a:rPr lang="en-US" sz="2400" spc="-45" dirty="0" smtClean="0">
                <a:latin typeface="Times New Roman" pitchFamily="18" charset="0"/>
                <a:cs typeface="Times New Roman" pitchFamily="18" charset="0"/>
              </a:rPr>
              <a:t> </a:t>
            </a:r>
            <a:r>
              <a:rPr lang="en-US" sz="2400" spc="-5" dirty="0" smtClean="0">
                <a:latin typeface="Times New Roman" pitchFamily="18" charset="0"/>
                <a:cs typeface="Times New Roman" pitchFamily="18" charset="0"/>
              </a:rPr>
              <a:t>register(SI,DI)</a:t>
            </a:r>
            <a:endParaRPr lang="en-US" sz="2400" dirty="0" smtClean="0">
              <a:latin typeface="Times New Roman" pitchFamily="18" charset="0"/>
              <a:cs typeface="Times New Roman" pitchFamily="18" charset="0"/>
            </a:endParaRPr>
          </a:p>
          <a:p>
            <a:pPr marL="756285" lvl="1" indent="-287020">
              <a:spcBef>
                <a:spcPts val="315"/>
              </a:spcBef>
              <a:buFont typeface="Arial MT"/>
              <a:buChar char="–"/>
              <a:tabLst>
                <a:tab pos="756920" algn="l"/>
              </a:tabLst>
            </a:pPr>
            <a:r>
              <a:rPr lang="en-US" sz="2400" b="1" spc="-5" dirty="0" smtClean="0">
                <a:latin typeface="Times New Roman" pitchFamily="18" charset="0"/>
                <a:cs typeface="Times New Roman" pitchFamily="18" charset="0"/>
              </a:rPr>
              <a:t>Base (3 bits)</a:t>
            </a:r>
            <a:r>
              <a:rPr lang="en-US" sz="2400" spc="-5" dirty="0" smtClean="0">
                <a:latin typeface="Times New Roman" pitchFamily="18" charset="0"/>
                <a:cs typeface="Times New Roman" pitchFamily="18" charset="0"/>
              </a:rPr>
              <a:t>-specifies</a:t>
            </a:r>
            <a:r>
              <a:rPr lang="en-US" sz="2400" spc="-35" dirty="0" smtClean="0">
                <a:latin typeface="Times New Roman" pitchFamily="18" charset="0"/>
                <a:cs typeface="Times New Roman" pitchFamily="18" charset="0"/>
              </a:rPr>
              <a:t> </a:t>
            </a:r>
            <a:r>
              <a:rPr lang="en-US" sz="2400" spc="-5" dirty="0" smtClean="0">
                <a:latin typeface="Times New Roman" pitchFamily="18" charset="0"/>
                <a:cs typeface="Times New Roman" pitchFamily="18" charset="0"/>
              </a:rPr>
              <a:t>base</a:t>
            </a:r>
            <a:r>
              <a:rPr lang="en-US" sz="2400" spc="-25" dirty="0" smtClean="0">
                <a:latin typeface="Times New Roman" pitchFamily="18" charset="0"/>
                <a:cs typeface="Times New Roman" pitchFamily="18" charset="0"/>
              </a:rPr>
              <a:t> </a:t>
            </a:r>
            <a:r>
              <a:rPr lang="en-US" sz="2400" spc="-15" dirty="0" smtClean="0">
                <a:latin typeface="Times New Roman" pitchFamily="18" charset="0"/>
                <a:cs typeface="Times New Roman" pitchFamily="18" charset="0"/>
              </a:rPr>
              <a:t>register(BX)</a:t>
            </a:r>
            <a:endParaRPr lang="en-US" sz="2400" dirty="0" smtClean="0">
              <a:latin typeface="Times New Roman" pitchFamily="18" charset="0"/>
              <a:cs typeface="Times New Roman" pitchFamily="18" charset="0"/>
            </a:endParaRPr>
          </a:p>
          <a:p>
            <a:pPr marL="355600" indent="-343535">
              <a:spcBef>
                <a:spcPts val="330"/>
              </a:spcBef>
              <a:buFont typeface="Arial MT"/>
              <a:buChar char="•"/>
              <a:tabLst>
                <a:tab pos="355600" algn="l"/>
                <a:tab pos="356235" algn="l"/>
              </a:tabLst>
            </a:pPr>
            <a:r>
              <a:rPr lang="en-US" sz="2400" b="1" spc="-5" dirty="0" smtClean="0">
                <a:latin typeface="Times New Roman" pitchFamily="18" charset="0"/>
                <a:cs typeface="Times New Roman" pitchFamily="18" charset="0"/>
              </a:rPr>
              <a:t>Displacement</a:t>
            </a:r>
            <a:r>
              <a:rPr lang="en-US" sz="2400" spc="-5" dirty="0" smtClean="0">
                <a:latin typeface="Times New Roman" pitchFamily="18" charset="0"/>
                <a:cs typeface="Times New Roman" pitchFamily="18" charset="0"/>
              </a:rPr>
              <a:t>-When the addressing-mode </a:t>
            </a:r>
            <a:r>
              <a:rPr lang="en-US" sz="2400" spc="-5" dirty="0" err="1" smtClean="0">
                <a:latin typeface="Times New Roman" pitchFamily="18" charset="0"/>
                <a:cs typeface="Times New Roman" pitchFamily="18" charset="0"/>
              </a:rPr>
              <a:t>specifier</a:t>
            </a:r>
            <a:r>
              <a:rPr lang="en-US" sz="2400" spc="-5" dirty="0" smtClean="0">
                <a:latin typeface="Times New Roman" pitchFamily="18" charset="0"/>
                <a:cs typeface="Times New Roman" pitchFamily="18" charset="0"/>
              </a:rPr>
              <a:t> indicates that a displacement is used, an 8-, 16-, or 32-bit signed integer displacement field is added.</a:t>
            </a:r>
            <a:endParaRPr lang="en-US" sz="2400" dirty="0" smtClean="0">
              <a:latin typeface="Times New Roman" pitchFamily="18" charset="0"/>
              <a:cs typeface="Times New Roman" pitchFamily="18" charset="0"/>
            </a:endParaRPr>
          </a:p>
          <a:p>
            <a:pPr marL="355600" marR="628015" indent="-343535">
              <a:lnSpc>
                <a:spcPts val="3240"/>
              </a:lnSpc>
              <a:spcBef>
                <a:spcPts val="770"/>
              </a:spcBef>
              <a:buFont typeface="Arial MT"/>
              <a:buChar char="•"/>
              <a:tabLst>
                <a:tab pos="355600" algn="l"/>
                <a:tab pos="356235" algn="l"/>
              </a:tabLst>
            </a:pPr>
            <a:r>
              <a:rPr lang="en-US" sz="2400" b="1" spc="-10" dirty="0" smtClean="0">
                <a:latin typeface="Times New Roman" pitchFamily="18" charset="0"/>
                <a:cs typeface="Times New Roman" pitchFamily="18" charset="0"/>
              </a:rPr>
              <a:t>Immediate</a:t>
            </a:r>
            <a:r>
              <a:rPr lang="en-US" sz="2400" spc="-10" dirty="0" smtClean="0">
                <a:latin typeface="Times New Roman" pitchFamily="18" charset="0"/>
                <a:cs typeface="Times New Roman" pitchFamily="18" charset="0"/>
              </a:rPr>
              <a:t>-provides </a:t>
            </a:r>
            <a:r>
              <a:rPr lang="en-US" sz="2400" dirty="0" smtClean="0">
                <a:latin typeface="Times New Roman" pitchFamily="18" charset="0"/>
                <a:cs typeface="Times New Roman" pitchFamily="18" charset="0"/>
              </a:rPr>
              <a:t>the </a:t>
            </a:r>
            <a:r>
              <a:rPr lang="en-US" sz="2400" spc="-15" dirty="0" smtClean="0">
                <a:latin typeface="Times New Roman" pitchFamily="18" charset="0"/>
                <a:cs typeface="Times New Roman" pitchFamily="18" charset="0"/>
              </a:rPr>
              <a:t>value </a:t>
            </a:r>
            <a:r>
              <a:rPr lang="en-US" sz="2400" spc="-5" dirty="0" smtClean="0">
                <a:latin typeface="Times New Roman" pitchFamily="18" charset="0"/>
                <a:cs typeface="Times New Roman" pitchFamily="18" charset="0"/>
              </a:rPr>
              <a:t>of </a:t>
            </a:r>
            <a:r>
              <a:rPr lang="en-US" sz="2400" dirty="0" smtClean="0">
                <a:latin typeface="Times New Roman" pitchFamily="18" charset="0"/>
                <a:cs typeface="Times New Roman" pitchFamily="18" charset="0"/>
              </a:rPr>
              <a:t>8/16/32 </a:t>
            </a:r>
            <a:r>
              <a:rPr lang="en-US" sz="2400" spc="-10" dirty="0" smtClean="0">
                <a:latin typeface="Times New Roman" pitchFamily="18" charset="0"/>
                <a:cs typeface="Times New Roman" pitchFamily="18" charset="0"/>
              </a:rPr>
              <a:t>bit </a:t>
            </a:r>
            <a:r>
              <a:rPr lang="en-US" sz="2400" spc="-665" dirty="0" smtClean="0">
                <a:latin typeface="Times New Roman" pitchFamily="18" charset="0"/>
                <a:cs typeface="Times New Roman" pitchFamily="18" charset="0"/>
              </a:rPr>
              <a:t> </a:t>
            </a:r>
            <a:r>
              <a:rPr lang="en-US" sz="2400" spc="-15" dirty="0" smtClean="0">
                <a:latin typeface="Times New Roman" pitchFamily="18" charset="0"/>
                <a:cs typeface="Times New Roman" pitchFamily="18" charset="0"/>
              </a:rPr>
              <a:t>operand</a:t>
            </a:r>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1066800" y="1828800"/>
            <a:ext cx="7406640" cy="1472184"/>
          </a:xfrm>
          <a:prstGeom prst="rect">
            <a:avLst/>
          </a:prstGeom>
        </p:spPr>
        <p:txBody>
          <a:bodyPr vert="horz" wrap="square" lIns="0" tIns="13335" rIns="0" bIns="0" rtlCol="0">
            <a:spAutoFit/>
          </a:bodyPr>
          <a:lstStyle/>
          <a:p>
            <a:pPr marL="25400" marR="17780" indent="5715" algn="ctr">
              <a:lnSpc>
                <a:spcPct val="100000"/>
              </a:lnSpc>
              <a:spcBef>
                <a:spcPts val="105"/>
              </a:spcBef>
            </a:pPr>
            <a:r>
              <a:rPr spc="170" dirty="0"/>
              <a:t>William </a:t>
            </a:r>
            <a:r>
              <a:rPr spc="204" dirty="0"/>
              <a:t>Stallings </a:t>
            </a:r>
            <a:r>
              <a:rPr spc="210" dirty="0"/>
              <a:t> </a:t>
            </a:r>
            <a:r>
              <a:rPr spc="245" dirty="0"/>
              <a:t>Computer</a:t>
            </a:r>
            <a:r>
              <a:rPr spc="-180" dirty="0"/>
              <a:t> </a:t>
            </a:r>
            <a:r>
              <a:rPr spc="190" dirty="0"/>
              <a:t>Organization </a:t>
            </a:r>
            <a:r>
              <a:rPr spc="-1205" dirty="0"/>
              <a:t> </a:t>
            </a:r>
            <a:r>
              <a:rPr spc="225" dirty="0"/>
              <a:t>and</a:t>
            </a:r>
            <a:r>
              <a:rPr spc="-150" dirty="0"/>
              <a:t> </a:t>
            </a:r>
            <a:r>
              <a:rPr spc="275" dirty="0"/>
              <a:t>Architecture</a:t>
            </a:r>
          </a:p>
          <a:p>
            <a:pPr marL="3810" algn="ctr">
              <a:lnSpc>
                <a:spcPct val="100000"/>
              </a:lnSpc>
              <a:spcBef>
                <a:spcPts val="5"/>
              </a:spcBef>
            </a:pPr>
            <a:r>
              <a:rPr spc="180" dirty="0"/>
              <a:t>6</a:t>
            </a:r>
            <a:r>
              <a:rPr sz="4350" spc="270" baseline="24904" dirty="0"/>
              <a:t>th</a:t>
            </a:r>
            <a:r>
              <a:rPr sz="4350" spc="412" baseline="24904" dirty="0"/>
              <a:t> </a:t>
            </a:r>
            <a:r>
              <a:rPr sz="4400" spc="210" dirty="0"/>
              <a:t>Edition</a:t>
            </a:r>
            <a:endParaRPr sz="4400"/>
          </a:p>
        </p:txBody>
      </p:sp>
      <p:sp>
        <p:nvSpPr>
          <p:cNvPr id="3" name="object 3"/>
          <p:cNvSpPr txBox="1">
            <a:spLocks noGrp="1"/>
          </p:cNvSpPr>
          <p:nvPr>
            <p:ph type="subTitle" idx="1"/>
          </p:nvPr>
        </p:nvSpPr>
        <p:spPr>
          <a:xfrm>
            <a:off x="1066800" y="3886200"/>
            <a:ext cx="7406640" cy="1752600"/>
          </a:xfrm>
          <a:prstGeom prst="rect">
            <a:avLst/>
          </a:prstGeom>
        </p:spPr>
        <p:txBody>
          <a:bodyPr vert="horz" wrap="square" lIns="0" tIns="12065" rIns="0" bIns="0" rtlCol="0">
            <a:spAutoFit/>
          </a:bodyPr>
          <a:lstStyle/>
          <a:p>
            <a:pPr marL="1497330" marR="1491615" indent="-1905" algn="ctr">
              <a:lnSpc>
                <a:spcPct val="120100"/>
              </a:lnSpc>
              <a:spcBef>
                <a:spcPts val="95"/>
              </a:spcBef>
            </a:pPr>
            <a:r>
              <a:rPr spc="175" dirty="0"/>
              <a:t>Chapter </a:t>
            </a:r>
            <a:r>
              <a:rPr spc="114" dirty="0"/>
              <a:t>11 </a:t>
            </a:r>
            <a:r>
              <a:rPr spc="120" dirty="0"/>
              <a:t> </a:t>
            </a:r>
            <a:r>
              <a:rPr spc="190" dirty="0"/>
              <a:t>Instruction</a:t>
            </a:r>
            <a:r>
              <a:rPr spc="-185" dirty="0"/>
              <a:t> </a:t>
            </a:r>
            <a:r>
              <a:rPr spc="125" dirty="0"/>
              <a:t>Sets:</a:t>
            </a:r>
          </a:p>
          <a:p>
            <a:pPr algn="ctr">
              <a:lnSpc>
                <a:spcPct val="100000"/>
              </a:lnSpc>
              <a:spcBef>
                <a:spcPts val="765"/>
              </a:spcBef>
            </a:pPr>
            <a:r>
              <a:rPr spc="175" dirty="0"/>
              <a:t>Addressing</a:t>
            </a:r>
            <a:r>
              <a:rPr spc="-114" dirty="0"/>
              <a:t> </a:t>
            </a:r>
            <a:r>
              <a:rPr spc="125" dirty="0"/>
              <a:t>Modes</a:t>
            </a:r>
            <a:r>
              <a:rPr spc="-110" dirty="0"/>
              <a:t> </a:t>
            </a:r>
            <a:r>
              <a:rPr spc="160" dirty="0"/>
              <a:t>and</a:t>
            </a:r>
            <a:r>
              <a:rPr spc="-90" dirty="0"/>
              <a:t> </a:t>
            </a:r>
            <a:r>
              <a:rPr spc="135" dirty="0"/>
              <a:t>Formats</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Addressing modes</a:t>
            </a:r>
            <a:endParaRPr lang="en-US" dirty="0"/>
          </a:p>
        </p:txBody>
      </p:sp>
      <p:sp>
        <p:nvSpPr>
          <p:cNvPr id="3" name="Content Placeholder 2"/>
          <p:cNvSpPr>
            <a:spLocks noGrp="1"/>
          </p:cNvSpPr>
          <p:nvPr>
            <p:ph idx="1"/>
          </p:nvPr>
        </p:nvSpPr>
        <p:spPr>
          <a:xfrm>
            <a:off x="228600" y="1447800"/>
            <a:ext cx="8705088" cy="4800600"/>
          </a:xfrm>
        </p:spPr>
        <p:txBody>
          <a:bodyPr>
            <a:normAutofit/>
          </a:bodyPr>
          <a:lstStyle/>
          <a:p>
            <a:pPr algn="just"/>
            <a:r>
              <a:rPr lang="en-US" sz="2400" dirty="0" smtClean="0">
                <a:latin typeface="Times New Roman" pitchFamily="18" charset="0"/>
                <a:cs typeface="Times New Roman" pitchFamily="18" charset="0"/>
              </a:rPr>
              <a:t>The way for which an operand is specified for an instruction in the accumulator, in a general purpose register or in memory location, is called </a:t>
            </a:r>
            <a:r>
              <a:rPr lang="en-US" sz="2400" b="1" dirty="0" smtClean="0">
                <a:latin typeface="Times New Roman" pitchFamily="18" charset="0"/>
                <a:cs typeface="Times New Roman" pitchFamily="18" charset="0"/>
              </a:rPr>
              <a:t>addressing mode</a:t>
            </a:r>
            <a:r>
              <a:rPr lang="en-US" sz="2400" dirty="0" smtClean="0">
                <a:latin typeface="Times New Roman" pitchFamily="18" charset="0"/>
                <a:cs typeface="Times New Roman" pitchFamily="18" charset="0"/>
              </a:rPr>
              <a:t>.</a:t>
            </a:r>
          </a:p>
          <a:p>
            <a:pPr algn="just"/>
            <a:r>
              <a:rPr lang="en-US" sz="2400" dirty="0" smtClean="0">
                <a:latin typeface="Times New Roman" pitchFamily="18" charset="0"/>
                <a:cs typeface="Times New Roman" pitchFamily="18" charset="0"/>
              </a:rPr>
              <a:t>Different </a:t>
            </a:r>
            <a:r>
              <a:rPr lang="en-US" sz="2400" dirty="0" err="1" smtClean="0">
                <a:latin typeface="Times New Roman" pitchFamily="18" charset="0"/>
                <a:cs typeface="Times New Roman" pitchFamily="18" charset="0"/>
              </a:rPr>
              <a:t>opcodes</a:t>
            </a:r>
            <a:r>
              <a:rPr lang="en-US" sz="2400" dirty="0" smtClean="0">
                <a:latin typeface="Times New Roman" pitchFamily="18" charset="0"/>
                <a:cs typeface="Times New Roman" pitchFamily="18" charset="0"/>
              </a:rPr>
              <a:t> will use different addressing modes. </a:t>
            </a:r>
          </a:p>
          <a:p>
            <a:pPr algn="just"/>
            <a:r>
              <a:rPr lang="en-US" sz="2400" dirty="0" smtClean="0">
                <a:latin typeface="Times New Roman" pitchFamily="18" charset="0"/>
                <a:cs typeface="Times New Roman" pitchFamily="18" charset="0"/>
              </a:rPr>
              <a:t> one or more bits in the instruction format can be used as a mode field. The value of the </a:t>
            </a:r>
            <a:r>
              <a:rPr lang="en-US" sz="2400" dirty="0" smtClean="0">
                <a:solidFill>
                  <a:srgbClr val="FF0000"/>
                </a:solidFill>
                <a:latin typeface="Times New Roman" pitchFamily="18" charset="0"/>
                <a:cs typeface="Times New Roman" pitchFamily="18" charset="0"/>
              </a:rPr>
              <a:t>mode field determines which addressing mode is to be used.</a:t>
            </a:r>
          </a:p>
          <a:p>
            <a:pPr algn="just"/>
            <a:r>
              <a:rPr lang="en-US" sz="2400" dirty="0" smtClean="0">
                <a:latin typeface="Times New Roman" pitchFamily="18" charset="0"/>
                <a:cs typeface="Times New Roman" pitchFamily="18" charset="0"/>
              </a:rPr>
              <a:t>In a system without virtual memory, the effective address will be either a main memory address or a register. In a virtual memory system, the effective address is a virtual address or a register</a:t>
            </a:r>
            <a:endParaRPr lang="en-US" sz="2400" dirty="0">
              <a:latin typeface="Times New Roman" pitchFamily="18" charset="0"/>
              <a:cs typeface="Times New Roman"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5940" y="6431686"/>
            <a:ext cx="17780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Times New Roman"/>
                <a:cs typeface="Times New Roman"/>
              </a:rPr>
              <a:t>35</a:t>
            </a:r>
            <a:endParaRPr sz="1200">
              <a:latin typeface="Times New Roman"/>
              <a:cs typeface="Times New Roman"/>
            </a:endParaRPr>
          </a:p>
        </p:txBody>
      </p:sp>
      <p:sp>
        <p:nvSpPr>
          <p:cNvPr id="3" name="object 3"/>
          <p:cNvSpPr txBox="1">
            <a:spLocks noGrp="1"/>
          </p:cNvSpPr>
          <p:nvPr>
            <p:ph type="title"/>
          </p:nvPr>
        </p:nvSpPr>
        <p:spPr>
          <a:xfrm>
            <a:off x="2041651" y="487502"/>
            <a:ext cx="5062220" cy="697230"/>
          </a:xfrm>
          <a:prstGeom prst="rect">
            <a:avLst/>
          </a:prstGeom>
        </p:spPr>
        <p:txBody>
          <a:bodyPr vert="horz" wrap="square" lIns="0" tIns="13335" rIns="0" bIns="0" rtlCol="0">
            <a:spAutoFit/>
          </a:bodyPr>
          <a:lstStyle/>
          <a:p>
            <a:pPr marL="12700">
              <a:lnSpc>
                <a:spcPct val="100000"/>
              </a:lnSpc>
              <a:spcBef>
                <a:spcPts val="105"/>
              </a:spcBef>
            </a:pPr>
            <a:r>
              <a:rPr sz="4400" b="0" spc="240" dirty="0">
                <a:latin typeface="Arial MT"/>
                <a:cs typeface="Arial MT"/>
              </a:rPr>
              <a:t>Addressing</a:t>
            </a:r>
            <a:r>
              <a:rPr sz="4400" b="0" spc="-185" dirty="0">
                <a:latin typeface="Arial MT"/>
                <a:cs typeface="Arial MT"/>
              </a:rPr>
              <a:t> </a:t>
            </a:r>
            <a:r>
              <a:rPr sz="4400" b="0" spc="175" dirty="0">
                <a:latin typeface="Arial MT"/>
                <a:cs typeface="Arial MT"/>
              </a:rPr>
              <a:t>Modes</a:t>
            </a:r>
            <a:endParaRPr sz="4400">
              <a:latin typeface="Arial MT"/>
              <a:cs typeface="Arial MT"/>
            </a:endParaRPr>
          </a:p>
        </p:txBody>
      </p:sp>
      <p:sp>
        <p:nvSpPr>
          <p:cNvPr id="4" name="object 4"/>
          <p:cNvSpPr txBox="1"/>
          <p:nvPr/>
        </p:nvSpPr>
        <p:spPr>
          <a:xfrm>
            <a:off x="535025" y="1527530"/>
            <a:ext cx="5038090" cy="4123054"/>
          </a:xfrm>
          <a:prstGeom prst="rect">
            <a:avLst/>
          </a:prstGeom>
        </p:spPr>
        <p:txBody>
          <a:bodyPr vert="horz" wrap="square" lIns="0" tIns="110490" rIns="0" bIns="0" rtlCol="0">
            <a:spAutoFit/>
          </a:bodyPr>
          <a:lstStyle/>
          <a:p>
            <a:pPr marL="355600" indent="-342900">
              <a:lnSpc>
                <a:spcPct val="100000"/>
              </a:lnSpc>
              <a:spcBef>
                <a:spcPts val="870"/>
              </a:spcBef>
              <a:buChar char="•"/>
              <a:tabLst>
                <a:tab pos="354965" algn="l"/>
                <a:tab pos="355600" algn="l"/>
              </a:tabLst>
            </a:pPr>
            <a:r>
              <a:rPr sz="3200" spc="150" dirty="0">
                <a:latin typeface="Arial MT"/>
                <a:cs typeface="Arial MT"/>
              </a:rPr>
              <a:t>Immediate</a:t>
            </a:r>
            <a:endParaRPr sz="3200">
              <a:latin typeface="Arial MT"/>
              <a:cs typeface="Arial MT"/>
            </a:endParaRPr>
          </a:p>
          <a:p>
            <a:pPr marL="355600" indent="-342900">
              <a:lnSpc>
                <a:spcPct val="100000"/>
              </a:lnSpc>
              <a:spcBef>
                <a:spcPts val="770"/>
              </a:spcBef>
              <a:buChar char="•"/>
              <a:tabLst>
                <a:tab pos="354965" algn="l"/>
                <a:tab pos="355600" algn="l"/>
              </a:tabLst>
            </a:pPr>
            <a:r>
              <a:rPr sz="3200" spc="185" dirty="0">
                <a:latin typeface="Arial MT"/>
                <a:cs typeface="Arial MT"/>
              </a:rPr>
              <a:t>Direct</a:t>
            </a:r>
            <a:endParaRPr sz="3200">
              <a:latin typeface="Arial MT"/>
              <a:cs typeface="Arial MT"/>
            </a:endParaRPr>
          </a:p>
          <a:p>
            <a:pPr marL="355600" indent="-342900">
              <a:lnSpc>
                <a:spcPct val="100000"/>
              </a:lnSpc>
              <a:spcBef>
                <a:spcPts val="765"/>
              </a:spcBef>
              <a:buChar char="•"/>
              <a:tabLst>
                <a:tab pos="354965" algn="l"/>
                <a:tab pos="355600" algn="l"/>
              </a:tabLst>
            </a:pPr>
            <a:r>
              <a:rPr sz="3200" spc="195" dirty="0">
                <a:latin typeface="Arial MT"/>
                <a:cs typeface="Arial MT"/>
              </a:rPr>
              <a:t>Indirect</a:t>
            </a:r>
            <a:endParaRPr sz="3200">
              <a:latin typeface="Arial MT"/>
              <a:cs typeface="Arial MT"/>
            </a:endParaRPr>
          </a:p>
          <a:p>
            <a:pPr marL="355600" indent="-342900">
              <a:lnSpc>
                <a:spcPct val="100000"/>
              </a:lnSpc>
              <a:spcBef>
                <a:spcPts val="770"/>
              </a:spcBef>
              <a:buChar char="•"/>
              <a:tabLst>
                <a:tab pos="354965" algn="l"/>
                <a:tab pos="355600" algn="l"/>
              </a:tabLst>
            </a:pPr>
            <a:r>
              <a:rPr sz="3200" spc="150" dirty="0">
                <a:latin typeface="Arial MT"/>
                <a:cs typeface="Arial MT"/>
              </a:rPr>
              <a:t>Register</a:t>
            </a:r>
            <a:endParaRPr sz="3200">
              <a:latin typeface="Arial MT"/>
              <a:cs typeface="Arial MT"/>
            </a:endParaRPr>
          </a:p>
          <a:p>
            <a:pPr marL="355600" indent="-342900">
              <a:lnSpc>
                <a:spcPct val="100000"/>
              </a:lnSpc>
              <a:spcBef>
                <a:spcPts val="770"/>
              </a:spcBef>
              <a:buChar char="•"/>
              <a:tabLst>
                <a:tab pos="354965" algn="l"/>
                <a:tab pos="355600" algn="l"/>
              </a:tabLst>
            </a:pPr>
            <a:r>
              <a:rPr sz="3200" spc="150" dirty="0">
                <a:latin typeface="Arial MT"/>
                <a:cs typeface="Arial MT"/>
              </a:rPr>
              <a:t>Register</a:t>
            </a:r>
            <a:r>
              <a:rPr sz="3200" spc="-145" dirty="0">
                <a:latin typeface="Arial MT"/>
                <a:cs typeface="Arial MT"/>
              </a:rPr>
              <a:t> </a:t>
            </a:r>
            <a:r>
              <a:rPr sz="3200" spc="195" dirty="0">
                <a:latin typeface="Arial MT"/>
                <a:cs typeface="Arial MT"/>
              </a:rPr>
              <a:t>Indirect</a:t>
            </a:r>
            <a:endParaRPr sz="3200">
              <a:latin typeface="Arial MT"/>
              <a:cs typeface="Arial MT"/>
            </a:endParaRPr>
          </a:p>
          <a:p>
            <a:pPr marL="355600" indent="-342900">
              <a:lnSpc>
                <a:spcPct val="100000"/>
              </a:lnSpc>
              <a:spcBef>
                <a:spcPts val="770"/>
              </a:spcBef>
              <a:buChar char="•"/>
              <a:tabLst>
                <a:tab pos="354965" algn="l"/>
                <a:tab pos="355600" algn="l"/>
              </a:tabLst>
            </a:pPr>
            <a:r>
              <a:rPr sz="3200" spc="160" dirty="0">
                <a:solidFill>
                  <a:srgbClr val="FF0000"/>
                </a:solidFill>
                <a:latin typeface="Arial MT"/>
                <a:cs typeface="Arial MT"/>
              </a:rPr>
              <a:t>Displacement</a:t>
            </a:r>
            <a:r>
              <a:rPr sz="3200" spc="-175" dirty="0">
                <a:solidFill>
                  <a:srgbClr val="FF0000"/>
                </a:solidFill>
                <a:latin typeface="Arial MT"/>
                <a:cs typeface="Arial MT"/>
              </a:rPr>
              <a:t> </a:t>
            </a:r>
            <a:r>
              <a:rPr sz="3200" spc="120" dirty="0">
                <a:solidFill>
                  <a:srgbClr val="FF0000"/>
                </a:solidFill>
                <a:latin typeface="Arial MT"/>
                <a:cs typeface="Arial MT"/>
              </a:rPr>
              <a:t>(Indexed)</a:t>
            </a:r>
            <a:endParaRPr sz="3200">
              <a:latin typeface="Arial MT"/>
              <a:cs typeface="Arial MT"/>
            </a:endParaRPr>
          </a:p>
          <a:p>
            <a:pPr marL="355600" indent="-342900">
              <a:lnSpc>
                <a:spcPct val="100000"/>
              </a:lnSpc>
              <a:spcBef>
                <a:spcPts val="770"/>
              </a:spcBef>
              <a:buChar char="•"/>
              <a:tabLst>
                <a:tab pos="354965" algn="l"/>
                <a:tab pos="355600" algn="l"/>
              </a:tabLst>
            </a:pPr>
            <a:r>
              <a:rPr sz="3200" spc="160" dirty="0">
                <a:latin typeface="Arial MT"/>
                <a:cs typeface="Arial MT"/>
              </a:rPr>
              <a:t>Stack</a:t>
            </a:r>
            <a:endParaRPr sz="3200">
              <a:latin typeface="Arial MT"/>
              <a:cs typeface="Arial MT"/>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l="18459" t="67127" r="17527" b="9337"/>
          <a:stretch>
            <a:fillRect/>
          </a:stretch>
        </p:blipFill>
        <p:spPr bwMode="auto">
          <a:xfrm>
            <a:off x="685800" y="2590800"/>
            <a:ext cx="8001000" cy="3048000"/>
          </a:xfrm>
          <a:prstGeom prst="rect">
            <a:avLst/>
          </a:prstGeom>
          <a:noFill/>
          <a:ln w="9525">
            <a:noFill/>
            <a:miter lim="800000"/>
            <a:headEnd/>
            <a:tailEnd/>
          </a:ln>
          <a:effec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430259" y="6431686"/>
            <a:ext cx="17780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Times New Roman"/>
                <a:cs typeface="Times New Roman"/>
              </a:rPr>
              <a:t>36</a:t>
            </a:r>
            <a:endParaRPr sz="1200">
              <a:latin typeface="Times New Roman"/>
              <a:cs typeface="Times New Roman"/>
            </a:endParaRPr>
          </a:p>
        </p:txBody>
      </p:sp>
      <p:sp>
        <p:nvSpPr>
          <p:cNvPr id="3" name="object 3"/>
          <p:cNvSpPr txBox="1">
            <a:spLocks noGrp="1"/>
          </p:cNvSpPr>
          <p:nvPr>
            <p:ph type="title"/>
          </p:nvPr>
        </p:nvSpPr>
        <p:spPr>
          <a:xfrm>
            <a:off x="1450594" y="212801"/>
            <a:ext cx="6117590" cy="697230"/>
          </a:xfrm>
          <a:prstGeom prst="rect">
            <a:avLst/>
          </a:prstGeom>
        </p:spPr>
        <p:txBody>
          <a:bodyPr vert="horz" wrap="square" lIns="0" tIns="13335" rIns="0" bIns="0" rtlCol="0">
            <a:spAutoFit/>
          </a:bodyPr>
          <a:lstStyle/>
          <a:p>
            <a:pPr marL="12700">
              <a:lnSpc>
                <a:spcPct val="100000"/>
              </a:lnSpc>
              <a:spcBef>
                <a:spcPts val="105"/>
              </a:spcBef>
            </a:pPr>
            <a:r>
              <a:rPr sz="4400" b="0" spc="204" dirty="0">
                <a:latin typeface="Arial MT"/>
                <a:cs typeface="Arial MT"/>
              </a:rPr>
              <a:t>Immediate</a:t>
            </a:r>
            <a:r>
              <a:rPr sz="4400" b="0" spc="-195" dirty="0">
                <a:latin typeface="Arial MT"/>
                <a:cs typeface="Arial MT"/>
              </a:rPr>
              <a:t> </a:t>
            </a:r>
            <a:r>
              <a:rPr sz="4400" b="0" spc="240" dirty="0">
                <a:latin typeface="Arial MT"/>
                <a:cs typeface="Arial MT"/>
              </a:rPr>
              <a:t>Addressing</a:t>
            </a:r>
            <a:endParaRPr sz="4400">
              <a:latin typeface="Arial MT"/>
              <a:cs typeface="Arial MT"/>
            </a:endParaRPr>
          </a:p>
        </p:txBody>
      </p:sp>
      <p:sp>
        <p:nvSpPr>
          <p:cNvPr id="4" name="object 4"/>
          <p:cNvSpPr txBox="1"/>
          <p:nvPr/>
        </p:nvSpPr>
        <p:spPr>
          <a:xfrm>
            <a:off x="533400" y="1524000"/>
            <a:ext cx="5122545" cy="5207195"/>
          </a:xfrm>
          <a:prstGeom prst="rect">
            <a:avLst/>
          </a:prstGeom>
        </p:spPr>
        <p:txBody>
          <a:bodyPr vert="horz" wrap="square" lIns="0" tIns="13335" rIns="0" bIns="0" rtlCol="0">
            <a:spAutoFit/>
          </a:bodyPr>
          <a:lstStyle/>
          <a:p>
            <a:pPr marL="355600" marR="5080" indent="-343535">
              <a:lnSpc>
                <a:spcPct val="100000"/>
              </a:lnSpc>
              <a:spcBef>
                <a:spcPts val="105"/>
              </a:spcBef>
              <a:buFont typeface="Arial MT"/>
              <a:buChar char="•"/>
              <a:tabLst>
                <a:tab pos="355600" algn="l"/>
                <a:tab pos="356235" algn="l"/>
              </a:tabLst>
            </a:pPr>
            <a:r>
              <a:rPr sz="2000" dirty="0">
                <a:latin typeface="Times New Roman" pitchFamily="18" charset="0"/>
                <a:cs typeface="Times New Roman" pitchFamily="18" charset="0"/>
              </a:rPr>
              <a:t>In </a:t>
            </a:r>
            <a:r>
              <a:rPr sz="2000" spc="-5" dirty="0">
                <a:latin typeface="Times New Roman" pitchFamily="18" charset="0"/>
                <a:cs typeface="Times New Roman" pitchFamily="18" charset="0"/>
              </a:rPr>
              <a:t>this</a:t>
            </a:r>
            <a:r>
              <a:rPr sz="2000" dirty="0">
                <a:latin typeface="Times New Roman" pitchFamily="18" charset="0"/>
                <a:cs typeface="Times New Roman" pitchFamily="18" charset="0"/>
              </a:rPr>
              <a:t> mode</a:t>
            </a:r>
            <a:r>
              <a:rPr sz="2000" spc="-15" dirty="0">
                <a:latin typeface="Times New Roman" pitchFamily="18" charset="0"/>
                <a:cs typeface="Times New Roman" pitchFamily="18" charset="0"/>
              </a:rPr>
              <a:t> </a:t>
            </a:r>
            <a:r>
              <a:rPr sz="2000" b="1" spc="-15" dirty="0">
                <a:latin typeface="Times New Roman" pitchFamily="18" charset="0"/>
                <a:cs typeface="Times New Roman" pitchFamily="18" charset="0"/>
              </a:rPr>
              <a:t>data</a:t>
            </a:r>
            <a:r>
              <a:rPr sz="2000" b="1" dirty="0">
                <a:latin typeface="Times New Roman" pitchFamily="18" charset="0"/>
                <a:cs typeface="Times New Roman" pitchFamily="18" charset="0"/>
              </a:rPr>
              <a:t> is</a:t>
            </a:r>
            <a:r>
              <a:rPr sz="2000" b="1" spc="10" dirty="0">
                <a:latin typeface="Times New Roman" pitchFamily="18" charset="0"/>
                <a:cs typeface="Times New Roman" pitchFamily="18" charset="0"/>
              </a:rPr>
              <a:t> </a:t>
            </a:r>
            <a:r>
              <a:rPr sz="2000" b="1" spc="-10" dirty="0">
                <a:latin typeface="Times New Roman" pitchFamily="18" charset="0"/>
                <a:cs typeface="Times New Roman" pitchFamily="18" charset="0"/>
              </a:rPr>
              <a:t>present</a:t>
            </a:r>
            <a:r>
              <a:rPr sz="2000" b="1" spc="10" dirty="0">
                <a:latin typeface="Times New Roman" pitchFamily="18" charset="0"/>
                <a:cs typeface="Times New Roman" pitchFamily="18" charset="0"/>
              </a:rPr>
              <a:t> </a:t>
            </a:r>
            <a:r>
              <a:rPr sz="2000" b="1" dirty="0">
                <a:latin typeface="Times New Roman" pitchFamily="18" charset="0"/>
                <a:cs typeface="Times New Roman" pitchFamily="18" charset="0"/>
              </a:rPr>
              <a:t>in</a:t>
            </a:r>
            <a:r>
              <a:rPr sz="2000" b="1" spc="-10" dirty="0">
                <a:latin typeface="Times New Roman" pitchFamily="18" charset="0"/>
                <a:cs typeface="Times New Roman" pitchFamily="18" charset="0"/>
              </a:rPr>
              <a:t> </a:t>
            </a:r>
            <a:r>
              <a:rPr sz="2000" b="1" spc="-5" dirty="0">
                <a:latin typeface="Times New Roman" pitchFamily="18" charset="0"/>
                <a:cs typeface="Times New Roman" pitchFamily="18" charset="0"/>
              </a:rPr>
              <a:t>address</a:t>
            </a:r>
            <a:r>
              <a:rPr sz="2000" b="1" spc="5" dirty="0">
                <a:latin typeface="Times New Roman" pitchFamily="18" charset="0"/>
                <a:cs typeface="Times New Roman" pitchFamily="18" charset="0"/>
              </a:rPr>
              <a:t> </a:t>
            </a:r>
            <a:r>
              <a:rPr sz="2000" b="1" spc="-5" dirty="0">
                <a:latin typeface="Times New Roman" pitchFamily="18" charset="0"/>
                <a:cs typeface="Times New Roman" pitchFamily="18" charset="0"/>
              </a:rPr>
              <a:t>field</a:t>
            </a:r>
            <a:r>
              <a:rPr sz="2000" b="1" dirty="0">
                <a:latin typeface="Times New Roman" pitchFamily="18" charset="0"/>
                <a:cs typeface="Times New Roman" pitchFamily="18" charset="0"/>
              </a:rPr>
              <a:t> </a:t>
            </a:r>
            <a:r>
              <a:rPr sz="2000" b="1" spc="-5" dirty="0">
                <a:latin typeface="Times New Roman" pitchFamily="18" charset="0"/>
                <a:cs typeface="Times New Roman" pitchFamily="18" charset="0"/>
              </a:rPr>
              <a:t>of </a:t>
            </a:r>
            <a:r>
              <a:rPr sz="2000" b="1" spc="-440" dirty="0">
                <a:latin typeface="Times New Roman" pitchFamily="18" charset="0"/>
                <a:cs typeface="Times New Roman" pitchFamily="18" charset="0"/>
              </a:rPr>
              <a:t> </a:t>
            </a:r>
            <a:r>
              <a:rPr sz="2000" b="1" spc="-5" dirty="0">
                <a:latin typeface="Times New Roman" pitchFamily="18" charset="0"/>
                <a:cs typeface="Times New Roman" pitchFamily="18" charset="0"/>
              </a:rPr>
              <a:t>instruction </a:t>
            </a:r>
            <a:r>
              <a:rPr sz="2000" b="1" dirty="0">
                <a:latin typeface="Times New Roman" pitchFamily="18" charset="0"/>
                <a:cs typeface="Times New Roman" pitchFamily="18" charset="0"/>
              </a:rPr>
              <a:t>.</a:t>
            </a:r>
            <a:endParaRPr sz="2000" b="1">
              <a:latin typeface="Times New Roman" pitchFamily="18" charset="0"/>
              <a:cs typeface="Times New Roman" pitchFamily="18" charset="0"/>
            </a:endParaRPr>
          </a:p>
          <a:p>
            <a:pPr marL="355600" indent="-343535">
              <a:lnSpc>
                <a:spcPct val="100000"/>
              </a:lnSpc>
              <a:spcBef>
                <a:spcPts val="480"/>
              </a:spcBef>
              <a:buFont typeface="Arial MT"/>
              <a:buChar char="•"/>
              <a:tabLst>
                <a:tab pos="355600" algn="l"/>
                <a:tab pos="356235" algn="l"/>
              </a:tabLst>
            </a:pPr>
            <a:r>
              <a:rPr sz="2000" spc="-5" dirty="0">
                <a:latin typeface="Times New Roman" pitchFamily="18" charset="0"/>
                <a:cs typeface="Times New Roman" pitchFamily="18" charset="0"/>
              </a:rPr>
              <a:t>Designed</a:t>
            </a:r>
            <a:r>
              <a:rPr sz="2000" dirty="0">
                <a:latin typeface="Times New Roman" pitchFamily="18" charset="0"/>
                <a:cs typeface="Times New Roman" pitchFamily="18" charset="0"/>
              </a:rPr>
              <a:t> </a:t>
            </a:r>
            <a:r>
              <a:rPr sz="2000" spc="-20" dirty="0">
                <a:latin typeface="Times New Roman" pitchFamily="18" charset="0"/>
                <a:cs typeface="Times New Roman" pitchFamily="18" charset="0"/>
              </a:rPr>
              <a:t>like</a:t>
            </a:r>
            <a:r>
              <a:rPr sz="2000" spc="5" dirty="0">
                <a:latin typeface="Times New Roman" pitchFamily="18" charset="0"/>
                <a:cs typeface="Times New Roman" pitchFamily="18" charset="0"/>
              </a:rPr>
              <a:t> </a:t>
            </a:r>
            <a:r>
              <a:rPr sz="2000" dirty="0">
                <a:latin typeface="Times New Roman" pitchFamily="18" charset="0"/>
                <a:cs typeface="Times New Roman" pitchFamily="18" charset="0"/>
              </a:rPr>
              <a:t>one</a:t>
            </a:r>
            <a:r>
              <a:rPr sz="2000" spc="-15" dirty="0">
                <a:latin typeface="Times New Roman" pitchFamily="18" charset="0"/>
                <a:cs typeface="Times New Roman" pitchFamily="18" charset="0"/>
              </a:rPr>
              <a:t> </a:t>
            </a:r>
            <a:r>
              <a:rPr sz="2000" spc="-5" dirty="0">
                <a:latin typeface="Times New Roman" pitchFamily="18" charset="0"/>
                <a:cs typeface="Times New Roman" pitchFamily="18" charset="0"/>
              </a:rPr>
              <a:t>address</a:t>
            </a:r>
            <a:r>
              <a:rPr sz="2000" spc="5" dirty="0">
                <a:latin typeface="Times New Roman" pitchFamily="18" charset="0"/>
                <a:cs typeface="Times New Roman" pitchFamily="18" charset="0"/>
              </a:rPr>
              <a:t> </a:t>
            </a:r>
            <a:r>
              <a:rPr sz="2000" spc="-5" dirty="0">
                <a:latin typeface="Times New Roman" pitchFamily="18" charset="0"/>
                <a:cs typeface="Times New Roman" pitchFamily="18" charset="0"/>
              </a:rPr>
              <a:t>instruction</a:t>
            </a:r>
            <a:r>
              <a:rPr sz="2000" dirty="0">
                <a:latin typeface="Times New Roman" pitchFamily="18" charset="0"/>
                <a:cs typeface="Times New Roman" pitchFamily="18" charset="0"/>
              </a:rPr>
              <a:t> </a:t>
            </a:r>
            <a:r>
              <a:rPr sz="2000" spc="-15" dirty="0">
                <a:latin typeface="Times New Roman" pitchFamily="18" charset="0"/>
                <a:cs typeface="Times New Roman" pitchFamily="18" charset="0"/>
              </a:rPr>
              <a:t>format</a:t>
            </a:r>
            <a:endParaRPr sz="2000">
              <a:latin typeface="Times New Roman" pitchFamily="18" charset="0"/>
              <a:cs typeface="Times New Roman" pitchFamily="18" charset="0"/>
            </a:endParaRPr>
          </a:p>
          <a:p>
            <a:pPr marL="756285" marR="196850" lvl="1" indent="-287020" algn="just">
              <a:lnSpc>
                <a:spcPct val="100000"/>
              </a:lnSpc>
              <a:spcBef>
                <a:spcPts val="414"/>
              </a:spcBef>
              <a:buFont typeface="Arial MT"/>
              <a:buChar char="–"/>
              <a:tabLst>
                <a:tab pos="756920" algn="l"/>
              </a:tabLst>
            </a:pPr>
            <a:r>
              <a:rPr sz="2000" spc="-5" dirty="0">
                <a:latin typeface="Times New Roman" pitchFamily="18" charset="0"/>
                <a:cs typeface="Times New Roman" pitchFamily="18" charset="0"/>
              </a:rPr>
              <a:t>Note:Limitation in the immediate mode is that </a:t>
            </a:r>
            <a:r>
              <a:rPr sz="2000" spc="-10" dirty="0">
                <a:latin typeface="Times New Roman" pitchFamily="18" charset="0"/>
                <a:cs typeface="Times New Roman" pitchFamily="18" charset="0"/>
              </a:rPr>
              <a:t>the </a:t>
            </a:r>
            <a:r>
              <a:rPr sz="2000" spc="-350" dirty="0">
                <a:latin typeface="Times New Roman" pitchFamily="18" charset="0"/>
                <a:cs typeface="Times New Roman" pitchFamily="18" charset="0"/>
              </a:rPr>
              <a:t> </a:t>
            </a:r>
            <a:r>
              <a:rPr sz="2000" spc="-15" dirty="0">
                <a:latin typeface="Times New Roman" pitchFamily="18" charset="0"/>
                <a:cs typeface="Times New Roman" pitchFamily="18" charset="0"/>
              </a:rPr>
              <a:t>range </a:t>
            </a:r>
            <a:r>
              <a:rPr sz="2000" spc="-5" dirty="0">
                <a:latin typeface="Times New Roman" pitchFamily="18" charset="0"/>
                <a:cs typeface="Times New Roman" pitchFamily="18" charset="0"/>
              </a:rPr>
              <a:t>of </a:t>
            </a:r>
            <a:r>
              <a:rPr sz="2000" spc="-10" dirty="0">
                <a:latin typeface="Times New Roman" pitchFamily="18" charset="0"/>
                <a:cs typeface="Times New Roman" pitchFamily="18" charset="0"/>
              </a:rPr>
              <a:t>constants </a:t>
            </a:r>
            <a:r>
              <a:rPr sz="2000" spc="-15" dirty="0">
                <a:latin typeface="Times New Roman" pitchFamily="18" charset="0"/>
                <a:cs typeface="Times New Roman" pitchFamily="18" charset="0"/>
              </a:rPr>
              <a:t>are </a:t>
            </a:r>
            <a:r>
              <a:rPr sz="2000" spc="-10" dirty="0">
                <a:latin typeface="Times New Roman" pitchFamily="18" charset="0"/>
                <a:cs typeface="Times New Roman" pitchFamily="18" charset="0"/>
              </a:rPr>
              <a:t>restricted by </a:t>
            </a:r>
            <a:r>
              <a:rPr sz="2000" spc="-15" dirty="0">
                <a:latin typeface="Times New Roman" pitchFamily="18" charset="0"/>
                <a:cs typeface="Times New Roman" pitchFamily="18" charset="0"/>
              </a:rPr>
              <a:t>size </a:t>
            </a:r>
            <a:r>
              <a:rPr sz="2000" spc="-5" dirty="0">
                <a:latin typeface="Times New Roman" pitchFamily="18" charset="0"/>
                <a:cs typeface="Times New Roman" pitchFamily="18" charset="0"/>
              </a:rPr>
              <a:t>of </a:t>
            </a:r>
            <a:r>
              <a:rPr sz="2000" spc="-10" dirty="0">
                <a:latin typeface="Times New Roman" pitchFamily="18" charset="0"/>
                <a:cs typeface="Times New Roman" pitchFamily="18" charset="0"/>
              </a:rPr>
              <a:t>address </a:t>
            </a:r>
            <a:r>
              <a:rPr sz="2000" spc="-350" dirty="0">
                <a:latin typeface="Times New Roman" pitchFamily="18" charset="0"/>
                <a:cs typeface="Times New Roman" pitchFamily="18" charset="0"/>
              </a:rPr>
              <a:t> </a:t>
            </a:r>
            <a:r>
              <a:rPr sz="2000" spc="-5" dirty="0">
                <a:latin typeface="Times New Roman" pitchFamily="18" charset="0"/>
                <a:cs typeface="Times New Roman" pitchFamily="18" charset="0"/>
              </a:rPr>
              <a:t>field.</a:t>
            </a:r>
            <a:endParaRPr sz="2000">
              <a:latin typeface="Times New Roman" pitchFamily="18" charset="0"/>
              <a:cs typeface="Times New Roman" pitchFamily="18" charset="0"/>
            </a:endParaRPr>
          </a:p>
          <a:p>
            <a:pPr marL="355600" indent="-343535">
              <a:lnSpc>
                <a:spcPct val="100000"/>
              </a:lnSpc>
              <a:spcBef>
                <a:spcPts val="625"/>
              </a:spcBef>
              <a:buChar char="•"/>
              <a:tabLst>
                <a:tab pos="355600" algn="l"/>
                <a:tab pos="356235" algn="l"/>
              </a:tabLst>
            </a:pPr>
            <a:r>
              <a:rPr sz="2000" dirty="0">
                <a:latin typeface="Times New Roman" pitchFamily="18" charset="0"/>
                <a:cs typeface="Times New Roman" pitchFamily="18" charset="0"/>
              </a:rPr>
              <a:t>FEATURES</a:t>
            </a:r>
            <a:endParaRPr sz="2000">
              <a:latin typeface="Times New Roman" pitchFamily="18" charset="0"/>
              <a:cs typeface="Times New Roman" pitchFamily="18" charset="0"/>
            </a:endParaRPr>
          </a:p>
          <a:p>
            <a:pPr marL="756285" lvl="1" indent="-287020">
              <a:lnSpc>
                <a:spcPct val="100000"/>
              </a:lnSpc>
              <a:spcBef>
                <a:spcPts val="500"/>
              </a:spcBef>
              <a:buChar char="–"/>
              <a:tabLst>
                <a:tab pos="756285" algn="l"/>
                <a:tab pos="756920" algn="l"/>
              </a:tabLst>
            </a:pPr>
            <a:r>
              <a:rPr sz="2000" spc="95" dirty="0">
                <a:latin typeface="Times New Roman" pitchFamily="18" charset="0"/>
                <a:cs typeface="Times New Roman" pitchFamily="18" charset="0"/>
              </a:rPr>
              <a:t>Operand</a:t>
            </a:r>
            <a:r>
              <a:rPr sz="2000" spc="-65" dirty="0">
                <a:latin typeface="Times New Roman" pitchFamily="18" charset="0"/>
                <a:cs typeface="Times New Roman" pitchFamily="18" charset="0"/>
              </a:rPr>
              <a:t> </a:t>
            </a:r>
            <a:r>
              <a:rPr sz="2000" spc="90" dirty="0">
                <a:latin typeface="Times New Roman" pitchFamily="18" charset="0"/>
                <a:cs typeface="Times New Roman" pitchFamily="18" charset="0"/>
              </a:rPr>
              <a:t>is</a:t>
            </a:r>
            <a:r>
              <a:rPr sz="2000" spc="-70" dirty="0">
                <a:latin typeface="Times New Roman" pitchFamily="18" charset="0"/>
                <a:cs typeface="Times New Roman" pitchFamily="18" charset="0"/>
              </a:rPr>
              <a:t> </a:t>
            </a:r>
            <a:r>
              <a:rPr sz="2000" spc="145" dirty="0">
                <a:latin typeface="Times New Roman" pitchFamily="18" charset="0"/>
                <a:cs typeface="Times New Roman" pitchFamily="18" charset="0"/>
              </a:rPr>
              <a:t>part</a:t>
            </a:r>
            <a:r>
              <a:rPr sz="2000" spc="-60" dirty="0">
                <a:latin typeface="Times New Roman" pitchFamily="18" charset="0"/>
                <a:cs typeface="Times New Roman" pitchFamily="18" charset="0"/>
              </a:rPr>
              <a:t> </a:t>
            </a:r>
            <a:r>
              <a:rPr sz="2000" spc="100" dirty="0">
                <a:latin typeface="Times New Roman" pitchFamily="18" charset="0"/>
                <a:cs typeface="Times New Roman" pitchFamily="18" charset="0"/>
              </a:rPr>
              <a:t>of</a:t>
            </a:r>
            <a:r>
              <a:rPr sz="2000" spc="165" dirty="0">
                <a:latin typeface="Times New Roman" pitchFamily="18" charset="0"/>
                <a:cs typeface="Times New Roman" pitchFamily="18" charset="0"/>
              </a:rPr>
              <a:t> </a:t>
            </a:r>
            <a:r>
              <a:rPr sz="2000" spc="120" dirty="0">
                <a:latin typeface="Times New Roman" pitchFamily="18" charset="0"/>
                <a:cs typeface="Times New Roman" pitchFamily="18" charset="0"/>
              </a:rPr>
              <a:t>instruction</a:t>
            </a:r>
            <a:endParaRPr sz="2000">
              <a:latin typeface="Times New Roman" pitchFamily="18" charset="0"/>
              <a:cs typeface="Times New Roman" pitchFamily="18" charset="0"/>
            </a:endParaRPr>
          </a:p>
          <a:p>
            <a:pPr marL="756285" lvl="1" indent="-287020">
              <a:lnSpc>
                <a:spcPct val="100000"/>
              </a:lnSpc>
              <a:spcBef>
                <a:spcPts val="480"/>
              </a:spcBef>
              <a:buChar char="–"/>
              <a:tabLst>
                <a:tab pos="756285" algn="l"/>
                <a:tab pos="756920" algn="l"/>
              </a:tabLst>
            </a:pPr>
            <a:r>
              <a:rPr sz="2000" spc="95" dirty="0">
                <a:latin typeface="Times New Roman" pitchFamily="18" charset="0"/>
                <a:cs typeface="Times New Roman" pitchFamily="18" charset="0"/>
              </a:rPr>
              <a:t>Operand</a:t>
            </a:r>
            <a:r>
              <a:rPr sz="2000" spc="-75" dirty="0">
                <a:latin typeface="Times New Roman" pitchFamily="18" charset="0"/>
                <a:cs typeface="Times New Roman" pitchFamily="18" charset="0"/>
              </a:rPr>
              <a:t> </a:t>
            </a:r>
            <a:r>
              <a:rPr sz="2000" dirty="0">
                <a:latin typeface="Times New Roman" pitchFamily="18" charset="0"/>
                <a:cs typeface="Times New Roman" pitchFamily="18" charset="0"/>
              </a:rPr>
              <a:t>=</a:t>
            </a:r>
            <a:r>
              <a:rPr sz="2000" spc="-75" dirty="0">
                <a:latin typeface="Times New Roman" pitchFamily="18" charset="0"/>
                <a:cs typeface="Times New Roman" pitchFamily="18" charset="0"/>
              </a:rPr>
              <a:t> </a:t>
            </a:r>
            <a:r>
              <a:rPr sz="2000" spc="105" dirty="0">
                <a:latin typeface="Times New Roman" pitchFamily="18" charset="0"/>
                <a:cs typeface="Times New Roman" pitchFamily="18" charset="0"/>
              </a:rPr>
              <a:t>address</a:t>
            </a:r>
            <a:r>
              <a:rPr sz="2000" spc="-80" dirty="0">
                <a:latin typeface="Times New Roman" pitchFamily="18" charset="0"/>
                <a:cs typeface="Times New Roman" pitchFamily="18" charset="0"/>
              </a:rPr>
              <a:t> </a:t>
            </a:r>
            <a:r>
              <a:rPr sz="2000" spc="105" dirty="0">
                <a:latin typeface="Times New Roman" pitchFamily="18" charset="0"/>
                <a:cs typeface="Times New Roman" pitchFamily="18" charset="0"/>
              </a:rPr>
              <a:t>field</a:t>
            </a:r>
            <a:endParaRPr sz="2000">
              <a:latin typeface="Times New Roman" pitchFamily="18" charset="0"/>
              <a:cs typeface="Times New Roman" pitchFamily="18" charset="0"/>
            </a:endParaRPr>
          </a:p>
          <a:p>
            <a:pPr marL="756285" lvl="1" indent="-287020">
              <a:lnSpc>
                <a:spcPct val="100000"/>
              </a:lnSpc>
              <a:spcBef>
                <a:spcPts val="480"/>
              </a:spcBef>
              <a:buChar char="–"/>
              <a:tabLst>
                <a:tab pos="756285" algn="l"/>
                <a:tab pos="756920" algn="l"/>
              </a:tabLst>
            </a:pPr>
            <a:r>
              <a:rPr sz="2000" spc="85" dirty="0">
                <a:solidFill>
                  <a:srgbClr val="FF0000"/>
                </a:solidFill>
                <a:latin typeface="Times New Roman" pitchFamily="18" charset="0"/>
                <a:cs typeface="Times New Roman" pitchFamily="18" charset="0"/>
              </a:rPr>
              <a:t>No</a:t>
            </a:r>
            <a:r>
              <a:rPr sz="2000" spc="-60" dirty="0">
                <a:solidFill>
                  <a:srgbClr val="FF0000"/>
                </a:solidFill>
                <a:latin typeface="Times New Roman" pitchFamily="18" charset="0"/>
                <a:cs typeface="Times New Roman" pitchFamily="18" charset="0"/>
              </a:rPr>
              <a:t> </a:t>
            </a:r>
            <a:r>
              <a:rPr sz="2000" spc="110" dirty="0">
                <a:solidFill>
                  <a:srgbClr val="FF0000"/>
                </a:solidFill>
                <a:latin typeface="Times New Roman" pitchFamily="18" charset="0"/>
                <a:cs typeface="Times New Roman" pitchFamily="18" charset="0"/>
              </a:rPr>
              <a:t>memory</a:t>
            </a:r>
            <a:r>
              <a:rPr sz="2000" spc="-60" dirty="0">
                <a:solidFill>
                  <a:srgbClr val="FF0000"/>
                </a:solidFill>
                <a:latin typeface="Times New Roman" pitchFamily="18" charset="0"/>
                <a:cs typeface="Times New Roman" pitchFamily="18" charset="0"/>
              </a:rPr>
              <a:t> </a:t>
            </a:r>
            <a:r>
              <a:rPr sz="2000" spc="105" dirty="0">
                <a:solidFill>
                  <a:srgbClr val="FF0000"/>
                </a:solidFill>
                <a:latin typeface="Times New Roman" pitchFamily="18" charset="0"/>
                <a:cs typeface="Times New Roman" pitchFamily="18" charset="0"/>
              </a:rPr>
              <a:t>reference</a:t>
            </a:r>
            <a:r>
              <a:rPr sz="2000" spc="-85" dirty="0">
                <a:solidFill>
                  <a:srgbClr val="FF0000"/>
                </a:solidFill>
                <a:latin typeface="Times New Roman" pitchFamily="18" charset="0"/>
                <a:cs typeface="Times New Roman" pitchFamily="18" charset="0"/>
              </a:rPr>
              <a:t> </a:t>
            </a:r>
            <a:r>
              <a:rPr sz="2000" spc="125" dirty="0">
                <a:solidFill>
                  <a:srgbClr val="FF0000"/>
                </a:solidFill>
                <a:latin typeface="Times New Roman" pitchFamily="18" charset="0"/>
                <a:cs typeface="Times New Roman" pitchFamily="18" charset="0"/>
              </a:rPr>
              <a:t>to</a:t>
            </a:r>
            <a:r>
              <a:rPr sz="2000" spc="-55" dirty="0">
                <a:solidFill>
                  <a:srgbClr val="FF0000"/>
                </a:solidFill>
                <a:latin typeface="Times New Roman" pitchFamily="18" charset="0"/>
                <a:cs typeface="Times New Roman" pitchFamily="18" charset="0"/>
              </a:rPr>
              <a:t> </a:t>
            </a:r>
            <a:r>
              <a:rPr sz="2000" spc="105">
                <a:solidFill>
                  <a:srgbClr val="FF0000"/>
                </a:solidFill>
                <a:latin typeface="Times New Roman" pitchFamily="18" charset="0"/>
                <a:cs typeface="Times New Roman" pitchFamily="18" charset="0"/>
              </a:rPr>
              <a:t>fetch</a:t>
            </a:r>
            <a:r>
              <a:rPr sz="2000" spc="-65">
                <a:solidFill>
                  <a:srgbClr val="FF0000"/>
                </a:solidFill>
                <a:latin typeface="Times New Roman" pitchFamily="18" charset="0"/>
                <a:cs typeface="Times New Roman" pitchFamily="18" charset="0"/>
              </a:rPr>
              <a:t> </a:t>
            </a:r>
            <a:r>
              <a:rPr sz="2000" spc="95" smtClean="0">
                <a:solidFill>
                  <a:srgbClr val="FF0000"/>
                </a:solidFill>
                <a:latin typeface="Times New Roman" pitchFamily="18" charset="0"/>
                <a:cs typeface="Times New Roman" pitchFamily="18" charset="0"/>
              </a:rPr>
              <a:t>data</a:t>
            </a:r>
            <a:r>
              <a:rPr lang="en-US" sz="2000" spc="95" dirty="0" smtClean="0">
                <a:solidFill>
                  <a:srgbClr val="FF0000"/>
                </a:solidFill>
                <a:latin typeface="Times New Roman" pitchFamily="18" charset="0"/>
                <a:cs typeface="Times New Roman" pitchFamily="18" charset="0"/>
              </a:rPr>
              <a:t>-saving memory</a:t>
            </a:r>
            <a:endParaRPr sz="2000">
              <a:latin typeface="Times New Roman" pitchFamily="18" charset="0"/>
              <a:cs typeface="Times New Roman" pitchFamily="18" charset="0"/>
            </a:endParaRPr>
          </a:p>
          <a:p>
            <a:pPr marL="756285" lvl="1" indent="-287020">
              <a:lnSpc>
                <a:spcPct val="100000"/>
              </a:lnSpc>
              <a:spcBef>
                <a:spcPts val="480"/>
              </a:spcBef>
              <a:buChar char="–"/>
              <a:tabLst>
                <a:tab pos="756285" algn="l"/>
                <a:tab pos="756920" algn="l"/>
              </a:tabLst>
            </a:pPr>
            <a:r>
              <a:rPr sz="2000" spc="60" dirty="0">
                <a:solidFill>
                  <a:srgbClr val="FF0000"/>
                </a:solidFill>
                <a:latin typeface="Times New Roman" pitchFamily="18" charset="0"/>
                <a:cs typeface="Times New Roman" pitchFamily="18" charset="0"/>
              </a:rPr>
              <a:t>Fast</a:t>
            </a:r>
            <a:endParaRPr sz="2000">
              <a:latin typeface="Times New Roman" pitchFamily="18" charset="0"/>
              <a:cs typeface="Times New Roman" pitchFamily="18" charset="0"/>
            </a:endParaRPr>
          </a:p>
          <a:p>
            <a:pPr marL="756285" lvl="1" indent="-287020">
              <a:spcBef>
                <a:spcPts val="480"/>
              </a:spcBef>
              <a:buFontTx/>
              <a:buChar char="–"/>
              <a:tabLst>
                <a:tab pos="756285" algn="l"/>
                <a:tab pos="756920" algn="l"/>
              </a:tabLst>
            </a:pPr>
            <a:r>
              <a:rPr sz="2000" spc="110">
                <a:solidFill>
                  <a:srgbClr val="FF0000"/>
                </a:solidFill>
                <a:latin typeface="Times New Roman" pitchFamily="18" charset="0"/>
                <a:cs typeface="Times New Roman" pitchFamily="18" charset="0"/>
              </a:rPr>
              <a:t>Limited</a:t>
            </a:r>
            <a:r>
              <a:rPr sz="2000" spc="-100">
                <a:solidFill>
                  <a:srgbClr val="FF0000"/>
                </a:solidFill>
                <a:latin typeface="Times New Roman" pitchFamily="18" charset="0"/>
                <a:cs typeface="Times New Roman" pitchFamily="18" charset="0"/>
              </a:rPr>
              <a:t> </a:t>
            </a:r>
            <a:r>
              <a:rPr sz="2000" spc="95" smtClean="0">
                <a:solidFill>
                  <a:srgbClr val="FF0000"/>
                </a:solidFill>
                <a:latin typeface="Times New Roman" pitchFamily="18" charset="0"/>
                <a:cs typeface="Times New Roman" pitchFamily="18" charset="0"/>
              </a:rPr>
              <a:t>range</a:t>
            </a:r>
            <a:r>
              <a:rPr lang="en-US" sz="2000" spc="95" dirty="0" smtClean="0">
                <a:solidFill>
                  <a:srgbClr val="FF0000"/>
                </a:solidFill>
                <a:latin typeface="Times New Roman" pitchFamily="18" charset="0"/>
                <a:cs typeface="Times New Roman" pitchFamily="18" charset="0"/>
              </a:rPr>
              <a:t>-size of the number is restricted to the size of the address field</a:t>
            </a:r>
            <a:endParaRPr sz="4400">
              <a:latin typeface="Times New Roman" pitchFamily="18" charset="0"/>
              <a:cs typeface="Times New Roman" pitchFamily="18" charset="0"/>
            </a:endParaRPr>
          </a:p>
        </p:txBody>
      </p:sp>
      <p:pic>
        <p:nvPicPr>
          <p:cNvPr id="5" name="object 5"/>
          <p:cNvPicPr/>
          <p:nvPr/>
        </p:nvPicPr>
        <p:blipFill>
          <a:blip r:embed="rId2" cstate="print"/>
          <a:stretch>
            <a:fillRect/>
          </a:stretch>
        </p:blipFill>
        <p:spPr>
          <a:xfrm>
            <a:off x="6019800" y="2349500"/>
            <a:ext cx="3000375" cy="30384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304800" y="1447800"/>
            <a:ext cx="8628888" cy="4800600"/>
          </a:xfrm>
        </p:spPr>
        <p:txBody>
          <a:bodyPr>
            <a:normAutofit/>
          </a:bodyPr>
          <a:lstStyle/>
          <a:p>
            <a:pPr algn="just"/>
            <a:r>
              <a:rPr lang="en-US" sz="2400" dirty="0">
                <a:latin typeface="Times New Roman" panose="02020603050405020304" pitchFamily="18" charset="0"/>
                <a:cs typeface="Times New Roman" panose="02020603050405020304" pitchFamily="18" charset="0"/>
              </a:rPr>
              <a:t>The ALU does the actual computation or processing of data</a:t>
            </a:r>
            <a:r>
              <a:rPr lang="en-US" sz="2400" dirty="0" smtClean="0">
                <a:latin typeface="Times New Roman" panose="02020603050405020304" pitchFamily="18" charset="0"/>
                <a:cs typeface="Times New Roman" panose="02020603050405020304" pitchFamily="18" charset="0"/>
              </a:rPr>
              <a:t>.</a:t>
            </a:r>
          </a:p>
          <a:p>
            <a:pPr algn="just"/>
            <a:r>
              <a:rPr lang="en-US" sz="2400" dirty="0" smtClean="0">
                <a:latin typeface="Times New Roman" panose="02020603050405020304" pitchFamily="18" charset="0"/>
                <a:cs typeface="Times New Roman" panose="02020603050405020304" pitchFamily="18" charset="0"/>
              </a:rPr>
              <a:t>The</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control </a:t>
            </a:r>
            <a:r>
              <a:rPr lang="en-US" sz="2400" dirty="0">
                <a:latin typeface="Times New Roman" panose="02020603050405020304" pitchFamily="18" charset="0"/>
                <a:cs typeface="Times New Roman" panose="02020603050405020304" pitchFamily="18" charset="0"/>
              </a:rPr>
              <a:t>unit controls the movement of data and instructions into and out of </a:t>
            </a:r>
            <a:r>
              <a:rPr lang="en-US" sz="2400" dirty="0" smtClean="0">
                <a:latin typeface="Times New Roman" panose="02020603050405020304" pitchFamily="18" charset="0"/>
                <a:cs typeface="Times New Roman" panose="02020603050405020304" pitchFamily="18" charset="0"/>
              </a:rPr>
              <a:t>the processor </a:t>
            </a:r>
            <a:r>
              <a:rPr lang="en-US" sz="2400" dirty="0">
                <a:latin typeface="Times New Roman" panose="02020603050405020304" pitchFamily="18" charset="0"/>
                <a:cs typeface="Times New Roman" panose="02020603050405020304" pitchFamily="18" charset="0"/>
              </a:rPr>
              <a:t>and controls the operation of the ALU.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In </a:t>
            </a:r>
            <a:r>
              <a:rPr lang="en-US" sz="2400" dirty="0">
                <a:latin typeface="Times New Roman" panose="02020603050405020304" pitchFamily="18" charset="0"/>
                <a:cs typeface="Times New Roman" panose="02020603050405020304" pitchFamily="18" charset="0"/>
              </a:rPr>
              <a:t>addition, </a:t>
            </a:r>
            <a:r>
              <a:rPr lang="en-US" sz="2400" dirty="0" smtClean="0">
                <a:latin typeface="Times New Roman" panose="02020603050405020304" pitchFamily="18" charset="0"/>
                <a:cs typeface="Times New Roman" panose="02020603050405020304" pitchFamily="18" charset="0"/>
              </a:rPr>
              <a:t>there is a minimal </a:t>
            </a:r>
            <a:r>
              <a:rPr lang="en-US" sz="2400" dirty="0">
                <a:latin typeface="Times New Roman" panose="02020603050405020304" pitchFamily="18" charset="0"/>
                <a:cs typeface="Times New Roman" panose="02020603050405020304" pitchFamily="18" charset="0"/>
              </a:rPr>
              <a:t>internal memory, consisting of a set of storage locations, called </a:t>
            </a:r>
            <a:r>
              <a:rPr lang="en-US" sz="2400" i="1" dirty="0">
                <a:latin typeface="Times New Roman" panose="02020603050405020304" pitchFamily="18" charset="0"/>
                <a:cs typeface="Times New Roman" panose="02020603050405020304" pitchFamily="18" charset="0"/>
              </a:rPr>
              <a:t>registers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43365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47800" y="533400"/>
            <a:ext cx="2424430" cy="513715"/>
          </a:xfrm>
          <a:prstGeom prst="rect">
            <a:avLst/>
          </a:prstGeom>
        </p:spPr>
        <p:txBody>
          <a:bodyPr vert="horz" wrap="square" lIns="0" tIns="13335" rIns="0" bIns="0" rtlCol="0">
            <a:spAutoFit/>
          </a:bodyPr>
          <a:lstStyle/>
          <a:p>
            <a:pPr marL="12700">
              <a:lnSpc>
                <a:spcPct val="100000"/>
              </a:lnSpc>
              <a:spcBef>
                <a:spcPts val="105"/>
              </a:spcBef>
            </a:pPr>
            <a:r>
              <a:rPr sz="3200" b="0" spc="-15" dirty="0">
                <a:latin typeface="Calibri"/>
                <a:cs typeface="Calibri"/>
              </a:rPr>
              <a:t>MOV</a:t>
            </a:r>
            <a:r>
              <a:rPr sz="3200" b="0" spc="-45" dirty="0">
                <a:latin typeface="Calibri"/>
                <a:cs typeface="Calibri"/>
              </a:rPr>
              <a:t> </a:t>
            </a:r>
            <a:r>
              <a:rPr sz="3200" b="0" spc="-5" dirty="0">
                <a:latin typeface="Calibri"/>
                <a:cs typeface="Calibri"/>
              </a:rPr>
              <a:t>AX,</a:t>
            </a:r>
            <a:r>
              <a:rPr sz="3200" b="0" spc="-35" dirty="0">
                <a:latin typeface="Calibri"/>
                <a:cs typeface="Calibri"/>
              </a:rPr>
              <a:t> </a:t>
            </a:r>
            <a:r>
              <a:rPr sz="3200" b="0" dirty="0">
                <a:latin typeface="Calibri"/>
                <a:cs typeface="Calibri"/>
              </a:rPr>
              <a:t>2000</a:t>
            </a:r>
            <a:endParaRPr sz="3200">
              <a:latin typeface="Calibri"/>
              <a:cs typeface="Calibri"/>
            </a:endParaRPr>
          </a:p>
        </p:txBody>
      </p:sp>
      <p:sp>
        <p:nvSpPr>
          <p:cNvPr id="3" name="object 3"/>
          <p:cNvSpPr txBox="1"/>
          <p:nvPr/>
        </p:nvSpPr>
        <p:spPr>
          <a:xfrm>
            <a:off x="381000" y="1217353"/>
            <a:ext cx="4065524" cy="5704767"/>
          </a:xfrm>
          <a:prstGeom prst="rect">
            <a:avLst/>
          </a:prstGeom>
        </p:spPr>
        <p:txBody>
          <a:bodyPr vert="horz" wrap="square" lIns="0" tIns="13335" rIns="0" bIns="0" rtlCol="0">
            <a:spAutoFit/>
          </a:bodyPr>
          <a:lstStyle/>
          <a:p>
            <a:pPr marL="203200">
              <a:lnSpc>
                <a:spcPct val="100000"/>
              </a:lnSpc>
              <a:spcBef>
                <a:spcPts val="105"/>
              </a:spcBef>
            </a:pPr>
            <a:r>
              <a:rPr sz="3200" spc="-10" dirty="0">
                <a:latin typeface="Calibri"/>
                <a:cs typeface="Calibri"/>
              </a:rPr>
              <a:t>MOV</a:t>
            </a:r>
            <a:r>
              <a:rPr sz="3200" spc="-40" dirty="0">
                <a:latin typeface="Calibri"/>
                <a:cs typeface="Calibri"/>
              </a:rPr>
              <a:t> </a:t>
            </a:r>
            <a:r>
              <a:rPr sz="3200" dirty="0">
                <a:latin typeface="Calibri"/>
                <a:cs typeface="Calibri"/>
              </a:rPr>
              <a:t>CL, 0A</a:t>
            </a:r>
            <a:endParaRPr sz="3200">
              <a:latin typeface="Calibri"/>
              <a:cs typeface="Calibri"/>
            </a:endParaRPr>
          </a:p>
          <a:p>
            <a:pPr marL="203200">
              <a:lnSpc>
                <a:spcPct val="100000"/>
              </a:lnSpc>
              <a:spcBef>
                <a:spcPts val="2690"/>
              </a:spcBef>
            </a:pPr>
            <a:r>
              <a:rPr sz="3200" dirty="0">
                <a:latin typeface="Calibri"/>
                <a:cs typeface="Calibri"/>
              </a:rPr>
              <a:t>ADD</a:t>
            </a:r>
            <a:r>
              <a:rPr sz="3200" spc="-25" dirty="0">
                <a:latin typeface="Calibri"/>
                <a:cs typeface="Calibri"/>
              </a:rPr>
              <a:t> </a:t>
            </a:r>
            <a:r>
              <a:rPr sz="3200" spc="5" dirty="0">
                <a:latin typeface="Calibri"/>
                <a:cs typeface="Calibri"/>
              </a:rPr>
              <a:t>AL,</a:t>
            </a:r>
            <a:r>
              <a:rPr sz="3200" spc="-15" dirty="0">
                <a:latin typeface="Calibri"/>
                <a:cs typeface="Calibri"/>
              </a:rPr>
              <a:t> </a:t>
            </a:r>
            <a:r>
              <a:rPr sz="3200" dirty="0">
                <a:latin typeface="Calibri"/>
                <a:cs typeface="Calibri"/>
              </a:rPr>
              <a:t>45</a:t>
            </a:r>
            <a:endParaRPr sz="3200">
              <a:latin typeface="Calibri"/>
              <a:cs typeface="Calibri"/>
            </a:endParaRPr>
          </a:p>
          <a:p>
            <a:pPr marL="12700" marR="5080" indent="190500">
              <a:lnSpc>
                <a:spcPts val="6530"/>
              </a:lnSpc>
              <a:spcBef>
                <a:spcPts val="465"/>
              </a:spcBef>
            </a:pPr>
            <a:r>
              <a:rPr sz="3200" dirty="0">
                <a:latin typeface="Calibri"/>
                <a:cs typeface="Calibri"/>
              </a:rPr>
              <a:t>ADD AX, </a:t>
            </a:r>
            <a:r>
              <a:rPr sz="3200" spc="-5">
                <a:latin typeface="Calibri"/>
                <a:cs typeface="Calibri"/>
              </a:rPr>
              <a:t>0000 </a:t>
            </a:r>
            <a:endParaRPr lang="en-US" sz="3200" spc="-5" dirty="0" smtClean="0">
              <a:latin typeface="Calibri"/>
              <a:cs typeface="Calibri"/>
            </a:endParaRPr>
          </a:p>
          <a:p>
            <a:pPr marL="12700" marR="5080" indent="190500">
              <a:lnSpc>
                <a:spcPts val="6530"/>
              </a:lnSpc>
              <a:spcBef>
                <a:spcPts val="465"/>
              </a:spcBef>
            </a:pPr>
            <a:r>
              <a:rPr sz="3200" smtClean="0">
                <a:latin typeface="Calibri"/>
                <a:cs typeface="Calibri"/>
              </a:rPr>
              <a:t> </a:t>
            </a:r>
            <a:r>
              <a:rPr sz="3200" spc="-10" dirty="0">
                <a:latin typeface="Calibri"/>
                <a:cs typeface="Calibri"/>
              </a:rPr>
              <a:t>MOV </a:t>
            </a:r>
            <a:r>
              <a:rPr sz="3200" spc="-5" dirty="0">
                <a:latin typeface="Calibri"/>
                <a:cs typeface="Calibri"/>
              </a:rPr>
              <a:t>CX, </a:t>
            </a:r>
            <a:r>
              <a:rPr sz="3200">
                <a:latin typeface="Calibri"/>
                <a:cs typeface="Calibri"/>
              </a:rPr>
              <a:t>4929 </a:t>
            </a:r>
            <a:r>
              <a:rPr sz="3200" smtClean="0">
                <a:latin typeface="Calibri"/>
                <a:cs typeface="Calibri"/>
              </a:rPr>
              <a:t>H</a:t>
            </a:r>
            <a:r>
              <a:rPr lang="en-US" sz="3200" dirty="0" smtClean="0">
                <a:latin typeface="Calibri"/>
                <a:cs typeface="Calibri"/>
              </a:rPr>
              <a:t> (source operand-16 bit-part of instruction)</a:t>
            </a:r>
          </a:p>
          <a:p>
            <a:pPr marL="12700" marR="5080" indent="190500">
              <a:lnSpc>
                <a:spcPts val="6530"/>
              </a:lnSpc>
              <a:spcBef>
                <a:spcPts val="465"/>
              </a:spcBef>
            </a:pPr>
            <a:r>
              <a:rPr lang="en-US" sz="3200" dirty="0" smtClean="0">
                <a:latin typeface="Calibri"/>
                <a:cs typeface="Calibri"/>
              </a:rPr>
              <a:t> </a:t>
            </a:r>
            <a:r>
              <a:rPr sz="3200" smtClean="0">
                <a:latin typeface="Calibri"/>
                <a:cs typeface="Calibri"/>
              </a:rPr>
              <a:t> </a:t>
            </a:r>
            <a:r>
              <a:rPr sz="3200" spc="-710" smtClean="0">
                <a:latin typeface="Calibri"/>
                <a:cs typeface="Calibri"/>
              </a:rPr>
              <a:t> </a:t>
            </a:r>
            <a:r>
              <a:rPr sz="3200" dirty="0">
                <a:latin typeface="Calibri"/>
                <a:cs typeface="Calibri"/>
              </a:rPr>
              <a:t>ADD</a:t>
            </a:r>
            <a:r>
              <a:rPr sz="3200" spc="-20" dirty="0">
                <a:latin typeface="Calibri"/>
                <a:cs typeface="Calibri"/>
              </a:rPr>
              <a:t> </a:t>
            </a:r>
            <a:r>
              <a:rPr sz="3200" dirty="0">
                <a:latin typeface="Calibri"/>
                <a:cs typeface="Calibri"/>
              </a:rPr>
              <a:t>AX,</a:t>
            </a:r>
            <a:r>
              <a:rPr sz="3200" spc="-25" dirty="0">
                <a:latin typeface="Calibri"/>
                <a:cs typeface="Calibri"/>
              </a:rPr>
              <a:t> </a:t>
            </a:r>
            <a:r>
              <a:rPr sz="3200" spc="-5" dirty="0">
                <a:latin typeface="Calibri"/>
                <a:cs typeface="Calibri"/>
              </a:rPr>
              <a:t>2387</a:t>
            </a:r>
            <a:r>
              <a:rPr sz="3200" spc="-15" dirty="0">
                <a:latin typeface="Calibri"/>
                <a:cs typeface="Calibri"/>
              </a:rPr>
              <a:t> </a:t>
            </a:r>
            <a:r>
              <a:rPr sz="3200" spc="-5" dirty="0">
                <a:latin typeface="Calibri"/>
                <a:cs typeface="Calibri"/>
              </a:rPr>
              <a:t>H,</a:t>
            </a:r>
            <a:endParaRPr sz="3200">
              <a:latin typeface="Calibri"/>
              <a:cs typeface="Calibri"/>
            </a:endParaRPr>
          </a:p>
        </p:txBody>
      </p:sp>
      <p:sp>
        <p:nvSpPr>
          <p:cNvPr id="4" name="object 4"/>
          <p:cNvSpPr txBox="1"/>
          <p:nvPr/>
        </p:nvSpPr>
        <p:spPr>
          <a:xfrm>
            <a:off x="4267200" y="5410200"/>
            <a:ext cx="4267200" cy="997709"/>
          </a:xfrm>
          <a:prstGeom prst="rect">
            <a:avLst/>
          </a:prstGeom>
        </p:spPr>
        <p:txBody>
          <a:bodyPr vert="horz" wrap="square" lIns="0" tIns="12700" rIns="0" bIns="0" rtlCol="0">
            <a:spAutoFit/>
          </a:bodyPr>
          <a:lstStyle/>
          <a:p>
            <a:pPr marL="12700">
              <a:lnSpc>
                <a:spcPct val="100000"/>
              </a:lnSpc>
              <a:spcBef>
                <a:spcPts val="100"/>
              </a:spcBef>
            </a:pPr>
            <a:r>
              <a:rPr sz="3200" spc="-15" dirty="0">
                <a:latin typeface="Calibri"/>
                <a:cs typeface="Calibri"/>
              </a:rPr>
              <a:t>MOV</a:t>
            </a:r>
            <a:r>
              <a:rPr sz="3200" spc="-45" dirty="0">
                <a:latin typeface="Calibri"/>
                <a:cs typeface="Calibri"/>
              </a:rPr>
              <a:t> </a:t>
            </a:r>
            <a:r>
              <a:rPr sz="3200" dirty="0">
                <a:latin typeface="Calibri"/>
                <a:cs typeface="Calibri"/>
              </a:rPr>
              <a:t>AL</a:t>
            </a:r>
            <a:r>
              <a:rPr sz="3200">
                <a:latin typeface="Calibri"/>
                <a:cs typeface="Calibri"/>
              </a:rPr>
              <a:t>,</a:t>
            </a:r>
            <a:r>
              <a:rPr sz="3200" spc="-25">
                <a:latin typeface="Calibri"/>
                <a:cs typeface="Calibri"/>
              </a:rPr>
              <a:t> </a:t>
            </a:r>
            <a:r>
              <a:rPr sz="3200" smtClean="0">
                <a:latin typeface="Calibri"/>
                <a:cs typeface="Calibri"/>
              </a:rPr>
              <a:t>FFH</a:t>
            </a:r>
            <a:r>
              <a:rPr lang="en-US" sz="3200" dirty="0" smtClean="0">
                <a:latin typeface="Calibri"/>
                <a:cs typeface="Calibri"/>
              </a:rPr>
              <a:t> (15 bit data)</a:t>
            </a:r>
            <a:endParaRPr sz="3200">
              <a:latin typeface="Calibri"/>
              <a:cs typeface="Calibri"/>
            </a:endParaRPr>
          </a:p>
        </p:txBody>
      </p:sp>
      <p:sp>
        <p:nvSpPr>
          <p:cNvPr id="5" name="object 5"/>
          <p:cNvSpPr txBox="1"/>
          <p:nvPr/>
        </p:nvSpPr>
        <p:spPr>
          <a:xfrm>
            <a:off x="8430259" y="6431686"/>
            <a:ext cx="17780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Times New Roman"/>
                <a:cs typeface="Times New Roman"/>
              </a:rPr>
              <a:t>37</a:t>
            </a:r>
            <a:endParaRPr sz="1200">
              <a:latin typeface="Times New Roman"/>
              <a:cs typeface="Times New Roman"/>
            </a:endParaRPr>
          </a:p>
        </p:txBody>
      </p:sp>
      <p:pic>
        <p:nvPicPr>
          <p:cNvPr id="6" name="object 6"/>
          <p:cNvPicPr/>
          <p:nvPr/>
        </p:nvPicPr>
        <p:blipFill>
          <a:blip r:embed="rId2" cstate="print"/>
          <a:stretch>
            <a:fillRect/>
          </a:stretch>
        </p:blipFill>
        <p:spPr>
          <a:xfrm>
            <a:off x="4787900" y="2708275"/>
            <a:ext cx="4248150" cy="2252726"/>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2353945" marR="5080" indent="-1739264">
              <a:lnSpc>
                <a:spcPct val="100000"/>
              </a:lnSpc>
              <a:spcBef>
                <a:spcPts val="105"/>
              </a:spcBef>
            </a:pPr>
            <a:r>
              <a:rPr sz="4400" b="0" spc="190" dirty="0">
                <a:latin typeface="Arial MT"/>
                <a:cs typeface="Arial MT"/>
              </a:rPr>
              <a:t>Direct(M)</a:t>
            </a:r>
            <a:r>
              <a:rPr sz="4400" b="0" spc="-170" dirty="0">
                <a:latin typeface="Arial MT"/>
                <a:cs typeface="Arial MT"/>
              </a:rPr>
              <a:t> </a:t>
            </a:r>
            <a:r>
              <a:rPr sz="4400" b="0" spc="240" dirty="0">
                <a:latin typeface="Arial MT"/>
                <a:cs typeface="Arial MT"/>
              </a:rPr>
              <a:t>Addressing </a:t>
            </a:r>
            <a:r>
              <a:rPr sz="4400" b="0" spc="-1205" dirty="0">
                <a:latin typeface="Arial MT"/>
                <a:cs typeface="Arial MT"/>
              </a:rPr>
              <a:t> </a:t>
            </a:r>
            <a:r>
              <a:rPr sz="4400" b="0" spc="195" dirty="0">
                <a:latin typeface="Arial MT"/>
                <a:cs typeface="Arial MT"/>
              </a:rPr>
              <a:t>Diagram</a:t>
            </a:r>
            <a:endParaRPr sz="4400">
              <a:latin typeface="Arial MT"/>
              <a:cs typeface="Arial MT"/>
            </a:endParaRP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38100">
              <a:lnSpc>
                <a:spcPts val="1410"/>
              </a:lnSpc>
            </a:pPr>
            <a:fld id="{81D60167-4931-47E6-BA6A-407CBD079E47}" type="slidenum">
              <a:rPr dirty="0"/>
              <a:pPr marL="38100">
                <a:lnSpc>
                  <a:spcPts val="1410"/>
                </a:lnSpc>
              </a:pPr>
              <a:t>51</a:t>
            </a:fld>
            <a:endParaRPr dirty="0"/>
          </a:p>
        </p:txBody>
      </p:sp>
      <p:pic>
        <p:nvPicPr>
          <p:cNvPr id="3" name="object 3"/>
          <p:cNvPicPr/>
          <p:nvPr/>
        </p:nvPicPr>
        <p:blipFill>
          <a:blip r:embed="rId2" cstate="print"/>
          <a:stretch>
            <a:fillRect/>
          </a:stretch>
        </p:blipFill>
        <p:spPr>
          <a:xfrm>
            <a:off x="2051050" y="1700276"/>
            <a:ext cx="4808601" cy="4824349"/>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06548" y="487502"/>
            <a:ext cx="4930775" cy="697230"/>
          </a:xfrm>
          <a:prstGeom prst="rect">
            <a:avLst/>
          </a:prstGeom>
        </p:spPr>
        <p:txBody>
          <a:bodyPr vert="horz" wrap="square" lIns="0" tIns="13335" rIns="0" bIns="0" rtlCol="0">
            <a:spAutoFit/>
          </a:bodyPr>
          <a:lstStyle/>
          <a:p>
            <a:pPr marL="12700">
              <a:lnSpc>
                <a:spcPct val="100000"/>
              </a:lnSpc>
              <a:spcBef>
                <a:spcPts val="105"/>
              </a:spcBef>
            </a:pPr>
            <a:r>
              <a:rPr sz="4400" b="0" spc="254" dirty="0">
                <a:latin typeface="Arial MT"/>
                <a:cs typeface="Arial MT"/>
              </a:rPr>
              <a:t>Direct</a:t>
            </a:r>
            <a:r>
              <a:rPr sz="4400" b="0" spc="-185" dirty="0">
                <a:latin typeface="Arial MT"/>
                <a:cs typeface="Arial MT"/>
              </a:rPr>
              <a:t> </a:t>
            </a:r>
            <a:r>
              <a:rPr sz="4400" b="0" spc="240" dirty="0">
                <a:latin typeface="Arial MT"/>
                <a:cs typeface="Arial MT"/>
              </a:rPr>
              <a:t>Addressing</a:t>
            </a:r>
            <a:endParaRPr sz="4400">
              <a:latin typeface="Arial MT"/>
              <a:cs typeface="Arial MT"/>
            </a:endParaRP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38100">
              <a:lnSpc>
                <a:spcPts val="1410"/>
              </a:lnSpc>
            </a:pPr>
            <a:fld id="{81D60167-4931-47E6-BA6A-407CBD079E47}" type="slidenum">
              <a:rPr dirty="0"/>
              <a:pPr marL="38100">
                <a:lnSpc>
                  <a:spcPts val="1410"/>
                </a:lnSpc>
              </a:pPr>
              <a:t>52</a:t>
            </a:fld>
            <a:endParaRPr dirty="0"/>
          </a:p>
        </p:txBody>
      </p:sp>
      <p:sp>
        <p:nvSpPr>
          <p:cNvPr id="3" name="object 3"/>
          <p:cNvSpPr txBox="1"/>
          <p:nvPr/>
        </p:nvSpPr>
        <p:spPr>
          <a:xfrm>
            <a:off x="535940" y="1740230"/>
            <a:ext cx="7279640" cy="4524315"/>
          </a:xfrm>
          <a:prstGeom prst="rect">
            <a:avLst/>
          </a:prstGeom>
        </p:spPr>
        <p:txBody>
          <a:bodyPr vert="horz" wrap="square" lIns="0" tIns="12700" rIns="0" bIns="0" rtlCol="0">
            <a:spAutoFit/>
          </a:bodyPr>
          <a:lstStyle/>
          <a:p>
            <a:pPr marL="355600" indent="-343535" algn="just">
              <a:lnSpc>
                <a:spcPct val="100000"/>
              </a:lnSpc>
              <a:spcBef>
                <a:spcPts val="100"/>
              </a:spcBef>
              <a:buChar char="•"/>
              <a:tabLst>
                <a:tab pos="355600" algn="l"/>
                <a:tab pos="356235" algn="l"/>
              </a:tabLst>
            </a:pPr>
            <a:r>
              <a:rPr sz="2400" spc="130" dirty="0">
                <a:latin typeface="Times New Roman" pitchFamily="18" charset="0"/>
                <a:cs typeface="Times New Roman" pitchFamily="18" charset="0"/>
              </a:rPr>
              <a:t>Address</a:t>
            </a:r>
            <a:r>
              <a:rPr sz="2400" spc="-80" dirty="0">
                <a:latin typeface="Times New Roman" pitchFamily="18" charset="0"/>
                <a:cs typeface="Times New Roman" pitchFamily="18" charset="0"/>
              </a:rPr>
              <a:t> </a:t>
            </a:r>
            <a:r>
              <a:rPr sz="2400" spc="125" dirty="0">
                <a:latin typeface="Times New Roman" pitchFamily="18" charset="0"/>
                <a:cs typeface="Times New Roman" pitchFamily="18" charset="0"/>
              </a:rPr>
              <a:t>field</a:t>
            </a:r>
            <a:r>
              <a:rPr sz="2400" spc="-70" dirty="0">
                <a:latin typeface="Times New Roman" pitchFamily="18" charset="0"/>
                <a:cs typeface="Times New Roman" pitchFamily="18" charset="0"/>
              </a:rPr>
              <a:t> </a:t>
            </a:r>
            <a:r>
              <a:rPr sz="2400" spc="125" dirty="0">
                <a:latin typeface="Times New Roman" pitchFamily="18" charset="0"/>
                <a:cs typeface="Times New Roman" pitchFamily="18" charset="0"/>
              </a:rPr>
              <a:t>contains</a:t>
            </a:r>
            <a:r>
              <a:rPr sz="2400" spc="-85" dirty="0">
                <a:latin typeface="Times New Roman" pitchFamily="18" charset="0"/>
                <a:cs typeface="Times New Roman" pitchFamily="18" charset="0"/>
              </a:rPr>
              <a:t> </a:t>
            </a:r>
            <a:r>
              <a:rPr sz="2400" spc="125" dirty="0">
                <a:latin typeface="Times New Roman" pitchFamily="18" charset="0"/>
                <a:cs typeface="Times New Roman" pitchFamily="18" charset="0"/>
              </a:rPr>
              <a:t>address</a:t>
            </a:r>
            <a:r>
              <a:rPr sz="2400" spc="-75" dirty="0">
                <a:latin typeface="Times New Roman" pitchFamily="18" charset="0"/>
                <a:cs typeface="Times New Roman" pitchFamily="18" charset="0"/>
              </a:rPr>
              <a:t> </a:t>
            </a:r>
            <a:r>
              <a:rPr sz="2400" spc="120" dirty="0">
                <a:latin typeface="Times New Roman" pitchFamily="18" charset="0"/>
                <a:cs typeface="Times New Roman" pitchFamily="18" charset="0"/>
              </a:rPr>
              <a:t>of</a:t>
            </a:r>
            <a:r>
              <a:rPr sz="2400" spc="204" dirty="0">
                <a:latin typeface="Times New Roman" pitchFamily="18" charset="0"/>
                <a:cs typeface="Times New Roman" pitchFamily="18" charset="0"/>
              </a:rPr>
              <a:t> </a:t>
            </a:r>
            <a:r>
              <a:rPr sz="2400" spc="130" dirty="0">
                <a:latin typeface="Times New Roman" pitchFamily="18" charset="0"/>
                <a:cs typeface="Times New Roman" pitchFamily="18" charset="0"/>
              </a:rPr>
              <a:t>operand</a:t>
            </a:r>
            <a:endParaRPr sz="2400">
              <a:latin typeface="Times New Roman" pitchFamily="18" charset="0"/>
              <a:cs typeface="Times New Roman" pitchFamily="18" charset="0"/>
            </a:endParaRPr>
          </a:p>
          <a:p>
            <a:pPr marL="355600" indent="-343535" algn="just">
              <a:lnSpc>
                <a:spcPct val="100000"/>
              </a:lnSpc>
              <a:spcBef>
                <a:spcPts val="2014"/>
              </a:spcBef>
              <a:buChar char="•"/>
              <a:tabLst>
                <a:tab pos="355600" algn="l"/>
                <a:tab pos="356235" algn="l"/>
              </a:tabLst>
            </a:pPr>
            <a:r>
              <a:rPr sz="2400" spc="15" dirty="0">
                <a:latin typeface="Times New Roman" pitchFamily="18" charset="0"/>
                <a:cs typeface="Times New Roman" pitchFamily="18" charset="0"/>
              </a:rPr>
              <a:t>EFFECTIVE</a:t>
            </a:r>
            <a:r>
              <a:rPr sz="2400" spc="-75" dirty="0">
                <a:latin typeface="Times New Roman" pitchFamily="18" charset="0"/>
                <a:cs typeface="Times New Roman" pitchFamily="18" charset="0"/>
              </a:rPr>
              <a:t> </a:t>
            </a:r>
            <a:r>
              <a:rPr sz="2400" spc="25" dirty="0">
                <a:latin typeface="Times New Roman" pitchFamily="18" charset="0"/>
                <a:cs typeface="Times New Roman" pitchFamily="18" charset="0"/>
              </a:rPr>
              <a:t>ADDRESS</a:t>
            </a:r>
            <a:r>
              <a:rPr sz="2400" spc="-80" dirty="0">
                <a:latin typeface="Times New Roman" pitchFamily="18" charset="0"/>
                <a:cs typeface="Times New Roman" pitchFamily="18" charset="0"/>
              </a:rPr>
              <a:t> </a:t>
            </a:r>
            <a:r>
              <a:rPr sz="2400" spc="60" dirty="0">
                <a:latin typeface="Times New Roman" pitchFamily="18" charset="0"/>
                <a:cs typeface="Times New Roman" pitchFamily="18" charset="0"/>
              </a:rPr>
              <a:t>EA</a:t>
            </a:r>
            <a:r>
              <a:rPr sz="2400" spc="-70" dirty="0">
                <a:latin typeface="Times New Roman" pitchFamily="18" charset="0"/>
                <a:cs typeface="Times New Roman" pitchFamily="18" charset="0"/>
              </a:rPr>
              <a:t> </a:t>
            </a:r>
            <a:r>
              <a:rPr sz="2400" spc="-5" dirty="0">
                <a:latin typeface="Times New Roman" pitchFamily="18" charset="0"/>
                <a:cs typeface="Times New Roman" pitchFamily="18" charset="0"/>
              </a:rPr>
              <a:t>=</a:t>
            </a:r>
            <a:r>
              <a:rPr sz="2400" spc="-75" dirty="0">
                <a:latin typeface="Times New Roman" pitchFamily="18" charset="0"/>
                <a:cs typeface="Times New Roman" pitchFamily="18" charset="0"/>
              </a:rPr>
              <a:t> </a:t>
            </a:r>
            <a:r>
              <a:rPr sz="2400" spc="125" dirty="0">
                <a:latin typeface="Times New Roman" pitchFamily="18" charset="0"/>
                <a:cs typeface="Times New Roman" pitchFamily="18" charset="0"/>
              </a:rPr>
              <a:t>address</a:t>
            </a:r>
            <a:r>
              <a:rPr sz="2400" spc="-90" dirty="0">
                <a:latin typeface="Times New Roman" pitchFamily="18" charset="0"/>
                <a:cs typeface="Times New Roman" pitchFamily="18" charset="0"/>
              </a:rPr>
              <a:t> </a:t>
            </a:r>
            <a:r>
              <a:rPr sz="2400" spc="125" dirty="0">
                <a:latin typeface="Times New Roman" pitchFamily="18" charset="0"/>
                <a:cs typeface="Times New Roman" pitchFamily="18" charset="0"/>
              </a:rPr>
              <a:t>field</a:t>
            </a:r>
            <a:r>
              <a:rPr sz="2400" spc="-60" dirty="0">
                <a:latin typeface="Times New Roman" pitchFamily="18" charset="0"/>
                <a:cs typeface="Times New Roman" pitchFamily="18" charset="0"/>
              </a:rPr>
              <a:t> </a:t>
            </a:r>
            <a:r>
              <a:rPr sz="2400" spc="75" dirty="0">
                <a:latin typeface="Times New Roman" pitchFamily="18" charset="0"/>
                <a:cs typeface="Times New Roman" pitchFamily="18" charset="0"/>
              </a:rPr>
              <a:t>(A)</a:t>
            </a:r>
            <a:endParaRPr sz="2400">
              <a:latin typeface="Times New Roman" pitchFamily="18" charset="0"/>
              <a:cs typeface="Times New Roman" pitchFamily="18" charset="0"/>
            </a:endParaRPr>
          </a:p>
          <a:p>
            <a:pPr algn="just">
              <a:lnSpc>
                <a:spcPct val="100000"/>
              </a:lnSpc>
              <a:buChar char="•"/>
            </a:pPr>
            <a:endParaRPr sz="2800">
              <a:latin typeface="Times New Roman" pitchFamily="18" charset="0"/>
              <a:cs typeface="Times New Roman" pitchFamily="18" charset="0"/>
            </a:endParaRPr>
          </a:p>
          <a:p>
            <a:pPr algn="just">
              <a:lnSpc>
                <a:spcPct val="100000"/>
              </a:lnSpc>
              <a:buChar char="•"/>
            </a:pPr>
            <a:endParaRPr sz="2300">
              <a:latin typeface="Times New Roman" pitchFamily="18" charset="0"/>
              <a:cs typeface="Times New Roman" pitchFamily="18" charset="0"/>
            </a:endParaRPr>
          </a:p>
          <a:p>
            <a:pPr marL="469900" algn="just">
              <a:lnSpc>
                <a:spcPct val="100000"/>
              </a:lnSpc>
              <a:tabLst>
                <a:tab pos="756285" algn="l"/>
              </a:tabLst>
            </a:pPr>
            <a:r>
              <a:rPr sz="2000" dirty="0">
                <a:latin typeface="Times New Roman" pitchFamily="18" charset="0"/>
                <a:cs typeface="Times New Roman" pitchFamily="18" charset="0"/>
              </a:rPr>
              <a:t>–	</a:t>
            </a:r>
            <a:r>
              <a:rPr sz="2000" spc="110" dirty="0">
                <a:latin typeface="Times New Roman" pitchFamily="18" charset="0"/>
                <a:cs typeface="Times New Roman" pitchFamily="18" charset="0"/>
              </a:rPr>
              <a:t>Look</a:t>
            </a:r>
            <a:r>
              <a:rPr sz="2000" spc="-55" dirty="0">
                <a:latin typeface="Times New Roman" pitchFamily="18" charset="0"/>
                <a:cs typeface="Times New Roman" pitchFamily="18" charset="0"/>
              </a:rPr>
              <a:t> </a:t>
            </a:r>
            <a:r>
              <a:rPr sz="2000" spc="95" dirty="0">
                <a:latin typeface="Times New Roman" pitchFamily="18" charset="0"/>
                <a:cs typeface="Times New Roman" pitchFamily="18" charset="0"/>
              </a:rPr>
              <a:t>in</a:t>
            </a:r>
            <a:r>
              <a:rPr sz="2000" spc="-65" dirty="0">
                <a:latin typeface="Times New Roman" pitchFamily="18" charset="0"/>
                <a:cs typeface="Times New Roman" pitchFamily="18" charset="0"/>
              </a:rPr>
              <a:t> </a:t>
            </a:r>
            <a:r>
              <a:rPr sz="2000" spc="110" dirty="0">
                <a:latin typeface="Times New Roman" pitchFamily="18" charset="0"/>
                <a:cs typeface="Times New Roman" pitchFamily="18" charset="0"/>
              </a:rPr>
              <a:t>memory</a:t>
            </a:r>
            <a:r>
              <a:rPr sz="2000" spc="-60" dirty="0">
                <a:latin typeface="Times New Roman" pitchFamily="18" charset="0"/>
                <a:cs typeface="Times New Roman" pitchFamily="18" charset="0"/>
              </a:rPr>
              <a:t> </a:t>
            </a:r>
            <a:r>
              <a:rPr sz="2000" spc="85" dirty="0">
                <a:latin typeface="Times New Roman" pitchFamily="18" charset="0"/>
                <a:cs typeface="Times New Roman" pitchFamily="18" charset="0"/>
              </a:rPr>
              <a:t>at</a:t>
            </a:r>
            <a:r>
              <a:rPr sz="2000" spc="-55" dirty="0">
                <a:latin typeface="Times New Roman" pitchFamily="18" charset="0"/>
                <a:cs typeface="Times New Roman" pitchFamily="18" charset="0"/>
              </a:rPr>
              <a:t> </a:t>
            </a:r>
            <a:r>
              <a:rPr sz="2000" spc="100" dirty="0">
                <a:latin typeface="Times New Roman" pitchFamily="18" charset="0"/>
                <a:cs typeface="Times New Roman" pitchFamily="18" charset="0"/>
              </a:rPr>
              <a:t>address</a:t>
            </a:r>
            <a:r>
              <a:rPr sz="2000" spc="-60" dirty="0">
                <a:latin typeface="Times New Roman" pitchFamily="18" charset="0"/>
                <a:cs typeface="Times New Roman" pitchFamily="18" charset="0"/>
              </a:rPr>
              <a:t> </a:t>
            </a:r>
            <a:r>
              <a:rPr sz="2000" spc="80" dirty="0">
                <a:latin typeface="Times New Roman" pitchFamily="18" charset="0"/>
                <a:cs typeface="Times New Roman" pitchFamily="18" charset="0"/>
              </a:rPr>
              <a:t>value</a:t>
            </a:r>
            <a:r>
              <a:rPr sz="2000" spc="-70" dirty="0">
                <a:latin typeface="Times New Roman" pitchFamily="18" charset="0"/>
                <a:cs typeface="Times New Roman" pitchFamily="18" charset="0"/>
              </a:rPr>
              <a:t> </a:t>
            </a:r>
            <a:r>
              <a:rPr sz="2000" spc="130" dirty="0">
                <a:latin typeface="Times New Roman" pitchFamily="18" charset="0"/>
                <a:cs typeface="Times New Roman" pitchFamily="18" charset="0"/>
              </a:rPr>
              <a:t>for</a:t>
            </a:r>
            <a:r>
              <a:rPr sz="2000" spc="-80" dirty="0">
                <a:latin typeface="Times New Roman" pitchFamily="18" charset="0"/>
                <a:cs typeface="Times New Roman" pitchFamily="18" charset="0"/>
              </a:rPr>
              <a:t> </a:t>
            </a:r>
            <a:r>
              <a:rPr sz="2000" spc="110" dirty="0">
                <a:latin typeface="Times New Roman" pitchFamily="18" charset="0"/>
                <a:cs typeface="Times New Roman" pitchFamily="18" charset="0"/>
              </a:rPr>
              <a:t>operand</a:t>
            </a:r>
            <a:endParaRPr sz="2000">
              <a:latin typeface="Times New Roman" pitchFamily="18" charset="0"/>
              <a:cs typeface="Times New Roman" pitchFamily="18" charset="0"/>
            </a:endParaRPr>
          </a:p>
          <a:p>
            <a:pPr marL="355600" indent="-343535" algn="just">
              <a:lnSpc>
                <a:spcPct val="100000"/>
              </a:lnSpc>
              <a:spcBef>
                <a:spcPts val="1914"/>
              </a:spcBef>
              <a:buChar char="•"/>
              <a:tabLst>
                <a:tab pos="355600" algn="l"/>
                <a:tab pos="356235" algn="l"/>
              </a:tabLst>
            </a:pPr>
            <a:r>
              <a:rPr sz="2400" spc="90" dirty="0">
                <a:solidFill>
                  <a:srgbClr val="FF0000"/>
                </a:solidFill>
                <a:latin typeface="Times New Roman" pitchFamily="18" charset="0"/>
                <a:cs typeface="Times New Roman" pitchFamily="18" charset="0"/>
              </a:rPr>
              <a:t>Single</a:t>
            </a:r>
            <a:r>
              <a:rPr sz="2400" spc="-70" dirty="0">
                <a:solidFill>
                  <a:srgbClr val="FF0000"/>
                </a:solidFill>
                <a:latin typeface="Times New Roman" pitchFamily="18" charset="0"/>
                <a:cs typeface="Times New Roman" pitchFamily="18" charset="0"/>
              </a:rPr>
              <a:t> </a:t>
            </a:r>
            <a:r>
              <a:rPr sz="2400" spc="135" dirty="0">
                <a:solidFill>
                  <a:srgbClr val="FF0000"/>
                </a:solidFill>
                <a:latin typeface="Times New Roman" pitchFamily="18" charset="0"/>
                <a:cs typeface="Times New Roman" pitchFamily="18" charset="0"/>
              </a:rPr>
              <a:t>memory</a:t>
            </a:r>
            <a:r>
              <a:rPr sz="2400" spc="-90" dirty="0">
                <a:solidFill>
                  <a:srgbClr val="FF0000"/>
                </a:solidFill>
                <a:latin typeface="Times New Roman" pitchFamily="18" charset="0"/>
                <a:cs typeface="Times New Roman" pitchFamily="18" charset="0"/>
              </a:rPr>
              <a:t> </a:t>
            </a:r>
            <a:r>
              <a:rPr sz="2400" spc="130" dirty="0">
                <a:solidFill>
                  <a:srgbClr val="FF0000"/>
                </a:solidFill>
                <a:latin typeface="Times New Roman" pitchFamily="18" charset="0"/>
                <a:cs typeface="Times New Roman" pitchFamily="18" charset="0"/>
              </a:rPr>
              <a:t>reference</a:t>
            </a:r>
            <a:r>
              <a:rPr sz="2400" spc="-95" dirty="0">
                <a:solidFill>
                  <a:srgbClr val="FF0000"/>
                </a:solidFill>
                <a:latin typeface="Times New Roman" pitchFamily="18" charset="0"/>
                <a:cs typeface="Times New Roman" pitchFamily="18" charset="0"/>
              </a:rPr>
              <a:t> </a:t>
            </a:r>
            <a:r>
              <a:rPr sz="2400" spc="145" dirty="0">
                <a:solidFill>
                  <a:srgbClr val="FF0000"/>
                </a:solidFill>
                <a:latin typeface="Times New Roman" pitchFamily="18" charset="0"/>
                <a:cs typeface="Times New Roman" pitchFamily="18" charset="0"/>
              </a:rPr>
              <a:t>to</a:t>
            </a:r>
            <a:r>
              <a:rPr sz="2400" spc="-75" dirty="0">
                <a:solidFill>
                  <a:srgbClr val="FF0000"/>
                </a:solidFill>
                <a:latin typeface="Times New Roman" pitchFamily="18" charset="0"/>
                <a:cs typeface="Times New Roman" pitchFamily="18" charset="0"/>
              </a:rPr>
              <a:t> </a:t>
            </a:r>
            <a:r>
              <a:rPr sz="2400" spc="135" dirty="0">
                <a:solidFill>
                  <a:srgbClr val="FF0000"/>
                </a:solidFill>
                <a:latin typeface="Times New Roman" pitchFamily="18" charset="0"/>
                <a:cs typeface="Times New Roman" pitchFamily="18" charset="0"/>
              </a:rPr>
              <a:t>access</a:t>
            </a:r>
            <a:r>
              <a:rPr sz="2400" spc="-95" dirty="0">
                <a:solidFill>
                  <a:srgbClr val="FF0000"/>
                </a:solidFill>
                <a:latin typeface="Times New Roman" pitchFamily="18" charset="0"/>
                <a:cs typeface="Times New Roman" pitchFamily="18" charset="0"/>
              </a:rPr>
              <a:t> </a:t>
            </a:r>
            <a:r>
              <a:rPr sz="2400" spc="114" dirty="0">
                <a:solidFill>
                  <a:srgbClr val="FF0000"/>
                </a:solidFill>
                <a:latin typeface="Times New Roman" pitchFamily="18" charset="0"/>
                <a:cs typeface="Times New Roman" pitchFamily="18" charset="0"/>
              </a:rPr>
              <a:t>data</a:t>
            </a:r>
            <a:endParaRPr sz="2400">
              <a:latin typeface="Times New Roman" pitchFamily="18" charset="0"/>
              <a:cs typeface="Times New Roman" pitchFamily="18" charset="0"/>
            </a:endParaRPr>
          </a:p>
          <a:p>
            <a:pPr marL="355600" marR="5080" indent="-343535" algn="just">
              <a:lnSpc>
                <a:spcPct val="150000"/>
              </a:lnSpc>
              <a:spcBef>
                <a:spcPts val="580"/>
              </a:spcBef>
              <a:buChar char="•"/>
              <a:tabLst>
                <a:tab pos="355600" algn="l"/>
                <a:tab pos="356235" algn="l"/>
              </a:tabLst>
            </a:pPr>
            <a:r>
              <a:rPr sz="2400" spc="100" dirty="0">
                <a:solidFill>
                  <a:srgbClr val="FF0000"/>
                </a:solidFill>
                <a:latin typeface="Times New Roman" pitchFamily="18" charset="0"/>
                <a:cs typeface="Times New Roman" pitchFamily="18" charset="0"/>
              </a:rPr>
              <a:t>No</a:t>
            </a:r>
            <a:r>
              <a:rPr sz="2400" spc="-70" dirty="0">
                <a:solidFill>
                  <a:srgbClr val="FF0000"/>
                </a:solidFill>
                <a:latin typeface="Times New Roman" pitchFamily="18" charset="0"/>
                <a:cs typeface="Times New Roman" pitchFamily="18" charset="0"/>
              </a:rPr>
              <a:t> </a:t>
            </a:r>
            <a:r>
              <a:rPr sz="2400" spc="120" dirty="0">
                <a:solidFill>
                  <a:srgbClr val="FF0000"/>
                </a:solidFill>
                <a:latin typeface="Times New Roman" pitchFamily="18" charset="0"/>
                <a:cs typeface="Times New Roman" pitchFamily="18" charset="0"/>
              </a:rPr>
              <a:t>additional</a:t>
            </a:r>
            <a:r>
              <a:rPr sz="2400" spc="-75" dirty="0">
                <a:solidFill>
                  <a:srgbClr val="FF0000"/>
                </a:solidFill>
                <a:latin typeface="Times New Roman" pitchFamily="18" charset="0"/>
                <a:cs typeface="Times New Roman" pitchFamily="18" charset="0"/>
              </a:rPr>
              <a:t> </a:t>
            </a:r>
            <a:r>
              <a:rPr sz="2400" spc="125" dirty="0">
                <a:solidFill>
                  <a:srgbClr val="FF0000"/>
                </a:solidFill>
                <a:latin typeface="Times New Roman" pitchFamily="18" charset="0"/>
                <a:cs typeface="Times New Roman" pitchFamily="18" charset="0"/>
              </a:rPr>
              <a:t>calculations</a:t>
            </a:r>
            <a:r>
              <a:rPr sz="2400" spc="-65" dirty="0">
                <a:solidFill>
                  <a:srgbClr val="FF0000"/>
                </a:solidFill>
                <a:latin typeface="Times New Roman" pitchFamily="18" charset="0"/>
                <a:cs typeface="Times New Roman" pitchFamily="18" charset="0"/>
              </a:rPr>
              <a:t> </a:t>
            </a:r>
            <a:r>
              <a:rPr sz="2400" spc="145" dirty="0">
                <a:solidFill>
                  <a:srgbClr val="FF0000"/>
                </a:solidFill>
                <a:latin typeface="Times New Roman" pitchFamily="18" charset="0"/>
                <a:cs typeface="Times New Roman" pitchFamily="18" charset="0"/>
              </a:rPr>
              <a:t>to</a:t>
            </a:r>
            <a:r>
              <a:rPr sz="2400" spc="-70" dirty="0">
                <a:solidFill>
                  <a:srgbClr val="FF0000"/>
                </a:solidFill>
                <a:latin typeface="Times New Roman" pitchFamily="18" charset="0"/>
                <a:cs typeface="Times New Roman" pitchFamily="18" charset="0"/>
              </a:rPr>
              <a:t> </a:t>
            </a:r>
            <a:r>
              <a:rPr sz="2400" spc="165" dirty="0">
                <a:solidFill>
                  <a:srgbClr val="FF0000"/>
                </a:solidFill>
                <a:latin typeface="Times New Roman" pitchFamily="18" charset="0"/>
                <a:cs typeface="Times New Roman" pitchFamily="18" charset="0"/>
              </a:rPr>
              <a:t>work</a:t>
            </a:r>
            <a:r>
              <a:rPr sz="2400" spc="-75" dirty="0">
                <a:solidFill>
                  <a:srgbClr val="FF0000"/>
                </a:solidFill>
                <a:latin typeface="Times New Roman" pitchFamily="18" charset="0"/>
                <a:cs typeface="Times New Roman" pitchFamily="18" charset="0"/>
              </a:rPr>
              <a:t> </a:t>
            </a:r>
            <a:r>
              <a:rPr sz="2400" spc="135" dirty="0">
                <a:solidFill>
                  <a:srgbClr val="FF0000"/>
                </a:solidFill>
                <a:latin typeface="Times New Roman" pitchFamily="18" charset="0"/>
                <a:cs typeface="Times New Roman" pitchFamily="18" charset="0"/>
              </a:rPr>
              <a:t>out</a:t>
            </a:r>
            <a:r>
              <a:rPr sz="2400" spc="-60" dirty="0">
                <a:solidFill>
                  <a:srgbClr val="FF0000"/>
                </a:solidFill>
                <a:latin typeface="Times New Roman" pitchFamily="18" charset="0"/>
                <a:cs typeface="Times New Roman" pitchFamily="18" charset="0"/>
              </a:rPr>
              <a:t> </a:t>
            </a:r>
            <a:r>
              <a:rPr sz="2400" spc="125" dirty="0">
                <a:solidFill>
                  <a:srgbClr val="FF0000"/>
                </a:solidFill>
                <a:latin typeface="Times New Roman" pitchFamily="18" charset="0"/>
                <a:cs typeface="Times New Roman" pitchFamily="18" charset="0"/>
              </a:rPr>
              <a:t>effective </a:t>
            </a:r>
            <a:r>
              <a:rPr sz="2400" spc="-650" dirty="0">
                <a:solidFill>
                  <a:srgbClr val="FF0000"/>
                </a:solidFill>
                <a:latin typeface="Times New Roman" pitchFamily="18" charset="0"/>
                <a:cs typeface="Times New Roman" pitchFamily="18" charset="0"/>
              </a:rPr>
              <a:t> </a:t>
            </a:r>
            <a:r>
              <a:rPr sz="2400" spc="125" dirty="0">
                <a:solidFill>
                  <a:srgbClr val="FF0000"/>
                </a:solidFill>
                <a:latin typeface="Times New Roman" pitchFamily="18" charset="0"/>
                <a:cs typeface="Times New Roman" pitchFamily="18" charset="0"/>
              </a:rPr>
              <a:t>address</a:t>
            </a:r>
            <a:endParaRPr sz="2400">
              <a:latin typeface="Times New Roman" pitchFamily="18" charset="0"/>
              <a:cs typeface="Times New Roman" pitchFamily="18" charset="0"/>
            </a:endParaRPr>
          </a:p>
          <a:p>
            <a:pPr marL="355600" indent="-343535" algn="just">
              <a:lnSpc>
                <a:spcPct val="100000"/>
              </a:lnSpc>
              <a:spcBef>
                <a:spcPts val="2014"/>
              </a:spcBef>
              <a:buChar char="•"/>
              <a:tabLst>
                <a:tab pos="355600" algn="l"/>
                <a:tab pos="356235" algn="l"/>
              </a:tabLst>
            </a:pPr>
            <a:r>
              <a:rPr sz="2400" spc="130" dirty="0">
                <a:solidFill>
                  <a:srgbClr val="FF0000"/>
                </a:solidFill>
                <a:latin typeface="Times New Roman" pitchFamily="18" charset="0"/>
                <a:cs typeface="Times New Roman" pitchFamily="18" charset="0"/>
              </a:rPr>
              <a:t>Limited</a:t>
            </a:r>
            <a:r>
              <a:rPr sz="2400" spc="-95" dirty="0">
                <a:solidFill>
                  <a:srgbClr val="FF0000"/>
                </a:solidFill>
                <a:latin typeface="Times New Roman" pitchFamily="18" charset="0"/>
                <a:cs typeface="Times New Roman" pitchFamily="18" charset="0"/>
              </a:rPr>
              <a:t> </a:t>
            </a:r>
            <a:r>
              <a:rPr sz="2400" spc="125" dirty="0">
                <a:solidFill>
                  <a:srgbClr val="FF0000"/>
                </a:solidFill>
                <a:latin typeface="Times New Roman" pitchFamily="18" charset="0"/>
                <a:cs typeface="Times New Roman" pitchFamily="18" charset="0"/>
              </a:rPr>
              <a:t>address</a:t>
            </a:r>
            <a:r>
              <a:rPr sz="2400" spc="-100" dirty="0">
                <a:solidFill>
                  <a:srgbClr val="FF0000"/>
                </a:solidFill>
                <a:latin typeface="Times New Roman" pitchFamily="18" charset="0"/>
                <a:cs typeface="Times New Roman" pitchFamily="18" charset="0"/>
              </a:rPr>
              <a:t> </a:t>
            </a:r>
            <a:r>
              <a:rPr sz="2400" spc="130" dirty="0">
                <a:solidFill>
                  <a:srgbClr val="FF0000"/>
                </a:solidFill>
                <a:latin typeface="Times New Roman" pitchFamily="18" charset="0"/>
                <a:cs typeface="Times New Roman" pitchFamily="18" charset="0"/>
              </a:rPr>
              <a:t>space</a:t>
            </a:r>
            <a:endParaRPr sz="2400">
              <a:latin typeface="Times New Roman" pitchFamily="18" charset="0"/>
              <a:cs typeface="Times New Roman"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12"/>
          </p:nvPr>
        </p:nvSpPr>
        <p:spPr>
          <a:prstGeom prst="rect">
            <a:avLst/>
          </a:prstGeom>
        </p:spPr>
        <p:txBody>
          <a:bodyPr vert="horz" wrap="square" lIns="0" tIns="0" rIns="0" bIns="0" rtlCol="0">
            <a:spAutoFit/>
          </a:bodyPr>
          <a:lstStyle/>
          <a:p>
            <a:pPr marL="38100">
              <a:lnSpc>
                <a:spcPts val="1410"/>
              </a:lnSpc>
            </a:pPr>
            <a:fld id="{81D60167-4931-47E6-BA6A-407CBD079E47}" type="slidenum">
              <a:rPr dirty="0"/>
              <a:pPr marL="38100">
                <a:lnSpc>
                  <a:spcPts val="1410"/>
                </a:lnSpc>
              </a:pPr>
              <a:t>53</a:t>
            </a:fld>
            <a:endParaRPr dirty="0"/>
          </a:p>
        </p:txBody>
      </p:sp>
      <p:sp>
        <p:nvSpPr>
          <p:cNvPr id="2" name="object 2"/>
          <p:cNvSpPr txBox="1"/>
          <p:nvPr/>
        </p:nvSpPr>
        <p:spPr>
          <a:xfrm>
            <a:off x="609600" y="1295400"/>
            <a:ext cx="8229600" cy="4580741"/>
          </a:xfrm>
          <a:prstGeom prst="rect">
            <a:avLst/>
          </a:prstGeom>
        </p:spPr>
        <p:txBody>
          <a:bodyPr vert="horz" wrap="square" lIns="0" tIns="12700" rIns="0" bIns="0" rtlCol="0">
            <a:spAutoFit/>
          </a:bodyPr>
          <a:lstStyle/>
          <a:p>
            <a:pPr marL="355600" indent="-343535" algn="just">
              <a:lnSpc>
                <a:spcPct val="100000"/>
              </a:lnSpc>
              <a:spcBef>
                <a:spcPts val="100"/>
              </a:spcBef>
              <a:buFont typeface="Arial MT"/>
              <a:buChar char="•"/>
              <a:tabLst>
                <a:tab pos="355600" algn="l"/>
                <a:tab pos="356235" algn="l"/>
              </a:tabLst>
            </a:pPr>
            <a:r>
              <a:rPr lang="en-US" sz="2400" spc="-5" dirty="0" smtClean="0">
                <a:latin typeface="Times New Roman" pitchFamily="18" charset="0"/>
                <a:cs typeface="Times New Roman" pitchFamily="18" charset="0"/>
              </a:rPr>
              <a:t>Address of the memory location is given directly</a:t>
            </a:r>
          </a:p>
          <a:p>
            <a:pPr marL="355600" indent="-343535" algn="just">
              <a:lnSpc>
                <a:spcPct val="100000"/>
              </a:lnSpc>
              <a:spcBef>
                <a:spcPts val="100"/>
              </a:spcBef>
              <a:buFont typeface="Arial MT"/>
              <a:buChar char="•"/>
              <a:tabLst>
                <a:tab pos="355600" algn="l"/>
                <a:tab pos="356235" algn="l"/>
              </a:tabLst>
            </a:pPr>
            <a:r>
              <a:rPr sz="2400" spc="-5" smtClean="0">
                <a:latin typeface="Times New Roman" pitchFamily="18" charset="0"/>
                <a:cs typeface="Times New Roman" pitchFamily="18" charset="0"/>
              </a:rPr>
              <a:t>The</a:t>
            </a:r>
            <a:r>
              <a:rPr sz="2400" spc="10" smtClean="0">
                <a:latin typeface="Times New Roman" pitchFamily="18" charset="0"/>
                <a:cs typeface="Times New Roman" pitchFamily="18" charset="0"/>
              </a:rPr>
              <a:t> </a:t>
            </a:r>
            <a:r>
              <a:rPr sz="2400" spc="-25" dirty="0">
                <a:latin typeface="Times New Roman" pitchFamily="18" charset="0"/>
                <a:cs typeface="Times New Roman" pitchFamily="18" charset="0"/>
              </a:rPr>
              <a:t>operand’s</a:t>
            </a:r>
            <a:r>
              <a:rPr sz="2400" dirty="0">
                <a:latin typeface="Times New Roman" pitchFamily="18" charset="0"/>
                <a:cs typeface="Times New Roman" pitchFamily="18" charset="0"/>
              </a:rPr>
              <a:t> </a:t>
            </a:r>
            <a:r>
              <a:rPr sz="2400" spc="-20" dirty="0">
                <a:latin typeface="Times New Roman" pitchFamily="18" charset="0"/>
                <a:cs typeface="Times New Roman" pitchFamily="18" charset="0"/>
              </a:rPr>
              <a:t>offset</a:t>
            </a:r>
            <a:r>
              <a:rPr sz="2400" spc="5" dirty="0">
                <a:latin typeface="Times New Roman" pitchFamily="18" charset="0"/>
                <a:cs typeface="Times New Roman" pitchFamily="18" charset="0"/>
              </a:rPr>
              <a:t> </a:t>
            </a:r>
            <a:r>
              <a:rPr sz="2400" dirty="0">
                <a:latin typeface="Times New Roman" pitchFamily="18" charset="0"/>
                <a:cs typeface="Times New Roman" pitchFamily="18" charset="0"/>
              </a:rPr>
              <a:t>is</a:t>
            </a:r>
            <a:r>
              <a:rPr sz="2400" spc="5" dirty="0">
                <a:latin typeface="Times New Roman" pitchFamily="18" charset="0"/>
                <a:cs typeface="Times New Roman" pitchFamily="18" charset="0"/>
              </a:rPr>
              <a:t> </a:t>
            </a:r>
            <a:r>
              <a:rPr sz="2400" spc="-10" dirty="0">
                <a:latin typeface="Times New Roman" pitchFamily="18" charset="0"/>
                <a:cs typeface="Times New Roman" pitchFamily="18" charset="0"/>
              </a:rPr>
              <a:t>given</a:t>
            </a:r>
            <a:r>
              <a:rPr sz="2400" dirty="0">
                <a:latin typeface="Times New Roman" pitchFamily="18" charset="0"/>
                <a:cs typeface="Times New Roman" pitchFamily="18" charset="0"/>
              </a:rPr>
              <a:t> in</a:t>
            </a:r>
            <a:r>
              <a:rPr sz="2400" spc="5" dirty="0">
                <a:latin typeface="Times New Roman" pitchFamily="18" charset="0"/>
                <a:cs typeface="Times New Roman" pitchFamily="18" charset="0"/>
              </a:rPr>
              <a:t> </a:t>
            </a:r>
            <a:r>
              <a:rPr sz="2400" spc="-5" dirty="0">
                <a:latin typeface="Times New Roman" pitchFamily="18" charset="0"/>
                <a:cs typeface="Times New Roman" pitchFamily="18" charset="0"/>
              </a:rPr>
              <a:t>the</a:t>
            </a:r>
            <a:r>
              <a:rPr sz="2400" dirty="0">
                <a:latin typeface="Times New Roman" pitchFamily="18" charset="0"/>
                <a:cs typeface="Times New Roman" pitchFamily="18" charset="0"/>
              </a:rPr>
              <a:t> </a:t>
            </a:r>
            <a:r>
              <a:rPr sz="2400" spc="-5" dirty="0">
                <a:latin typeface="Times New Roman" pitchFamily="18" charset="0"/>
                <a:cs typeface="Times New Roman" pitchFamily="18" charset="0"/>
              </a:rPr>
              <a:t>instruction</a:t>
            </a:r>
            <a:r>
              <a:rPr sz="2400" spc="-30" dirty="0">
                <a:latin typeface="Times New Roman" pitchFamily="18" charset="0"/>
                <a:cs typeface="Times New Roman" pitchFamily="18" charset="0"/>
              </a:rPr>
              <a:t> </a:t>
            </a:r>
            <a:r>
              <a:rPr sz="2400" dirty="0">
                <a:latin typeface="Times New Roman" pitchFamily="18" charset="0"/>
                <a:cs typeface="Times New Roman" pitchFamily="18" charset="0"/>
              </a:rPr>
              <a:t>as an</a:t>
            </a:r>
            <a:r>
              <a:rPr sz="2400" spc="-5" dirty="0">
                <a:latin typeface="Times New Roman" pitchFamily="18" charset="0"/>
                <a:cs typeface="Times New Roman" pitchFamily="18" charset="0"/>
              </a:rPr>
              <a:t> </a:t>
            </a:r>
            <a:r>
              <a:rPr sz="2400" dirty="0">
                <a:latin typeface="Times New Roman" pitchFamily="18" charset="0"/>
                <a:cs typeface="Times New Roman" pitchFamily="18" charset="0"/>
              </a:rPr>
              <a:t>8</a:t>
            </a:r>
            <a:r>
              <a:rPr sz="2400" spc="-10" dirty="0">
                <a:latin typeface="Times New Roman" pitchFamily="18" charset="0"/>
                <a:cs typeface="Times New Roman" pitchFamily="18" charset="0"/>
              </a:rPr>
              <a:t> </a:t>
            </a:r>
            <a:r>
              <a:rPr sz="2400" spc="-5" dirty="0">
                <a:latin typeface="Times New Roman" pitchFamily="18" charset="0"/>
                <a:cs typeface="Times New Roman" pitchFamily="18" charset="0"/>
              </a:rPr>
              <a:t>bit</a:t>
            </a:r>
            <a:r>
              <a:rPr sz="2400" spc="-15" dirty="0">
                <a:latin typeface="Times New Roman" pitchFamily="18" charset="0"/>
                <a:cs typeface="Times New Roman" pitchFamily="18" charset="0"/>
              </a:rPr>
              <a:t> </a:t>
            </a:r>
            <a:r>
              <a:rPr sz="2400" spc="-5" dirty="0">
                <a:latin typeface="Times New Roman" pitchFamily="18" charset="0"/>
                <a:cs typeface="Times New Roman" pitchFamily="18" charset="0"/>
              </a:rPr>
              <a:t>or</a:t>
            </a:r>
            <a:endParaRPr sz="2400">
              <a:latin typeface="Times New Roman" pitchFamily="18" charset="0"/>
              <a:cs typeface="Times New Roman" pitchFamily="18" charset="0"/>
            </a:endParaRPr>
          </a:p>
          <a:p>
            <a:pPr algn="just">
              <a:lnSpc>
                <a:spcPct val="100000"/>
              </a:lnSpc>
              <a:spcBef>
                <a:spcPts val="10"/>
              </a:spcBef>
              <a:buFont typeface="Arial MT"/>
              <a:buChar char="•"/>
            </a:pPr>
            <a:endParaRPr sz="2350">
              <a:latin typeface="Times New Roman" pitchFamily="18" charset="0"/>
              <a:cs typeface="Times New Roman" pitchFamily="18" charset="0"/>
            </a:endParaRPr>
          </a:p>
          <a:p>
            <a:pPr marL="355600" algn="just">
              <a:lnSpc>
                <a:spcPct val="100000"/>
              </a:lnSpc>
            </a:pPr>
            <a:r>
              <a:rPr sz="2400" dirty="0">
                <a:latin typeface="Times New Roman" pitchFamily="18" charset="0"/>
                <a:cs typeface="Times New Roman" pitchFamily="18" charset="0"/>
              </a:rPr>
              <a:t>16</a:t>
            </a:r>
            <a:r>
              <a:rPr sz="2400" spc="-25" dirty="0">
                <a:latin typeface="Times New Roman" pitchFamily="18" charset="0"/>
                <a:cs typeface="Times New Roman" pitchFamily="18" charset="0"/>
              </a:rPr>
              <a:t> </a:t>
            </a:r>
            <a:r>
              <a:rPr sz="2400" spc="-5" dirty="0">
                <a:latin typeface="Times New Roman" pitchFamily="18" charset="0"/>
                <a:cs typeface="Times New Roman" pitchFamily="18" charset="0"/>
              </a:rPr>
              <a:t>bit</a:t>
            </a:r>
            <a:r>
              <a:rPr sz="2400" spc="-35" dirty="0">
                <a:latin typeface="Times New Roman" pitchFamily="18" charset="0"/>
                <a:cs typeface="Times New Roman" pitchFamily="18" charset="0"/>
              </a:rPr>
              <a:t> </a:t>
            </a:r>
            <a:r>
              <a:rPr sz="2400" spc="-5" dirty="0">
                <a:latin typeface="Times New Roman" pitchFamily="18" charset="0"/>
                <a:cs typeface="Times New Roman" pitchFamily="18" charset="0"/>
              </a:rPr>
              <a:t>displacement</a:t>
            </a:r>
            <a:r>
              <a:rPr sz="2400" spc="-25" dirty="0">
                <a:latin typeface="Times New Roman" pitchFamily="18" charset="0"/>
                <a:cs typeface="Times New Roman" pitchFamily="18" charset="0"/>
              </a:rPr>
              <a:t> </a:t>
            </a:r>
            <a:r>
              <a:rPr sz="2400" spc="-5" dirty="0">
                <a:latin typeface="Times New Roman" pitchFamily="18" charset="0"/>
                <a:cs typeface="Times New Roman" pitchFamily="18" charset="0"/>
              </a:rPr>
              <a:t>element.</a:t>
            </a:r>
            <a:endParaRPr sz="2400">
              <a:latin typeface="Times New Roman" pitchFamily="18" charset="0"/>
              <a:cs typeface="Times New Roman" pitchFamily="18" charset="0"/>
            </a:endParaRPr>
          </a:p>
          <a:p>
            <a:pPr algn="just">
              <a:lnSpc>
                <a:spcPct val="100000"/>
              </a:lnSpc>
              <a:spcBef>
                <a:spcPts val="40"/>
              </a:spcBef>
            </a:pPr>
            <a:endParaRPr sz="2800">
              <a:latin typeface="Times New Roman" pitchFamily="18" charset="0"/>
              <a:cs typeface="Times New Roman" pitchFamily="18" charset="0"/>
            </a:endParaRPr>
          </a:p>
          <a:p>
            <a:pPr marL="355600" indent="-343535" algn="just">
              <a:lnSpc>
                <a:spcPct val="100000"/>
              </a:lnSpc>
              <a:buFont typeface="Arial MT"/>
              <a:buChar char="•"/>
              <a:tabLst>
                <a:tab pos="355600" algn="l"/>
                <a:tab pos="356235" algn="l"/>
              </a:tabLst>
            </a:pPr>
            <a:r>
              <a:rPr sz="2400" dirty="0">
                <a:latin typeface="Times New Roman" pitchFamily="18" charset="0"/>
                <a:cs typeface="Times New Roman" pitchFamily="18" charset="0"/>
              </a:rPr>
              <a:t>In</a:t>
            </a:r>
            <a:r>
              <a:rPr sz="2400" spc="-10" dirty="0">
                <a:latin typeface="Times New Roman" pitchFamily="18" charset="0"/>
                <a:cs typeface="Times New Roman" pitchFamily="18" charset="0"/>
              </a:rPr>
              <a:t> </a:t>
            </a:r>
            <a:r>
              <a:rPr sz="2400" dirty="0">
                <a:latin typeface="Times New Roman" pitchFamily="18" charset="0"/>
                <a:cs typeface="Times New Roman" pitchFamily="18" charset="0"/>
              </a:rPr>
              <a:t>this</a:t>
            </a:r>
            <a:r>
              <a:rPr sz="2400" spc="-10" dirty="0">
                <a:latin typeface="Times New Roman" pitchFamily="18" charset="0"/>
                <a:cs typeface="Times New Roman" pitchFamily="18" charset="0"/>
              </a:rPr>
              <a:t> </a:t>
            </a:r>
            <a:r>
              <a:rPr sz="2400" spc="-5" dirty="0">
                <a:latin typeface="Times New Roman" pitchFamily="18" charset="0"/>
                <a:cs typeface="Times New Roman" pitchFamily="18" charset="0"/>
              </a:rPr>
              <a:t>addressing</a:t>
            </a:r>
            <a:r>
              <a:rPr sz="2400" spc="-10" dirty="0">
                <a:latin typeface="Times New Roman" pitchFamily="18" charset="0"/>
                <a:cs typeface="Times New Roman" pitchFamily="18" charset="0"/>
              </a:rPr>
              <a:t> </a:t>
            </a:r>
            <a:r>
              <a:rPr sz="2400" spc="-5" dirty="0">
                <a:latin typeface="Times New Roman" pitchFamily="18" charset="0"/>
                <a:cs typeface="Times New Roman" pitchFamily="18" charset="0"/>
              </a:rPr>
              <a:t>mode</a:t>
            </a:r>
            <a:r>
              <a:rPr sz="2400" spc="-15" dirty="0">
                <a:latin typeface="Times New Roman" pitchFamily="18" charset="0"/>
                <a:cs typeface="Times New Roman" pitchFamily="18" charset="0"/>
              </a:rPr>
              <a:t> </a:t>
            </a:r>
            <a:r>
              <a:rPr sz="2400" dirty="0">
                <a:latin typeface="Times New Roman" pitchFamily="18" charset="0"/>
                <a:cs typeface="Times New Roman" pitchFamily="18" charset="0"/>
              </a:rPr>
              <a:t>the </a:t>
            </a:r>
            <a:r>
              <a:rPr sz="2400" spc="-5" dirty="0">
                <a:latin typeface="Times New Roman" pitchFamily="18" charset="0"/>
                <a:cs typeface="Times New Roman" pitchFamily="18" charset="0"/>
              </a:rPr>
              <a:t>16</a:t>
            </a:r>
            <a:r>
              <a:rPr sz="2400" spc="-10" dirty="0">
                <a:latin typeface="Times New Roman" pitchFamily="18" charset="0"/>
                <a:cs typeface="Times New Roman" pitchFamily="18" charset="0"/>
              </a:rPr>
              <a:t> </a:t>
            </a:r>
            <a:r>
              <a:rPr sz="2400" spc="-5" dirty="0">
                <a:latin typeface="Times New Roman" pitchFamily="18" charset="0"/>
                <a:cs typeface="Times New Roman" pitchFamily="18" charset="0"/>
              </a:rPr>
              <a:t>bit </a:t>
            </a:r>
            <a:r>
              <a:rPr sz="2400" spc="-20" dirty="0">
                <a:latin typeface="Times New Roman" pitchFamily="18" charset="0"/>
                <a:cs typeface="Times New Roman" pitchFamily="18" charset="0"/>
              </a:rPr>
              <a:t>effective</a:t>
            </a:r>
            <a:r>
              <a:rPr sz="2400" dirty="0">
                <a:latin typeface="Times New Roman" pitchFamily="18" charset="0"/>
                <a:cs typeface="Times New Roman" pitchFamily="18" charset="0"/>
              </a:rPr>
              <a:t> </a:t>
            </a:r>
            <a:r>
              <a:rPr sz="2400" spc="-5" dirty="0">
                <a:latin typeface="Times New Roman" pitchFamily="18" charset="0"/>
                <a:cs typeface="Times New Roman" pitchFamily="18" charset="0"/>
              </a:rPr>
              <a:t>address</a:t>
            </a:r>
            <a:r>
              <a:rPr sz="2400" dirty="0">
                <a:latin typeface="Times New Roman" pitchFamily="18" charset="0"/>
                <a:cs typeface="Times New Roman" pitchFamily="18" charset="0"/>
              </a:rPr>
              <a:t> </a:t>
            </a:r>
            <a:r>
              <a:rPr sz="2400" spc="-5" dirty="0">
                <a:latin typeface="Times New Roman" pitchFamily="18" charset="0"/>
                <a:cs typeface="Times New Roman" pitchFamily="18" charset="0"/>
              </a:rPr>
              <a:t>of </a:t>
            </a:r>
            <a:r>
              <a:rPr sz="2400" dirty="0">
                <a:latin typeface="Times New Roman" pitchFamily="18" charset="0"/>
                <a:cs typeface="Times New Roman" pitchFamily="18" charset="0"/>
              </a:rPr>
              <a:t>the</a:t>
            </a:r>
            <a:endParaRPr sz="2400">
              <a:latin typeface="Times New Roman" pitchFamily="18" charset="0"/>
              <a:cs typeface="Times New Roman" pitchFamily="18" charset="0"/>
            </a:endParaRPr>
          </a:p>
          <a:p>
            <a:pPr algn="just">
              <a:lnSpc>
                <a:spcPct val="100000"/>
              </a:lnSpc>
              <a:spcBef>
                <a:spcPts val="15"/>
              </a:spcBef>
              <a:buFont typeface="Arial MT"/>
              <a:buChar char="•"/>
            </a:pPr>
            <a:endParaRPr sz="2350">
              <a:latin typeface="Times New Roman" pitchFamily="18" charset="0"/>
              <a:cs typeface="Times New Roman" pitchFamily="18" charset="0"/>
            </a:endParaRPr>
          </a:p>
          <a:p>
            <a:pPr marL="355600" algn="just">
              <a:lnSpc>
                <a:spcPct val="100000"/>
              </a:lnSpc>
            </a:pPr>
            <a:r>
              <a:rPr sz="2400" spc="-15" dirty="0">
                <a:latin typeface="Times New Roman" pitchFamily="18" charset="0"/>
                <a:cs typeface="Times New Roman" pitchFamily="18" charset="0"/>
              </a:rPr>
              <a:t>data</a:t>
            </a:r>
            <a:r>
              <a:rPr sz="2400" spc="-25" dirty="0">
                <a:latin typeface="Times New Roman" pitchFamily="18" charset="0"/>
                <a:cs typeface="Times New Roman" pitchFamily="18" charset="0"/>
              </a:rPr>
              <a:t> </a:t>
            </a:r>
            <a:r>
              <a:rPr sz="2400" dirty="0">
                <a:latin typeface="Times New Roman" pitchFamily="18" charset="0"/>
                <a:cs typeface="Times New Roman" pitchFamily="18" charset="0"/>
              </a:rPr>
              <a:t>is</a:t>
            </a:r>
            <a:r>
              <a:rPr sz="2400" spc="-5" dirty="0">
                <a:latin typeface="Times New Roman" pitchFamily="18" charset="0"/>
                <a:cs typeface="Times New Roman" pitchFamily="18" charset="0"/>
              </a:rPr>
              <a:t> </a:t>
            </a:r>
            <a:r>
              <a:rPr sz="2400" dirty="0">
                <a:latin typeface="Times New Roman" pitchFamily="18" charset="0"/>
                <a:cs typeface="Times New Roman" pitchFamily="18" charset="0"/>
              </a:rPr>
              <a:t>the</a:t>
            </a:r>
            <a:r>
              <a:rPr sz="2400" spc="-25" dirty="0">
                <a:latin typeface="Times New Roman" pitchFamily="18" charset="0"/>
                <a:cs typeface="Times New Roman" pitchFamily="18" charset="0"/>
              </a:rPr>
              <a:t> </a:t>
            </a:r>
            <a:r>
              <a:rPr sz="2400" spc="-5" dirty="0">
                <a:latin typeface="Times New Roman" pitchFamily="18" charset="0"/>
                <a:cs typeface="Times New Roman" pitchFamily="18" charset="0"/>
              </a:rPr>
              <a:t>part</a:t>
            </a:r>
            <a:r>
              <a:rPr sz="2400" spc="-10" dirty="0">
                <a:latin typeface="Times New Roman" pitchFamily="18" charset="0"/>
                <a:cs typeface="Times New Roman" pitchFamily="18" charset="0"/>
              </a:rPr>
              <a:t> </a:t>
            </a:r>
            <a:r>
              <a:rPr sz="2400" spc="-5" dirty="0">
                <a:latin typeface="Times New Roman" pitchFamily="18" charset="0"/>
                <a:cs typeface="Times New Roman" pitchFamily="18" charset="0"/>
              </a:rPr>
              <a:t>of</a:t>
            </a:r>
            <a:r>
              <a:rPr sz="2400" spc="-15" dirty="0">
                <a:latin typeface="Times New Roman" pitchFamily="18" charset="0"/>
                <a:cs typeface="Times New Roman" pitchFamily="18" charset="0"/>
              </a:rPr>
              <a:t> </a:t>
            </a:r>
            <a:r>
              <a:rPr sz="2400" dirty="0">
                <a:latin typeface="Times New Roman" pitchFamily="18" charset="0"/>
                <a:cs typeface="Times New Roman" pitchFamily="18" charset="0"/>
              </a:rPr>
              <a:t>the</a:t>
            </a:r>
            <a:r>
              <a:rPr sz="2400" spc="-5" dirty="0">
                <a:latin typeface="Times New Roman" pitchFamily="18" charset="0"/>
                <a:cs typeface="Times New Roman" pitchFamily="18" charset="0"/>
              </a:rPr>
              <a:t> instruction.</a:t>
            </a:r>
            <a:endParaRPr sz="2400">
              <a:latin typeface="Times New Roman" pitchFamily="18" charset="0"/>
              <a:cs typeface="Times New Roman" pitchFamily="18" charset="0"/>
            </a:endParaRPr>
          </a:p>
          <a:p>
            <a:pPr marL="355600" marR="368935" indent="-343535" algn="just">
              <a:lnSpc>
                <a:spcPct val="200100"/>
              </a:lnSpc>
              <a:spcBef>
                <a:spcPts val="575"/>
              </a:spcBef>
              <a:buFont typeface="Arial MT"/>
              <a:buChar char="•"/>
              <a:tabLst>
                <a:tab pos="355600" algn="l"/>
                <a:tab pos="356235" algn="l"/>
              </a:tabLst>
            </a:pPr>
            <a:r>
              <a:rPr sz="2400" i="1" dirty="0">
                <a:latin typeface="Times New Roman" pitchFamily="18" charset="0"/>
                <a:cs typeface="Times New Roman" pitchFamily="18" charset="0"/>
              </a:rPr>
              <a:t>Here </a:t>
            </a:r>
            <a:r>
              <a:rPr sz="2400" i="1" spc="-5" dirty="0">
                <a:latin typeface="Times New Roman" pitchFamily="18" charset="0"/>
                <a:cs typeface="Times New Roman" pitchFamily="18" charset="0"/>
              </a:rPr>
              <a:t>only </a:t>
            </a:r>
            <a:r>
              <a:rPr sz="2400" i="1" dirty="0">
                <a:latin typeface="Times New Roman" pitchFamily="18" charset="0"/>
                <a:cs typeface="Times New Roman" pitchFamily="18" charset="0"/>
              </a:rPr>
              <a:t>one memory </a:t>
            </a:r>
            <a:r>
              <a:rPr sz="2400" i="1" spc="-5" dirty="0">
                <a:latin typeface="Times New Roman" pitchFamily="18" charset="0"/>
                <a:cs typeface="Times New Roman" pitchFamily="18" charset="0"/>
              </a:rPr>
              <a:t>reference operation </a:t>
            </a:r>
            <a:r>
              <a:rPr sz="2400" i="1" dirty="0">
                <a:latin typeface="Times New Roman" pitchFamily="18" charset="0"/>
                <a:cs typeface="Times New Roman" pitchFamily="18" charset="0"/>
              </a:rPr>
              <a:t>is </a:t>
            </a:r>
            <a:r>
              <a:rPr sz="2400" i="1" spc="-5" dirty="0">
                <a:latin typeface="Times New Roman" pitchFamily="18" charset="0"/>
                <a:cs typeface="Times New Roman" pitchFamily="18" charset="0"/>
              </a:rPr>
              <a:t>required </a:t>
            </a:r>
            <a:r>
              <a:rPr sz="2400" i="1" spc="-15" dirty="0">
                <a:latin typeface="Times New Roman" pitchFamily="18" charset="0"/>
                <a:cs typeface="Times New Roman" pitchFamily="18" charset="0"/>
              </a:rPr>
              <a:t>to </a:t>
            </a:r>
            <a:r>
              <a:rPr sz="2400" i="1" spc="-530" dirty="0">
                <a:latin typeface="Times New Roman" pitchFamily="18" charset="0"/>
                <a:cs typeface="Times New Roman" pitchFamily="18" charset="0"/>
              </a:rPr>
              <a:t> </a:t>
            </a:r>
            <a:r>
              <a:rPr sz="2400" i="1" spc="-10" dirty="0">
                <a:latin typeface="Times New Roman" pitchFamily="18" charset="0"/>
                <a:cs typeface="Times New Roman" pitchFamily="18" charset="0"/>
              </a:rPr>
              <a:t>access</a:t>
            </a:r>
            <a:r>
              <a:rPr sz="2400" i="1" dirty="0">
                <a:latin typeface="Times New Roman" pitchFamily="18" charset="0"/>
                <a:cs typeface="Times New Roman" pitchFamily="18" charset="0"/>
              </a:rPr>
              <a:t> the</a:t>
            </a:r>
            <a:r>
              <a:rPr sz="2400" i="1" spc="-10" dirty="0">
                <a:latin typeface="Times New Roman" pitchFamily="18" charset="0"/>
                <a:cs typeface="Times New Roman" pitchFamily="18" charset="0"/>
              </a:rPr>
              <a:t> </a:t>
            </a:r>
            <a:r>
              <a:rPr sz="2400" i="1" spc="-15" dirty="0">
                <a:latin typeface="Times New Roman" pitchFamily="18" charset="0"/>
                <a:cs typeface="Times New Roman" pitchFamily="18" charset="0"/>
              </a:rPr>
              <a:t>data.</a:t>
            </a:r>
            <a:endParaRPr sz="2400">
              <a:latin typeface="Times New Roman" pitchFamily="18" charset="0"/>
              <a:cs typeface="Times New Roman" pitchFamily="18"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549653" y="1607642"/>
            <a:ext cx="2764155" cy="2186496"/>
          </a:xfrm>
          <a:prstGeom prst="rect">
            <a:avLst/>
          </a:prstGeom>
        </p:spPr>
        <p:txBody>
          <a:bodyPr vert="horz" wrap="square" lIns="0" tIns="13335" rIns="0" bIns="0" rtlCol="0">
            <a:spAutoFit/>
          </a:bodyPr>
          <a:lstStyle/>
          <a:p>
            <a:pPr marL="320040" marR="5080" indent="-216535">
              <a:lnSpc>
                <a:spcPts val="9240"/>
              </a:lnSpc>
              <a:spcBef>
                <a:spcPts val="985"/>
              </a:spcBef>
            </a:pPr>
            <a:r>
              <a:rPr sz="3200" spc="-15" smtClean="0">
                <a:latin typeface="Calibri"/>
                <a:cs typeface="Calibri"/>
              </a:rPr>
              <a:t>MOV</a:t>
            </a:r>
            <a:r>
              <a:rPr sz="3200" spc="-35" smtClean="0">
                <a:latin typeface="Calibri"/>
                <a:cs typeface="Calibri"/>
              </a:rPr>
              <a:t> </a:t>
            </a:r>
            <a:r>
              <a:rPr sz="3200" spc="-5" dirty="0">
                <a:latin typeface="Calibri"/>
                <a:cs typeface="Calibri"/>
              </a:rPr>
              <a:t>AX,</a:t>
            </a:r>
            <a:r>
              <a:rPr sz="3200" spc="-30" dirty="0">
                <a:latin typeface="Calibri"/>
                <a:cs typeface="Calibri"/>
              </a:rPr>
              <a:t> </a:t>
            </a:r>
            <a:r>
              <a:rPr sz="3200" spc="-5" dirty="0">
                <a:latin typeface="Calibri"/>
                <a:cs typeface="Calibri"/>
              </a:rPr>
              <a:t>[0500] </a:t>
            </a:r>
            <a:r>
              <a:rPr sz="3200" spc="-710" dirty="0">
                <a:latin typeface="Calibri"/>
                <a:cs typeface="Calibri"/>
              </a:rPr>
              <a:t> </a:t>
            </a:r>
            <a:r>
              <a:rPr sz="3200" dirty="0">
                <a:latin typeface="Calibri"/>
                <a:cs typeface="Calibri"/>
              </a:rPr>
              <a:t>ADD</a:t>
            </a:r>
            <a:r>
              <a:rPr sz="3200" spc="-70" dirty="0">
                <a:latin typeface="Calibri"/>
                <a:cs typeface="Calibri"/>
              </a:rPr>
              <a:t> </a:t>
            </a:r>
            <a:r>
              <a:rPr sz="3200" dirty="0">
                <a:latin typeface="Calibri"/>
                <a:cs typeface="Calibri"/>
              </a:rPr>
              <a:t>AL,[0301]</a:t>
            </a:r>
            <a:endParaRPr sz="3200">
              <a:latin typeface="Calibri"/>
              <a:cs typeface="Calibri"/>
            </a:endParaRPr>
          </a:p>
        </p:txBody>
      </p:sp>
      <p:pic>
        <p:nvPicPr>
          <p:cNvPr id="3" name="object 3"/>
          <p:cNvPicPr/>
          <p:nvPr/>
        </p:nvPicPr>
        <p:blipFill>
          <a:blip r:embed="rId2" cstate="print"/>
          <a:stretch>
            <a:fillRect/>
          </a:stretch>
        </p:blipFill>
        <p:spPr>
          <a:xfrm>
            <a:off x="7938" y="4652962"/>
            <a:ext cx="8464550" cy="1223962"/>
          </a:xfrm>
          <a:prstGeom prst="rect">
            <a:avLst/>
          </a:prstGeom>
        </p:spPr>
      </p:pic>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38100">
              <a:lnSpc>
                <a:spcPts val="1410"/>
              </a:lnSpc>
            </a:pPr>
            <a:fld id="{81D60167-4931-47E6-BA6A-407CBD079E47}" type="slidenum">
              <a:rPr dirty="0"/>
              <a:pPr marL="38100">
                <a:lnSpc>
                  <a:spcPts val="1410"/>
                </a:lnSpc>
              </a:pPr>
              <a:t>54</a:t>
            </a:fld>
            <a:endParaRPr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6699" y="487502"/>
            <a:ext cx="7811770" cy="697230"/>
          </a:xfrm>
          <a:prstGeom prst="rect">
            <a:avLst/>
          </a:prstGeom>
        </p:spPr>
        <p:txBody>
          <a:bodyPr vert="horz" wrap="square" lIns="0" tIns="13335" rIns="0" bIns="0" rtlCol="0">
            <a:spAutoFit/>
          </a:bodyPr>
          <a:lstStyle/>
          <a:p>
            <a:pPr marL="12700">
              <a:lnSpc>
                <a:spcPct val="100000"/>
              </a:lnSpc>
              <a:spcBef>
                <a:spcPts val="105"/>
              </a:spcBef>
            </a:pPr>
            <a:r>
              <a:rPr sz="4400" b="0" spc="270" dirty="0">
                <a:latin typeface="Arial MT"/>
                <a:cs typeface="Arial MT"/>
              </a:rPr>
              <a:t>Indirect</a:t>
            </a:r>
            <a:r>
              <a:rPr sz="4400" b="0" spc="-165" dirty="0">
                <a:latin typeface="Arial MT"/>
                <a:cs typeface="Arial MT"/>
              </a:rPr>
              <a:t> </a:t>
            </a:r>
            <a:r>
              <a:rPr sz="4400" b="0" spc="240" dirty="0">
                <a:latin typeface="Arial MT"/>
                <a:cs typeface="Arial MT"/>
              </a:rPr>
              <a:t>Addressing</a:t>
            </a:r>
            <a:r>
              <a:rPr sz="4400" b="0" spc="-140" dirty="0">
                <a:latin typeface="Arial MT"/>
                <a:cs typeface="Arial MT"/>
              </a:rPr>
              <a:t> </a:t>
            </a:r>
            <a:r>
              <a:rPr sz="4400" b="0" spc="195" dirty="0">
                <a:latin typeface="Arial MT"/>
                <a:cs typeface="Arial MT"/>
              </a:rPr>
              <a:t>Diagram</a:t>
            </a:r>
            <a:endParaRPr sz="4400">
              <a:latin typeface="Arial MT"/>
              <a:cs typeface="Arial MT"/>
            </a:endParaRP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38100">
              <a:lnSpc>
                <a:spcPts val="1410"/>
              </a:lnSpc>
            </a:pPr>
            <a:fld id="{81D60167-4931-47E6-BA6A-407CBD079E47}" type="slidenum">
              <a:rPr dirty="0"/>
              <a:pPr marL="38100">
                <a:lnSpc>
                  <a:spcPts val="1410"/>
                </a:lnSpc>
              </a:pPr>
              <a:t>55</a:t>
            </a:fld>
            <a:endParaRPr dirty="0"/>
          </a:p>
        </p:txBody>
      </p:sp>
      <p:pic>
        <p:nvPicPr>
          <p:cNvPr id="3" name="object 3"/>
          <p:cNvPicPr/>
          <p:nvPr/>
        </p:nvPicPr>
        <p:blipFill>
          <a:blip r:embed="rId2" cstate="print"/>
          <a:stretch>
            <a:fillRect/>
          </a:stretch>
        </p:blipFill>
        <p:spPr>
          <a:xfrm>
            <a:off x="1763776" y="1628838"/>
            <a:ext cx="4808474" cy="4824349"/>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object 10"/>
          <p:cNvSpPr txBox="1">
            <a:spLocks noGrp="1"/>
          </p:cNvSpPr>
          <p:nvPr>
            <p:ph type="sldNum" sz="quarter" idx="12"/>
          </p:nvPr>
        </p:nvSpPr>
        <p:spPr>
          <a:prstGeom prst="rect">
            <a:avLst/>
          </a:prstGeom>
        </p:spPr>
        <p:txBody>
          <a:bodyPr vert="horz" wrap="square" lIns="0" tIns="0" rIns="0" bIns="0" rtlCol="0">
            <a:spAutoFit/>
          </a:bodyPr>
          <a:lstStyle/>
          <a:p>
            <a:pPr marL="38100">
              <a:lnSpc>
                <a:spcPts val="1410"/>
              </a:lnSpc>
            </a:pPr>
            <a:fld id="{81D60167-4931-47E6-BA6A-407CBD079E47}" type="slidenum">
              <a:rPr dirty="0"/>
              <a:pPr marL="38100">
                <a:lnSpc>
                  <a:spcPts val="1410"/>
                </a:lnSpc>
              </a:pPr>
              <a:t>56</a:t>
            </a:fld>
            <a:endParaRPr dirty="0"/>
          </a:p>
        </p:txBody>
      </p:sp>
      <p:sp>
        <p:nvSpPr>
          <p:cNvPr id="2" name="object 2"/>
          <p:cNvSpPr txBox="1"/>
          <p:nvPr/>
        </p:nvSpPr>
        <p:spPr>
          <a:xfrm>
            <a:off x="535940" y="1877390"/>
            <a:ext cx="8071484" cy="391795"/>
          </a:xfrm>
          <a:prstGeom prst="rect">
            <a:avLst/>
          </a:prstGeom>
        </p:spPr>
        <p:txBody>
          <a:bodyPr vert="horz" wrap="square" lIns="0" tIns="12700" rIns="0" bIns="0" rtlCol="0">
            <a:spAutoFit/>
          </a:bodyPr>
          <a:lstStyle/>
          <a:p>
            <a:pPr marL="355600" indent="-343535">
              <a:lnSpc>
                <a:spcPct val="100000"/>
              </a:lnSpc>
              <a:spcBef>
                <a:spcPts val="100"/>
              </a:spcBef>
              <a:buFont typeface="Arial MT"/>
              <a:buChar char="•"/>
              <a:tabLst>
                <a:tab pos="355600" algn="l"/>
                <a:tab pos="356235" algn="l"/>
              </a:tabLst>
            </a:pPr>
            <a:r>
              <a:rPr sz="2400" spc="-5" dirty="0">
                <a:latin typeface="Calibri"/>
                <a:cs typeface="Calibri"/>
              </a:rPr>
              <a:t>In</a:t>
            </a:r>
            <a:r>
              <a:rPr sz="2400" spc="145" dirty="0">
                <a:latin typeface="Calibri"/>
                <a:cs typeface="Calibri"/>
              </a:rPr>
              <a:t> </a:t>
            </a:r>
            <a:r>
              <a:rPr sz="2400" spc="-5" dirty="0">
                <a:latin typeface="Calibri"/>
                <a:cs typeface="Calibri"/>
              </a:rPr>
              <a:t>this</a:t>
            </a:r>
            <a:r>
              <a:rPr sz="2400" spc="145" dirty="0">
                <a:latin typeface="Calibri"/>
                <a:cs typeface="Calibri"/>
              </a:rPr>
              <a:t> </a:t>
            </a:r>
            <a:r>
              <a:rPr sz="2400" spc="-5" dirty="0">
                <a:latin typeface="Calibri"/>
                <a:cs typeface="Calibri"/>
              </a:rPr>
              <a:t>mode</a:t>
            </a:r>
            <a:r>
              <a:rPr sz="2400" spc="150" dirty="0">
                <a:latin typeface="Calibri"/>
                <a:cs typeface="Calibri"/>
              </a:rPr>
              <a:t> </a:t>
            </a:r>
            <a:r>
              <a:rPr sz="2400" spc="-5" dirty="0">
                <a:latin typeface="Calibri"/>
                <a:cs typeface="Calibri"/>
              </a:rPr>
              <a:t>address</a:t>
            </a:r>
            <a:r>
              <a:rPr sz="2400" spc="145" dirty="0">
                <a:latin typeface="Calibri"/>
                <a:cs typeface="Calibri"/>
              </a:rPr>
              <a:t> </a:t>
            </a:r>
            <a:r>
              <a:rPr sz="2400" dirty="0">
                <a:latin typeface="Calibri"/>
                <a:cs typeface="Calibri"/>
              </a:rPr>
              <a:t>field</a:t>
            </a:r>
            <a:r>
              <a:rPr sz="2400" spc="155" dirty="0">
                <a:latin typeface="Calibri"/>
                <a:cs typeface="Calibri"/>
              </a:rPr>
              <a:t> </a:t>
            </a:r>
            <a:r>
              <a:rPr sz="2400" spc="-5" dirty="0">
                <a:latin typeface="Calibri"/>
                <a:cs typeface="Calibri"/>
              </a:rPr>
              <a:t>of</a:t>
            </a:r>
            <a:r>
              <a:rPr sz="2400" spc="150" dirty="0">
                <a:latin typeface="Calibri"/>
                <a:cs typeface="Calibri"/>
              </a:rPr>
              <a:t> </a:t>
            </a:r>
            <a:r>
              <a:rPr sz="2400" spc="-5" dirty="0">
                <a:latin typeface="Calibri"/>
                <a:cs typeface="Calibri"/>
              </a:rPr>
              <a:t>instruction</a:t>
            </a:r>
            <a:r>
              <a:rPr sz="2400" spc="140" dirty="0">
                <a:latin typeface="Calibri"/>
                <a:cs typeface="Calibri"/>
              </a:rPr>
              <a:t> </a:t>
            </a:r>
            <a:r>
              <a:rPr sz="2400" spc="-15" dirty="0">
                <a:latin typeface="Calibri"/>
                <a:cs typeface="Calibri"/>
              </a:rPr>
              <a:t>contains</a:t>
            </a:r>
            <a:r>
              <a:rPr sz="2400" spc="145" dirty="0">
                <a:latin typeface="Calibri"/>
                <a:cs typeface="Calibri"/>
              </a:rPr>
              <a:t> </a:t>
            </a:r>
            <a:r>
              <a:rPr sz="2400" spc="-5" dirty="0">
                <a:latin typeface="Calibri"/>
                <a:cs typeface="Calibri"/>
              </a:rPr>
              <a:t>the</a:t>
            </a:r>
            <a:r>
              <a:rPr sz="2400" spc="155" dirty="0">
                <a:latin typeface="Calibri"/>
                <a:cs typeface="Calibri"/>
              </a:rPr>
              <a:t> </a:t>
            </a:r>
            <a:r>
              <a:rPr sz="2400" spc="-5" dirty="0">
                <a:latin typeface="Calibri"/>
                <a:cs typeface="Calibri"/>
              </a:rPr>
              <a:t>address</a:t>
            </a:r>
            <a:endParaRPr sz="2400">
              <a:latin typeface="Calibri"/>
              <a:cs typeface="Calibri"/>
            </a:endParaRPr>
          </a:p>
        </p:txBody>
      </p:sp>
      <p:sp>
        <p:nvSpPr>
          <p:cNvPr id="3" name="object 3"/>
          <p:cNvSpPr txBox="1"/>
          <p:nvPr/>
        </p:nvSpPr>
        <p:spPr>
          <a:xfrm>
            <a:off x="535940" y="2609215"/>
            <a:ext cx="2861945" cy="1927860"/>
          </a:xfrm>
          <a:prstGeom prst="rect">
            <a:avLst/>
          </a:prstGeom>
        </p:spPr>
        <p:txBody>
          <a:bodyPr vert="horz" wrap="square" lIns="0" tIns="12700" rIns="0" bIns="0" rtlCol="0">
            <a:spAutoFit/>
          </a:bodyPr>
          <a:lstStyle/>
          <a:p>
            <a:pPr marL="355600">
              <a:lnSpc>
                <a:spcPct val="100000"/>
              </a:lnSpc>
              <a:spcBef>
                <a:spcPts val="100"/>
              </a:spcBef>
            </a:pPr>
            <a:r>
              <a:rPr sz="2400" spc="-5" dirty="0">
                <a:latin typeface="Calibri"/>
                <a:cs typeface="Calibri"/>
              </a:rPr>
              <a:t>of</a:t>
            </a:r>
            <a:r>
              <a:rPr sz="2400" spc="-50" dirty="0">
                <a:latin typeface="Calibri"/>
                <a:cs typeface="Calibri"/>
              </a:rPr>
              <a:t> </a:t>
            </a:r>
            <a:r>
              <a:rPr sz="2400" spc="-15" dirty="0">
                <a:latin typeface="Calibri"/>
                <a:cs typeface="Calibri"/>
              </a:rPr>
              <a:t>effective</a:t>
            </a:r>
            <a:r>
              <a:rPr sz="2400" spc="-25" dirty="0">
                <a:latin typeface="Calibri"/>
                <a:cs typeface="Calibri"/>
              </a:rPr>
              <a:t> </a:t>
            </a:r>
            <a:r>
              <a:rPr sz="2400" spc="-5" dirty="0">
                <a:latin typeface="Calibri"/>
                <a:cs typeface="Calibri"/>
              </a:rPr>
              <a:t>address.</a:t>
            </a:r>
            <a:endParaRPr sz="2400">
              <a:latin typeface="Calibri"/>
              <a:cs typeface="Calibri"/>
            </a:endParaRPr>
          </a:p>
          <a:p>
            <a:pPr>
              <a:lnSpc>
                <a:spcPct val="100000"/>
              </a:lnSpc>
              <a:spcBef>
                <a:spcPts val="40"/>
              </a:spcBef>
            </a:pPr>
            <a:endParaRPr sz="2800">
              <a:latin typeface="Calibri"/>
              <a:cs typeface="Calibri"/>
            </a:endParaRPr>
          </a:p>
          <a:p>
            <a:pPr marL="355600" indent="-343535">
              <a:lnSpc>
                <a:spcPct val="100000"/>
              </a:lnSpc>
              <a:buFont typeface="Arial MT"/>
              <a:buChar char="•"/>
              <a:tabLst>
                <a:tab pos="355600" algn="l"/>
                <a:tab pos="356235" algn="l"/>
                <a:tab pos="1899285" algn="l"/>
              </a:tabLst>
            </a:pPr>
            <a:r>
              <a:rPr sz="2400" spc="-10" dirty="0">
                <a:latin typeface="Calibri"/>
                <a:cs typeface="Calibri"/>
              </a:rPr>
              <a:t>Here	two</a:t>
            </a:r>
            <a:endParaRPr sz="2400">
              <a:latin typeface="Calibri"/>
              <a:cs typeface="Calibri"/>
            </a:endParaRPr>
          </a:p>
          <a:p>
            <a:pPr>
              <a:lnSpc>
                <a:spcPct val="100000"/>
              </a:lnSpc>
              <a:spcBef>
                <a:spcPts val="10"/>
              </a:spcBef>
            </a:pPr>
            <a:endParaRPr sz="2350">
              <a:latin typeface="Calibri"/>
              <a:cs typeface="Calibri"/>
            </a:endParaRPr>
          </a:p>
          <a:p>
            <a:pPr marL="355600">
              <a:lnSpc>
                <a:spcPct val="100000"/>
              </a:lnSpc>
              <a:tabLst>
                <a:tab pos="1405255" algn="l"/>
              </a:tabLst>
            </a:pPr>
            <a:r>
              <a:rPr sz="2400" spc="-15" dirty="0">
                <a:latin typeface="Calibri"/>
                <a:cs typeface="Calibri"/>
              </a:rPr>
              <a:t>1st	</a:t>
            </a:r>
            <a:r>
              <a:rPr sz="2400" spc="-20" dirty="0">
                <a:latin typeface="Calibri"/>
                <a:cs typeface="Calibri"/>
              </a:rPr>
              <a:t>reference</a:t>
            </a:r>
            <a:endParaRPr sz="2400">
              <a:latin typeface="Calibri"/>
              <a:cs typeface="Calibri"/>
            </a:endParaRPr>
          </a:p>
        </p:txBody>
      </p:sp>
      <p:sp>
        <p:nvSpPr>
          <p:cNvPr id="4" name="object 4"/>
          <p:cNvSpPr txBox="1"/>
          <p:nvPr/>
        </p:nvSpPr>
        <p:spPr>
          <a:xfrm>
            <a:off x="3793363" y="3413836"/>
            <a:ext cx="1384300" cy="1123315"/>
          </a:xfrm>
          <a:prstGeom prst="rect">
            <a:avLst/>
          </a:prstGeom>
        </p:spPr>
        <p:txBody>
          <a:bodyPr vert="horz" wrap="square" lIns="0" tIns="12700" rIns="0" bIns="0" rtlCol="0">
            <a:spAutoFit/>
          </a:bodyPr>
          <a:lstStyle/>
          <a:p>
            <a:pPr marL="65405">
              <a:lnSpc>
                <a:spcPct val="100000"/>
              </a:lnSpc>
              <a:spcBef>
                <a:spcPts val="100"/>
              </a:spcBef>
            </a:pPr>
            <a:r>
              <a:rPr sz="2400" spc="-35" dirty="0">
                <a:latin typeface="Calibri"/>
                <a:cs typeface="Calibri"/>
              </a:rPr>
              <a:t>r</a:t>
            </a:r>
            <a:r>
              <a:rPr sz="2400" spc="-20" dirty="0">
                <a:latin typeface="Calibri"/>
                <a:cs typeface="Calibri"/>
              </a:rPr>
              <a:t>e</a:t>
            </a:r>
            <a:r>
              <a:rPr sz="2400" spc="-65" dirty="0">
                <a:latin typeface="Calibri"/>
                <a:cs typeface="Calibri"/>
              </a:rPr>
              <a:t>f</a:t>
            </a:r>
            <a:r>
              <a:rPr sz="2400" dirty="0">
                <a:latin typeface="Calibri"/>
                <a:cs typeface="Calibri"/>
              </a:rPr>
              <a:t>e</a:t>
            </a:r>
            <a:r>
              <a:rPr sz="2400" spc="-35" dirty="0">
                <a:latin typeface="Calibri"/>
                <a:cs typeface="Calibri"/>
              </a:rPr>
              <a:t>r</a:t>
            </a:r>
            <a:r>
              <a:rPr sz="2400" dirty="0">
                <a:latin typeface="Calibri"/>
                <a:cs typeface="Calibri"/>
              </a:rPr>
              <a:t>enc</a:t>
            </a:r>
            <a:r>
              <a:rPr sz="2400" spc="5" dirty="0">
                <a:latin typeface="Calibri"/>
                <a:cs typeface="Calibri"/>
              </a:rPr>
              <a:t>e</a:t>
            </a:r>
            <a:r>
              <a:rPr sz="2400" dirty="0">
                <a:latin typeface="Calibri"/>
                <a:cs typeface="Calibri"/>
              </a:rPr>
              <a:t>s</a:t>
            </a:r>
            <a:endParaRPr sz="2400">
              <a:latin typeface="Calibri"/>
              <a:cs typeface="Calibri"/>
            </a:endParaRPr>
          </a:p>
          <a:p>
            <a:pPr>
              <a:lnSpc>
                <a:spcPct val="100000"/>
              </a:lnSpc>
              <a:spcBef>
                <a:spcPts val="10"/>
              </a:spcBef>
            </a:pPr>
            <a:endParaRPr sz="2350">
              <a:latin typeface="Calibri"/>
              <a:cs typeface="Calibri"/>
            </a:endParaRPr>
          </a:p>
          <a:p>
            <a:pPr marL="12700">
              <a:lnSpc>
                <a:spcPct val="100000"/>
              </a:lnSpc>
              <a:tabLst>
                <a:tab pos="948055" algn="l"/>
              </a:tabLst>
            </a:pPr>
            <a:r>
              <a:rPr sz="2400" spc="-20" dirty="0">
                <a:latin typeface="Calibri"/>
                <a:cs typeface="Calibri"/>
              </a:rPr>
              <a:t>to	</a:t>
            </a:r>
            <a:r>
              <a:rPr sz="2400" spc="-10" dirty="0">
                <a:latin typeface="Calibri"/>
                <a:cs typeface="Calibri"/>
              </a:rPr>
              <a:t>get</a:t>
            </a:r>
            <a:endParaRPr sz="2400">
              <a:latin typeface="Calibri"/>
              <a:cs typeface="Calibri"/>
            </a:endParaRPr>
          </a:p>
        </p:txBody>
      </p:sp>
      <p:sp>
        <p:nvSpPr>
          <p:cNvPr id="5" name="object 5"/>
          <p:cNvSpPr txBox="1"/>
          <p:nvPr/>
        </p:nvSpPr>
        <p:spPr>
          <a:xfrm>
            <a:off x="6099809" y="3413836"/>
            <a:ext cx="425450"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Calibri"/>
                <a:cs typeface="Calibri"/>
              </a:rPr>
              <a:t>a</a:t>
            </a:r>
            <a:r>
              <a:rPr sz="2400" spc="-35" dirty="0">
                <a:latin typeface="Calibri"/>
                <a:cs typeface="Calibri"/>
              </a:rPr>
              <a:t>r</a:t>
            </a:r>
            <a:r>
              <a:rPr sz="2400" dirty="0">
                <a:latin typeface="Calibri"/>
                <a:cs typeface="Calibri"/>
              </a:rPr>
              <a:t>e</a:t>
            </a:r>
            <a:endParaRPr sz="2400">
              <a:latin typeface="Calibri"/>
              <a:cs typeface="Calibri"/>
            </a:endParaRPr>
          </a:p>
        </p:txBody>
      </p:sp>
      <p:sp>
        <p:nvSpPr>
          <p:cNvPr id="6" name="object 6"/>
          <p:cNvSpPr txBox="1"/>
          <p:nvPr/>
        </p:nvSpPr>
        <p:spPr>
          <a:xfrm>
            <a:off x="7447280" y="3413836"/>
            <a:ext cx="1162050" cy="391795"/>
          </a:xfrm>
          <a:prstGeom prst="rect">
            <a:avLst/>
          </a:prstGeom>
        </p:spPr>
        <p:txBody>
          <a:bodyPr vert="horz" wrap="square" lIns="0" tIns="12700" rIns="0" bIns="0" rtlCol="0">
            <a:spAutoFit/>
          </a:bodyPr>
          <a:lstStyle/>
          <a:p>
            <a:pPr marL="12700">
              <a:lnSpc>
                <a:spcPct val="100000"/>
              </a:lnSpc>
              <a:spcBef>
                <a:spcPts val="100"/>
              </a:spcBef>
            </a:pPr>
            <a:r>
              <a:rPr sz="2400" spc="-10" dirty="0">
                <a:latin typeface="Calibri"/>
                <a:cs typeface="Calibri"/>
              </a:rPr>
              <a:t>required.</a:t>
            </a:r>
            <a:endParaRPr sz="2400">
              <a:latin typeface="Calibri"/>
              <a:cs typeface="Calibri"/>
            </a:endParaRPr>
          </a:p>
        </p:txBody>
      </p:sp>
      <p:sp>
        <p:nvSpPr>
          <p:cNvPr id="7" name="object 7"/>
          <p:cNvSpPr txBox="1"/>
          <p:nvPr/>
        </p:nvSpPr>
        <p:spPr>
          <a:xfrm>
            <a:off x="5801105" y="4145660"/>
            <a:ext cx="1089660" cy="391160"/>
          </a:xfrm>
          <a:prstGeom prst="rect">
            <a:avLst/>
          </a:prstGeom>
        </p:spPr>
        <p:txBody>
          <a:bodyPr vert="horz" wrap="square" lIns="0" tIns="12700" rIns="0" bIns="0" rtlCol="0">
            <a:spAutoFit/>
          </a:bodyPr>
          <a:lstStyle/>
          <a:p>
            <a:pPr marL="12700">
              <a:lnSpc>
                <a:spcPct val="100000"/>
              </a:lnSpc>
              <a:spcBef>
                <a:spcPts val="100"/>
              </a:spcBef>
            </a:pPr>
            <a:r>
              <a:rPr sz="2400" spc="-20" dirty="0">
                <a:latin typeface="Calibri"/>
                <a:cs typeface="Calibri"/>
              </a:rPr>
              <a:t>e</a:t>
            </a:r>
            <a:r>
              <a:rPr sz="2400" spc="-25" dirty="0">
                <a:latin typeface="Calibri"/>
                <a:cs typeface="Calibri"/>
              </a:rPr>
              <a:t>f</a:t>
            </a:r>
            <a:r>
              <a:rPr sz="2400" spc="-65" dirty="0">
                <a:latin typeface="Calibri"/>
                <a:cs typeface="Calibri"/>
              </a:rPr>
              <a:t>f</a:t>
            </a:r>
            <a:r>
              <a:rPr sz="2400" dirty="0">
                <a:latin typeface="Calibri"/>
                <a:cs typeface="Calibri"/>
              </a:rPr>
              <a:t>e</a:t>
            </a:r>
            <a:r>
              <a:rPr sz="2400" spc="5" dirty="0">
                <a:latin typeface="Calibri"/>
                <a:cs typeface="Calibri"/>
              </a:rPr>
              <a:t>c</a:t>
            </a:r>
            <a:r>
              <a:rPr sz="2400" dirty="0">
                <a:latin typeface="Calibri"/>
                <a:cs typeface="Calibri"/>
              </a:rPr>
              <a:t>ti</a:t>
            </a:r>
            <a:r>
              <a:rPr sz="2400" spc="-30" dirty="0">
                <a:latin typeface="Calibri"/>
                <a:cs typeface="Calibri"/>
              </a:rPr>
              <a:t>v</a:t>
            </a:r>
            <a:r>
              <a:rPr sz="2400" dirty="0">
                <a:latin typeface="Calibri"/>
                <a:cs typeface="Calibri"/>
              </a:rPr>
              <a:t>e</a:t>
            </a:r>
            <a:endParaRPr sz="2400">
              <a:latin typeface="Calibri"/>
              <a:cs typeface="Calibri"/>
            </a:endParaRPr>
          </a:p>
        </p:txBody>
      </p:sp>
      <p:sp>
        <p:nvSpPr>
          <p:cNvPr id="8" name="object 8"/>
          <p:cNvSpPr txBox="1"/>
          <p:nvPr/>
        </p:nvSpPr>
        <p:spPr>
          <a:xfrm>
            <a:off x="7544816" y="4145660"/>
            <a:ext cx="106299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libri"/>
                <a:cs typeface="Calibri"/>
              </a:rPr>
              <a:t>add</a:t>
            </a:r>
            <a:r>
              <a:rPr sz="2400" spc="-20" dirty="0">
                <a:latin typeface="Calibri"/>
                <a:cs typeface="Calibri"/>
              </a:rPr>
              <a:t>r</a:t>
            </a:r>
            <a:r>
              <a:rPr sz="2400" dirty="0">
                <a:latin typeface="Calibri"/>
                <a:cs typeface="Calibri"/>
              </a:rPr>
              <a:t>es</a:t>
            </a:r>
            <a:r>
              <a:rPr sz="2400" spc="-5" dirty="0">
                <a:latin typeface="Calibri"/>
                <a:cs typeface="Calibri"/>
              </a:rPr>
              <a:t>s</a:t>
            </a:r>
            <a:r>
              <a:rPr sz="2400" dirty="0">
                <a:latin typeface="Calibri"/>
                <a:cs typeface="Calibri"/>
              </a:rPr>
              <a:t>.</a:t>
            </a:r>
            <a:endParaRPr sz="2400">
              <a:latin typeface="Calibri"/>
              <a:cs typeface="Calibri"/>
            </a:endParaRPr>
          </a:p>
        </p:txBody>
      </p:sp>
      <p:sp>
        <p:nvSpPr>
          <p:cNvPr id="9" name="object 9"/>
          <p:cNvSpPr txBox="1"/>
          <p:nvPr/>
        </p:nvSpPr>
        <p:spPr>
          <a:xfrm>
            <a:off x="535940" y="4877561"/>
            <a:ext cx="4465320" cy="1196340"/>
          </a:xfrm>
          <a:prstGeom prst="rect">
            <a:avLst/>
          </a:prstGeom>
        </p:spPr>
        <p:txBody>
          <a:bodyPr vert="horz" wrap="square" lIns="0" tIns="12700" rIns="0" bIns="0" rtlCol="0">
            <a:spAutoFit/>
          </a:bodyPr>
          <a:lstStyle/>
          <a:p>
            <a:pPr marL="355600">
              <a:lnSpc>
                <a:spcPct val="100000"/>
              </a:lnSpc>
              <a:spcBef>
                <a:spcPts val="100"/>
              </a:spcBef>
            </a:pPr>
            <a:r>
              <a:rPr sz="2400" spc="-5" dirty="0">
                <a:latin typeface="Calibri"/>
                <a:cs typeface="Calibri"/>
              </a:rPr>
              <a:t>2nd</a:t>
            </a:r>
            <a:r>
              <a:rPr sz="2400" spc="-15" dirty="0">
                <a:latin typeface="Calibri"/>
                <a:cs typeface="Calibri"/>
              </a:rPr>
              <a:t> </a:t>
            </a:r>
            <a:r>
              <a:rPr sz="2400" spc="-20" dirty="0">
                <a:latin typeface="Calibri"/>
                <a:cs typeface="Calibri"/>
              </a:rPr>
              <a:t>reference</a:t>
            </a:r>
            <a:r>
              <a:rPr sz="2400" spc="10" dirty="0">
                <a:latin typeface="Calibri"/>
                <a:cs typeface="Calibri"/>
              </a:rPr>
              <a:t> </a:t>
            </a:r>
            <a:r>
              <a:rPr sz="2400" spc="-15" dirty="0">
                <a:latin typeface="Calibri"/>
                <a:cs typeface="Calibri"/>
              </a:rPr>
              <a:t>to</a:t>
            </a:r>
            <a:r>
              <a:rPr sz="2400" spc="-30" dirty="0">
                <a:latin typeface="Calibri"/>
                <a:cs typeface="Calibri"/>
              </a:rPr>
              <a:t> </a:t>
            </a:r>
            <a:r>
              <a:rPr sz="2400" dirty="0">
                <a:latin typeface="Calibri"/>
                <a:cs typeface="Calibri"/>
              </a:rPr>
              <a:t>access</a:t>
            </a:r>
            <a:r>
              <a:rPr sz="2400" spc="-25" dirty="0">
                <a:latin typeface="Calibri"/>
                <a:cs typeface="Calibri"/>
              </a:rPr>
              <a:t> </a:t>
            </a:r>
            <a:r>
              <a:rPr sz="2400" dirty="0">
                <a:latin typeface="Calibri"/>
                <a:cs typeface="Calibri"/>
              </a:rPr>
              <a:t>the</a:t>
            </a:r>
            <a:r>
              <a:rPr sz="2400" spc="-5" dirty="0">
                <a:latin typeface="Calibri"/>
                <a:cs typeface="Calibri"/>
              </a:rPr>
              <a:t> </a:t>
            </a:r>
            <a:r>
              <a:rPr sz="2400" spc="-15" dirty="0">
                <a:latin typeface="Calibri"/>
                <a:cs typeface="Calibri"/>
              </a:rPr>
              <a:t>data.</a:t>
            </a:r>
            <a:endParaRPr sz="2400">
              <a:latin typeface="Calibri"/>
              <a:cs typeface="Calibri"/>
            </a:endParaRPr>
          </a:p>
          <a:p>
            <a:pPr>
              <a:lnSpc>
                <a:spcPct val="100000"/>
              </a:lnSpc>
              <a:spcBef>
                <a:spcPts val="40"/>
              </a:spcBef>
            </a:pPr>
            <a:endParaRPr sz="2800">
              <a:latin typeface="Calibri"/>
              <a:cs typeface="Calibri"/>
            </a:endParaRPr>
          </a:p>
          <a:p>
            <a:pPr marL="12700">
              <a:lnSpc>
                <a:spcPct val="100000"/>
              </a:lnSpc>
            </a:pPr>
            <a:r>
              <a:rPr sz="2400" i="1" dirty="0">
                <a:latin typeface="Calibri"/>
                <a:cs typeface="Calibri"/>
              </a:rPr>
              <a:t>.</a:t>
            </a:r>
            <a:endParaRPr sz="2400">
              <a:latin typeface="Calibri"/>
              <a:cs typeface="Calibri"/>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03452" y="487502"/>
            <a:ext cx="6737984" cy="697230"/>
          </a:xfrm>
          <a:prstGeom prst="rect">
            <a:avLst/>
          </a:prstGeom>
        </p:spPr>
        <p:txBody>
          <a:bodyPr vert="horz" wrap="square" lIns="0" tIns="13335" rIns="0" bIns="0" rtlCol="0">
            <a:spAutoFit/>
          </a:bodyPr>
          <a:lstStyle/>
          <a:p>
            <a:pPr marL="12700">
              <a:lnSpc>
                <a:spcPct val="100000"/>
              </a:lnSpc>
              <a:spcBef>
                <a:spcPts val="105"/>
              </a:spcBef>
            </a:pPr>
            <a:r>
              <a:rPr sz="4400" b="0" spc="270" dirty="0">
                <a:latin typeface="Arial MT"/>
                <a:cs typeface="Arial MT"/>
              </a:rPr>
              <a:t>Indirect</a:t>
            </a:r>
            <a:r>
              <a:rPr sz="4400" b="0" spc="-165" dirty="0">
                <a:latin typeface="Arial MT"/>
                <a:cs typeface="Arial MT"/>
              </a:rPr>
              <a:t> </a:t>
            </a:r>
            <a:r>
              <a:rPr sz="4400" b="0" spc="240" dirty="0">
                <a:latin typeface="Arial MT"/>
                <a:cs typeface="Arial MT"/>
              </a:rPr>
              <a:t>Addressing</a:t>
            </a:r>
            <a:r>
              <a:rPr sz="4400" b="0" spc="-155" dirty="0">
                <a:latin typeface="Arial MT"/>
                <a:cs typeface="Arial MT"/>
              </a:rPr>
              <a:t> </a:t>
            </a:r>
            <a:r>
              <a:rPr sz="4400" b="0" spc="105" dirty="0">
                <a:latin typeface="Arial MT"/>
                <a:cs typeface="Arial MT"/>
              </a:rPr>
              <a:t>(1/2)</a:t>
            </a:r>
            <a:endParaRPr sz="4400">
              <a:latin typeface="Arial MT"/>
              <a:cs typeface="Arial MT"/>
            </a:endParaRP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38100">
              <a:lnSpc>
                <a:spcPts val="1410"/>
              </a:lnSpc>
            </a:pPr>
            <a:fld id="{81D60167-4931-47E6-BA6A-407CBD079E47}" type="slidenum">
              <a:rPr dirty="0"/>
              <a:pPr marL="38100">
                <a:lnSpc>
                  <a:spcPts val="1410"/>
                </a:lnSpc>
              </a:pPr>
              <a:t>57</a:t>
            </a:fld>
            <a:endParaRPr dirty="0"/>
          </a:p>
        </p:txBody>
      </p:sp>
      <p:sp>
        <p:nvSpPr>
          <p:cNvPr id="3" name="object 3"/>
          <p:cNvSpPr txBox="1"/>
          <p:nvPr/>
        </p:nvSpPr>
        <p:spPr>
          <a:xfrm>
            <a:off x="535025" y="1876425"/>
            <a:ext cx="7895590" cy="3893185"/>
          </a:xfrm>
          <a:prstGeom prst="rect">
            <a:avLst/>
          </a:prstGeom>
        </p:spPr>
        <p:txBody>
          <a:bodyPr vert="horz" wrap="square" lIns="0" tIns="12700" rIns="0" bIns="0" rtlCol="0">
            <a:spAutoFit/>
          </a:bodyPr>
          <a:lstStyle/>
          <a:p>
            <a:pPr marL="355600" indent="-342900">
              <a:lnSpc>
                <a:spcPct val="100000"/>
              </a:lnSpc>
              <a:spcBef>
                <a:spcPts val="100"/>
              </a:spcBef>
              <a:buFont typeface="Arial MT"/>
              <a:buChar char="•"/>
              <a:tabLst>
                <a:tab pos="354965" algn="l"/>
                <a:tab pos="355600" algn="l"/>
              </a:tabLst>
            </a:pPr>
            <a:r>
              <a:rPr sz="2400" dirty="0">
                <a:latin typeface="Calibri"/>
                <a:cs typeface="Calibri"/>
              </a:rPr>
              <a:t>Memory</a:t>
            </a:r>
            <a:r>
              <a:rPr sz="2400" spc="-20" dirty="0">
                <a:latin typeface="Calibri"/>
                <a:cs typeface="Calibri"/>
              </a:rPr>
              <a:t> </a:t>
            </a:r>
            <a:r>
              <a:rPr sz="2400" dirty="0">
                <a:latin typeface="Calibri"/>
                <a:cs typeface="Calibri"/>
              </a:rPr>
              <a:t>cell</a:t>
            </a:r>
            <a:r>
              <a:rPr sz="2400" spc="-35" dirty="0">
                <a:latin typeface="Calibri"/>
                <a:cs typeface="Calibri"/>
              </a:rPr>
              <a:t> </a:t>
            </a:r>
            <a:r>
              <a:rPr sz="2400" spc="-10" dirty="0">
                <a:latin typeface="Calibri"/>
                <a:cs typeface="Calibri"/>
              </a:rPr>
              <a:t>pointed</a:t>
            </a:r>
            <a:r>
              <a:rPr sz="2400" spc="5" dirty="0">
                <a:latin typeface="Calibri"/>
                <a:cs typeface="Calibri"/>
              </a:rPr>
              <a:t> </a:t>
            </a:r>
            <a:r>
              <a:rPr sz="2400" spc="-15" dirty="0">
                <a:latin typeface="Calibri"/>
                <a:cs typeface="Calibri"/>
              </a:rPr>
              <a:t>to</a:t>
            </a:r>
            <a:r>
              <a:rPr sz="2400" spc="-35" dirty="0">
                <a:latin typeface="Calibri"/>
                <a:cs typeface="Calibri"/>
              </a:rPr>
              <a:t> </a:t>
            </a:r>
            <a:r>
              <a:rPr sz="2400" spc="-10" dirty="0">
                <a:latin typeface="Calibri"/>
                <a:cs typeface="Calibri"/>
              </a:rPr>
              <a:t>by</a:t>
            </a:r>
            <a:r>
              <a:rPr sz="2400" spc="-5" dirty="0">
                <a:latin typeface="Calibri"/>
                <a:cs typeface="Calibri"/>
              </a:rPr>
              <a:t> address</a:t>
            </a:r>
            <a:r>
              <a:rPr sz="2400" spc="-10" dirty="0">
                <a:latin typeface="Calibri"/>
                <a:cs typeface="Calibri"/>
              </a:rPr>
              <a:t> </a:t>
            </a:r>
            <a:r>
              <a:rPr sz="2400" spc="-5" dirty="0">
                <a:latin typeface="Calibri"/>
                <a:cs typeface="Calibri"/>
              </a:rPr>
              <a:t>field</a:t>
            </a:r>
            <a:r>
              <a:rPr sz="2400" spc="-15" dirty="0">
                <a:latin typeface="Calibri"/>
                <a:cs typeface="Calibri"/>
              </a:rPr>
              <a:t> </a:t>
            </a:r>
            <a:r>
              <a:rPr sz="2400" spc="-10" dirty="0">
                <a:latin typeface="Calibri"/>
                <a:cs typeface="Calibri"/>
              </a:rPr>
              <a:t>contains </a:t>
            </a:r>
            <a:r>
              <a:rPr sz="2400" dirty="0">
                <a:latin typeface="Calibri"/>
                <a:cs typeface="Calibri"/>
              </a:rPr>
              <a:t>the</a:t>
            </a:r>
            <a:r>
              <a:rPr sz="2400" spc="-25" dirty="0">
                <a:latin typeface="Calibri"/>
                <a:cs typeface="Calibri"/>
              </a:rPr>
              <a:t> </a:t>
            </a:r>
            <a:r>
              <a:rPr sz="2400" spc="-5" dirty="0">
                <a:latin typeface="Calibri"/>
                <a:cs typeface="Calibri"/>
              </a:rPr>
              <a:t>address</a:t>
            </a:r>
            <a:endParaRPr sz="2400">
              <a:latin typeface="Calibri"/>
              <a:cs typeface="Calibri"/>
            </a:endParaRPr>
          </a:p>
          <a:p>
            <a:pPr>
              <a:lnSpc>
                <a:spcPct val="100000"/>
              </a:lnSpc>
              <a:spcBef>
                <a:spcPts val="10"/>
              </a:spcBef>
              <a:buChar char="•"/>
            </a:pPr>
            <a:endParaRPr sz="2350">
              <a:latin typeface="Calibri"/>
              <a:cs typeface="Calibri"/>
            </a:endParaRPr>
          </a:p>
          <a:p>
            <a:pPr marL="355600">
              <a:lnSpc>
                <a:spcPct val="100000"/>
              </a:lnSpc>
            </a:pPr>
            <a:r>
              <a:rPr sz="2400" spc="-5" dirty="0">
                <a:latin typeface="Calibri"/>
                <a:cs typeface="Calibri"/>
              </a:rPr>
              <a:t>of</a:t>
            </a:r>
            <a:r>
              <a:rPr sz="2400" spc="-25" dirty="0">
                <a:latin typeface="Calibri"/>
                <a:cs typeface="Calibri"/>
              </a:rPr>
              <a:t> </a:t>
            </a:r>
            <a:r>
              <a:rPr sz="2400" spc="-10" dirty="0">
                <a:latin typeface="Calibri"/>
                <a:cs typeface="Calibri"/>
              </a:rPr>
              <a:t>(pointer</a:t>
            </a:r>
            <a:r>
              <a:rPr sz="2400" spc="-15" dirty="0">
                <a:latin typeface="Calibri"/>
                <a:cs typeface="Calibri"/>
              </a:rPr>
              <a:t> </a:t>
            </a:r>
            <a:r>
              <a:rPr sz="2400" spc="-10" dirty="0">
                <a:latin typeface="Calibri"/>
                <a:cs typeface="Calibri"/>
              </a:rPr>
              <a:t>to)</a:t>
            </a:r>
            <a:r>
              <a:rPr sz="2400" spc="-35" dirty="0">
                <a:latin typeface="Calibri"/>
                <a:cs typeface="Calibri"/>
              </a:rPr>
              <a:t> </a:t>
            </a:r>
            <a:r>
              <a:rPr sz="2400" dirty="0">
                <a:latin typeface="Calibri"/>
                <a:cs typeface="Calibri"/>
              </a:rPr>
              <a:t>the</a:t>
            </a:r>
            <a:r>
              <a:rPr sz="2400" spc="-25" dirty="0">
                <a:latin typeface="Calibri"/>
                <a:cs typeface="Calibri"/>
              </a:rPr>
              <a:t> </a:t>
            </a:r>
            <a:r>
              <a:rPr sz="2400" spc="-10" dirty="0">
                <a:latin typeface="Calibri"/>
                <a:cs typeface="Calibri"/>
              </a:rPr>
              <a:t>operand</a:t>
            </a:r>
            <a:endParaRPr sz="2400">
              <a:latin typeface="Calibri"/>
              <a:cs typeface="Calibri"/>
            </a:endParaRPr>
          </a:p>
          <a:p>
            <a:pPr>
              <a:lnSpc>
                <a:spcPct val="100000"/>
              </a:lnSpc>
              <a:spcBef>
                <a:spcPts val="40"/>
              </a:spcBef>
            </a:pPr>
            <a:endParaRPr sz="2800">
              <a:latin typeface="Calibri"/>
              <a:cs typeface="Calibri"/>
            </a:endParaRPr>
          </a:p>
          <a:p>
            <a:pPr marL="355600" indent="-342900">
              <a:lnSpc>
                <a:spcPct val="100000"/>
              </a:lnSpc>
              <a:buFont typeface="Arial MT"/>
              <a:buChar char="•"/>
              <a:tabLst>
                <a:tab pos="354965" algn="l"/>
                <a:tab pos="355600" algn="l"/>
              </a:tabLst>
            </a:pPr>
            <a:r>
              <a:rPr sz="2400" spc="-10" dirty="0">
                <a:latin typeface="Calibri"/>
                <a:cs typeface="Calibri"/>
              </a:rPr>
              <a:t>EA</a:t>
            </a:r>
            <a:r>
              <a:rPr sz="2400" spc="-55" dirty="0">
                <a:latin typeface="Calibri"/>
                <a:cs typeface="Calibri"/>
              </a:rPr>
              <a:t> </a:t>
            </a:r>
            <a:r>
              <a:rPr sz="2400" dirty="0">
                <a:latin typeface="Calibri"/>
                <a:cs typeface="Calibri"/>
              </a:rPr>
              <a:t>=(A)</a:t>
            </a:r>
            <a:endParaRPr sz="2400">
              <a:latin typeface="Calibri"/>
              <a:cs typeface="Calibri"/>
            </a:endParaRPr>
          </a:p>
          <a:p>
            <a:pPr>
              <a:lnSpc>
                <a:spcPct val="100000"/>
              </a:lnSpc>
              <a:spcBef>
                <a:spcPts val="50"/>
              </a:spcBef>
              <a:buChar char="•"/>
            </a:pPr>
            <a:endParaRPr sz="2450">
              <a:latin typeface="Calibri"/>
              <a:cs typeface="Calibri"/>
            </a:endParaRPr>
          </a:p>
          <a:p>
            <a:pPr marL="756285" lvl="1" indent="-287020">
              <a:lnSpc>
                <a:spcPct val="100000"/>
              </a:lnSpc>
              <a:buFont typeface="Arial MT"/>
              <a:buChar char="–"/>
              <a:tabLst>
                <a:tab pos="756285" algn="l"/>
                <a:tab pos="756920" algn="l"/>
              </a:tabLst>
            </a:pPr>
            <a:r>
              <a:rPr sz="2000" spc="-5" dirty="0">
                <a:latin typeface="Calibri"/>
                <a:cs typeface="Calibri"/>
              </a:rPr>
              <a:t>Look</a:t>
            </a:r>
            <a:r>
              <a:rPr sz="2000" spc="-25" dirty="0">
                <a:latin typeface="Calibri"/>
                <a:cs typeface="Calibri"/>
              </a:rPr>
              <a:t> </a:t>
            </a:r>
            <a:r>
              <a:rPr sz="2000" dirty="0">
                <a:latin typeface="Calibri"/>
                <a:cs typeface="Calibri"/>
              </a:rPr>
              <a:t>in </a:t>
            </a:r>
            <a:r>
              <a:rPr sz="2000" spc="5" dirty="0">
                <a:latin typeface="Calibri"/>
                <a:cs typeface="Calibri"/>
              </a:rPr>
              <a:t>A,</a:t>
            </a:r>
            <a:r>
              <a:rPr sz="2000" dirty="0">
                <a:latin typeface="Calibri"/>
                <a:cs typeface="Calibri"/>
              </a:rPr>
              <a:t> </a:t>
            </a:r>
            <a:r>
              <a:rPr sz="2000" spc="-5" dirty="0">
                <a:latin typeface="Calibri"/>
                <a:cs typeface="Calibri"/>
              </a:rPr>
              <a:t>find address</a:t>
            </a:r>
            <a:r>
              <a:rPr sz="2000" spc="10" dirty="0">
                <a:latin typeface="Calibri"/>
                <a:cs typeface="Calibri"/>
              </a:rPr>
              <a:t> </a:t>
            </a:r>
            <a:r>
              <a:rPr sz="2000" dirty="0">
                <a:latin typeface="Calibri"/>
                <a:cs typeface="Calibri"/>
              </a:rPr>
              <a:t>(A)</a:t>
            </a:r>
            <a:r>
              <a:rPr sz="2000" spc="-5" dirty="0">
                <a:latin typeface="Calibri"/>
                <a:cs typeface="Calibri"/>
              </a:rPr>
              <a:t> </a:t>
            </a:r>
            <a:r>
              <a:rPr sz="2000" dirty="0">
                <a:latin typeface="Calibri"/>
                <a:cs typeface="Calibri"/>
              </a:rPr>
              <a:t>and </a:t>
            </a:r>
            <a:r>
              <a:rPr sz="2000" spc="-5" dirty="0">
                <a:latin typeface="Calibri"/>
                <a:cs typeface="Calibri"/>
              </a:rPr>
              <a:t>look</a:t>
            </a:r>
            <a:r>
              <a:rPr sz="2000" spc="-10" dirty="0">
                <a:latin typeface="Calibri"/>
                <a:cs typeface="Calibri"/>
              </a:rPr>
              <a:t> </a:t>
            </a:r>
            <a:r>
              <a:rPr sz="2000" spc="-5" dirty="0">
                <a:latin typeface="Calibri"/>
                <a:cs typeface="Calibri"/>
              </a:rPr>
              <a:t>there</a:t>
            </a:r>
            <a:r>
              <a:rPr sz="2000" spc="5" dirty="0">
                <a:latin typeface="Calibri"/>
                <a:cs typeface="Calibri"/>
              </a:rPr>
              <a:t> </a:t>
            </a:r>
            <a:r>
              <a:rPr sz="2000" spc="-15" dirty="0">
                <a:latin typeface="Calibri"/>
                <a:cs typeface="Calibri"/>
              </a:rPr>
              <a:t>for </a:t>
            </a:r>
            <a:r>
              <a:rPr sz="2000" spc="-10" dirty="0">
                <a:latin typeface="Calibri"/>
                <a:cs typeface="Calibri"/>
              </a:rPr>
              <a:t>operand</a:t>
            </a:r>
            <a:endParaRPr sz="2000">
              <a:latin typeface="Calibri"/>
              <a:cs typeface="Calibri"/>
            </a:endParaRPr>
          </a:p>
          <a:p>
            <a:pPr lvl="1">
              <a:lnSpc>
                <a:spcPct val="100000"/>
              </a:lnSpc>
              <a:spcBef>
                <a:spcPts val="50"/>
              </a:spcBef>
              <a:buFont typeface="Arial MT"/>
              <a:buChar char="–"/>
            </a:pPr>
            <a:endParaRPr sz="2150">
              <a:latin typeface="Calibri"/>
              <a:cs typeface="Calibri"/>
            </a:endParaRPr>
          </a:p>
          <a:p>
            <a:pPr marL="355600" indent="-342900">
              <a:lnSpc>
                <a:spcPct val="100000"/>
              </a:lnSpc>
              <a:buFont typeface="Arial MT"/>
              <a:buChar char="•"/>
              <a:tabLst>
                <a:tab pos="354965" algn="l"/>
                <a:tab pos="355600" algn="l"/>
              </a:tabLst>
            </a:pPr>
            <a:r>
              <a:rPr sz="1800" spc="5" dirty="0">
                <a:latin typeface="Calibri"/>
                <a:cs typeface="Calibri"/>
              </a:rPr>
              <a:t>e.g.</a:t>
            </a:r>
            <a:r>
              <a:rPr sz="1800" spc="-30" dirty="0">
                <a:latin typeface="Calibri"/>
                <a:cs typeface="Calibri"/>
              </a:rPr>
              <a:t> </a:t>
            </a:r>
            <a:r>
              <a:rPr sz="1800" dirty="0">
                <a:latin typeface="Calibri"/>
                <a:cs typeface="Calibri"/>
              </a:rPr>
              <a:t>ADD</a:t>
            </a:r>
            <a:r>
              <a:rPr sz="1800" spc="-15" dirty="0">
                <a:latin typeface="Calibri"/>
                <a:cs typeface="Calibri"/>
              </a:rPr>
              <a:t> </a:t>
            </a:r>
            <a:r>
              <a:rPr sz="1800" dirty="0">
                <a:latin typeface="Calibri"/>
                <a:cs typeface="Calibri"/>
              </a:rPr>
              <a:t>AX,</a:t>
            </a:r>
            <a:r>
              <a:rPr sz="1800" spc="-15" dirty="0">
                <a:latin typeface="Calibri"/>
                <a:cs typeface="Calibri"/>
              </a:rPr>
              <a:t> </a:t>
            </a:r>
            <a:r>
              <a:rPr sz="1800" spc="-5" dirty="0">
                <a:latin typeface="Calibri"/>
                <a:cs typeface="Calibri"/>
              </a:rPr>
              <a:t>(A)</a:t>
            </a:r>
            <a:endParaRPr sz="1800">
              <a:latin typeface="Calibri"/>
              <a:cs typeface="Calibri"/>
            </a:endParaRPr>
          </a:p>
          <a:p>
            <a:pPr>
              <a:lnSpc>
                <a:spcPct val="100000"/>
              </a:lnSpc>
              <a:spcBef>
                <a:spcPts val="50"/>
              </a:spcBef>
              <a:buChar char="•"/>
            </a:pPr>
            <a:endParaRPr sz="2250">
              <a:latin typeface="Calibri"/>
              <a:cs typeface="Calibri"/>
            </a:endParaRPr>
          </a:p>
          <a:p>
            <a:pPr marL="756285" lvl="1" indent="-287020">
              <a:lnSpc>
                <a:spcPct val="100000"/>
              </a:lnSpc>
              <a:spcBef>
                <a:spcPts val="5"/>
              </a:spcBef>
              <a:buFont typeface="Arial MT"/>
              <a:buChar char="–"/>
              <a:tabLst>
                <a:tab pos="756285" algn="l"/>
                <a:tab pos="756920" algn="l"/>
              </a:tabLst>
            </a:pPr>
            <a:r>
              <a:rPr sz="2000" dirty="0">
                <a:latin typeface="Calibri"/>
                <a:cs typeface="Calibri"/>
              </a:rPr>
              <a:t>Add</a:t>
            </a:r>
            <a:r>
              <a:rPr sz="2000" spc="-20" dirty="0">
                <a:latin typeface="Calibri"/>
                <a:cs typeface="Calibri"/>
              </a:rPr>
              <a:t> </a:t>
            </a:r>
            <a:r>
              <a:rPr sz="2000" spc="-10" dirty="0">
                <a:latin typeface="Calibri"/>
                <a:cs typeface="Calibri"/>
              </a:rPr>
              <a:t>contents</a:t>
            </a:r>
            <a:r>
              <a:rPr sz="2000" dirty="0">
                <a:latin typeface="Calibri"/>
                <a:cs typeface="Calibri"/>
              </a:rPr>
              <a:t> </a:t>
            </a:r>
            <a:r>
              <a:rPr sz="2000" spc="-5" dirty="0">
                <a:latin typeface="Calibri"/>
                <a:cs typeface="Calibri"/>
              </a:rPr>
              <a:t>of </a:t>
            </a:r>
            <a:r>
              <a:rPr sz="2000" dirty="0">
                <a:latin typeface="Calibri"/>
                <a:cs typeface="Calibri"/>
              </a:rPr>
              <a:t>cell</a:t>
            </a:r>
            <a:r>
              <a:rPr sz="2000" spc="5" dirty="0">
                <a:latin typeface="Calibri"/>
                <a:cs typeface="Calibri"/>
              </a:rPr>
              <a:t> </a:t>
            </a:r>
            <a:r>
              <a:rPr sz="2000" spc="-10" dirty="0">
                <a:latin typeface="Calibri"/>
                <a:cs typeface="Calibri"/>
              </a:rPr>
              <a:t>pointed</a:t>
            </a:r>
            <a:r>
              <a:rPr sz="2000" spc="5" dirty="0">
                <a:latin typeface="Calibri"/>
                <a:cs typeface="Calibri"/>
              </a:rPr>
              <a:t> </a:t>
            </a:r>
            <a:r>
              <a:rPr sz="2000" spc="-10" dirty="0">
                <a:latin typeface="Calibri"/>
                <a:cs typeface="Calibri"/>
              </a:rPr>
              <a:t>to </a:t>
            </a:r>
            <a:r>
              <a:rPr sz="2000" spc="-5" dirty="0">
                <a:latin typeface="Calibri"/>
                <a:cs typeface="Calibri"/>
              </a:rPr>
              <a:t>by</a:t>
            </a:r>
            <a:r>
              <a:rPr sz="2000" spc="-10" dirty="0">
                <a:latin typeface="Calibri"/>
                <a:cs typeface="Calibri"/>
              </a:rPr>
              <a:t> contents</a:t>
            </a:r>
            <a:r>
              <a:rPr sz="2000" dirty="0">
                <a:latin typeface="Calibri"/>
                <a:cs typeface="Calibri"/>
              </a:rPr>
              <a:t> </a:t>
            </a:r>
            <a:r>
              <a:rPr sz="2000" spc="-5" dirty="0">
                <a:latin typeface="Calibri"/>
                <a:cs typeface="Calibri"/>
              </a:rPr>
              <a:t>of </a:t>
            </a:r>
            <a:r>
              <a:rPr sz="2000" dirty="0">
                <a:latin typeface="Calibri"/>
                <a:cs typeface="Calibri"/>
              </a:rPr>
              <a:t>A</a:t>
            </a:r>
            <a:r>
              <a:rPr sz="2000" spc="5" dirty="0">
                <a:latin typeface="Calibri"/>
                <a:cs typeface="Calibri"/>
              </a:rPr>
              <a:t> </a:t>
            </a:r>
            <a:r>
              <a:rPr sz="2000" spc="-15" dirty="0">
                <a:latin typeface="Calibri"/>
                <a:cs typeface="Calibri"/>
              </a:rPr>
              <a:t>to</a:t>
            </a:r>
            <a:r>
              <a:rPr sz="2000" spc="-10" dirty="0">
                <a:latin typeface="Calibri"/>
                <a:cs typeface="Calibri"/>
              </a:rPr>
              <a:t> accumulator</a:t>
            </a:r>
            <a:endParaRPr sz="2000">
              <a:latin typeface="Calibri"/>
              <a:cs typeface="Calibri"/>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03452" y="487502"/>
            <a:ext cx="6737984" cy="697230"/>
          </a:xfrm>
          <a:prstGeom prst="rect">
            <a:avLst/>
          </a:prstGeom>
        </p:spPr>
        <p:txBody>
          <a:bodyPr vert="horz" wrap="square" lIns="0" tIns="13335" rIns="0" bIns="0" rtlCol="0">
            <a:spAutoFit/>
          </a:bodyPr>
          <a:lstStyle/>
          <a:p>
            <a:pPr marL="12700">
              <a:lnSpc>
                <a:spcPct val="100000"/>
              </a:lnSpc>
              <a:spcBef>
                <a:spcPts val="105"/>
              </a:spcBef>
            </a:pPr>
            <a:r>
              <a:rPr sz="4400" b="0" spc="270" dirty="0">
                <a:latin typeface="Arial MT"/>
                <a:cs typeface="Arial MT"/>
              </a:rPr>
              <a:t>Indirect</a:t>
            </a:r>
            <a:r>
              <a:rPr sz="4400" b="0" spc="-165" dirty="0">
                <a:latin typeface="Arial MT"/>
                <a:cs typeface="Arial MT"/>
              </a:rPr>
              <a:t> </a:t>
            </a:r>
            <a:r>
              <a:rPr sz="4400" b="0" spc="240" dirty="0">
                <a:latin typeface="Arial MT"/>
                <a:cs typeface="Arial MT"/>
              </a:rPr>
              <a:t>Addressing</a:t>
            </a:r>
            <a:r>
              <a:rPr sz="4400" b="0" spc="-155" dirty="0">
                <a:latin typeface="Arial MT"/>
                <a:cs typeface="Arial MT"/>
              </a:rPr>
              <a:t> </a:t>
            </a:r>
            <a:r>
              <a:rPr sz="4400" b="0" spc="105" dirty="0">
                <a:latin typeface="Arial MT"/>
                <a:cs typeface="Arial MT"/>
              </a:rPr>
              <a:t>(2/2)</a:t>
            </a:r>
            <a:endParaRPr sz="4400">
              <a:latin typeface="Arial MT"/>
              <a:cs typeface="Arial MT"/>
            </a:endParaRP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38100">
              <a:lnSpc>
                <a:spcPts val="1410"/>
              </a:lnSpc>
            </a:pPr>
            <a:fld id="{81D60167-4931-47E6-BA6A-407CBD079E47}" type="slidenum">
              <a:rPr dirty="0"/>
              <a:pPr marL="38100">
                <a:lnSpc>
                  <a:spcPts val="1410"/>
                </a:lnSpc>
              </a:pPr>
              <a:t>58</a:t>
            </a:fld>
            <a:endParaRPr dirty="0"/>
          </a:p>
        </p:txBody>
      </p:sp>
      <p:sp>
        <p:nvSpPr>
          <p:cNvPr id="3" name="object 3"/>
          <p:cNvSpPr txBox="1"/>
          <p:nvPr/>
        </p:nvSpPr>
        <p:spPr>
          <a:xfrm>
            <a:off x="471525" y="1739010"/>
            <a:ext cx="5735320" cy="3863975"/>
          </a:xfrm>
          <a:prstGeom prst="rect">
            <a:avLst/>
          </a:prstGeom>
        </p:spPr>
        <p:txBody>
          <a:bodyPr vert="horz" wrap="square" lIns="0" tIns="12700" rIns="0" bIns="0" rtlCol="0">
            <a:spAutoFit/>
          </a:bodyPr>
          <a:lstStyle/>
          <a:p>
            <a:pPr marL="419100" indent="-342900">
              <a:lnSpc>
                <a:spcPct val="100000"/>
              </a:lnSpc>
              <a:spcBef>
                <a:spcPts val="100"/>
              </a:spcBef>
              <a:buFont typeface="Arial MT"/>
              <a:buChar char="•"/>
              <a:tabLst>
                <a:tab pos="418465" algn="l"/>
                <a:tab pos="419100" algn="l"/>
              </a:tabLst>
            </a:pPr>
            <a:r>
              <a:rPr sz="2400" spc="-15" dirty="0">
                <a:latin typeface="Calibri"/>
                <a:cs typeface="Calibri"/>
              </a:rPr>
              <a:t>Large</a:t>
            </a:r>
            <a:r>
              <a:rPr sz="2400" spc="-30" dirty="0">
                <a:latin typeface="Calibri"/>
                <a:cs typeface="Calibri"/>
              </a:rPr>
              <a:t> </a:t>
            </a:r>
            <a:r>
              <a:rPr sz="2400" spc="-5" dirty="0">
                <a:latin typeface="Calibri"/>
                <a:cs typeface="Calibri"/>
              </a:rPr>
              <a:t>address</a:t>
            </a:r>
            <a:r>
              <a:rPr sz="2400" spc="-20" dirty="0">
                <a:latin typeface="Calibri"/>
                <a:cs typeface="Calibri"/>
              </a:rPr>
              <a:t> </a:t>
            </a:r>
            <a:r>
              <a:rPr sz="2400" spc="-5" dirty="0">
                <a:latin typeface="Calibri"/>
                <a:cs typeface="Calibri"/>
              </a:rPr>
              <a:t>space</a:t>
            </a:r>
            <a:endParaRPr sz="2400">
              <a:latin typeface="Calibri"/>
              <a:cs typeface="Calibri"/>
            </a:endParaRPr>
          </a:p>
          <a:p>
            <a:pPr marL="419100" indent="-342900">
              <a:lnSpc>
                <a:spcPct val="100000"/>
              </a:lnSpc>
              <a:spcBef>
                <a:spcPts val="2014"/>
              </a:spcBef>
              <a:buFont typeface="Arial MT"/>
              <a:buChar char="•"/>
              <a:tabLst>
                <a:tab pos="418465" algn="l"/>
                <a:tab pos="419100" algn="l"/>
              </a:tabLst>
            </a:pPr>
            <a:r>
              <a:rPr sz="2400" spc="-5" dirty="0">
                <a:latin typeface="Calibri"/>
                <a:cs typeface="Calibri"/>
              </a:rPr>
              <a:t>2</a:t>
            </a:r>
            <a:r>
              <a:rPr sz="2400" spc="-7" baseline="24305" dirty="0">
                <a:latin typeface="Calibri"/>
                <a:cs typeface="Calibri"/>
              </a:rPr>
              <a:t>n</a:t>
            </a:r>
            <a:r>
              <a:rPr sz="2400" spc="262" baseline="24305" dirty="0">
                <a:latin typeface="Calibri"/>
                <a:cs typeface="Calibri"/>
              </a:rPr>
              <a:t> </a:t>
            </a:r>
            <a:r>
              <a:rPr sz="2400" spc="-10" dirty="0">
                <a:latin typeface="Calibri"/>
                <a:cs typeface="Calibri"/>
              </a:rPr>
              <a:t>where</a:t>
            </a:r>
            <a:r>
              <a:rPr sz="2400" spc="-20" dirty="0">
                <a:latin typeface="Calibri"/>
                <a:cs typeface="Calibri"/>
              </a:rPr>
              <a:t> </a:t>
            </a:r>
            <a:r>
              <a:rPr sz="2400" dirty="0">
                <a:latin typeface="Calibri"/>
                <a:cs typeface="Calibri"/>
              </a:rPr>
              <a:t>n</a:t>
            </a:r>
            <a:r>
              <a:rPr sz="2400" spc="-10" dirty="0">
                <a:latin typeface="Calibri"/>
                <a:cs typeface="Calibri"/>
              </a:rPr>
              <a:t> </a:t>
            </a:r>
            <a:r>
              <a:rPr sz="2400" dirty="0">
                <a:latin typeface="Calibri"/>
                <a:cs typeface="Calibri"/>
              </a:rPr>
              <a:t>=</a:t>
            </a:r>
            <a:r>
              <a:rPr sz="2400" spc="-10" dirty="0">
                <a:latin typeface="Calibri"/>
                <a:cs typeface="Calibri"/>
              </a:rPr>
              <a:t> </a:t>
            </a:r>
            <a:r>
              <a:rPr sz="2400" spc="-20" dirty="0">
                <a:latin typeface="Calibri"/>
                <a:cs typeface="Calibri"/>
              </a:rPr>
              <a:t>word</a:t>
            </a:r>
            <a:r>
              <a:rPr sz="2400" spc="-15" dirty="0">
                <a:latin typeface="Calibri"/>
                <a:cs typeface="Calibri"/>
              </a:rPr>
              <a:t> </a:t>
            </a:r>
            <a:r>
              <a:rPr sz="2400" spc="-10" dirty="0">
                <a:latin typeface="Calibri"/>
                <a:cs typeface="Calibri"/>
              </a:rPr>
              <a:t>length</a:t>
            </a:r>
            <a:endParaRPr sz="2400">
              <a:latin typeface="Calibri"/>
              <a:cs typeface="Calibri"/>
            </a:endParaRPr>
          </a:p>
          <a:p>
            <a:pPr marL="419100" indent="-342900">
              <a:lnSpc>
                <a:spcPct val="100000"/>
              </a:lnSpc>
              <a:spcBef>
                <a:spcPts val="2020"/>
              </a:spcBef>
              <a:buFont typeface="Arial MT"/>
              <a:buChar char="•"/>
              <a:tabLst>
                <a:tab pos="418465" algn="l"/>
                <a:tab pos="419100" algn="l"/>
              </a:tabLst>
            </a:pPr>
            <a:r>
              <a:rPr sz="2400" spc="-20" dirty="0">
                <a:latin typeface="Calibri"/>
                <a:cs typeface="Calibri"/>
              </a:rPr>
              <a:t>May </a:t>
            </a:r>
            <a:r>
              <a:rPr sz="2400" spc="-5" dirty="0">
                <a:latin typeface="Calibri"/>
                <a:cs typeface="Calibri"/>
              </a:rPr>
              <a:t>be</a:t>
            </a:r>
            <a:r>
              <a:rPr sz="2400" spc="-15" dirty="0">
                <a:latin typeface="Calibri"/>
                <a:cs typeface="Calibri"/>
              </a:rPr>
              <a:t> </a:t>
            </a:r>
            <a:r>
              <a:rPr sz="2400" spc="-10" dirty="0">
                <a:latin typeface="Calibri"/>
                <a:cs typeface="Calibri"/>
              </a:rPr>
              <a:t>nested,</a:t>
            </a:r>
            <a:r>
              <a:rPr sz="2400" spc="-15" dirty="0">
                <a:latin typeface="Calibri"/>
                <a:cs typeface="Calibri"/>
              </a:rPr>
              <a:t> </a:t>
            </a:r>
            <a:r>
              <a:rPr sz="2400" spc="-5" dirty="0">
                <a:latin typeface="Calibri"/>
                <a:cs typeface="Calibri"/>
              </a:rPr>
              <a:t>multilevel,</a:t>
            </a:r>
            <a:r>
              <a:rPr sz="2400" spc="-20" dirty="0">
                <a:latin typeface="Calibri"/>
                <a:cs typeface="Calibri"/>
              </a:rPr>
              <a:t> </a:t>
            </a:r>
            <a:r>
              <a:rPr sz="2400" spc="-5" dirty="0">
                <a:latin typeface="Calibri"/>
                <a:cs typeface="Calibri"/>
              </a:rPr>
              <a:t>cascaded</a:t>
            </a:r>
            <a:endParaRPr sz="2400">
              <a:latin typeface="Calibri"/>
              <a:cs typeface="Calibri"/>
            </a:endParaRPr>
          </a:p>
          <a:p>
            <a:pPr marL="533400">
              <a:lnSpc>
                <a:spcPct val="100000"/>
              </a:lnSpc>
              <a:spcBef>
                <a:spcPts val="1780"/>
              </a:spcBef>
              <a:tabLst>
                <a:tab pos="819785" algn="l"/>
              </a:tabLst>
            </a:pPr>
            <a:r>
              <a:rPr sz="2000" dirty="0">
                <a:latin typeface="Arial MT"/>
                <a:cs typeface="Arial MT"/>
              </a:rPr>
              <a:t>–	</a:t>
            </a:r>
            <a:r>
              <a:rPr sz="2000" spc="5" dirty="0">
                <a:latin typeface="Calibri"/>
                <a:cs typeface="Calibri"/>
              </a:rPr>
              <a:t>e.g.</a:t>
            </a:r>
            <a:r>
              <a:rPr sz="2000" spc="-40" dirty="0">
                <a:latin typeface="Calibri"/>
                <a:cs typeface="Calibri"/>
              </a:rPr>
              <a:t> </a:t>
            </a:r>
            <a:r>
              <a:rPr sz="2000" spc="-10" dirty="0">
                <a:latin typeface="Calibri"/>
                <a:cs typeface="Calibri"/>
              </a:rPr>
              <a:t>EA</a:t>
            </a:r>
            <a:r>
              <a:rPr sz="2000" spc="-20" dirty="0">
                <a:latin typeface="Calibri"/>
                <a:cs typeface="Calibri"/>
              </a:rPr>
              <a:t> </a:t>
            </a:r>
            <a:r>
              <a:rPr sz="2000" dirty="0">
                <a:latin typeface="Calibri"/>
                <a:cs typeface="Calibri"/>
              </a:rPr>
              <a:t>=</a:t>
            </a:r>
            <a:r>
              <a:rPr sz="2000" spc="-30" dirty="0">
                <a:latin typeface="Calibri"/>
                <a:cs typeface="Calibri"/>
              </a:rPr>
              <a:t> </a:t>
            </a:r>
            <a:r>
              <a:rPr sz="2000" dirty="0">
                <a:latin typeface="Calibri"/>
                <a:cs typeface="Calibri"/>
              </a:rPr>
              <a:t>(((A)))</a:t>
            </a:r>
            <a:endParaRPr sz="2000">
              <a:latin typeface="Calibri"/>
              <a:cs typeface="Calibri"/>
            </a:endParaRPr>
          </a:p>
          <a:p>
            <a:pPr marL="1219200" lvl="1" indent="-229235">
              <a:lnSpc>
                <a:spcPct val="100000"/>
              </a:lnSpc>
              <a:spcBef>
                <a:spcPts val="1570"/>
              </a:spcBef>
              <a:buFont typeface="Arial MT"/>
              <a:buChar char="•"/>
              <a:tabLst>
                <a:tab pos="1219200" algn="l"/>
                <a:tab pos="1219835" algn="l"/>
              </a:tabLst>
            </a:pPr>
            <a:r>
              <a:rPr sz="1800" spc="-20" dirty="0">
                <a:latin typeface="Calibri"/>
                <a:cs typeface="Calibri"/>
              </a:rPr>
              <a:t>Draw</a:t>
            </a:r>
            <a:r>
              <a:rPr sz="1800" spc="-15" dirty="0">
                <a:latin typeface="Calibri"/>
                <a:cs typeface="Calibri"/>
              </a:rPr>
              <a:t> </a:t>
            </a:r>
            <a:r>
              <a:rPr sz="1800" dirty="0">
                <a:latin typeface="Calibri"/>
                <a:cs typeface="Calibri"/>
              </a:rPr>
              <a:t>the</a:t>
            </a:r>
            <a:r>
              <a:rPr sz="1800" spc="-5" dirty="0">
                <a:latin typeface="Calibri"/>
                <a:cs typeface="Calibri"/>
              </a:rPr>
              <a:t> </a:t>
            </a:r>
            <a:r>
              <a:rPr sz="1800" spc="-10" dirty="0">
                <a:latin typeface="Calibri"/>
                <a:cs typeface="Calibri"/>
              </a:rPr>
              <a:t>diagram</a:t>
            </a:r>
            <a:r>
              <a:rPr sz="1800" spc="-20" dirty="0">
                <a:latin typeface="Calibri"/>
                <a:cs typeface="Calibri"/>
              </a:rPr>
              <a:t> </a:t>
            </a:r>
            <a:r>
              <a:rPr sz="1800" spc="-10" dirty="0">
                <a:latin typeface="Calibri"/>
                <a:cs typeface="Calibri"/>
              </a:rPr>
              <a:t>yourself</a:t>
            </a:r>
            <a:endParaRPr sz="1800">
              <a:latin typeface="Calibri"/>
              <a:cs typeface="Calibri"/>
            </a:endParaRPr>
          </a:p>
          <a:p>
            <a:pPr marL="419100" indent="-342900">
              <a:lnSpc>
                <a:spcPct val="100000"/>
              </a:lnSpc>
              <a:spcBef>
                <a:spcPts val="1860"/>
              </a:spcBef>
              <a:buFont typeface="Arial MT"/>
              <a:buChar char="•"/>
              <a:tabLst>
                <a:tab pos="418465" algn="l"/>
                <a:tab pos="419100" algn="l"/>
              </a:tabLst>
            </a:pPr>
            <a:r>
              <a:rPr sz="2400" dirty="0">
                <a:latin typeface="Calibri"/>
                <a:cs typeface="Calibri"/>
              </a:rPr>
              <a:t>Multiple</a:t>
            </a:r>
            <a:r>
              <a:rPr sz="2400" spc="-30" dirty="0">
                <a:latin typeface="Calibri"/>
                <a:cs typeface="Calibri"/>
              </a:rPr>
              <a:t> </a:t>
            </a:r>
            <a:r>
              <a:rPr sz="2400" dirty="0">
                <a:latin typeface="Calibri"/>
                <a:cs typeface="Calibri"/>
              </a:rPr>
              <a:t>memory</a:t>
            </a:r>
            <a:r>
              <a:rPr sz="2400" spc="-30" dirty="0">
                <a:latin typeface="Calibri"/>
                <a:cs typeface="Calibri"/>
              </a:rPr>
              <a:t> </a:t>
            </a:r>
            <a:r>
              <a:rPr sz="2400" dirty="0">
                <a:latin typeface="Calibri"/>
                <a:cs typeface="Calibri"/>
              </a:rPr>
              <a:t>accesses</a:t>
            </a:r>
            <a:r>
              <a:rPr sz="2400" spc="-20" dirty="0">
                <a:latin typeface="Calibri"/>
                <a:cs typeface="Calibri"/>
              </a:rPr>
              <a:t> </a:t>
            </a:r>
            <a:r>
              <a:rPr sz="2400" spc="-15" dirty="0">
                <a:latin typeface="Calibri"/>
                <a:cs typeface="Calibri"/>
              </a:rPr>
              <a:t>to</a:t>
            </a:r>
            <a:r>
              <a:rPr sz="2400" spc="-25" dirty="0">
                <a:latin typeface="Calibri"/>
                <a:cs typeface="Calibri"/>
              </a:rPr>
              <a:t> </a:t>
            </a:r>
            <a:r>
              <a:rPr sz="2400" spc="-5" dirty="0">
                <a:latin typeface="Calibri"/>
                <a:cs typeface="Calibri"/>
              </a:rPr>
              <a:t>find</a:t>
            </a:r>
            <a:r>
              <a:rPr sz="2400" spc="-10" dirty="0">
                <a:latin typeface="Calibri"/>
                <a:cs typeface="Calibri"/>
              </a:rPr>
              <a:t> operand</a:t>
            </a:r>
            <a:endParaRPr sz="2400">
              <a:latin typeface="Calibri"/>
              <a:cs typeface="Calibri"/>
            </a:endParaRPr>
          </a:p>
          <a:p>
            <a:pPr marL="419100" indent="-342900">
              <a:lnSpc>
                <a:spcPct val="100000"/>
              </a:lnSpc>
              <a:spcBef>
                <a:spcPts val="2014"/>
              </a:spcBef>
              <a:buFont typeface="Arial MT"/>
              <a:buChar char="•"/>
              <a:tabLst>
                <a:tab pos="418465" algn="l"/>
                <a:tab pos="419100" algn="l"/>
              </a:tabLst>
            </a:pPr>
            <a:r>
              <a:rPr sz="2400" spc="-5" dirty="0">
                <a:latin typeface="Calibri"/>
                <a:cs typeface="Calibri"/>
              </a:rPr>
              <a:t>Hence</a:t>
            </a:r>
            <a:r>
              <a:rPr sz="2400" spc="-45" dirty="0">
                <a:latin typeface="Calibri"/>
                <a:cs typeface="Calibri"/>
              </a:rPr>
              <a:t> </a:t>
            </a:r>
            <a:r>
              <a:rPr sz="2400" spc="-10" dirty="0">
                <a:latin typeface="Calibri"/>
                <a:cs typeface="Calibri"/>
              </a:rPr>
              <a:t>slower</a:t>
            </a:r>
            <a:endParaRPr sz="2400">
              <a:latin typeface="Calibri"/>
              <a:cs typeface="Calibri"/>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36498" y="1121790"/>
            <a:ext cx="7679690" cy="330835"/>
          </a:xfrm>
          <a:prstGeom prst="rect">
            <a:avLst/>
          </a:prstGeom>
        </p:spPr>
        <p:txBody>
          <a:bodyPr vert="horz" wrap="square" lIns="0" tIns="13335" rIns="0" bIns="0" rtlCol="0">
            <a:spAutoFit/>
          </a:bodyPr>
          <a:lstStyle/>
          <a:p>
            <a:pPr marL="12700">
              <a:lnSpc>
                <a:spcPct val="100000"/>
              </a:lnSpc>
              <a:spcBef>
                <a:spcPts val="105"/>
              </a:spcBef>
            </a:pPr>
            <a:r>
              <a:rPr sz="2000" spc="-5" dirty="0">
                <a:latin typeface="Calibri"/>
                <a:cs typeface="Calibri"/>
              </a:rPr>
              <a:t>Based</a:t>
            </a:r>
            <a:r>
              <a:rPr sz="2000" spc="5" dirty="0">
                <a:latin typeface="Calibri"/>
                <a:cs typeface="Calibri"/>
              </a:rPr>
              <a:t> </a:t>
            </a:r>
            <a:r>
              <a:rPr sz="2000" spc="-5" dirty="0">
                <a:latin typeface="Calibri"/>
                <a:cs typeface="Calibri"/>
              </a:rPr>
              <a:t>on </a:t>
            </a:r>
            <a:r>
              <a:rPr sz="2000" dirty="0">
                <a:latin typeface="Calibri"/>
                <a:cs typeface="Calibri"/>
              </a:rPr>
              <a:t>the</a:t>
            </a:r>
            <a:r>
              <a:rPr sz="2000" spc="10" dirty="0">
                <a:latin typeface="Calibri"/>
                <a:cs typeface="Calibri"/>
              </a:rPr>
              <a:t> </a:t>
            </a:r>
            <a:r>
              <a:rPr sz="2000" spc="-10" dirty="0">
                <a:latin typeface="Calibri"/>
                <a:cs typeface="Calibri"/>
              </a:rPr>
              <a:t>availability</a:t>
            </a:r>
            <a:r>
              <a:rPr sz="2000" spc="25" dirty="0">
                <a:latin typeface="Calibri"/>
                <a:cs typeface="Calibri"/>
              </a:rPr>
              <a:t> </a:t>
            </a:r>
            <a:r>
              <a:rPr sz="2000" spc="-5" dirty="0">
                <a:latin typeface="Calibri"/>
                <a:cs typeface="Calibri"/>
              </a:rPr>
              <a:t>of</a:t>
            </a:r>
            <a:r>
              <a:rPr sz="2000" spc="5" dirty="0">
                <a:latin typeface="Calibri"/>
                <a:cs typeface="Calibri"/>
              </a:rPr>
              <a:t> </a:t>
            </a:r>
            <a:r>
              <a:rPr sz="2000" spc="-20" dirty="0">
                <a:latin typeface="Calibri"/>
                <a:cs typeface="Calibri"/>
              </a:rPr>
              <a:t>Effective</a:t>
            </a:r>
            <a:r>
              <a:rPr sz="2000" spc="25" dirty="0">
                <a:latin typeface="Calibri"/>
                <a:cs typeface="Calibri"/>
              </a:rPr>
              <a:t> </a:t>
            </a:r>
            <a:r>
              <a:rPr sz="2000" spc="-5" dirty="0">
                <a:latin typeface="Calibri"/>
                <a:cs typeface="Calibri"/>
              </a:rPr>
              <a:t>address,</a:t>
            </a:r>
            <a:r>
              <a:rPr sz="2000" spc="15" dirty="0">
                <a:latin typeface="Calibri"/>
                <a:cs typeface="Calibri"/>
              </a:rPr>
              <a:t> </a:t>
            </a:r>
            <a:r>
              <a:rPr sz="2000" spc="-5" dirty="0">
                <a:latin typeface="Calibri"/>
                <a:cs typeface="Calibri"/>
              </a:rPr>
              <a:t>Indirect</a:t>
            </a:r>
            <a:r>
              <a:rPr sz="2000" dirty="0">
                <a:latin typeface="Calibri"/>
                <a:cs typeface="Calibri"/>
              </a:rPr>
              <a:t> mode</a:t>
            </a:r>
            <a:r>
              <a:rPr sz="2000" spc="5" dirty="0">
                <a:latin typeface="Calibri"/>
                <a:cs typeface="Calibri"/>
              </a:rPr>
              <a:t> </a:t>
            </a:r>
            <a:r>
              <a:rPr sz="2000" dirty="0">
                <a:latin typeface="Calibri"/>
                <a:cs typeface="Calibri"/>
              </a:rPr>
              <a:t>is</a:t>
            </a:r>
            <a:r>
              <a:rPr sz="2000" spc="15" dirty="0">
                <a:latin typeface="Calibri"/>
                <a:cs typeface="Calibri"/>
              </a:rPr>
              <a:t> </a:t>
            </a:r>
            <a:r>
              <a:rPr sz="2000" spc="-5" dirty="0">
                <a:latin typeface="Calibri"/>
                <a:cs typeface="Calibri"/>
              </a:rPr>
              <a:t>of</a:t>
            </a:r>
            <a:r>
              <a:rPr sz="2000" spc="5" dirty="0">
                <a:latin typeface="Calibri"/>
                <a:cs typeface="Calibri"/>
              </a:rPr>
              <a:t> </a:t>
            </a:r>
            <a:r>
              <a:rPr sz="2000" spc="-10" dirty="0">
                <a:latin typeface="Calibri"/>
                <a:cs typeface="Calibri"/>
              </a:rPr>
              <a:t>two</a:t>
            </a:r>
            <a:r>
              <a:rPr sz="2000" dirty="0">
                <a:latin typeface="Calibri"/>
                <a:cs typeface="Calibri"/>
              </a:rPr>
              <a:t> kind:</a:t>
            </a:r>
            <a:endParaRPr sz="2000">
              <a:latin typeface="Calibri"/>
              <a:cs typeface="Calibri"/>
            </a:endParaRPr>
          </a:p>
        </p:txBody>
      </p:sp>
      <p:sp>
        <p:nvSpPr>
          <p:cNvPr id="3" name="object 3"/>
          <p:cNvSpPr txBox="1"/>
          <p:nvPr/>
        </p:nvSpPr>
        <p:spPr>
          <a:xfrm>
            <a:off x="535940" y="1958162"/>
            <a:ext cx="8074025" cy="4172585"/>
          </a:xfrm>
          <a:prstGeom prst="rect">
            <a:avLst/>
          </a:prstGeom>
        </p:spPr>
        <p:txBody>
          <a:bodyPr vert="horz" wrap="square" lIns="0" tIns="13335" rIns="0" bIns="0" rtlCol="0">
            <a:spAutoFit/>
          </a:bodyPr>
          <a:lstStyle/>
          <a:p>
            <a:pPr marL="355600" indent="-343535">
              <a:lnSpc>
                <a:spcPct val="100000"/>
              </a:lnSpc>
              <a:spcBef>
                <a:spcPts val="105"/>
              </a:spcBef>
              <a:buFont typeface="Arial MT"/>
              <a:buChar char="•"/>
              <a:tabLst>
                <a:tab pos="355600" algn="l"/>
                <a:tab pos="356235" algn="l"/>
                <a:tab pos="2172335" algn="l"/>
                <a:tab pos="4047490" algn="l"/>
                <a:tab pos="4605020" algn="l"/>
                <a:tab pos="5448300" algn="l"/>
                <a:tab pos="6642734" algn="l"/>
              </a:tabLst>
            </a:pPr>
            <a:r>
              <a:rPr sz="3200" u="heavy" spc="-10" dirty="0">
                <a:uFill>
                  <a:solidFill>
                    <a:srgbClr val="000000"/>
                  </a:solidFill>
                </a:uFill>
                <a:latin typeface="Calibri"/>
                <a:cs typeface="Calibri"/>
              </a:rPr>
              <a:t>REGISTER	</a:t>
            </a:r>
            <a:r>
              <a:rPr sz="3200" u="heavy" spc="-25" dirty="0">
                <a:uFill>
                  <a:solidFill>
                    <a:srgbClr val="000000"/>
                  </a:solidFill>
                </a:uFill>
                <a:latin typeface="Calibri"/>
                <a:cs typeface="Calibri"/>
              </a:rPr>
              <a:t>INDIRECT</a:t>
            </a:r>
            <a:r>
              <a:rPr sz="3200" spc="-25" dirty="0">
                <a:latin typeface="Calibri"/>
                <a:cs typeface="Calibri"/>
              </a:rPr>
              <a:t>:	</a:t>
            </a:r>
            <a:r>
              <a:rPr sz="3200" dirty="0">
                <a:latin typeface="Calibri"/>
                <a:cs typeface="Calibri"/>
              </a:rPr>
              <a:t>In	this	mode	</a:t>
            </a:r>
            <a:r>
              <a:rPr sz="3200" spc="-25" dirty="0">
                <a:latin typeface="Calibri"/>
                <a:cs typeface="Calibri"/>
              </a:rPr>
              <a:t>effective</a:t>
            </a:r>
            <a:endParaRPr sz="3200">
              <a:latin typeface="Calibri"/>
              <a:cs typeface="Calibri"/>
            </a:endParaRPr>
          </a:p>
          <a:p>
            <a:pPr marL="355600" marR="5080" algn="just">
              <a:lnSpc>
                <a:spcPct val="200000"/>
              </a:lnSpc>
            </a:pPr>
            <a:r>
              <a:rPr sz="3200" spc="-5" dirty="0">
                <a:latin typeface="Calibri"/>
                <a:cs typeface="Calibri"/>
              </a:rPr>
              <a:t>address </a:t>
            </a:r>
            <a:r>
              <a:rPr sz="3200" dirty="0">
                <a:latin typeface="Calibri"/>
                <a:cs typeface="Calibri"/>
              </a:rPr>
              <a:t>is in the </a:t>
            </a:r>
            <a:r>
              <a:rPr sz="3200" spc="-50" dirty="0">
                <a:latin typeface="Calibri"/>
                <a:cs typeface="Calibri"/>
              </a:rPr>
              <a:t>register, </a:t>
            </a:r>
            <a:r>
              <a:rPr sz="3200" dirty="0">
                <a:latin typeface="Calibri"/>
                <a:cs typeface="Calibri"/>
              </a:rPr>
              <a:t>and </a:t>
            </a:r>
            <a:r>
              <a:rPr sz="3200" spc="-5" dirty="0">
                <a:latin typeface="Calibri"/>
                <a:cs typeface="Calibri"/>
              </a:rPr>
              <a:t>corresponding </a:t>
            </a:r>
            <a:r>
              <a:rPr sz="3200" dirty="0">
                <a:latin typeface="Calibri"/>
                <a:cs typeface="Calibri"/>
              </a:rPr>
              <a:t> </a:t>
            </a:r>
            <a:r>
              <a:rPr sz="3200" spc="-20" dirty="0">
                <a:latin typeface="Calibri"/>
                <a:cs typeface="Calibri"/>
              </a:rPr>
              <a:t>register</a:t>
            </a:r>
            <a:r>
              <a:rPr sz="3200" spc="-15" dirty="0">
                <a:latin typeface="Calibri"/>
                <a:cs typeface="Calibri"/>
              </a:rPr>
              <a:t> </a:t>
            </a:r>
            <a:r>
              <a:rPr sz="3200" spc="-5" dirty="0">
                <a:latin typeface="Calibri"/>
                <a:cs typeface="Calibri"/>
              </a:rPr>
              <a:t>name</a:t>
            </a:r>
            <a:r>
              <a:rPr sz="3200" dirty="0">
                <a:latin typeface="Calibri"/>
                <a:cs typeface="Calibri"/>
              </a:rPr>
              <a:t> will</a:t>
            </a:r>
            <a:r>
              <a:rPr sz="3200" spc="5" dirty="0">
                <a:latin typeface="Calibri"/>
                <a:cs typeface="Calibri"/>
              </a:rPr>
              <a:t> </a:t>
            </a:r>
            <a:r>
              <a:rPr sz="3200" spc="-5" dirty="0">
                <a:latin typeface="Calibri"/>
                <a:cs typeface="Calibri"/>
              </a:rPr>
              <a:t>be</a:t>
            </a:r>
            <a:r>
              <a:rPr sz="3200" dirty="0">
                <a:latin typeface="Calibri"/>
                <a:cs typeface="Calibri"/>
              </a:rPr>
              <a:t> </a:t>
            </a:r>
            <a:r>
              <a:rPr sz="3200" spc="-5" dirty="0">
                <a:latin typeface="Calibri"/>
                <a:cs typeface="Calibri"/>
              </a:rPr>
              <a:t>maintained</a:t>
            </a:r>
            <a:r>
              <a:rPr sz="3200" dirty="0">
                <a:latin typeface="Calibri"/>
                <a:cs typeface="Calibri"/>
              </a:rPr>
              <a:t> in</a:t>
            </a:r>
            <a:r>
              <a:rPr sz="3200" spc="5" dirty="0">
                <a:latin typeface="Calibri"/>
                <a:cs typeface="Calibri"/>
              </a:rPr>
              <a:t> </a:t>
            </a:r>
            <a:r>
              <a:rPr sz="3200" dirty="0">
                <a:latin typeface="Calibri"/>
                <a:cs typeface="Calibri"/>
              </a:rPr>
              <a:t>the </a:t>
            </a:r>
            <a:r>
              <a:rPr sz="3200" spc="5" dirty="0">
                <a:latin typeface="Calibri"/>
                <a:cs typeface="Calibri"/>
              </a:rPr>
              <a:t> </a:t>
            </a:r>
            <a:r>
              <a:rPr sz="3200" spc="-5" dirty="0">
                <a:latin typeface="Calibri"/>
                <a:cs typeface="Calibri"/>
              </a:rPr>
              <a:t>address</a:t>
            </a:r>
            <a:r>
              <a:rPr sz="3200" spc="-10" dirty="0">
                <a:latin typeface="Calibri"/>
                <a:cs typeface="Calibri"/>
              </a:rPr>
              <a:t> </a:t>
            </a:r>
            <a:r>
              <a:rPr sz="3200" spc="-5" dirty="0">
                <a:latin typeface="Calibri"/>
                <a:cs typeface="Calibri"/>
              </a:rPr>
              <a:t>field</a:t>
            </a:r>
            <a:r>
              <a:rPr sz="3200" spc="5" dirty="0">
                <a:latin typeface="Calibri"/>
                <a:cs typeface="Calibri"/>
              </a:rPr>
              <a:t> </a:t>
            </a:r>
            <a:r>
              <a:rPr sz="3200" dirty="0">
                <a:latin typeface="Calibri"/>
                <a:cs typeface="Calibri"/>
              </a:rPr>
              <a:t>of</a:t>
            </a:r>
            <a:r>
              <a:rPr sz="3200" spc="-15" dirty="0">
                <a:latin typeface="Calibri"/>
                <a:cs typeface="Calibri"/>
              </a:rPr>
              <a:t> </a:t>
            </a:r>
            <a:r>
              <a:rPr sz="3200" dirty="0">
                <a:latin typeface="Calibri"/>
                <a:cs typeface="Calibri"/>
              </a:rPr>
              <a:t>an</a:t>
            </a:r>
            <a:r>
              <a:rPr sz="3200" spc="15" dirty="0">
                <a:latin typeface="Calibri"/>
                <a:cs typeface="Calibri"/>
              </a:rPr>
              <a:t> </a:t>
            </a:r>
            <a:r>
              <a:rPr sz="3200" spc="-5" dirty="0">
                <a:latin typeface="Calibri"/>
                <a:cs typeface="Calibri"/>
              </a:rPr>
              <a:t>instruction.</a:t>
            </a:r>
            <a:endParaRPr sz="3200">
              <a:latin typeface="Calibri"/>
              <a:cs typeface="Calibri"/>
            </a:endParaRPr>
          </a:p>
          <a:p>
            <a:pPr>
              <a:lnSpc>
                <a:spcPct val="100000"/>
              </a:lnSpc>
              <a:spcBef>
                <a:spcPts val="5"/>
              </a:spcBef>
            </a:pPr>
            <a:endParaRPr sz="2750">
              <a:latin typeface="Calibri"/>
              <a:cs typeface="Calibri"/>
            </a:endParaRPr>
          </a:p>
          <a:p>
            <a:pPr marL="469900">
              <a:lnSpc>
                <a:spcPct val="100000"/>
              </a:lnSpc>
              <a:tabLst>
                <a:tab pos="756285" algn="l"/>
              </a:tabLst>
            </a:pPr>
            <a:r>
              <a:rPr sz="2000" dirty="0">
                <a:latin typeface="Arial MT"/>
                <a:cs typeface="Arial MT"/>
              </a:rPr>
              <a:t>–	</a:t>
            </a:r>
            <a:r>
              <a:rPr sz="2000" i="1" spc="-5" dirty="0">
                <a:latin typeface="Calibri"/>
                <a:cs typeface="Calibri"/>
              </a:rPr>
              <a:t>Here</a:t>
            </a:r>
            <a:r>
              <a:rPr sz="2000" i="1" dirty="0">
                <a:latin typeface="Calibri"/>
                <a:cs typeface="Calibri"/>
              </a:rPr>
              <a:t> </a:t>
            </a:r>
            <a:r>
              <a:rPr sz="2000" i="1" spc="-10" dirty="0">
                <a:latin typeface="Calibri"/>
                <a:cs typeface="Calibri"/>
              </a:rPr>
              <a:t>one</a:t>
            </a:r>
            <a:r>
              <a:rPr sz="2000" i="1" spc="5" dirty="0">
                <a:latin typeface="Calibri"/>
                <a:cs typeface="Calibri"/>
              </a:rPr>
              <a:t> </a:t>
            </a:r>
            <a:r>
              <a:rPr sz="2000" i="1" spc="-10" dirty="0">
                <a:latin typeface="Calibri"/>
                <a:cs typeface="Calibri"/>
              </a:rPr>
              <a:t>register</a:t>
            </a:r>
            <a:r>
              <a:rPr sz="2000" i="1" spc="15" dirty="0">
                <a:latin typeface="Calibri"/>
                <a:cs typeface="Calibri"/>
              </a:rPr>
              <a:t> </a:t>
            </a:r>
            <a:r>
              <a:rPr sz="2000" i="1" spc="-10" dirty="0">
                <a:latin typeface="Calibri"/>
                <a:cs typeface="Calibri"/>
              </a:rPr>
              <a:t>reference,one</a:t>
            </a:r>
            <a:r>
              <a:rPr sz="2000" i="1" spc="5" dirty="0">
                <a:latin typeface="Calibri"/>
                <a:cs typeface="Calibri"/>
              </a:rPr>
              <a:t> </a:t>
            </a:r>
            <a:r>
              <a:rPr sz="2000" i="1" dirty="0">
                <a:latin typeface="Calibri"/>
                <a:cs typeface="Calibri"/>
              </a:rPr>
              <a:t>memory</a:t>
            </a:r>
            <a:r>
              <a:rPr sz="2000" i="1" spc="20" dirty="0">
                <a:latin typeface="Calibri"/>
                <a:cs typeface="Calibri"/>
              </a:rPr>
              <a:t> </a:t>
            </a:r>
            <a:r>
              <a:rPr sz="2000" i="1" spc="-10" dirty="0">
                <a:latin typeface="Calibri"/>
                <a:cs typeface="Calibri"/>
              </a:rPr>
              <a:t>reference</a:t>
            </a:r>
            <a:r>
              <a:rPr sz="2000" i="1" spc="5" dirty="0">
                <a:latin typeface="Calibri"/>
                <a:cs typeface="Calibri"/>
              </a:rPr>
              <a:t> </a:t>
            </a:r>
            <a:r>
              <a:rPr sz="2000" i="1" spc="-5" dirty="0">
                <a:latin typeface="Calibri"/>
                <a:cs typeface="Calibri"/>
              </a:rPr>
              <a:t>is</a:t>
            </a:r>
            <a:r>
              <a:rPr sz="2000" i="1" spc="15" dirty="0">
                <a:latin typeface="Calibri"/>
                <a:cs typeface="Calibri"/>
              </a:rPr>
              <a:t> </a:t>
            </a:r>
            <a:r>
              <a:rPr sz="2000" i="1" spc="-5" dirty="0">
                <a:latin typeface="Calibri"/>
                <a:cs typeface="Calibri"/>
              </a:rPr>
              <a:t>required</a:t>
            </a:r>
            <a:r>
              <a:rPr sz="2000" i="1" spc="5" dirty="0">
                <a:latin typeface="Calibri"/>
                <a:cs typeface="Calibri"/>
              </a:rPr>
              <a:t> </a:t>
            </a:r>
            <a:r>
              <a:rPr sz="2000" i="1" spc="-10" dirty="0">
                <a:latin typeface="Calibri"/>
                <a:cs typeface="Calibri"/>
              </a:rPr>
              <a:t>to</a:t>
            </a:r>
            <a:r>
              <a:rPr sz="2000" i="1" spc="10" dirty="0">
                <a:latin typeface="Calibri"/>
                <a:cs typeface="Calibri"/>
              </a:rPr>
              <a:t> </a:t>
            </a:r>
            <a:r>
              <a:rPr sz="2000" i="1" spc="-10" dirty="0">
                <a:latin typeface="Calibri"/>
                <a:cs typeface="Calibri"/>
              </a:rPr>
              <a:t>access</a:t>
            </a:r>
            <a:endParaRPr sz="2000">
              <a:latin typeface="Calibri"/>
              <a:cs typeface="Calibri"/>
            </a:endParaRPr>
          </a:p>
        </p:txBody>
      </p:sp>
      <p:sp>
        <p:nvSpPr>
          <p:cNvPr id="4" name="object 4"/>
          <p:cNvSpPr txBox="1"/>
          <p:nvPr/>
        </p:nvSpPr>
        <p:spPr>
          <a:xfrm>
            <a:off x="1279905" y="6409435"/>
            <a:ext cx="958850" cy="330835"/>
          </a:xfrm>
          <a:prstGeom prst="rect">
            <a:avLst/>
          </a:prstGeom>
        </p:spPr>
        <p:txBody>
          <a:bodyPr vert="horz" wrap="square" lIns="0" tIns="12700" rIns="0" bIns="0" rtlCol="0">
            <a:spAutoFit/>
          </a:bodyPr>
          <a:lstStyle/>
          <a:p>
            <a:pPr marL="12700">
              <a:lnSpc>
                <a:spcPct val="100000"/>
              </a:lnSpc>
              <a:spcBef>
                <a:spcPts val="100"/>
              </a:spcBef>
            </a:pPr>
            <a:r>
              <a:rPr sz="2000" i="1" dirty="0">
                <a:latin typeface="Calibri"/>
                <a:cs typeface="Calibri"/>
              </a:rPr>
              <a:t>the</a:t>
            </a:r>
            <a:r>
              <a:rPr sz="2000" i="1" spc="-75" dirty="0">
                <a:latin typeface="Calibri"/>
                <a:cs typeface="Calibri"/>
              </a:rPr>
              <a:t> </a:t>
            </a:r>
            <a:r>
              <a:rPr sz="2000" i="1" spc="-10" dirty="0">
                <a:latin typeface="Calibri"/>
                <a:cs typeface="Calibri"/>
              </a:rPr>
              <a:t>data.</a:t>
            </a:r>
            <a:endParaRPr sz="2000">
              <a:latin typeface="Calibri"/>
              <a:cs typeface="Calibri"/>
            </a:endParaRPr>
          </a:p>
        </p:txBody>
      </p:sp>
      <p:sp>
        <p:nvSpPr>
          <p:cNvPr id="5" name="object 5"/>
          <p:cNvSpPr txBox="1"/>
          <p:nvPr/>
        </p:nvSpPr>
        <p:spPr>
          <a:xfrm>
            <a:off x="535940" y="6431686"/>
            <a:ext cx="17780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Times New Roman"/>
                <a:cs typeface="Times New Roman"/>
              </a:rPr>
              <a:t>44</a:t>
            </a:r>
            <a:endParaRPr sz="120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12060" y="461594"/>
            <a:ext cx="5123180" cy="697230"/>
          </a:xfrm>
          <a:prstGeom prst="rect">
            <a:avLst/>
          </a:prstGeom>
        </p:spPr>
        <p:txBody>
          <a:bodyPr vert="horz" wrap="square" lIns="0" tIns="13335" rIns="0" bIns="0" rtlCol="0">
            <a:spAutoFit/>
          </a:bodyPr>
          <a:lstStyle/>
          <a:p>
            <a:pPr marL="12700">
              <a:lnSpc>
                <a:spcPct val="100000"/>
              </a:lnSpc>
              <a:spcBef>
                <a:spcPts val="105"/>
              </a:spcBef>
            </a:pPr>
            <a:r>
              <a:rPr sz="4400" b="0" dirty="0">
                <a:latin typeface="Calibri"/>
                <a:cs typeface="Calibri"/>
              </a:rPr>
              <a:t>CPU</a:t>
            </a:r>
            <a:r>
              <a:rPr sz="4400" b="0" spc="-35" dirty="0">
                <a:latin typeface="Calibri"/>
                <a:cs typeface="Calibri"/>
              </a:rPr>
              <a:t> </a:t>
            </a:r>
            <a:r>
              <a:rPr sz="4400" b="0" spc="-10" dirty="0">
                <a:latin typeface="Calibri"/>
                <a:cs typeface="Calibri"/>
              </a:rPr>
              <a:t>Internal</a:t>
            </a:r>
            <a:r>
              <a:rPr sz="4400" b="0" spc="-30" dirty="0">
                <a:latin typeface="Calibri"/>
                <a:cs typeface="Calibri"/>
              </a:rPr>
              <a:t> </a:t>
            </a:r>
            <a:r>
              <a:rPr sz="4400" b="0" spc="-5" dirty="0">
                <a:latin typeface="Calibri"/>
                <a:cs typeface="Calibri"/>
              </a:rPr>
              <a:t>Structure</a:t>
            </a:r>
            <a:endParaRPr sz="4400">
              <a:latin typeface="Calibri"/>
              <a:cs typeface="Calibri"/>
            </a:endParaRPr>
          </a:p>
        </p:txBody>
      </p:sp>
      <p:pic>
        <p:nvPicPr>
          <p:cNvPr id="3" name="object 3"/>
          <p:cNvPicPr/>
          <p:nvPr/>
        </p:nvPicPr>
        <p:blipFill>
          <a:blip r:embed="rId2" cstate="print"/>
          <a:stretch>
            <a:fillRect/>
          </a:stretch>
        </p:blipFill>
        <p:spPr>
          <a:xfrm>
            <a:off x="1219200" y="1066736"/>
            <a:ext cx="6858000" cy="5681726"/>
          </a:xfrm>
          <a:prstGeom prst="rect">
            <a:avLst/>
          </a:prstGeom>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12"/>
          </p:nvPr>
        </p:nvSpPr>
        <p:spPr>
          <a:prstGeom prst="rect">
            <a:avLst/>
          </a:prstGeom>
        </p:spPr>
        <p:txBody>
          <a:bodyPr vert="horz" wrap="square" lIns="0" tIns="0" rIns="0" bIns="0" rtlCol="0">
            <a:spAutoFit/>
          </a:bodyPr>
          <a:lstStyle/>
          <a:p>
            <a:pPr marL="38100">
              <a:lnSpc>
                <a:spcPts val="1410"/>
              </a:lnSpc>
            </a:pPr>
            <a:fld id="{81D60167-4931-47E6-BA6A-407CBD079E47}" type="slidenum">
              <a:rPr dirty="0"/>
              <a:pPr marL="38100">
                <a:lnSpc>
                  <a:spcPts val="1410"/>
                </a:lnSpc>
              </a:pPr>
              <a:t>60</a:t>
            </a:fld>
            <a:endParaRPr dirty="0"/>
          </a:p>
        </p:txBody>
      </p:sp>
      <p:sp>
        <p:nvSpPr>
          <p:cNvPr id="2" name="object 2"/>
          <p:cNvSpPr txBox="1"/>
          <p:nvPr/>
        </p:nvSpPr>
        <p:spPr>
          <a:xfrm>
            <a:off x="474065" y="1958162"/>
            <a:ext cx="8073390" cy="4172585"/>
          </a:xfrm>
          <a:prstGeom prst="rect">
            <a:avLst/>
          </a:prstGeom>
        </p:spPr>
        <p:txBody>
          <a:bodyPr vert="horz" wrap="square" lIns="0" tIns="13335" rIns="0" bIns="0" rtlCol="0">
            <a:spAutoFit/>
          </a:bodyPr>
          <a:lstStyle/>
          <a:p>
            <a:pPr marL="355600" indent="-342900">
              <a:lnSpc>
                <a:spcPct val="100000"/>
              </a:lnSpc>
              <a:spcBef>
                <a:spcPts val="105"/>
              </a:spcBef>
              <a:buFont typeface="Arial MT"/>
              <a:buChar char="•"/>
              <a:tabLst>
                <a:tab pos="354965" algn="l"/>
                <a:tab pos="355600" algn="l"/>
                <a:tab pos="2171065" algn="l"/>
                <a:tab pos="4045585" algn="l"/>
                <a:tab pos="4603750" algn="l"/>
                <a:tab pos="5446395" algn="l"/>
                <a:tab pos="6641465" algn="l"/>
              </a:tabLst>
            </a:pPr>
            <a:r>
              <a:rPr sz="3200" u="heavy" spc="-10" dirty="0">
                <a:uFill>
                  <a:solidFill>
                    <a:srgbClr val="000000"/>
                  </a:solidFill>
                </a:uFill>
                <a:latin typeface="Calibri"/>
                <a:cs typeface="Calibri"/>
              </a:rPr>
              <a:t>MEMORY	</a:t>
            </a:r>
            <a:r>
              <a:rPr sz="3200" u="heavy" spc="-25" dirty="0">
                <a:uFill>
                  <a:solidFill>
                    <a:srgbClr val="000000"/>
                  </a:solidFill>
                </a:uFill>
                <a:latin typeface="Calibri"/>
                <a:cs typeface="Calibri"/>
              </a:rPr>
              <a:t>INDIRECT</a:t>
            </a:r>
            <a:r>
              <a:rPr sz="3200" spc="-25" dirty="0">
                <a:latin typeface="Calibri"/>
                <a:cs typeface="Calibri"/>
              </a:rPr>
              <a:t>:	</a:t>
            </a:r>
            <a:r>
              <a:rPr sz="3200" dirty="0">
                <a:latin typeface="Calibri"/>
                <a:cs typeface="Calibri"/>
              </a:rPr>
              <a:t>In	this	mode	</a:t>
            </a:r>
            <a:r>
              <a:rPr sz="3200" spc="-25" dirty="0">
                <a:latin typeface="Calibri"/>
                <a:cs typeface="Calibri"/>
              </a:rPr>
              <a:t>effective</a:t>
            </a:r>
            <a:endParaRPr sz="3200">
              <a:latin typeface="Calibri"/>
              <a:cs typeface="Calibri"/>
            </a:endParaRPr>
          </a:p>
          <a:p>
            <a:pPr marL="355600" marR="5080" algn="just">
              <a:lnSpc>
                <a:spcPct val="200000"/>
              </a:lnSpc>
            </a:pPr>
            <a:r>
              <a:rPr sz="3200" spc="-5" dirty="0">
                <a:latin typeface="Calibri"/>
                <a:cs typeface="Calibri"/>
              </a:rPr>
              <a:t>address </a:t>
            </a:r>
            <a:r>
              <a:rPr sz="3200" dirty="0">
                <a:latin typeface="Calibri"/>
                <a:cs typeface="Calibri"/>
              </a:rPr>
              <a:t>is </a:t>
            </a:r>
            <a:r>
              <a:rPr sz="3200" spc="-5" dirty="0">
                <a:latin typeface="Calibri"/>
                <a:cs typeface="Calibri"/>
              </a:rPr>
              <a:t>in </a:t>
            </a:r>
            <a:r>
              <a:rPr sz="3200" dirty="0">
                <a:latin typeface="Calibri"/>
                <a:cs typeface="Calibri"/>
              </a:rPr>
              <a:t>the </a:t>
            </a:r>
            <a:r>
              <a:rPr sz="3200" spc="-30" dirty="0">
                <a:latin typeface="Calibri"/>
                <a:cs typeface="Calibri"/>
              </a:rPr>
              <a:t>memory, </a:t>
            </a:r>
            <a:r>
              <a:rPr sz="3200" dirty="0">
                <a:latin typeface="Calibri"/>
                <a:cs typeface="Calibri"/>
              </a:rPr>
              <a:t>and </a:t>
            </a:r>
            <a:r>
              <a:rPr sz="3200" spc="-10" dirty="0">
                <a:latin typeface="Calibri"/>
                <a:cs typeface="Calibri"/>
              </a:rPr>
              <a:t>corresponding </a:t>
            </a:r>
            <a:r>
              <a:rPr sz="3200" spc="-5" dirty="0">
                <a:latin typeface="Calibri"/>
                <a:cs typeface="Calibri"/>
              </a:rPr>
              <a:t> </a:t>
            </a:r>
            <a:r>
              <a:rPr sz="3200" dirty="0">
                <a:latin typeface="Calibri"/>
                <a:cs typeface="Calibri"/>
              </a:rPr>
              <a:t>memory</a:t>
            </a:r>
            <a:r>
              <a:rPr sz="3200" spc="5" dirty="0">
                <a:latin typeface="Calibri"/>
                <a:cs typeface="Calibri"/>
              </a:rPr>
              <a:t> </a:t>
            </a:r>
            <a:r>
              <a:rPr sz="3200" spc="-10" dirty="0">
                <a:latin typeface="Calibri"/>
                <a:cs typeface="Calibri"/>
              </a:rPr>
              <a:t>address</a:t>
            </a:r>
            <a:r>
              <a:rPr sz="3200" spc="-5" dirty="0">
                <a:latin typeface="Calibri"/>
                <a:cs typeface="Calibri"/>
              </a:rPr>
              <a:t> </a:t>
            </a:r>
            <a:r>
              <a:rPr sz="3200" dirty="0">
                <a:latin typeface="Calibri"/>
                <a:cs typeface="Calibri"/>
              </a:rPr>
              <a:t>will</a:t>
            </a:r>
            <a:r>
              <a:rPr sz="3200" spc="5" dirty="0">
                <a:latin typeface="Calibri"/>
                <a:cs typeface="Calibri"/>
              </a:rPr>
              <a:t> </a:t>
            </a:r>
            <a:r>
              <a:rPr sz="3200" spc="-5" dirty="0">
                <a:latin typeface="Calibri"/>
                <a:cs typeface="Calibri"/>
              </a:rPr>
              <a:t>be</a:t>
            </a:r>
            <a:r>
              <a:rPr sz="3200" dirty="0">
                <a:latin typeface="Calibri"/>
                <a:cs typeface="Calibri"/>
              </a:rPr>
              <a:t> </a:t>
            </a:r>
            <a:r>
              <a:rPr sz="3200" spc="-5" dirty="0">
                <a:latin typeface="Calibri"/>
                <a:cs typeface="Calibri"/>
              </a:rPr>
              <a:t>maintained</a:t>
            </a:r>
            <a:r>
              <a:rPr sz="3200" dirty="0">
                <a:latin typeface="Calibri"/>
                <a:cs typeface="Calibri"/>
              </a:rPr>
              <a:t> </a:t>
            </a:r>
            <a:r>
              <a:rPr sz="3200" spc="-5" dirty="0">
                <a:latin typeface="Calibri"/>
                <a:cs typeface="Calibri"/>
              </a:rPr>
              <a:t>in</a:t>
            </a:r>
            <a:r>
              <a:rPr sz="3200" dirty="0">
                <a:latin typeface="Calibri"/>
                <a:cs typeface="Calibri"/>
              </a:rPr>
              <a:t> the </a:t>
            </a:r>
            <a:r>
              <a:rPr sz="3200" spc="5" dirty="0">
                <a:latin typeface="Calibri"/>
                <a:cs typeface="Calibri"/>
              </a:rPr>
              <a:t> </a:t>
            </a:r>
            <a:r>
              <a:rPr sz="3200" spc="-5" dirty="0">
                <a:latin typeface="Calibri"/>
                <a:cs typeface="Calibri"/>
              </a:rPr>
              <a:t>address</a:t>
            </a:r>
            <a:r>
              <a:rPr sz="3200" spc="-10" dirty="0">
                <a:latin typeface="Calibri"/>
                <a:cs typeface="Calibri"/>
              </a:rPr>
              <a:t> </a:t>
            </a:r>
            <a:r>
              <a:rPr sz="3200" spc="-5" dirty="0">
                <a:latin typeface="Calibri"/>
                <a:cs typeface="Calibri"/>
              </a:rPr>
              <a:t>field</a:t>
            </a:r>
            <a:r>
              <a:rPr sz="3200" spc="5" dirty="0">
                <a:latin typeface="Calibri"/>
                <a:cs typeface="Calibri"/>
              </a:rPr>
              <a:t> </a:t>
            </a:r>
            <a:r>
              <a:rPr sz="3200" dirty="0">
                <a:latin typeface="Calibri"/>
                <a:cs typeface="Calibri"/>
              </a:rPr>
              <a:t>of</a:t>
            </a:r>
            <a:r>
              <a:rPr sz="3200" spc="-15" dirty="0">
                <a:latin typeface="Calibri"/>
                <a:cs typeface="Calibri"/>
              </a:rPr>
              <a:t> </a:t>
            </a:r>
            <a:r>
              <a:rPr sz="3200" dirty="0">
                <a:latin typeface="Calibri"/>
                <a:cs typeface="Calibri"/>
              </a:rPr>
              <a:t>an</a:t>
            </a:r>
            <a:r>
              <a:rPr sz="3200" spc="15" dirty="0">
                <a:latin typeface="Calibri"/>
                <a:cs typeface="Calibri"/>
              </a:rPr>
              <a:t> </a:t>
            </a:r>
            <a:r>
              <a:rPr sz="3200" spc="-5" dirty="0">
                <a:latin typeface="Calibri"/>
                <a:cs typeface="Calibri"/>
              </a:rPr>
              <a:t>instruction.</a:t>
            </a:r>
            <a:endParaRPr sz="3200">
              <a:latin typeface="Calibri"/>
              <a:cs typeface="Calibri"/>
            </a:endParaRPr>
          </a:p>
          <a:p>
            <a:pPr>
              <a:lnSpc>
                <a:spcPct val="100000"/>
              </a:lnSpc>
              <a:spcBef>
                <a:spcPts val="5"/>
              </a:spcBef>
            </a:pPr>
            <a:endParaRPr sz="2750">
              <a:latin typeface="Calibri"/>
              <a:cs typeface="Calibri"/>
            </a:endParaRPr>
          </a:p>
          <a:p>
            <a:pPr marL="469900">
              <a:lnSpc>
                <a:spcPct val="100000"/>
              </a:lnSpc>
              <a:tabLst>
                <a:tab pos="756285" algn="l"/>
              </a:tabLst>
            </a:pPr>
            <a:r>
              <a:rPr sz="2000" dirty="0">
                <a:latin typeface="Arial MT"/>
                <a:cs typeface="Arial MT"/>
              </a:rPr>
              <a:t>–	</a:t>
            </a:r>
            <a:r>
              <a:rPr sz="2000" i="1" spc="-5" dirty="0">
                <a:latin typeface="Calibri"/>
                <a:cs typeface="Calibri"/>
              </a:rPr>
              <a:t>Here</a:t>
            </a:r>
            <a:r>
              <a:rPr sz="2000" i="1" spc="-25" dirty="0">
                <a:latin typeface="Calibri"/>
                <a:cs typeface="Calibri"/>
              </a:rPr>
              <a:t> </a:t>
            </a:r>
            <a:r>
              <a:rPr sz="2000" i="1" dirty="0">
                <a:latin typeface="Calibri"/>
                <a:cs typeface="Calibri"/>
              </a:rPr>
              <a:t>two</a:t>
            </a:r>
            <a:r>
              <a:rPr sz="2000" i="1" spc="-10" dirty="0">
                <a:latin typeface="Calibri"/>
                <a:cs typeface="Calibri"/>
              </a:rPr>
              <a:t> </a:t>
            </a:r>
            <a:r>
              <a:rPr sz="2000" i="1" dirty="0">
                <a:latin typeface="Calibri"/>
                <a:cs typeface="Calibri"/>
              </a:rPr>
              <a:t>memory </a:t>
            </a:r>
            <a:r>
              <a:rPr sz="2000" i="1" spc="-5" dirty="0">
                <a:latin typeface="Calibri"/>
                <a:cs typeface="Calibri"/>
              </a:rPr>
              <a:t>reference</a:t>
            </a:r>
            <a:r>
              <a:rPr sz="2000" i="1" spc="-35" dirty="0">
                <a:latin typeface="Calibri"/>
                <a:cs typeface="Calibri"/>
              </a:rPr>
              <a:t> </a:t>
            </a:r>
            <a:r>
              <a:rPr sz="2000" i="1" spc="-5" dirty="0">
                <a:latin typeface="Calibri"/>
                <a:cs typeface="Calibri"/>
              </a:rPr>
              <a:t>is</a:t>
            </a:r>
            <a:r>
              <a:rPr sz="2000" i="1" spc="5" dirty="0">
                <a:latin typeface="Calibri"/>
                <a:cs typeface="Calibri"/>
              </a:rPr>
              <a:t> </a:t>
            </a:r>
            <a:r>
              <a:rPr sz="2000" i="1" dirty="0">
                <a:latin typeface="Calibri"/>
                <a:cs typeface="Calibri"/>
              </a:rPr>
              <a:t>required</a:t>
            </a:r>
            <a:r>
              <a:rPr sz="2000" i="1" spc="-35" dirty="0">
                <a:latin typeface="Calibri"/>
                <a:cs typeface="Calibri"/>
              </a:rPr>
              <a:t> </a:t>
            </a:r>
            <a:r>
              <a:rPr sz="2000" i="1" spc="-10" dirty="0">
                <a:latin typeface="Calibri"/>
                <a:cs typeface="Calibri"/>
              </a:rPr>
              <a:t>to </a:t>
            </a:r>
            <a:r>
              <a:rPr sz="2000" i="1" spc="-5" dirty="0">
                <a:latin typeface="Calibri"/>
                <a:cs typeface="Calibri"/>
              </a:rPr>
              <a:t>access</a:t>
            </a:r>
            <a:r>
              <a:rPr sz="2000" i="1" spc="-10" dirty="0">
                <a:latin typeface="Calibri"/>
                <a:cs typeface="Calibri"/>
              </a:rPr>
              <a:t> </a:t>
            </a:r>
            <a:r>
              <a:rPr sz="2000" i="1" spc="-5" dirty="0">
                <a:latin typeface="Calibri"/>
                <a:cs typeface="Calibri"/>
              </a:rPr>
              <a:t>the</a:t>
            </a:r>
            <a:r>
              <a:rPr sz="2000" i="1" spc="-20" dirty="0">
                <a:latin typeface="Calibri"/>
                <a:cs typeface="Calibri"/>
              </a:rPr>
              <a:t> </a:t>
            </a:r>
            <a:r>
              <a:rPr sz="2000" i="1" spc="-10" dirty="0">
                <a:latin typeface="Calibri"/>
                <a:cs typeface="Calibri"/>
              </a:rPr>
              <a:t>data</a:t>
            </a:r>
            <a:endParaRPr sz="2000">
              <a:latin typeface="Calibri"/>
              <a:cs typeface="Calibri"/>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5259" y="487502"/>
            <a:ext cx="7996555" cy="697230"/>
          </a:xfrm>
          <a:prstGeom prst="rect">
            <a:avLst/>
          </a:prstGeom>
        </p:spPr>
        <p:txBody>
          <a:bodyPr vert="horz" wrap="square" lIns="0" tIns="13335" rIns="0" bIns="0" rtlCol="0">
            <a:spAutoFit/>
          </a:bodyPr>
          <a:lstStyle/>
          <a:p>
            <a:pPr marL="12700">
              <a:lnSpc>
                <a:spcPct val="100000"/>
              </a:lnSpc>
              <a:spcBef>
                <a:spcPts val="105"/>
              </a:spcBef>
            </a:pPr>
            <a:r>
              <a:rPr sz="4400" b="0" spc="204" dirty="0">
                <a:latin typeface="Arial MT"/>
                <a:cs typeface="Arial MT"/>
              </a:rPr>
              <a:t>Register</a:t>
            </a:r>
            <a:r>
              <a:rPr sz="4400" b="0" spc="-150" dirty="0">
                <a:latin typeface="Arial MT"/>
                <a:cs typeface="Arial MT"/>
              </a:rPr>
              <a:t> </a:t>
            </a:r>
            <a:r>
              <a:rPr sz="4400" b="0" spc="240" dirty="0">
                <a:latin typeface="Arial MT"/>
                <a:cs typeface="Arial MT"/>
              </a:rPr>
              <a:t>Addressing</a:t>
            </a:r>
            <a:r>
              <a:rPr sz="4400" b="0" spc="-135" dirty="0">
                <a:latin typeface="Arial MT"/>
                <a:cs typeface="Arial MT"/>
              </a:rPr>
              <a:t> </a:t>
            </a:r>
            <a:r>
              <a:rPr sz="4400" b="0" spc="195" dirty="0">
                <a:latin typeface="Arial MT"/>
                <a:cs typeface="Arial MT"/>
              </a:rPr>
              <a:t>Diagram</a:t>
            </a:r>
            <a:endParaRPr sz="4400">
              <a:latin typeface="Arial MT"/>
              <a:cs typeface="Arial MT"/>
            </a:endParaRP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38100">
              <a:lnSpc>
                <a:spcPts val="1410"/>
              </a:lnSpc>
            </a:pPr>
            <a:fld id="{81D60167-4931-47E6-BA6A-407CBD079E47}" type="slidenum">
              <a:rPr dirty="0"/>
              <a:pPr marL="38100">
                <a:lnSpc>
                  <a:spcPts val="1410"/>
                </a:lnSpc>
              </a:pPr>
              <a:t>61</a:t>
            </a:fld>
            <a:endParaRPr dirty="0"/>
          </a:p>
        </p:txBody>
      </p:sp>
      <p:pic>
        <p:nvPicPr>
          <p:cNvPr id="3" name="object 3"/>
          <p:cNvPicPr/>
          <p:nvPr/>
        </p:nvPicPr>
        <p:blipFill>
          <a:blip r:embed="rId2" cstate="print"/>
          <a:stretch>
            <a:fillRect/>
          </a:stretch>
        </p:blipFill>
        <p:spPr>
          <a:xfrm>
            <a:off x="2124075" y="1557337"/>
            <a:ext cx="4895850" cy="4879975"/>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5940" y="1877390"/>
            <a:ext cx="8072755" cy="2619375"/>
          </a:xfrm>
          <a:prstGeom prst="rect">
            <a:avLst/>
          </a:prstGeom>
        </p:spPr>
        <p:txBody>
          <a:bodyPr vert="horz" wrap="square" lIns="0" tIns="12700" rIns="0" bIns="0" rtlCol="0">
            <a:spAutoFit/>
          </a:bodyPr>
          <a:lstStyle/>
          <a:p>
            <a:pPr marL="355600" indent="-343535">
              <a:lnSpc>
                <a:spcPct val="100000"/>
              </a:lnSpc>
              <a:spcBef>
                <a:spcPts val="100"/>
              </a:spcBef>
              <a:buFont typeface="Arial MT"/>
              <a:buChar char="•"/>
              <a:tabLst>
                <a:tab pos="355600" algn="l"/>
                <a:tab pos="356235" algn="l"/>
              </a:tabLst>
            </a:pPr>
            <a:r>
              <a:rPr sz="2400" spc="-5" dirty="0">
                <a:latin typeface="Calibri"/>
                <a:cs typeface="Calibri"/>
              </a:rPr>
              <a:t>In</a:t>
            </a:r>
            <a:r>
              <a:rPr sz="2400" spc="125" dirty="0">
                <a:latin typeface="Calibri"/>
                <a:cs typeface="Calibri"/>
              </a:rPr>
              <a:t> </a:t>
            </a:r>
            <a:r>
              <a:rPr sz="2400" spc="-15" dirty="0">
                <a:latin typeface="Calibri"/>
                <a:cs typeface="Calibri"/>
              </a:rPr>
              <a:t>register</a:t>
            </a:r>
            <a:r>
              <a:rPr sz="2400" spc="130" dirty="0">
                <a:latin typeface="Calibri"/>
                <a:cs typeface="Calibri"/>
              </a:rPr>
              <a:t> </a:t>
            </a:r>
            <a:r>
              <a:rPr sz="2400" spc="-5" dirty="0">
                <a:latin typeface="Calibri"/>
                <a:cs typeface="Calibri"/>
              </a:rPr>
              <a:t>addressing</a:t>
            </a:r>
            <a:r>
              <a:rPr sz="2400" spc="120" dirty="0">
                <a:latin typeface="Calibri"/>
                <a:cs typeface="Calibri"/>
              </a:rPr>
              <a:t> </a:t>
            </a:r>
            <a:r>
              <a:rPr sz="2400" spc="-5" dirty="0">
                <a:latin typeface="Calibri"/>
                <a:cs typeface="Calibri"/>
              </a:rPr>
              <a:t>the</a:t>
            </a:r>
            <a:r>
              <a:rPr sz="2400" spc="130" dirty="0">
                <a:latin typeface="Calibri"/>
                <a:cs typeface="Calibri"/>
              </a:rPr>
              <a:t> </a:t>
            </a:r>
            <a:r>
              <a:rPr sz="2400" spc="-10" dirty="0">
                <a:latin typeface="Calibri"/>
                <a:cs typeface="Calibri"/>
              </a:rPr>
              <a:t>operand</a:t>
            </a:r>
            <a:r>
              <a:rPr sz="2400" spc="125" dirty="0">
                <a:latin typeface="Calibri"/>
                <a:cs typeface="Calibri"/>
              </a:rPr>
              <a:t> </a:t>
            </a:r>
            <a:r>
              <a:rPr sz="2400" dirty="0">
                <a:latin typeface="Calibri"/>
                <a:cs typeface="Calibri"/>
              </a:rPr>
              <a:t>is</a:t>
            </a:r>
            <a:r>
              <a:rPr sz="2400" spc="125" dirty="0">
                <a:latin typeface="Calibri"/>
                <a:cs typeface="Calibri"/>
              </a:rPr>
              <a:t> </a:t>
            </a:r>
            <a:r>
              <a:rPr sz="2400" spc="-5" dirty="0">
                <a:latin typeface="Calibri"/>
                <a:cs typeface="Calibri"/>
              </a:rPr>
              <a:t>placed</a:t>
            </a:r>
            <a:r>
              <a:rPr sz="2400" spc="140" dirty="0">
                <a:latin typeface="Calibri"/>
                <a:cs typeface="Calibri"/>
              </a:rPr>
              <a:t> </a:t>
            </a:r>
            <a:r>
              <a:rPr sz="2400" dirty="0">
                <a:latin typeface="Calibri"/>
                <a:cs typeface="Calibri"/>
              </a:rPr>
              <a:t>in</a:t>
            </a:r>
            <a:r>
              <a:rPr sz="2400" spc="125" dirty="0">
                <a:latin typeface="Calibri"/>
                <a:cs typeface="Calibri"/>
              </a:rPr>
              <a:t> </a:t>
            </a:r>
            <a:r>
              <a:rPr sz="2400" spc="-10" dirty="0">
                <a:latin typeface="Calibri"/>
                <a:cs typeface="Calibri"/>
              </a:rPr>
              <a:t>one</a:t>
            </a:r>
            <a:r>
              <a:rPr sz="2400" spc="130" dirty="0">
                <a:latin typeface="Calibri"/>
                <a:cs typeface="Calibri"/>
              </a:rPr>
              <a:t> </a:t>
            </a:r>
            <a:r>
              <a:rPr sz="2400" spc="-5" dirty="0">
                <a:latin typeface="Calibri"/>
                <a:cs typeface="Calibri"/>
              </a:rPr>
              <a:t>of</a:t>
            </a:r>
            <a:r>
              <a:rPr sz="2400" spc="130" dirty="0">
                <a:latin typeface="Calibri"/>
                <a:cs typeface="Calibri"/>
              </a:rPr>
              <a:t> </a:t>
            </a:r>
            <a:r>
              <a:rPr sz="2400" dirty="0">
                <a:latin typeface="Calibri"/>
                <a:cs typeface="Calibri"/>
              </a:rPr>
              <a:t>8</a:t>
            </a:r>
            <a:r>
              <a:rPr sz="2400" spc="120" dirty="0">
                <a:latin typeface="Calibri"/>
                <a:cs typeface="Calibri"/>
              </a:rPr>
              <a:t> </a:t>
            </a:r>
            <a:r>
              <a:rPr sz="2400" spc="-5" dirty="0">
                <a:latin typeface="Calibri"/>
                <a:cs typeface="Calibri"/>
              </a:rPr>
              <a:t>bit</a:t>
            </a:r>
            <a:r>
              <a:rPr sz="2400" spc="130" dirty="0">
                <a:latin typeface="Calibri"/>
                <a:cs typeface="Calibri"/>
              </a:rPr>
              <a:t> </a:t>
            </a:r>
            <a:r>
              <a:rPr sz="2400" spc="5" dirty="0">
                <a:latin typeface="Calibri"/>
                <a:cs typeface="Calibri"/>
              </a:rPr>
              <a:t>or</a:t>
            </a:r>
            <a:endParaRPr sz="2400">
              <a:latin typeface="Calibri"/>
              <a:cs typeface="Calibri"/>
            </a:endParaRPr>
          </a:p>
          <a:p>
            <a:pPr>
              <a:lnSpc>
                <a:spcPct val="100000"/>
              </a:lnSpc>
              <a:spcBef>
                <a:spcPts val="10"/>
              </a:spcBef>
              <a:buFont typeface="Arial MT"/>
              <a:buChar char="•"/>
            </a:pPr>
            <a:endParaRPr sz="2350">
              <a:latin typeface="Calibri"/>
              <a:cs typeface="Calibri"/>
            </a:endParaRPr>
          </a:p>
          <a:p>
            <a:pPr marL="355600">
              <a:lnSpc>
                <a:spcPct val="100000"/>
              </a:lnSpc>
            </a:pPr>
            <a:r>
              <a:rPr sz="2400" spc="-5" dirty="0">
                <a:latin typeface="Calibri"/>
                <a:cs typeface="Calibri"/>
              </a:rPr>
              <a:t>16</a:t>
            </a:r>
            <a:r>
              <a:rPr sz="2400" spc="-20" dirty="0">
                <a:latin typeface="Calibri"/>
                <a:cs typeface="Calibri"/>
              </a:rPr>
              <a:t> </a:t>
            </a:r>
            <a:r>
              <a:rPr sz="2400" spc="-5" dirty="0">
                <a:latin typeface="Calibri"/>
                <a:cs typeface="Calibri"/>
              </a:rPr>
              <a:t>bit</a:t>
            </a:r>
            <a:r>
              <a:rPr sz="2400" spc="-25" dirty="0">
                <a:latin typeface="Calibri"/>
                <a:cs typeface="Calibri"/>
              </a:rPr>
              <a:t> </a:t>
            </a:r>
            <a:r>
              <a:rPr sz="2400" spc="-10" dirty="0">
                <a:latin typeface="Calibri"/>
                <a:cs typeface="Calibri"/>
              </a:rPr>
              <a:t>general </a:t>
            </a:r>
            <a:r>
              <a:rPr sz="2400" spc="-5" dirty="0">
                <a:latin typeface="Calibri"/>
                <a:cs typeface="Calibri"/>
              </a:rPr>
              <a:t>purpose</a:t>
            </a:r>
            <a:r>
              <a:rPr sz="2400" spc="-15" dirty="0">
                <a:latin typeface="Calibri"/>
                <a:cs typeface="Calibri"/>
              </a:rPr>
              <a:t> registers.</a:t>
            </a:r>
            <a:endParaRPr sz="2400">
              <a:latin typeface="Calibri"/>
              <a:cs typeface="Calibri"/>
            </a:endParaRPr>
          </a:p>
          <a:p>
            <a:pPr>
              <a:lnSpc>
                <a:spcPct val="100000"/>
              </a:lnSpc>
              <a:spcBef>
                <a:spcPts val="40"/>
              </a:spcBef>
            </a:pPr>
            <a:endParaRPr sz="2800">
              <a:latin typeface="Calibri"/>
              <a:cs typeface="Calibri"/>
            </a:endParaRPr>
          </a:p>
          <a:p>
            <a:pPr marL="355600" indent="-343535">
              <a:lnSpc>
                <a:spcPct val="100000"/>
              </a:lnSpc>
              <a:buFont typeface="Arial MT"/>
              <a:buChar char="•"/>
              <a:tabLst>
                <a:tab pos="355600" algn="l"/>
                <a:tab pos="356235" algn="l"/>
              </a:tabLst>
            </a:pPr>
            <a:r>
              <a:rPr sz="2400" spc="-5" dirty="0">
                <a:latin typeface="Calibri"/>
                <a:cs typeface="Calibri"/>
              </a:rPr>
              <a:t>The</a:t>
            </a:r>
            <a:r>
              <a:rPr sz="2400" spc="10" dirty="0">
                <a:latin typeface="Calibri"/>
                <a:cs typeface="Calibri"/>
              </a:rPr>
              <a:t> </a:t>
            </a:r>
            <a:r>
              <a:rPr sz="2400" spc="-15" dirty="0">
                <a:latin typeface="Calibri"/>
                <a:cs typeface="Calibri"/>
              </a:rPr>
              <a:t>data</a:t>
            </a:r>
            <a:r>
              <a:rPr sz="2400" spc="-10" dirty="0">
                <a:latin typeface="Calibri"/>
                <a:cs typeface="Calibri"/>
              </a:rPr>
              <a:t> </a:t>
            </a:r>
            <a:r>
              <a:rPr sz="2400" dirty="0">
                <a:latin typeface="Calibri"/>
                <a:cs typeface="Calibri"/>
              </a:rPr>
              <a:t>is</a:t>
            </a:r>
            <a:r>
              <a:rPr sz="2400" spc="-5" dirty="0">
                <a:latin typeface="Calibri"/>
                <a:cs typeface="Calibri"/>
              </a:rPr>
              <a:t> </a:t>
            </a:r>
            <a:r>
              <a:rPr sz="2400" dirty="0">
                <a:latin typeface="Calibri"/>
                <a:cs typeface="Calibri"/>
              </a:rPr>
              <a:t>in</a:t>
            </a:r>
            <a:r>
              <a:rPr sz="2400" spc="-5" dirty="0">
                <a:latin typeface="Calibri"/>
                <a:cs typeface="Calibri"/>
              </a:rPr>
              <a:t> the</a:t>
            </a:r>
            <a:r>
              <a:rPr sz="2400" spc="-10" dirty="0">
                <a:latin typeface="Calibri"/>
                <a:cs typeface="Calibri"/>
              </a:rPr>
              <a:t> </a:t>
            </a:r>
            <a:r>
              <a:rPr sz="2400" spc="-15" dirty="0">
                <a:latin typeface="Calibri"/>
                <a:cs typeface="Calibri"/>
              </a:rPr>
              <a:t>register</a:t>
            </a:r>
            <a:r>
              <a:rPr sz="2400" spc="-10" dirty="0">
                <a:latin typeface="Calibri"/>
                <a:cs typeface="Calibri"/>
              </a:rPr>
              <a:t> that</a:t>
            </a:r>
            <a:r>
              <a:rPr sz="2400" spc="-20" dirty="0">
                <a:latin typeface="Calibri"/>
                <a:cs typeface="Calibri"/>
              </a:rPr>
              <a:t> </a:t>
            </a:r>
            <a:r>
              <a:rPr sz="2400" dirty="0">
                <a:latin typeface="Calibri"/>
                <a:cs typeface="Calibri"/>
              </a:rPr>
              <a:t>is</a:t>
            </a:r>
            <a:r>
              <a:rPr sz="2400" spc="-5" dirty="0">
                <a:latin typeface="Calibri"/>
                <a:cs typeface="Calibri"/>
              </a:rPr>
              <a:t> specified</a:t>
            </a:r>
            <a:r>
              <a:rPr sz="2400" spc="10" dirty="0">
                <a:latin typeface="Calibri"/>
                <a:cs typeface="Calibri"/>
              </a:rPr>
              <a:t> </a:t>
            </a:r>
            <a:r>
              <a:rPr sz="2400" spc="-10" dirty="0">
                <a:latin typeface="Calibri"/>
                <a:cs typeface="Calibri"/>
              </a:rPr>
              <a:t>by </a:t>
            </a:r>
            <a:r>
              <a:rPr sz="2400" spc="-5" dirty="0">
                <a:latin typeface="Calibri"/>
                <a:cs typeface="Calibri"/>
              </a:rPr>
              <a:t>the</a:t>
            </a:r>
            <a:r>
              <a:rPr sz="2400" spc="5" dirty="0">
                <a:latin typeface="Calibri"/>
                <a:cs typeface="Calibri"/>
              </a:rPr>
              <a:t> </a:t>
            </a:r>
            <a:r>
              <a:rPr sz="2400" spc="-5" dirty="0">
                <a:latin typeface="Calibri"/>
                <a:cs typeface="Calibri"/>
              </a:rPr>
              <a:t>instruction.</a:t>
            </a:r>
            <a:endParaRPr sz="2400">
              <a:latin typeface="Calibri"/>
              <a:cs typeface="Calibri"/>
            </a:endParaRPr>
          </a:p>
          <a:p>
            <a:pPr>
              <a:lnSpc>
                <a:spcPct val="100000"/>
              </a:lnSpc>
              <a:spcBef>
                <a:spcPts val="50"/>
              </a:spcBef>
            </a:pPr>
            <a:endParaRPr sz="2450">
              <a:latin typeface="Calibri"/>
              <a:cs typeface="Calibri"/>
            </a:endParaRPr>
          </a:p>
          <a:p>
            <a:pPr marL="469900">
              <a:lnSpc>
                <a:spcPct val="100000"/>
              </a:lnSpc>
              <a:tabLst>
                <a:tab pos="756285" algn="l"/>
              </a:tabLst>
            </a:pPr>
            <a:r>
              <a:rPr sz="2000" dirty="0">
                <a:latin typeface="Arial MT"/>
                <a:cs typeface="Arial MT"/>
              </a:rPr>
              <a:t>–	</a:t>
            </a:r>
            <a:r>
              <a:rPr sz="2000" i="1" spc="-5" dirty="0">
                <a:latin typeface="Calibri"/>
                <a:cs typeface="Calibri"/>
              </a:rPr>
              <a:t>Here</a:t>
            </a:r>
            <a:r>
              <a:rPr sz="2000" i="1" spc="-20" dirty="0">
                <a:latin typeface="Calibri"/>
                <a:cs typeface="Calibri"/>
              </a:rPr>
              <a:t> </a:t>
            </a:r>
            <a:r>
              <a:rPr sz="2000" i="1" spc="-5" dirty="0">
                <a:latin typeface="Calibri"/>
                <a:cs typeface="Calibri"/>
              </a:rPr>
              <a:t>one</a:t>
            </a:r>
            <a:r>
              <a:rPr sz="2000" i="1" spc="-10" dirty="0">
                <a:latin typeface="Calibri"/>
                <a:cs typeface="Calibri"/>
              </a:rPr>
              <a:t> register</a:t>
            </a:r>
            <a:r>
              <a:rPr sz="2000" i="1" spc="-15" dirty="0">
                <a:latin typeface="Calibri"/>
                <a:cs typeface="Calibri"/>
              </a:rPr>
              <a:t> </a:t>
            </a:r>
            <a:r>
              <a:rPr sz="2000" i="1" spc="-5" dirty="0">
                <a:latin typeface="Calibri"/>
                <a:cs typeface="Calibri"/>
              </a:rPr>
              <a:t>reference</a:t>
            </a:r>
            <a:r>
              <a:rPr sz="2000" i="1" spc="-15" dirty="0">
                <a:latin typeface="Calibri"/>
                <a:cs typeface="Calibri"/>
              </a:rPr>
              <a:t> </a:t>
            </a:r>
            <a:r>
              <a:rPr sz="2000" i="1" spc="-5" dirty="0">
                <a:latin typeface="Calibri"/>
                <a:cs typeface="Calibri"/>
              </a:rPr>
              <a:t>is </a:t>
            </a:r>
            <a:r>
              <a:rPr sz="2000" i="1" dirty="0">
                <a:latin typeface="Calibri"/>
                <a:cs typeface="Calibri"/>
              </a:rPr>
              <a:t>required</a:t>
            </a:r>
            <a:r>
              <a:rPr sz="2000" i="1" spc="-30" dirty="0">
                <a:latin typeface="Calibri"/>
                <a:cs typeface="Calibri"/>
              </a:rPr>
              <a:t> </a:t>
            </a:r>
            <a:r>
              <a:rPr sz="2000" i="1" spc="-15" dirty="0">
                <a:latin typeface="Calibri"/>
                <a:cs typeface="Calibri"/>
              </a:rPr>
              <a:t>to</a:t>
            </a:r>
            <a:r>
              <a:rPr sz="2000" i="1" dirty="0">
                <a:latin typeface="Calibri"/>
                <a:cs typeface="Calibri"/>
              </a:rPr>
              <a:t> </a:t>
            </a:r>
            <a:r>
              <a:rPr sz="2000" i="1" spc="-10" dirty="0">
                <a:latin typeface="Calibri"/>
                <a:cs typeface="Calibri"/>
              </a:rPr>
              <a:t>access</a:t>
            </a:r>
            <a:r>
              <a:rPr sz="2000" i="1" dirty="0">
                <a:latin typeface="Calibri"/>
                <a:cs typeface="Calibri"/>
              </a:rPr>
              <a:t> the</a:t>
            </a:r>
            <a:r>
              <a:rPr sz="2000" i="1" spc="-10" dirty="0">
                <a:latin typeface="Calibri"/>
                <a:cs typeface="Calibri"/>
              </a:rPr>
              <a:t> data.</a:t>
            </a:r>
            <a:endParaRPr sz="2000">
              <a:latin typeface="Calibri"/>
              <a:cs typeface="Calibri"/>
            </a:endParaRPr>
          </a:p>
        </p:txBody>
      </p:sp>
      <p:pic>
        <p:nvPicPr>
          <p:cNvPr id="3" name="object 3"/>
          <p:cNvPicPr/>
          <p:nvPr/>
        </p:nvPicPr>
        <p:blipFill>
          <a:blip r:embed="rId2" cstate="print"/>
          <a:stretch>
            <a:fillRect/>
          </a:stretch>
        </p:blipFill>
        <p:spPr>
          <a:xfrm>
            <a:off x="66425" y="5300662"/>
            <a:ext cx="8585449" cy="1014412"/>
          </a:xfrm>
          <a:prstGeom prst="rect">
            <a:avLst/>
          </a:prstGeom>
        </p:spPr>
      </p:pic>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38100">
              <a:lnSpc>
                <a:spcPts val="1410"/>
              </a:lnSpc>
            </a:pPr>
            <a:fld id="{81D60167-4931-47E6-BA6A-407CBD079E47}" type="slidenum">
              <a:rPr dirty="0"/>
              <a:pPr marL="38100">
                <a:lnSpc>
                  <a:spcPts val="1410"/>
                </a:lnSpc>
              </a:pPr>
              <a:t>62</a:t>
            </a:fld>
            <a:endParaRPr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12011" y="487502"/>
            <a:ext cx="6925309" cy="697230"/>
          </a:xfrm>
          <a:prstGeom prst="rect">
            <a:avLst/>
          </a:prstGeom>
        </p:spPr>
        <p:txBody>
          <a:bodyPr vert="horz" wrap="square" lIns="0" tIns="13335" rIns="0" bIns="0" rtlCol="0">
            <a:spAutoFit/>
          </a:bodyPr>
          <a:lstStyle/>
          <a:p>
            <a:pPr marL="12700">
              <a:lnSpc>
                <a:spcPct val="100000"/>
              </a:lnSpc>
              <a:spcBef>
                <a:spcPts val="105"/>
              </a:spcBef>
            </a:pPr>
            <a:r>
              <a:rPr sz="4400" b="0" spc="204" dirty="0">
                <a:latin typeface="Arial MT"/>
                <a:cs typeface="Arial MT"/>
              </a:rPr>
              <a:t>Register</a:t>
            </a:r>
            <a:r>
              <a:rPr sz="4400" b="0" spc="-145" dirty="0">
                <a:latin typeface="Arial MT"/>
                <a:cs typeface="Arial MT"/>
              </a:rPr>
              <a:t> </a:t>
            </a:r>
            <a:r>
              <a:rPr sz="4400" b="0" spc="240" dirty="0">
                <a:latin typeface="Arial MT"/>
                <a:cs typeface="Arial MT"/>
              </a:rPr>
              <a:t>Addressing</a:t>
            </a:r>
            <a:r>
              <a:rPr sz="4400" b="0" spc="-125" dirty="0">
                <a:latin typeface="Arial MT"/>
                <a:cs typeface="Arial MT"/>
              </a:rPr>
              <a:t> </a:t>
            </a:r>
            <a:r>
              <a:rPr sz="4400" b="0" spc="105" dirty="0">
                <a:latin typeface="Arial MT"/>
                <a:cs typeface="Arial MT"/>
              </a:rPr>
              <a:t>(1/2)</a:t>
            </a:r>
            <a:endParaRPr sz="4400">
              <a:latin typeface="Arial MT"/>
              <a:cs typeface="Arial MT"/>
            </a:endParaRP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38100">
              <a:lnSpc>
                <a:spcPts val="1410"/>
              </a:lnSpc>
            </a:pPr>
            <a:fld id="{81D60167-4931-47E6-BA6A-407CBD079E47}" type="slidenum">
              <a:rPr dirty="0"/>
              <a:pPr marL="38100">
                <a:lnSpc>
                  <a:spcPts val="1410"/>
                </a:lnSpc>
              </a:pPr>
              <a:t>63</a:t>
            </a:fld>
            <a:endParaRPr dirty="0"/>
          </a:p>
        </p:txBody>
      </p:sp>
      <p:sp>
        <p:nvSpPr>
          <p:cNvPr id="3" name="object 3"/>
          <p:cNvSpPr txBox="1"/>
          <p:nvPr/>
        </p:nvSpPr>
        <p:spPr>
          <a:xfrm>
            <a:off x="535025" y="1739010"/>
            <a:ext cx="6495415" cy="4343400"/>
          </a:xfrm>
          <a:prstGeom prst="rect">
            <a:avLst/>
          </a:prstGeom>
        </p:spPr>
        <p:txBody>
          <a:bodyPr vert="horz" wrap="square" lIns="0" tIns="12700" rIns="0" bIns="0" rtlCol="0">
            <a:spAutoFit/>
          </a:bodyPr>
          <a:lstStyle/>
          <a:p>
            <a:pPr marL="355600" indent="-342900">
              <a:lnSpc>
                <a:spcPct val="100000"/>
              </a:lnSpc>
              <a:spcBef>
                <a:spcPts val="100"/>
              </a:spcBef>
              <a:buFont typeface="Arial MT"/>
              <a:buChar char="•"/>
              <a:tabLst>
                <a:tab pos="354965" algn="l"/>
                <a:tab pos="355600" algn="l"/>
              </a:tabLst>
            </a:pPr>
            <a:r>
              <a:rPr sz="2400" spc="-10" dirty="0">
                <a:latin typeface="Calibri"/>
                <a:cs typeface="Calibri"/>
              </a:rPr>
              <a:t>Operand</a:t>
            </a:r>
            <a:r>
              <a:rPr sz="2400" spc="-15" dirty="0">
                <a:latin typeface="Calibri"/>
                <a:cs typeface="Calibri"/>
              </a:rPr>
              <a:t> </a:t>
            </a:r>
            <a:r>
              <a:rPr sz="2400" dirty="0">
                <a:latin typeface="Calibri"/>
                <a:cs typeface="Calibri"/>
              </a:rPr>
              <a:t>is</a:t>
            </a:r>
            <a:r>
              <a:rPr sz="2400" spc="-5" dirty="0">
                <a:latin typeface="Calibri"/>
                <a:cs typeface="Calibri"/>
              </a:rPr>
              <a:t> held</a:t>
            </a:r>
            <a:r>
              <a:rPr sz="2400" spc="-10" dirty="0">
                <a:latin typeface="Calibri"/>
                <a:cs typeface="Calibri"/>
              </a:rPr>
              <a:t> </a:t>
            </a:r>
            <a:r>
              <a:rPr sz="2400" dirty="0">
                <a:latin typeface="Calibri"/>
                <a:cs typeface="Calibri"/>
              </a:rPr>
              <a:t>in</a:t>
            </a:r>
            <a:r>
              <a:rPr sz="2400" spc="-5" dirty="0">
                <a:latin typeface="Calibri"/>
                <a:cs typeface="Calibri"/>
              </a:rPr>
              <a:t> </a:t>
            </a:r>
            <a:r>
              <a:rPr sz="2400" spc="-15" dirty="0">
                <a:latin typeface="Calibri"/>
                <a:cs typeface="Calibri"/>
              </a:rPr>
              <a:t>register </a:t>
            </a:r>
            <a:r>
              <a:rPr sz="2400" spc="-5" dirty="0">
                <a:latin typeface="Calibri"/>
                <a:cs typeface="Calibri"/>
              </a:rPr>
              <a:t>named</a:t>
            </a:r>
            <a:r>
              <a:rPr sz="2400" spc="-25" dirty="0">
                <a:latin typeface="Calibri"/>
                <a:cs typeface="Calibri"/>
              </a:rPr>
              <a:t> </a:t>
            </a:r>
            <a:r>
              <a:rPr sz="2400" dirty="0">
                <a:latin typeface="Calibri"/>
                <a:cs typeface="Calibri"/>
              </a:rPr>
              <a:t>in</a:t>
            </a:r>
            <a:r>
              <a:rPr sz="2400" spc="-5" dirty="0">
                <a:latin typeface="Calibri"/>
                <a:cs typeface="Calibri"/>
              </a:rPr>
              <a:t> address filed</a:t>
            </a:r>
            <a:endParaRPr sz="2400">
              <a:latin typeface="Calibri"/>
              <a:cs typeface="Calibri"/>
            </a:endParaRPr>
          </a:p>
          <a:p>
            <a:pPr marL="355600" indent="-342900">
              <a:lnSpc>
                <a:spcPct val="100000"/>
              </a:lnSpc>
              <a:spcBef>
                <a:spcPts val="2014"/>
              </a:spcBef>
              <a:buFont typeface="Arial MT"/>
              <a:buChar char="•"/>
              <a:tabLst>
                <a:tab pos="354965" algn="l"/>
                <a:tab pos="355600" algn="l"/>
              </a:tabLst>
            </a:pPr>
            <a:r>
              <a:rPr sz="2400" spc="-10" dirty="0">
                <a:latin typeface="Calibri"/>
                <a:cs typeface="Calibri"/>
              </a:rPr>
              <a:t>EA</a:t>
            </a:r>
            <a:r>
              <a:rPr sz="2400" spc="-45" dirty="0">
                <a:latin typeface="Calibri"/>
                <a:cs typeface="Calibri"/>
              </a:rPr>
              <a:t> </a:t>
            </a:r>
            <a:r>
              <a:rPr sz="2400" dirty="0">
                <a:latin typeface="Calibri"/>
                <a:cs typeface="Calibri"/>
              </a:rPr>
              <a:t>=</a:t>
            </a:r>
            <a:r>
              <a:rPr sz="2400" spc="-35" dirty="0">
                <a:latin typeface="Calibri"/>
                <a:cs typeface="Calibri"/>
              </a:rPr>
              <a:t> </a:t>
            </a:r>
            <a:r>
              <a:rPr sz="2400" dirty="0">
                <a:latin typeface="Calibri"/>
                <a:cs typeface="Calibri"/>
              </a:rPr>
              <a:t>R</a:t>
            </a:r>
            <a:endParaRPr sz="2400">
              <a:latin typeface="Calibri"/>
              <a:cs typeface="Calibri"/>
            </a:endParaRPr>
          </a:p>
          <a:p>
            <a:pPr marL="355600" indent="-342900">
              <a:lnSpc>
                <a:spcPct val="100000"/>
              </a:lnSpc>
              <a:spcBef>
                <a:spcPts val="2020"/>
              </a:spcBef>
              <a:buFont typeface="Arial MT"/>
              <a:buChar char="•"/>
              <a:tabLst>
                <a:tab pos="354965" algn="l"/>
                <a:tab pos="355600" algn="l"/>
              </a:tabLst>
            </a:pPr>
            <a:r>
              <a:rPr sz="2400" spc="-10" dirty="0">
                <a:latin typeface="Calibri"/>
                <a:cs typeface="Calibri"/>
              </a:rPr>
              <a:t>Limited</a:t>
            </a:r>
            <a:r>
              <a:rPr sz="2400" spc="-20" dirty="0">
                <a:latin typeface="Calibri"/>
                <a:cs typeface="Calibri"/>
              </a:rPr>
              <a:t> </a:t>
            </a:r>
            <a:r>
              <a:rPr sz="2400" spc="-5" dirty="0">
                <a:latin typeface="Calibri"/>
                <a:cs typeface="Calibri"/>
              </a:rPr>
              <a:t>number</a:t>
            </a:r>
            <a:r>
              <a:rPr sz="2400" spc="-10" dirty="0">
                <a:latin typeface="Calibri"/>
                <a:cs typeface="Calibri"/>
              </a:rPr>
              <a:t> </a:t>
            </a:r>
            <a:r>
              <a:rPr sz="2400" spc="-5" dirty="0">
                <a:latin typeface="Calibri"/>
                <a:cs typeface="Calibri"/>
              </a:rPr>
              <a:t>of</a:t>
            </a:r>
            <a:r>
              <a:rPr sz="2400" spc="-20" dirty="0">
                <a:latin typeface="Calibri"/>
                <a:cs typeface="Calibri"/>
              </a:rPr>
              <a:t> </a:t>
            </a:r>
            <a:r>
              <a:rPr sz="2400" spc="-15" dirty="0">
                <a:latin typeface="Calibri"/>
                <a:cs typeface="Calibri"/>
              </a:rPr>
              <a:t>registers</a:t>
            </a:r>
            <a:endParaRPr sz="2400">
              <a:latin typeface="Calibri"/>
              <a:cs typeface="Calibri"/>
            </a:endParaRPr>
          </a:p>
          <a:p>
            <a:pPr marL="355600" indent="-342900">
              <a:lnSpc>
                <a:spcPct val="100000"/>
              </a:lnSpc>
              <a:spcBef>
                <a:spcPts val="2014"/>
              </a:spcBef>
              <a:buFont typeface="Arial MT"/>
              <a:buChar char="•"/>
              <a:tabLst>
                <a:tab pos="354965" algn="l"/>
                <a:tab pos="355600" algn="l"/>
              </a:tabLst>
            </a:pPr>
            <a:r>
              <a:rPr sz="2400" spc="-30" dirty="0">
                <a:latin typeface="Calibri"/>
                <a:cs typeface="Calibri"/>
              </a:rPr>
              <a:t>Very</a:t>
            </a:r>
            <a:r>
              <a:rPr sz="2400" spc="-15" dirty="0">
                <a:latin typeface="Calibri"/>
                <a:cs typeface="Calibri"/>
              </a:rPr>
              <a:t> </a:t>
            </a:r>
            <a:r>
              <a:rPr sz="2400" spc="-5" dirty="0">
                <a:latin typeface="Calibri"/>
                <a:cs typeface="Calibri"/>
              </a:rPr>
              <a:t>small</a:t>
            </a:r>
            <a:r>
              <a:rPr sz="2400" spc="-30" dirty="0">
                <a:latin typeface="Calibri"/>
                <a:cs typeface="Calibri"/>
              </a:rPr>
              <a:t> </a:t>
            </a:r>
            <a:r>
              <a:rPr sz="2400" spc="-5" dirty="0">
                <a:latin typeface="Calibri"/>
                <a:cs typeface="Calibri"/>
              </a:rPr>
              <a:t>address</a:t>
            </a:r>
            <a:r>
              <a:rPr sz="2400" spc="-15" dirty="0">
                <a:latin typeface="Calibri"/>
                <a:cs typeface="Calibri"/>
              </a:rPr>
              <a:t> </a:t>
            </a:r>
            <a:r>
              <a:rPr sz="2400" spc="-5" dirty="0">
                <a:latin typeface="Calibri"/>
                <a:cs typeface="Calibri"/>
              </a:rPr>
              <a:t>field</a:t>
            </a:r>
            <a:r>
              <a:rPr sz="2400" spc="-15" dirty="0">
                <a:latin typeface="Calibri"/>
                <a:cs typeface="Calibri"/>
              </a:rPr>
              <a:t> </a:t>
            </a:r>
            <a:r>
              <a:rPr sz="2400" spc="-5" dirty="0">
                <a:latin typeface="Calibri"/>
                <a:cs typeface="Calibri"/>
              </a:rPr>
              <a:t>needed</a:t>
            </a:r>
            <a:endParaRPr sz="2400">
              <a:latin typeface="Calibri"/>
              <a:cs typeface="Calibri"/>
            </a:endParaRPr>
          </a:p>
          <a:p>
            <a:pPr marL="756285" lvl="1" indent="-287020">
              <a:lnSpc>
                <a:spcPct val="100000"/>
              </a:lnSpc>
              <a:spcBef>
                <a:spcPts val="1780"/>
              </a:spcBef>
              <a:buFont typeface="Arial MT"/>
              <a:buChar char="–"/>
              <a:tabLst>
                <a:tab pos="756285" algn="l"/>
                <a:tab pos="756920" algn="l"/>
              </a:tabLst>
            </a:pPr>
            <a:r>
              <a:rPr sz="2000" spc="-5" dirty="0">
                <a:latin typeface="Calibri"/>
                <a:cs typeface="Calibri"/>
              </a:rPr>
              <a:t>Shorter</a:t>
            </a:r>
            <a:r>
              <a:rPr sz="2000" spc="-25" dirty="0">
                <a:latin typeface="Calibri"/>
                <a:cs typeface="Calibri"/>
              </a:rPr>
              <a:t> </a:t>
            </a:r>
            <a:r>
              <a:rPr sz="2000" spc="-5" dirty="0">
                <a:latin typeface="Calibri"/>
                <a:cs typeface="Calibri"/>
              </a:rPr>
              <a:t>instructions</a:t>
            </a:r>
            <a:endParaRPr sz="2000">
              <a:latin typeface="Calibri"/>
              <a:cs typeface="Calibri"/>
            </a:endParaRPr>
          </a:p>
          <a:p>
            <a:pPr marL="756285" lvl="1" indent="-287020">
              <a:lnSpc>
                <a:spcPct val="100000"/>
              </a:lnSpc>
              <a:spcBef>
                <a:spcPts val="1685"/>
              </a:spcBef>
              <a:buFont typeface="Arial MT"/>
              <a:buChar char="–"/>
              <a:tabLst>
                <a:tab pos="756285" algn="l"/>
                <a:tab pos="756920" algn="l"/>
              </a:tabLst>
            </a:pPr>
            <a:r>
              <a:rPr sz="2000" spc="-20" dirty="0">
                <a:latin typeface="Calibri"/>
                <a:cs typeface="Calibri"/>
              </a:rPr>
              <a:t>Faster</a:t>
            </a:r>
            <a:r>
              <a:rPr sz="2000" dirty="0">
                <a:latin typeface="Calibri"/>
                <a:cs typeface="Calibri"/>
              </a:rPr>
              <a:t> </a:t>
            </a:r>
            <a:r>
              <a:rPr sz="2000" spc="-5" dirty="0">
                <a:latin typeface="Calibri"/>
                <a:cs typeface="Calibri"/>
              </a:rPr>
              <a:t>instruction</a:t>
            </a:r>
            <a:r>
              <a:rPr sz="2000" dirty="0">
                <a:latin typeface="Calibri"/>
                <a:cs typeface="Calibri"/>
              </a:rPr>
              <a:t> </a:t>
            </a:r>
            <a:r>
              <a:rPr sz="2000" spc="-20" dirty="0">
                <a:latin typeface="Calibri"/>
                <a:cs typeface="Calibri"/>
              </a:rPr>
              <a:t>fetch</a:t>
            </a:r>
            <a:endParaRPr sz="2000">
              <a:latin typeface="Calibri"/>
              <a:cs typeface="Calibri"/>
            </a:endParaRPr>
          </a:p>
          <a:p>
            <a:pPr marL="756285" lvl="1" indent="-287020">
              <a:lnSpc>
                <a:spcPct val="100000"/>
              </a:lnSpc>
              <a:spcBef>
                <a:spcPts val="1680"/>
              </a:spcBef>
              <a:buFont typeface="Arial MT"/>
              <a:buChar char="–"/>
              <a:tabLst>
                <a:tab pos="756285" algn="l"/>
                <a:tab pos="756920" algn="l"/>
              </a:tabLst>
            </a:pPr>
            <a:r>
              <a:rPr sz="2000" spc="-5" dirty="0">
                <a:latin typeface="Calibri"/>
                <a:cs typeface="Calibri"/>
              </a:rPr>
              <a:t>MOV</a:t>
            </a:r>
            <a:r>
              <a:rPr sz="2000" spc="-45" dirty="0">
                <a:latin typeface="Calibri"/>
                <a:cs typeface="Calibri"/>
              </a:rPr>
              <a:t> </a:t>
            </a:r>
            <a:r>
              <a:rPr sz="2000" dirty="0">
                <a:latin typeface="Calibri"/>
                <a:cs typeface="Calibri"/>
              </a:rPr>
              <a:t>AX,</a:t>
            </a:r>
            <a:r>
              <a:rPr sz="2000" spc="-20" dirty="0">
                <a:latin typeface="Calibri"/>
                <a:cs typeface="Calibri"/>
              </a:rPr>
              <a:t> </a:t>
            </a:r>
            <a:r>
              <a:rPr sz="2000" spc="-30" dirty="0">
                <a:latin typeface="Calibri"/>
                <a:cs typeface="Calibri"/>
              </a:rPr>
              <a:t>BX</a:t>
            </a:r>
            <a:endParaRPr sz="2000">
              <a:latin typeface="Calibri"/>
              <a:cs typeface="Calibri"/>
            </a:endParaRPr>
          </a:p>
          <a:p>
            <a:pPr marL="756285" lvl="1" indent="-287020">
              <a:lnSpc>
                <a:spcPct val="100000"/>
              </a:lnSpc>
              <a:spcBef>
                <a:spcPts val="1680"/>
              </a:spcBef>
              <a:buFont typeface="Arial MT"/>
              <a:buChar char="–"/>
              <a:tabLst>
                <a:tab pos="756285" algn="l"/>
                <a:tab pos="756920" algn="l"/>
              </a:tabLst>
            </a:pPr>
            <a:r>
              <a:rPr sz="2000" dirty="0">
                <a:latin typeface="Calibri"/>
                <a:cs typeface="Calibri"/>
              </a:rPr>
              <a:t>ADD</a:t>
            </a:r>
            <a:r>
              <a:rPr sz="2000" spc="-45" dirty="0">
                <a:latin typeface="Calibri"/>
                <a:cs typeface="Calibri"/>
              </a:rPr>
              <a:t> </a:t>
            </a:r>
            <a:r>
              <a:rPr sz="2000" dirty="0">
                <a:latin typeface="Calibri"/>
                <a:cs typeface="Calibri"/>
              </a:rPr>
              <a:t>AX,</a:t>
            </a:r>
            <a:r>
              <a:rPr sz="2000" spc="-40" dirty="0">
                <a:latin typeface="Calibri"/>
                <a:cs typeface="Calibri"/>
              </a:rPr>
              <a:t> </a:t>
            </a:r>
            <a:r>
              <a:rPr sz="2000" spc="-25" dirty="0">
                <a:latin typeface="Calibri"/>
                <a:cs typeface="Calibri"/>
              </a:rPr>
              <a:t>BX</a:t>
            </a:r>
            <a:endParaRPr sz="2000">
              <a:latin typeface="Calibri"/>
              <a:cs typeface="Calibri"/>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11402" y="487502"/>
            <a:ext cx="6918959" cy="697230"/>
          </a:xfrm>
          <a:prstGeom prst="rect">
            <a:avLst/>
          </a:prstGeom>
        </p:spPr>
        <p:txBody>
          <a:bodyPr vert="horz" wrap="square" lIns="0" tIns="13335" rIns="0" bIns="0" rtlCol="0">
            <a:spAutoFit/>
          </a:bodyPr>
          <a:lstStyle/>
          <a:p>
            <a:pPr marL="12700">
              <a:lnSpc>
                <a:spcPct val="100000"/>
              </a:lnSpc>
              <a:spcBef>
                <a:spcPts val="105"/>
              </a:spcBef>
            </a:pPr>
            <a:r>
              <a:rPr sz="4400" b="0" spc="204" dirty="0">
                <a:latin typeface="Arial MT"/>
                <a:cs typeface="Arial MT"/>
              </a:rPr>
              <a:t>Register</a:t>
            </a:r>
            <a:r>
              <a:rPr sz="4400" b="0" spc="-155" dirty="0">
                <a:latin typeface="Arial MT"/>
                <a:cs typeface="Arial MT"/>
              </a:rPr>
              <a:t> </a:t>
            </a:r>
            <a:r>
              <a:rPr sz="4400" b="0" spc="240" dirty="0">
                <a:latin typeface="Arial MT"/>
                <a:cs typeface="Arial MT"/>
              </a:rPr>
              <a:t>Addressing</a:t>
            </a:r>
            <a:r>
              <a:rPr sz="4400" b="0" spc="-155" dirty="0">
                <a:latin typeface="Arial MT"/>
                <a:cs typeface="Arial MT"/>
              </a:rPr>
              <a:t> </a:t>
            </a:r>
            <a:r>
              <a:rPr sz="4400" b="0" spc="105" dirty="0">
                <a:latin typeface="Arial MT"/>
                <a:cs typeface="Arial MT"/>
              </a:rPr>
              <a:t>(2/2)</a:t>
            </a:r>
            <a:endParaRPr sz="4400">
              <a:latin typeface="Arial MT"/>
              <a:cs typeface="Arial MT"/>
            </a:endParaRP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38100">
              <a:lnSpc>
                <a:spcPts val="1410"/>
              </a:lnSpc>
            </a:pPr>
            <a:fld id="{81D60167-4931-47E6-BA6A-407CBD079E47}" type="slidenum">
              <a:rPr dirty="0"/>
              <a:pPr marL="38100">
                <a:lnSpc>
                  <a:spcPts val="1410"/>
                </a:lnSpc>
              </a:pPr>
              <a:t>64</a:t>
            </a:fld>
            <a:endParaRPr dirty="0"/>
          </a:p>
        </p:txBody>
      </p:sp>
      <p:sp>
        <p:nvSpPr>
          <p:cNvPr id="3" name="object 3"/>
          <p:cNvSpPr txBox="1"/>
          <p:nvPr/>
        </p:nvSpPr>
        <p:spPr>
          <a:xfrm>
            <a:off x="598119" y="1740230"/>
            <a:ext cx="6735445" cy="3411190"/>
          </a:xfrm>
          <a:prstGeom prst="rect">
            <a:avLst/>
          </a:prstGeom>
        </p:spPr>
        <p:txBody>
          <a:bodyPr vert="horz" wrap="square" lIns="0" tIns="12700" rIns="0" bIns="0" rtlCol="0">
            <a:spAutoFit/>
          </a:bodyPr>
          <a:lstStyle/>
          <a:p>
            <a:pPr marL="355600" indent="-342900">
              <a:lnSpc>
                <a:spcPct val="100000"/>
              </a:lnSpc>
              <a:spcBef>
                <a:spcPts val="100"/>
              </a:spcBef>
              <a:buFont typeface="Arial MT"/>
              <a:buChar char="•"/>
              <a:tabLst>
                <a:tab pos="354965" algn="l"/>
                <a:tab pos="355600" algn="l"/>
              </a:tabLst>
            </a:pPr>
            <a:r>
              <a:rPr sz="2400" dirty="0">
                <a:solidFill>
                  <a:srgbClr val="FF0000"/>
                </a:solidFill>
                <a:latin typeface="Calibri"/>
                <a:cs typeface="Calibri"/>
              </a:rPr>
              <a:t>No</a:t>
            </a:r>
            <a:r>
              <a:rPr sz="2400" spc="-50" dirty="0">
                <a:solidFill>
                  <a:srgbClr val="FF0000"/>
                </a:solidFill>
                <a:latin typeface="Calibri"/>
                <a:cs typeface="Calibri"/>
              </a:rPr>
              <a:t> </a:t>
            </a:r>
            <a:r>
              <a:rPr sz="2400" dirty="0">
                <a:solidFill>
                  <a:srgbClr val="FF0000"/>
                </a:solidFill>
                <a:latin typeface="Calibri"/>
                <a:cs typeface="Calibri"/>
              </a:rPr>
              <a:t>memory</a:t>
            </a:r>
            <a:r>
              <a:rPr sz="2400" spc="-60" dirty="0">
                <a:solidFill>
                  <a:srgbClr val="FF0000"/>
                </a:solidFill>
                <a:latin typeface="Calibri"/>
                <a:cs typeface="Calibri"/>
              </a:rPr>
              <a:t> </a:t>
            </a:r>
            <a:r>
              <a:rPr sz="2400" dirty="0">
                <a:solidFill>
                  <a:srgbClr val="FF0000"/>
                </a:solidFill>
                <a:latin typeface="Calibri"/>
                <a:cs typeface="Calibri"/>
              </a:rPr>
              <a:t>access</a:t>
            </a:r>
            <a:endParaRPr sz="2400">
              <a:latin typeface="Calibri"/>
              <a:cs typeface="Calibri"/>
            </a:endParaRPr>
          </a:p>
          <a:p>
            <a:pPr marL="355600" indent="-342900">
              <a:lnSpc>
                <a:spcPct val="100000"/>
              </a:lnSpc>
              <a:spcBef>
                <a:spcPts val="2014"/>
              </a:spcBef>
              <a:buFont typeface="Arial MT"/>
              <a:buChar char="•"/>
              <a:tabLst>
                <a:tab pos="354965" algn="l"/>
                <a:tab pos="355600" algn="l"/>
              </a:tabLst>
            </a:pPr>
            <a:r>
              <a:rPr sz="2400" spc="-30" dirty="0">
                <a:solidFill>
                  <a:srgbClr val="FF0000"/>
                </a:solidFill>
                <a:latin typeface="Calibri"/>
                <a:cs typeface="Calibri"/>
              </a:rPr>
              <a:t>Very</a:t>
            </a:r>
            <a:r>
              <a:rPr sz="2400" spc="-40" dirty="0">
                <a:solidFill>
                  <a:srgbClr val="FF0000"/>
                </a:solidFill>
                <a:latin typeface="Calibri"/>
                <a:cs typeface="Calibri"/>
              </a:rPr>
              <a:t> </a:t>
            </a:r>
            <a:r>
              <a:rPr sz="2400" spc="-20" dirty="0">
                <a:solidFill>
                  <a:srgbClr val="FF0000"/>
                </a:solidFill>
                <a:latin typeface="Calibri"/>
                <a:cs typeface="Calibri"/>
              </a:rPr>
              <a:t>fast</a:t>
            </a:r>
            <a:r>
              <a:rPr sz="2400" spc="-45" dirty="0">
                <a:solidFill>
                  <a:srgbClr val="FF0000"/>
                </a:solidFill>
                <a:latin typeface="Calibri"/>
                <a:cs typeface="Calibri"/>
              </a:rPr>
              <a:t> </a:t>
            </a:r>
            <a:r>
              <a:rPr sz="2400" spc="-15" dirty="0">
                <a:solidFill>
                  <a:srgbClr val="FF0000"/>
                </a:solidFill>
                <a:latin typeface="Calibri"/>
                <a:cs typeface="Calibri"/>
              </a:rPr>
              <a:t>execution</a:t>
            </a:r>
            <a:endParaRPr sz="2400">
              <a:latin typeface="Calibri"/>
              <a:cs typeface="Calibri"/>
            </a:endParaRPr>
          </a:p>
          <a:p>
            <a:pPr marL="355600" indent="-342900">
              <a:lnSpc>
                <a:spcPct val="100000"/>
              </a:lnSpc>
              <a:spcBef>
                <a:spcPts val="2020"/>
              </a:spcBef>
              <a:buFont typeface="Arial MT"/>
              <a:buChar char="•"/>
              <a:tabLst>
                <a:tab pos="354965" algn="l"/>
                <a:tab pos="355600" algn="l"/>
              </a:tabLst>
            </a:pPr>
            <a:r>
              <a:rPr sz="2400" spc="-30" dirty="0">
                <a:solidFill>
                  <a:srgbClr val="FF0000"/>
                </a:solidFill>
                <a:latin typeface="Calibri"/>
                <a:cs typeface="Calibri"/>
              </a:rPr>
              <a:t>Very</a:t>
            </a:r>
            <a:r>
              <a:rPr sz="2400" spc="-20" dirty="0">
                <a:solidFill>
                  <a:srgbClr val="FF0000"/>
                </a:solidFill>
                <a:latin typeface="Calibri"/>
                <a:cs typeface="Calibri"/>
              </a:rPr>
              <a:t> </a:t>
            </a:r>
            <a:r>
              <a:rPr sz="2400" spc="-5" dirty="0">
                <a:solidFill>
                  <a:srgbClr val="FF0000"/>
                </a:solidFill>
                <a:latin typeface="Calibri"/>
                <a:cs typeface="Calibri"/>
              </a:rPr>
              <a:t>limited</a:t>
            </a:r>
            <a:r>
              <a:rPr sz="2400" spc="-40" dirty="0">
                <a:solidFill>
                  <a:srgbClr val="FF0000"/>
                </a:solidFill>
                <a:latin typeface="Calibri"/>
                <a:cs typeface="Calibri"/>
              </a:rPr>
              <a:t> </a:t>
            </a:r>
            <a:r>
              <a:rPr sz="2400" spc="-5" dirty="0">
                <a:solidFill>
                  <a:srgbClr val="FF0000"/>
                </a:solidFill>
                <a:latin typeface="Calibri"/>
                <a:cs typeface="Calibri"/>
              </a:rPr>
              <a:t>address</a:t>
            </a:r>
            <a:r>
              <a:rPr sz="2400" spc="-10" dirty="0">
                <a:solidFill>
                  <a:srgbClr val="FF0000"/>
                </a:solidFill>
                <a:latin typeface="Calibri"/>
                <a:cs typeface="Calibri"/>
              </a:rPr>
              <a:t> </a:t>
            </a:r>
            <a:r>
              <a:rPr sz="2400" spc="-5" dirty="0">
                <a:solidFill>
                  <a:srgbClr val="FF0000"/>
                </a:solidFill>
                <a:latin typeface="Calibri"/>
                <a:cs typeface="Calibri"/>
              </a:rPr>
              <a:t>space</a:t>
            </a:r>
            <a:endParaRPr sz="2400">
              <a:latin typeface="Calibri"/>
              <a:cs typeface="Calibri"/>
            </a:endParaRPr>
          </a:p>
          <a:p>
            <a:pPr marL="355600" indent="-342900">
              <a:lnSpc>
                <a:spcPct val="100000"/>
              </a:lnSpc>
              <a:spcBef>
                <a:spcPts val="2014"/>
              </a:spcBef>
              <a:buFont typeface="Arial MT"/>
              <a:buChar char="•"/>
              <a:tabLst>
                <a:tab pos="354965" algn="l"/>
                <a:tab pos="355600" algn="l"/>
              </a:tabLst>
            </a:pPr>
            <a:r>
              <a:rPr sz="2400" dirty="0">
                <a:latin typeface="Calibri"/>
                <a:cs typeface="Calibri"/>
              </a:rPr>
              <a:t>Multiple</a:t>
            </a:r>
            <a:r>
              <a:rPr sz="2400" spc="-25" dirty="0">
                <a:latin typeface="Calibri"/>
                <a:cs typeface="Calibri"/>
              </a:rPr>
              <a:t> </a:t>
            </a:r>
            <a:r>
              <a:rPr sz="2400" spc="-15" dirty="0">
                <a:latin typeface="Calibri"/>
                <a:cs typeface="Calibri"/>
              </a:rPr>
              <a:t>registers</a:t>
            </a:r>
            <a:r>
              <a:rPr sz="2400" spc="-30" dirty="0">
                <a:latin typeface="Calibri"/>
                <a:cs typeface="Calibri"/>
              </a:rPr>
              <a:t> </a:t>
            </a:r>
            <a:r>
              <a:rPr sz="2400" spc="-5" dirty="0">
                <a:latin typeface="Calibri"/>
                <a:cs typeface="Calibri"/>
              </a:rPr>
              <a:t>helps</a:t>
            </a:r>
            <a:r>
              <a:rPr sz="2400" spc="-25" dirty="0">
                <a:latin typeface="Calibri"/>
                <a:cs typeface="Calibri"/>
              </a:rPr>
              <a:t> </a:t>
            </a:r>
            <a:r>
              <a:rPr sz="2400" spc="-10" dirty="0">
                <a:latin typeface="Calibri"/>
                <a:cs typeface="Calibri"/>
              </a:rPr>
              <a:t>performance</a:t>
            </a:r>
            <a:endParaRPr sz="2400">
              <a:latin typeface="Calibri"/>
              <a:cs typeface="Calibri"/>
            </a:endParaRPr>
          </a:p>
          <a:p>
            <a:pPr marL="756285" lvl="1" indent="-287020">
              <a:lnSpc>
                <a:spcPct val="100000"/>
              </a:lnSpc>
              <a:spcBef>
                <a:spcPts val="1785"/>
              </a:spcBef>
              <a:buFont typeface="Arial MT"/>
              <a:buChar char="–"/>
              <a:tabLst>
                <a:tab pos="756285" algn="l"/>
                <a:tab pos="756920" algn="l"/>
              </a:tabLst>
            </a:pPr>
            <a:r>
              <a:rPr sz="2000" spc="-10" dirty="0">
                <a:latin typeface="Calibri"/>
                <a:cs typeface="Calibri"/>
              </a:rPr>
              <a:t>Requires</a:t>
            </a:r>
            <a:r>
              <a:rPr sz="2000" dirty="0">
                <a:latin typeface="Calibri"/>
                <a:cs typeface="Calibri"/>
              </a:rPr>
              <a:t> </a:t>
            </a:r>
            <a:r>
              <a:rPr sz="2000" spc="-5" dirty="0">
                <a:latin typeface="Calibri"/>
                <a:cs typeface="Calibri"/>
              </a:rPr>
              <a:t>good</a:t>
            </a:r>
            <a:r>
              <a:rPr sz="2000" spc="-30" dirty="0">
                <a:latin typeface="Calibri"/>
                <a:cs typeface="Calibri"/>
              </a:rPr>
              <a:t> </a:t>
            </a:r>
            <a:r>
              <a:rPr sz="2000" spc="-5" dirty="0">
                <a:latin typeface="Calibri"/>
                <a:cs typeface="Calibri"/>
              </a:rPr>
              <a:t>assembly</a:t>
            </a:r>
            <a:r>
              <a:rPr sz="2000" spc="20" dirty="0">
                <a:latin typeface="Calibri"/>
                <a:cs typeface="Calibri"/>
              </a:rPr>
              <a:t> </a:t>
            </a:r>
            <a:r>
              <a:rPr sz="2000" spc="-10" dirty="0">
                <a:latin typeface="Calibri"/>
                <a:cs typeface="Calibri"/>
              </a:rPr>
              <a:t>programming</a:t>
            </a:r>
            <a:r>
              <a:rPr sz="2000" spc="-15" dirty="0">
                <a:latin typeface="Calibri"/>
                <a:cs typeface="Calibri"/>
              </a:rPr>
              <a:t> </a:t>
            </a:r>
            <a:r>
              <a:rPr sz="2000" spc="-5" dirty="0">
                <a:latin typeface="Calibri"/>
                <a:cs typeface="Calibri"/>
              </a:rPr>
              <a:t>or</a:t>
            </a:r>
            <a:r>
              <a:rPr sz="2000" spc="-10" dirty="0">
                <a:latin typeface="Calibri"/>
                <a:cs typeface="Calibri"/>
              </a:rPr>
              <a:t> </a:t>
            </a:r>
            <a:r>
              <a:rPr sz="2000" spc="-5" dirty="0">
                <a:latin typeface="Calibri"/>
                <a:cs typeface="Calibri"/>
              </a:rPr>
              <a:t>compiler</a:t>
            </a:r>
            <a:r>
              <a:rPr sz="2000" spc="5" dirty="0">
                <a:latin typeface="Calibri"/>
                <a:cs typeface="Calibri"/>
              </a:rPr>
              <a:t> </a:t>
            </a:r>
            <a:r>
              <a:rPr sz="2000" spc="-5" dirty="0">
                <a:latin typeface="Calibri"/>
                <a:cs typeface="Calibri"/>
              </a:rPr>
              <a:t>writing</a:t>
            </a:r>
            <a:endParaRPr sz="2000">
              <a:latin typeface="Calibri"/>
              <a:cs typeface="Calibri"/>
            </a:endParaRPr>
          </a:p>
          <a:p>
            <a:pPr marL="355600" indent="-342900">
              <a:lnSpc>
                <a:spcPct val="100000"/>
              </a:lnSpc>
              <a:spcBef>
                <a:spcPts val="1864"/>
              </a:spcBef>
              <a:buFont typeface="Arial MT"/>
              <a:buChar char="•"/>
              <a:tabLst>
                <a:tab pos="354965" algn="l"/>
                <a:tab pos="355600" algn="l"/>
              </a:tabLst>
            </a:pPr>
            <a:r>
              <a:rPr lang="en-US" sz="2400" spc="-55" dirty="0" smtClean="0">
                <a:latin typeface="Calibri"/>
                <a:cs typeface="Calibri"/>
              </a:rPr>
              <a:t>Similar to </a:t>
            </a:r>
            <a:r>
              <a:rPr sz="2400" spc="-10" smtClean="0">
                <a:latin typeface="Calibri"/>
                <a:cs typeface="Calibri"/>
              </a:rPr>
              <a:t>Direct</a:t>
            </a:r>
            <a:r>
              <a:rPr sz="2400" spc="-35" smtClean="0">
                <a:latin typeface="Calibri"/>
                <a:cs typeface="Calibri"/>
              </a:rPr>
              <a:t> </a:t>
            </a:r>
            <a:r>
              <a:rPr sz="2400" spc="-5" dirty="0">
                <a:latin typeface="Calibri"/>
                <a:cs typeface="Calibri"/>
              </a:rPr>
              <a:t>addressing</a:t>
            </a:r>
            <a:endParaRPr sz="2400">
              <a:latin typeface="Calibri"/>
              <a:cs typeface="Calibri"/>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9183" y="574675"/>
            <a:ext cx="7688580" cy="528320"/>
          </a:xfrm>
          <a:prstGeom prst="rect">
            <a:avLst/>
          </a:prstGeom>
        </p:spPr>
        <p:txBody>
          <a:bodyPr vert="horz" wrap="square" lIns="0" tIns="12700" rIns="0" bIns="0" rtlCol="0">
            <a:spAutoFit/>
          </a:bodyPr>
          <a:lstStyle/>
          <a:p>
            <a:pPr marL="12700">
              <a:lnSpc>
                <a:spcPct val="100000"/>
              </a:lnSpc>
              <a:spcBef>
                <a:spcPts val="100"/>
              </a:spcBef>
            </a:pPr>
            <a:r>
              <a:rPr sz="3300" b="0" spc="150" dirty="0">
                <a:latin typeface="Arial MT"/>
                <a:cs typeface="Arial MT"/>
              </a:rPr>
              <a:t>Register</a:t>
            </a:r>
            <a:r>
              <a:rPr sz="3300" b="0" spc="-95" dirty="0">
                <a:latin typeface="Arial MT"/>
                <a:cs typeface="Arial MT"/>
              </a:rPr>
              <a:t> </a:t>
            </a:r>
            <a:r>
              <a:rPr sz="3300" b="0" spc="200" dirty="0">
                <a:latin typeface="Arial MT"/>
                <a:cs typeface="Arial MT"/>
              </a:rPr>
              <a:t>Indirect</a:t>
            </a:r>
            <a:r>
              <a:rPr sz="3300" b="0" spc="-95" dirty="0">
                <a:latin typeface="Arial MT"/>
                <a:cs typeface="Arial MT"/>
              </a:rPr>
              <a:t> </a:t>
            </a:r>
            <a:r>
              <a:rPr sz="3300" b="0" spc="180" dirty="0">
                <a:latin typeface="Arial MT"/>
                <a:cs typeface="Arial MT"/>
              </a:rPr>
              <a:t>Addressing</a:t>
            </a:r>
            <a:r>
              <a:rPr sz="3300" b="0" spc="-100" dirty="0">
                <a:latin typeface="Arial MT"/>
                <a:cs typeface="Arial MT"/>
              </a:rPr>
              <a:t> </a:t>
            </a:r>
            <a:r>
              <a:rPr sz="3300" b="0" spc="145" dirty="0">
                <a:latin typeface="Arial MT"/>
                <a:cs typeface="Arial MT"/>
              </a:rPr>
              <a:t>Diagram</a:t>
            </a:r>
            <a:endParaRPr sz="3300">
              <a:latin typeface="Arial MT"/>
              <a:cs typeface="Arial MT"/>
            </a:endParaRP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38100">
              <a:lnSpc>
                <a:spcPts val="1410"/>
              </a:lnSpc>
            </a:pPr>
            <a:fld id="{81D60167-4931-47E6-BA6A-407CBD079E47}" type="slidenum">
              <a:rPr dirty="0"/>
              <a:pPr marL="38100">
                <a:lnSpc>
                  <a:spcPts val="1410"/>
                </a:lnSpc>
              </a:pPr>
              <a:t>65</a:t>
            </a:fld>
            <a:endParaRPr dirty="0"/>
          </a:p>
        </p:txBody>
      </p:sp>
      <p:pic>
        <p:nvPicPr>
          <p:cNvPr id="3" name="object 3"/>
          <p:cNvPicPr/>
          <p:nvPr/>
        </p:nvPicPr>
        <p:blipFill>
          <a:blip r:embed="rId2" cstate="print"/>
          <a:stretch>
            <a:fillRect/>
          </a:stretch>
        </p:blipFill>
        <p:spPr>
          <a:xfrm>
            <a:off x="2051050" y="1773301"/>
            <a:ext cx="4580001" cy="4608449"/>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5940" y="1557228"/>
            <a:ext cx="7952740" cy="2825115"/>
          </a:xfrm>
          <a:prstGeom prst="rect">
            <a:avLst/>
          </a:prstGeom>
        </p:spPr>
        <p:txBody>
          <a:bodyPr vert="horz" wrap="square" lIns="0" tIns="195580" rIns="0" bIns="0" rtlCol="0">
            <a:spAutoFit/>
          </a:bodyPr>
          <a:lstStyle/>
          <a:p>
            <a:pPr marL="424180" indent="-412115">
              <a:lnSpc>
                <a:spcPct val="100000"/>
              </a:lnSpc>
              <a:spcBef>
                <a:spcPts val="1540"/>
              </a:spcBef>
              <a:buFont typeface="Arial MT"/>
              <a:buChar char="•"/>
              <a:tabLst>
                <a:tab pos="424180" algn="l"/>
                <a:tab pos="424815" algn="l"/>
              </a:tabLst>
            </a:pPr>
            <a:r>
              <a:rPr sz="2400" dirty="0">
                <a:latin typeface="Calibri"/>
                <a:cs typeface="Calibri"/>
              </a:rPr>
              <a:t>In</a:t>
            </a:r>
            <a:r>
              <a:rPr sz="2400" spc="-10" dirty="0">
                <a:latin typeface="Calibri"/>
                <a:cs typeface="Calibri"/>
              </a:rPr>
              <a:t> </a:t>
            </a:r>
            <a:r>
              <a:rPr sz="2400" dirty="0">
                <a:latin typeface="Calibri"/>
                <a:cs typeface="Calibri"/>
              </a:rPr>
              <a:t>this</a:t>
            </a:r>
            <a:r>
              <a:rPr sz="2400" spc="-25" dirty="0">
                <a:latin typeface="Calibri"/>
                <a:cs typeface="Calibri"/>
              </a:rPr>
              <a:t> </a:t>
            </a:r>
            <a:r>
              <a:rPr sz="2400" spc="-5" dirty="0">
                <a:latin typeface="Calibri"/>
                <a:cs typeface="Calibri"/>
              </a:rPr>
              <a:t>addressing </a:t>
            </a:r>
            <a:r>
              <a:rPr sz="2400" dirty="0">
                <a:latin typeface="Calibri"/>
                <a:cs typeface="Calibri"/>
              </a:rPr>
              <a:t>the</a:t>
            </a:r>
            <a:r>
              <a:rPr sz="2400" spc="-15" dirty="0">
                <a:latin typeface="Calibri"/>
                <a:cs typeface="Calibri"/>
              </a:rPr>
              <a:t> </a:t>
            </a:r>
            <a:r>
              <a:rPr sz="2400" spc="-25" dirty="0">
                <a:latin typeface="Calibri"/>
                <a:cs typeface="Calibri"/>
              </a:rPr>
              <a:t>operand’s</a:t>
            </a:r>
            <a:r>
              <a:rPr sz="2400" spc="-5" dirty="0">
                <a:latin typeface="Calibri"/>
                <a:cs typeface="Calibri"/>
              </a:rPr>
              <a:t> </a:t>
            </a:r>
            <a:r>
              <a:rPr sz="2400" spc="-20" dirty="0">
                <a:latin typeface="Calibri"/>
                <a:cs typeface="Calibri"/>
              </a:rPr>
              <a:t>offset</a:t>
            </a:r>
            <a:r>
              <a:rPr sz="2400" spc="5" dirty="0">
                <a:latin typeface="Calibri"/>
                <a:cs typeface="Calibri"/>
              </a:rPr>
              <a:t> </a:t>
            </a:r>
            <a:r>
              <a:rPr sz="2400" dirty="0">
                <a:latin typeface="Calibri"/>
                <a:cs typeface="Calibri"/>
              </a:rPr>
              <a:t>is</a:t>
            </a:r>
            <a:r>
              <a:rPr sz="2400" spc="5" dirty="0">
                <a:latin typeface="Calibri"/>
                <a:cs typeface="Calibri"/>
              </a:rPr>
              <a:t> </a:t>
            </a:r>
            <a:r>
              <a:rPr sz="2400" dirty="0">
                <a:latin typeface="Calibri"/>
                <a:cs typeface="Calibri"/>
              </a:rPr>
              <a:t>placed</a:t>
            </a:r>
            <a:r>
              <a:rPr sz="2400" spc="-20" dirty="0">
                <a:latin typeface="Calibri"/>
                <a:cs typeface="Calibri"/>
              </a:rPr>
              <a:t> </a:t>
            </a:r>
            <a:r>
              <a:rPr sz="2400" dirty="0">
                <a:latin typeface="Calibri"/>
                <a:cs typeface="Calibri"/>
              </a:rPr>
              <a:t>in </a:t>
            </a:r>
            <a:r>
              <a:rPr sz="2400" spc="-20" dirty="0">
                <a:latin typeface="Calibri"/>
                <a:cs typeface="Calibri"/>
              </a:rPr>
              <a:t>any</a:t>
            </a:r>
            <a:r>
              <a:rPr sz="2400" dirty="0">
                <a:latin typeface="Calibri"/>
                <a:cs typeface="Calibri"/>
              </a:rPr>
              <a:t> </a:t>
            </a:r>
            <a:r>
              <a:rPr sz="2400" spc="-5" dirty="0">
                <a:latin typeface="Calibri"/>
                <a:cs typeface="Calibri"/>
              </a:rPr>
              <a:t>one </a:t>
            </a:r>
            <a:r>
              <a:rPr sz="2400" spc="-10" dirty="0">
                <a:latin typeface="Calibri"/>
                <a:cs typeface="Calibri"/>
              </a:rPr>
              <a:t>of</a:t>
            </a:r>
            <a:endParaRPr sz="2400">
              <a:latin typeface="Calibri"/>
              <a:cs typeface="Calibri"/>
            </a:endParaRPr>
          </a:p>
          <a:p>
            <a:pPr marL="355600">
              <a:lnSpc>
                <a:spcPct val="100000"/>
              </a:lnSpc>
              <a:spcBef>
                <a:spcPts val="1440"/>
              </a:spcBef>
            </a:pPr>
            <a:r>
              <a:rPr sz="2400" dirty="0">
                <a:latin typeface="Calibri"/>
                <a:cs typeface="Calibri"/>
              </a:rPr>
              <a:t>the</a:t>
            </a:r>
            <a:r>
              <a:rPr sz="2400" spc="-5" dirty="0">
                <a:latin typeface="Calibri"/>
                <a:cs typeface="Calibri"/>
              </a:rPr>
              <a:t> </a:t>
            </a:r>
            <a:r>
              <a:rPr sz="2400" spc="-15" dirty="0">
                <a:latin typeface="Calibri"/>
                <a:cs typeface="Calibri"/>
              </a:rPr>
              <a:t>registers</a:t>
            </a:r>
            <a:r>
              <a:rPr sz="2400" spc="-30" dirty="0">
                <a:latin typeface="Calibri"/>
                <a:cs typeface="Calibri"/>
              </a:rPr>
              <a:t> </a:t>
            </a:r>
            <a:r>
              <a:rPr sz="2400" b="1" spc="-35" dirty="0">
                <a:latin typeface="Calibri"/>
                <a:cs typeface="Calibri"/>
              </a:rPr>
              <a:t>BX,BP,SI,DI</a:t>
            </a:r>
            <a:r>
              <a:rPr sz="2400" b="1" spc="-40" dirty="0">
                <a:latin typeface="Calibri"/>
                <a:cs typeface="Calibri"/>
              </a:rPr>
              <a:t> </a:t>
            </a:r>
            <a:r>
              <a:rPr sz="2400" b="1" dirty="0">
                <a:latin typeface="Calibri"/>
                <a:cs typeface="Calibri"/>
              </a:rPr>
              <a:t>as</a:t>
            </a:r>
            <a:r>
              <a:rPr sz="2400" b="1" spc="-5" dirty="0">
                <a:latin typeface="Calibri"/>
                <a:cs typeface="Calibri"/>
              </a:rPr>
              <a:t> specified</a:t>
            </a:r>
            <a:r>
              <a:rPr sz="2400" b="1" spc="-10" dirty="0">
                <a:latin typeface="Calibri"/>
                <a:cs typeface="Calibri"/>
              </a:rPr>
              <a:t> </a:t>
            </a:r>
            <a:r>
              <a:rPr sz="2400" b="1" dirty="0">
                <a:latin typeface="Calibri"/>
                <a:cs typeface="Calibri"/>
              </a:rPr>
              <a:t>in the</a:t>
            </a:r>
            <a:r>
              <a:rPr sz="2400" b="1" spc="-20" dirty="0">
                <a:latin typeface="Calibri"/>
                <a:cs typeface="Calibri"/>
              </a:rPr>
              <a:t> </a:t>
            </a:r>
            <a:r>
              <a:rPr sz="2400" b="1" spc="-5" dirty="0">
                <a:latin typeface="Calibri"/>
                <a:cs typeface="Calibri"/>
              </a:rPr>
              <a:t>instruction</a:t>
            </a:r>
            <a:r>
              <a:rPr sz="2400" spc="-5" dirty="0">
                <a:latin typeface="Calibri"/>
                <a:cs typeface="Calibri"/>
              </a:rPr>
              <a:t>.</a:t>
            </a:r>
            <a:endParaRPr sz="2400">
              <a:latin typeface="Calibri"/>
              <a:cs typeface="Calibri"/>
            </a:endParaRPr>
          </a:p>
          <a:p>
            <a:pPr marL="355600" marR="140970" indent="-343535">
              <a:lnSpc>
                <a:spcPct val="150000"/>
              </a:lnSpc>
              <a:spcBef>
                <a:spcPts val="580"/>
              </a:spcBef>
              <a:buFont typeface="Arial MT"/>
              <a:buChar char="•"/>
              <a:tabLst>
                <a:tab pos="355600" algn="l"/>
                <a:tab pos="356235" algn="l"/>
              </a:tabLst>
            </a:pPr>
            <a:r>
              <a:rPr sz="2400" spc="-5" dirty="0">
                <a:latin typeface="Calibri"/>
                <a:cs typeface="Calibri"/>
              </a:rPr>
              <a:t>The </a:t>
            </a:r>
            <a:r>
              <a:rPr sz="2400" spc="-15" dirty="0">
                <a:latin typeface="Calibri"/>
                <a:cs typeface="Calibri"/>
              </a:rPr>
              <a:t>effective </a:t>
            </a:r>
            <a:r>
              <a:rPr sz="2400" spc="-5" dirty="0">
                <a:latin typeface="Calibri"/>
                <a:cs typeface="Calibri"/>
              </a:rPr>
              <a:t>address of </a:t>
            </a:r>
            <a:r>
              <a:rPr sz="2400" dirty="0">
                <a:latin typeface="Calibri"/>
                <a:cs typeface="Calibri"/>
              </a:rPr>
              <a:t>the </a:t>
            </a:r>
            <a:r>
              <a:rPr sz="2400" spc="-15" dirty="0">
                <a:latin typeface="Calibri"/>
                <a:cs typeface="Calibri"/>
              </a:rPr>
              <a:t>data </a:t>
            </a:r>
            <a:r>
              <a:rPr sz="2400" dirty="0">
                <a:latin typeface="Calibri"/>
                <a:cs typeface="Calibri"/>
              </a:rPr>
              <a:t>is in the </a:t>
            </a:r>
            <a:r>
              <a:rPr sz="2400" spc="-5" dirty="0">
                <a:latin typeface="Calibri"/>
                <a:cs typeface="Calibri"/>
              </a:rPr>
              <a:t>base </a:t>
            </a:r>
            <a:r>
              <a:rPr sz="2400" spc="-15" dirty="0">
                <a:latin typeface="Calibri"/>
                <a:cs typeface="Calibri"/>
              </a:rPr>
              <a:t>register </a:t>
            </a:r>
            <a:r>
              <a:rPr sz="2400" spc="-5" dirty="0">
                <a:latin typeface="Calibri"/>
                <a:cs typeface="Calibri"/>
              </a:rPr>
              <a:t>or </a:t>
            </a:r>
            <a:r>
              <a:rPr sz="2400" dirty="0">
                <a:latin typeface="Calibri"/>
                <a:cs typeface="Calibri"/>
              </a:rPr>
              <a:t>an </a:t>
            </a:r>
            <a:r>
              <a:rPr sz="2400" spc="-530" dirty="0">
                <a:latin typeface="Calibri"/>
                <a:cs typeface="Calibri"/>
              </a:rPr>
              <a:t> </a:t>
            </a:r>
            <a:r>
              <a:rPr sz="2400" spc="-10" dirty="0">
                <a:latin typeface="Calibri"/>
                <a:cs typeface="Calibri"/>
              </a:rPr>
              <a:t>index</a:t>
            </a:r>
            <a:r>
              <a:rPr sz="2400" spc="-15" dirty="0">
                <a:latin typeface="Calibri"/>
                <a:cs typeface="Calibri"/>
              </a:rPr>
              <a:t> register</a:t>
            </a:r>
            <a:r>
              <a:rPr sz="2400" spc="-10" dirty="0">
                <a:latin typeface="Calibri"/>
                <a:cs typeface="Calibri"/>
              </a:rPr>
              <a:t> that</a:t>
            </a:r>
            <a:r>
              <a:rPr sz="2400" spc="-15" dirty="0">
                <a:latin typeface="Calibri"/>
                <a:cs typeface="Calibri"/>
              </a:rPr>
              <a:t> </a:t>
            </a:r>
            <a:r>
              <a:rPr sz="2400" dirty="0">
                <a:latin typeface="Calibri"/>
                <a:cs typeface="Calibri"/>
              </a:rPr>
              <a:t>is </a:t>
            </a:r>
            <a:r>
              <a:rPr sz="2400" spc="-5" dirty="0">
                <a:latin typeface="Calibri"/>
                <a:cs typeface="Calibri"/>
              </a:rPr>
              <a:t>specified</a:t>
            </a:r>
            <a:r>
              <a:rPr sz="2400" spc="5" dirty="0">
                <a:latin typeface="Calibri"/>
                <a:cs typeface="Calibri"/>
              </a:rPr>
              <a:t> </a:t>
            </a:r>
            <a:r>
              <a:rPr sz="2400" spc="-10" dirty="0">
                <a:latin typeface="Calibri"/>
                <a:cs typeface="Calibri"/>
              </a:rPr>
              <a:t>by</a:t>
            </a:r>
            <a:r>
              <a:rPr sz="2400" dirty="0">
                <a:latin typeface="Calibri"/>
                <a:cs typeface="Calibri"/>
              </a:rPr>
              <a:t> the</a:t>
            </a:r>
            <a:r>
              <a:rPr sz="2400" spc="-10" dirty="0">
                <a:latin typeface="Calibri"/>
                <a:cs typeface="Calibri"/>
              </a:rPr>
              <a:t> </a:t>
            </a:r>
            <a:r>
              <a:rPr sz="2400" spc="-5" dirty="0">
                <a:latin typeface="Calibri"/>
                <a:cs typeface="Calibri"/>
              </a:rPr>
              <a:t>instruction.</a:t>
            </a:r>
            <a:endParaRPr sz="2400">
              <a:latin typeface="Calibri"/>
              <a:cs typeface="Calibri"/>
            </a:endParaRPr>
          </a:p>
          <a:p>
            <a:pPr marL="469900">
              <a:lnSpc>
                <a:spcPct val="100000"/>
              </a:lnSpc>
              <a:spcBef>
                <a:spcPts val="1780"/>
              </a:spcBef>
              <a:tabLst>
                <a:tab pos="756285" algn="l"/>
              </a:tabLst>
            </a:pPr>
            <a:r>
              <a:rPr sz="2000" dirty="0">
                <a:latin typeface="Arial MT"/>
                <a:cs typeface="Arial MT"/>
              </a:rPr>
              <a:t>–	</a:t>
            </a:r>
            <a:r>
              <a:rPr sz="2000" i="1" spc="-5" dirty="0">
                <a:latin typeface="Calibri"/>
                <a:cs typeface="Calibri"/>
              </a:rPr>
              <a:t>Here</a:t>
            </a:r>
            <a:r>
              <a:rPr sz="2000" i="1" spc="-20" dirty="0">
                <a:latin typeface="Calibri"/>
                <a:cs typeface="Calibri"/>
              </a:rPr>
              <a:t> </a:t>
            </a:r>
            <a:r>
              <a:rPr sz="2000" i="1" dirty="0">
                <a:latin typeface="Calibri"/>
                <a:cs typeface="Calibri"/>
              </a:rPr>
              <a:t>two</a:t>
            </a:r>
            <a:r>
              <a:rPr sz="2000" i="1" spc="-10" dirty="0">
                <a:latin typeface="Calibri"/>
                <a:cs typeface="Calibri"/>
              </a:rPr>
              <a:t> register </a:t>
            </a:r>
            <a:r>
              <a:rPr sz="2000" i="1" spc="-5" dirty="0">
                <a:latin typeface="Calibri"/>
                <a:cs typeface="Calibri"/>
              </a:rPr>
              <a:t>reference</a:t>
            </a:r>
            <a:r>
              <a:rPr sz="2000" i="1" spc="-25" dirty="0">
                <a:latin typeface="Calibri"/>
                <a:cs typeface="Calibri"/>
              </a:rPr>
              <a:t> </a:t>
            </a:r>
            <a:r>
              <a:rPr sz="2000" i="1" dirty="0">
                <a:latin typeface="Calibri"/>
                <a:cs typeface="Calibri"/>
              </a:rPr>
              <a:t>is required</a:t>
            </a:r>
            <a:r>
              <a:rPr sz="2000" i="1" spc="-30" dirty="0">
                <a:latin typeface="Calibri"/>
                <a:cs typeface="Calibri"/>
              </a:rPr>
              <a:t> </a:t>
            </a:r>
            <a:r>
              <a:rPr sz="2000" i="1" spc="-15" dirty="0">
                <a:latin typeface="Calibri"/>
                <a:cs typeface="Calibri"/>
              </a:rPr>
              <a:t>to</a:t>
            </a:r>
            <a:r>
              <a:rPr sz="2000" i="1" spc="5" dirty="0">
                <a:latin typeface="Calibri"/>
                <a:cs typeface="Calibri"/>
              </a:rPr>
              <a:t> </a:t>
            </a:r>
            <a:r>
              <a:rPr sz="2000" i="1" spc="-10" dirty="0">
                <a:latin typeface="Calibri"/>
                <a:cs typeface="Calibri"/>
              </a:rPr>
              <a:t>access</a:t>
            </a:r>
            <a:r>
              <a:rPr sz="2000" i="1" spc="-20" dirty="0">
                <a:latin typeface="Calibri"/>
                <a:cs typeface="Calibri"/>
              </a:rPr>
              <a:t> </a:t>
            </a:r>
            <a:r>
              <a:rPr sz="2000" i="1" dirty="0">
                <a:latin typeface="Calibri"/>
                <a:cs typeface="Calibri"/>
              </a:rPr>
              <a:t>the </a:t>
            </a:r>
            <a:r>
              <a:rPr sz="2000" i="1" spc="-10" dirty="0">
                <a:latin typeface="Calibri"/>
                <a:cs typeface="Calibri"/>
              </a:rPr>
              <a:t>data.</a:t>
            </a:r>
            <a:endParaRPr sz="2000">
              <a:latin typeface="Calibri"/>
              <a:cs typeface="Calibri"/>
            </a:endParaRPr>
          </a:p>
        </p:txBody>
      </p:sp>
      <p:pic>
        <p:nvPicPr>
          <p:cNvPr id="3" name="object 3"/>
          <p:cNvPicPr/>
          <p:nvPr/>
        </p:nvPicPr>
        <p:blipFill>
          <a:blip r:embed="rId2" cstate="print"/>
          <a:stretch>
            <a:fillRect/>
          </a:stretch>
        </p:blipFill>
        <p:spPr>
          <a:xfrm>
            <a:off x="28575" y="5373687"/>
            <a:ext cx="9097899" cy="1008062"/>
          </a:xfrm>
          <a:prstGeom prst="rect">
            <a:avLst/>
          </a:prstGeom>
        </p:spPr>
      </p:pic>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38100">
              <a:lnSpc>
                <a:spcPts val="1410"/>
              </a:lnSpc>
            </a:pPr>
            <a:fld id="{81D60167-4931-47E6-BA6A-407CBD079E47}" type="slidenum">
              <a:rPr dirty="0"/>
              <a:pPr marL="38100">
                <a:lnSpc>
                  <a:spcPts val="1410"/>
                </a:lnSpc>
              </a:pPr>
              <a:t>66</a:t>
            </a:fld>
            <a:endParaRPr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52447" y="49225"/>
            <a:ext cx="6038215" cy="543560"/>
          </a:xfrm>
          <a:prstGeom prst="rect">
            <a:avLst/>
          </a:prstGeom>
        </p:spPr>
        <p:txBody>
          <a:bodyPr vert="horz" wrap="square" lIns="0" tIns="12065" rIns="0" bIns="0" rtlCol="0">
            <a:spAutoFit/>
          </a:bodyPr>
          <a:lstStyle/>
          <a:p>
            <a:pPr marL="12700">
              <a:lnSpc>
                <a:spcPct val="100000"/>
              </a:lnSpc>
              <a:spcBef>
                <a:spcPts val="95"/>
              </a:spcBef>
            </a:pPr>
            <a:r>
              <a:rPr sz="3400" b="0" spc="155" dirty="0">
                <a:latin typeface="Arial MT"/>
                <a:cs typeface="Arial MT"/>
              </a:rPr>
              <a:t>Register</a:t>
            </a:r>
            <a:r>
              <a:rPr sz="3400" b="0" spc="-110" dirty="0">
                <a:latin typeface="Arial MT"/>
                <a:cs typeface="Arial MT"/>
              </a:rPr>
              <a:t> </a:t>
            </a:r>
            <a:r>
              <a:rPr sz="3400" b="0" spc="204" dirty="0">
                <a:latin typeface="Arial MT"/>
                <a:cs typeface="Arial MT"/>
              </a:rPr>
              <a:t>Indirect</a:t>
            </a:r>
            <a:r>
              <a:rPr sz="3400" b="0" spc="-120" dirty="0">
                <a:latin typeface="Arial MT"/>
                <a:cs typeface="Arial MT"/>
              </a:rPr>
              <a:t> </a:t>
            </a:r>
            <a:r>
              <a:rPr sz="3400" b="0" spc="185" dirty="0">
                <a:latin typeface="Arial MT"/>
                <a:cs typeface="Arial MT"/>
              </a:rPr>
              <a:t>Addressing</a:t>
            </a:r>
            <a:endParaRPr sz="3400">
              <a:latin typeface="Arial MT"/>
              <a:cs typeface="Arial MT"/>
            </a:endParaRP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38100">
              <a:lnSpc>
                <a:spcPts val="1410"/>
              </a:lnSpc>
            </a:pPr>
            <a:fld id="{81D60167-4931-47E6-BA6A-407CBD079E47}" type="slidenum">
              <a:rPr dirty="0"/>
              <a:pPr marL="38100">
                <a:lnSpc>
                  <a:spcPts val="1410"/>
                </a:lnSpc>
              </a:pPr>
              <a:t>67</a:t>
            </a:fld>
            <a:endParaRPr dirty="0"/>
          </a:p>
        </p:txBody>
      </p:sp>
      <p:sp>
        <p:nvSpPr>
          <p:cNvPr id="3" name="object 3"/>
          <p:cNvSpPr txBox="1"/>
          <p:nvPr/>
        </p:nvSpPr>
        <p:spPr>
          <a:xfrm>
            <a:off x="458927" y="993470"/>
            <a:ext cx="7973059" cy="5001895"/>
          </a:xfrm>
          <a:prstGeom prst="rect">
            <a:avLst/>
          </a:prstGeom>
        </p:spPr>
        <p:txBody>
          <a:bodyPr vert="horz" wrap="square" lIns="0" tIns="12065" rIns="0" bIns="0" rtlCol="0">
            <a:spAutoFit/>
          </a:bodyPr>
          <a:lstStyle/>
          <a:p>
            <a:pPr marL="63500">
              <a:lnSpc>
                <a:spcPct val="100000"/>
              </a:lnSpc>
              <a:spcBef>
                <a:spcPts val="95"/>
              </a:spcBef>
            </a:pPr>
            <a:r>
              <a:rPr sz="2800" spc="-20" dirty="0">
                <a:latin typeface="Calibri"/>
                <a:cs typeface="Calibri"/>
              </a:rPr>
              <a:t>MOV</a:t>
            </a:r>
            <a:r>
              <a:rPr sz="2800" spc="-5" dirty="0">
                <a:latin typeface="Calibri"/>
                <a:cs typeface="Calibri"/>
              </a:rPr>
              <a:t> AX,</a:t>
            </a:r>
            <a:r>
              <a:rPr sz="2800" spc="-15" dirty="0">
                <a:latin typeface="Calibri"/>
                <a:cs typeface="Calibri"/>
              </a:rPr>
              <a:t> </a:t>
            </a:r>
            <a:r>
              <a:rPr sz="2800" spc="-25" dirty="0">
                <a:latin typeface="Calibri"/>
                <a:cs typeface="Calibri"/>
              </a:rPr>
              <a:t>[BX]</a:t>
            </a:r>
            <a:endParaRPr sz="2800">
              <a:latin typeface="Calibri"/>
              <a:cs typeface="Calibri"/>
            </a:endParaRPr>
          </a:p>
          <a:p>
            <a:pPr marL="63500" marR="17780">
              <a:lnSpc>
                <a:spcPct val="150000"/>
              </a:lnSpc>
              <a:spcBef>
                <a:spcPts val="690"/>
              </a:spcBef>
            </a:pPr>
            <a:r>
              <a:rPr sz="1800" spc="-10" dirty="0">
                <a:solidFill>
                  <a:srgbClr val="FF0000"/>
                </a:solidFill>
                <a:latin typeface="Calibri"/>
                <a:cs typeface="Calibri"/>
              </a:rPr>
              <a:t>(move</a:t>
            </a:r>
            <a:r>
              <a:rPr sz="1800" spc="10" dirty="0">
                <a:solidFill>
                  <a:srgbClr val="FF0000"/>
                </a:solidFill>
                <a:latin typeface="Calibri"/>
                <a:cs typeface="Calibri"/>
              </a:rPr>
              <a:t> </a:t>
            </a:r>
            <a:r>
              <a:rPr sz="1800" dirty="0">
                <a:solidFill>
                  <a:srgbClr val="FF0000"/>
                </a:solidFill>
                <a:latin typeface="Calibri"/>
                <a:cs typeface="Calibri"/>
              </a:rPr>
              <a:t>the </a:t>
            </a:r>
            <a:r>
              <a:rPr sz="1800" spc="-10" dirty="0">
                <a:solidFill>
                  <a:srgbClr val="FF0000"/>
                </a:solidFill>
                <a:latin typeface="Calibri"/>
                <a:cs typeface="Calibri"/>
              </a:rPr>
              <a:t>contents</a:t>
            </a:r>
            <a:r>
              <a:rPr sz="1800" dirty="0">
                <a:solidFill>
                  <a:srgbClr val="FF0000"/>
                </a:solidFill>
                <a:latin typeface="Calibri"/>
                <a:cs typeface="Calibri"/>
              </a:rPr>
              <a:t> </a:t>
            </a:r>
            <a:r>
              <a:rPr sz="1800" spc="-5" dirty="0">
                <a:solidFill>
                  <a:srgbClr val="FF0000"/>
                </a:solidFill>
                <a:latin typeface="Calibri"/>
                <a:cs typeface="Calibri"/>
              </a:rPr>
              <a:t>of</a:t>
            </a:r>
            <a:r>
              <a:rPr sz="1800" spc="10" dirty="0">
                <a:solidFill>
                  <a:srgbClr val="FF0000"/>
                </a:solidFill>
                <a:latin typeface="Calibri"/>
                <a:cs typeface="Calibri"/>
              </a:rPr>
              <a:t> </a:t>
            </a:r>
            <a:r>
              <a:rPr sz="1800" dirty="0">
                <a:solidFill>
                  <a:srgbClr val="FF0000"/>
                </a:solidFill>
                <a:latin typeface="Calibri"/>
                <a:cs typeface="Calibri"/>
              </a:rPr>
              <a:t>memory</a:t>
            </a:r>
            <a:r>
              <a:rPr sz="1800" spc="-10" dirty="0">
                <a:solidFill>
                  <a:srgbClr val="FF0000"/>
                </a:solidFill>
                <a:latin typeface="Calibri"/>
                <a:cs typeface="Calibri"/>
              </a:rPr>
              <a:t> location</a:t>
            </a:r>
            <a:r>
              <a:rPr sz="1800" spc="20" dirty="0">
                <a:solidFill>
                  <a:srgbClr val="FF0000"/>
                </a:solidFill>
                <a:latin typeface="Calibri"/>
                <a:cs typeface="Calibri"/>
              </a:rPr>
              <a:t> </a:t>
            </a:r>
            <a:r>
              <a:rPr sz="1800" dirty="0">
                <a:solidFill>
                  <a:srgbClr val="FF0000"/>
                </a:solidFill>
                <a:latin typeface="Calibri"/>
                <a:cs typeface="Calibri"/>
              </a:rPr>
              <a:t>s </a:t>
            </a:r>
            <a:r>
              <a:rPr sz="1800" spc="-5" dirty="0">
                <a:solidFill>
                  <a:srgbClr val="FF0000"/>
                </a:solidFill>
                <a:latin typeface="Calibri"/>
                <a:cs typeface="Calibri"/>
              </a:rPr>
              <a:t>addressed</a:t>
            </a:r>
            <a:r>
              <a:rPr sz="1800" spc="-10" dirty="0">
                <a:solidFill>
                  <a:srgbClr val="FF0000"/>
                </a:solidFill>
                <a:latin typeface="Calibri"/>
                <a:cs typeface="Calibri"/>
              </a:rPr>
              <a:t> </a:t>
            </a:r>
            <a:r>
              <a:rPr sz="1800" spc="-5" dirty="0">
                <a:solidFill>
                  <a:srgbClr val="FF0000"/>
                </a:solidFill>
                <a:latin typeface="Calibri"/>
                <a:cs typeface="Calibri"/>
              </a:rPr>
              <a:t>by</a:t>
            </a:r>
            <a:r>
              <a:rPr sz="1800" spc="10" dirty="0">
                <a:solidFill>
                  <a:srgbClr val="FF0000"/>
                </a:solidFill>
                <a:latin typeface="Calibri"/>
                <a:cs typeface="Calibri"/>
              </a:rPr>
              <a:t> </a:t>
            </a:r>
            <a:r>
              <a:rPr sz="1800" dirty="0">
                <a:solidFill>
                  <a:srgbClr val="FF0000"/>
                </a:solidFill>
                <a:latin typeface="Calibri"/>
                <a:cs typeface="Calibri"/>
              </a:rPr>
              <a:t>the </a:t>
            </a:r>
            <a:r>
              <a:rPr sz="1800" spc="-10" dirty="0">
                <a:solidFill>
                  <a:srgbClr val="FF0000"/>
                </a:solidFill>
                <a:latin typeface="Calibri"/>
                <a:cs typeface="Calibri"/>
              </a:rPr>
              <a:t>register</a:t>
            </a:r>
            <a:r>
              <a:rPr sz="1800" spc="10" dirty="0">
                <a:solidFill>
                  <a:srgbClr val="FF0000"/>
                </a:solidFill>
                <a:latin typeface="Calibri"/>
                <a:cs typeface="Calibri"/>
              </a:rPr>
              <a:t> </a:t>
            </a:r>
            <a:r>
              <a:rPr sz="1800" spc="-20" dirty="0">
                <a:solidFill>
                  <a:srgbClr val="FF0000"/>
                </a:solidFill>
                <a:latin typeface="Calibri"/>
                <a:cs typeface="Calibri"/>
              </a:rPr>
              <a:t>BX</a:t>
            </a:r>
            <a:r>
              <a:rPr sz="1800" spc="-5" dirty="0">
                <a:solidFill>
                  <a:srgbClr val="FF0000"/>
                </a:solidFill>
                <a:latin typeface="Calibri"/>
                <a:cs typeface="Calibri"/>
              </a:rPr>
              <a:t> </a:t>
            </a:r>
            <a:r>
              <a:rPr sz="1800" spc="-10" dirty="0">
                <a:solidFill>
                  <a:srgbClr val="FF0000"/>
                </a:solidFill>
                <a:latin typeface="Calibri"/>
                <a:cs typeface="Calibri"/>
              </a:rPr>
              <a:t>to</a:t>
            </a:r>
            <a:r>
              <a:rPr sz="1800" spc="-5" dirty="0">
                <a:solidFill>
                  <a:srgbClr val="FF0000"/>
                </a:solidFill>
                <a:latin typeface="Calibri"/>
                <a:cs typeface="Calibri"/>
              </a:rPr>
              <a:t> </a:t>
            </a:r>
            <a:r>
              <a:rPr sz="1800" dirty="0">
                <a:solidFill>
                  <a:srgbClr val="FF0000"/>
                </a:solidFill>
                <a:latin typeface="Calibri"/>
                <a:cs typeface="Calibri"/>
              </a:rPr>
              <a:t>the </a:t>
            </a:r>
            <a:r>
              <a:rPr sz="1800" spc="-10" dirty="0">
                <a:solidFill>
                  <a:srgbClr val="FF0000"/>
                </a:solidFill>
                <a:latin typeface="Calibri"/>
                <a:cs typeface="Calibri"/>
              </a:rPr>
              <a:t>register </a:t>
            </a:r>
            <a:r>
              <a:rPr sz="1800" spc="-395" dirty="0">
                <a:solidFill>
                  <a:srgbClr val="FF0000"/>
                </a:solidFill>
                <a:latin typeface="Calibri"/>
                <a:cs typeface="Calibri"/>
              </a:rPr>
              <a:t> </a:t>
            </a:r>
            <a:r>
              <a:rPr sz="1800" dirty="0">
                <a:solidFill>
                  <a:srgbClr val="FF0000"/>
                </a:solidFill>
                <a:latin typeface="Calibri"/>
                <a:cs typeface="Calibri"/>
              </a:rPr>
              <a:t>AX)</a:t>
            </a:r>
            <a:endParaRPr sz="1800">
              <a:latin typeface="Calibri"/>
              <a:cs typeface="Calibri"/>
            </a:endParaRPr>
          </a:p>
          <a:p>
            <a:pPr marL="63500" marR="5997575">
              <a:lnSpc>
                <a:spcPct val="150000"/>
              </a:lnSpc>
              <a:spcBef>
                <a:spcPts val="420"/>
              </a:spcBef>
            </a:pPr>
            <a:r>
              <a:rPr sz="2800" spc="-20" dirty="0">
                <a:latin typeface="Calibri"/>
                <a:cs typeface="Calibri"/>
              </a:rPr>
              <a:t>MOV</a:t>
            </a:r>
            <a:r>
              <a:rPr sz="2800" spc="-15" dirty="0">
                <a:latin typeface="Calibri"/>
                <a:cs typeface="Calibri"/>
              </a:rPr>
              <a:t> </a:t>
            </a:r>
            <a:r>
              <a:rPr sz="2800" spc="-5" dirty="0">
                <a:latin typeface="Calibri"/>
                <a:cs typeface="Calibri"/>
              </a:rPr>
              <a:t>AX,</a:t>
            </a:r>
            <a:r>
              <a:rPr sz="2800" spc="-35" dirty="0">
                <a:latin typeface="Calibri"/>
                <a:cs typeface="Calibri"/>
              </a:rPr>
              <a:t> </a:t>
            </a:r>
            <a:r>
              <a:rPr sz="2800" spc="-5" dirty="0">
                <a:latin typeface="Calibri"/>
                <a:cs typeface="Calibri"/>
              </a:rPr>
              <a:t>[DI] </a:t>
            </a:r>
            <a:r>
              <a:rPr sz="2800" spc="-620" dirty="0">
                <a:latin typeface="Calibri"/>
                <a:cs typeface="Calibri"/>
              </a:rPr>
              <a:t> </a:t>
            </a:r>
            <a:r>
              <a:rPr sz="2800" spc="-5" dirty="0">
                <a:latin typeface="Calibri"/>
                <a:cs typeface="Calibri"/>
              </a:rPr>
              <a:t>ADD </a:t>
            </a:r>
            <a:r>
              <a:rPr sz="2800" spc="5" dirty="0">
                <a:latin typeface="Calibri"/>
                <a:cs typeface="Calibri"/>
              </a:rPr>
              <a:t>AL,</a:t>
            </a:r>
            <a:r>
              <a:rPr sz="2800" spc="-15" dirty="0">
                <a:latin typeface="Calibri"/>
                <a:cs typeface="Calibri"/>
              </a:rPr>
              <a:t> </a:t>
            </a:r>
            <a:r>
              <a:rPr sz="2800" spc="-25" dirty="0">
                <a:latin typeface="Calibri"/>
                <a:cs typeface="Calibri"/>
              </a:rPr>
              <a:t>[BX]</a:t>
            </a:r>
            <a:endParaRPr sz="2800">
              <a:latin typeface="Calibri"/>
              <a:cs typeface="Calibri"/>
            </a:endParaRPr>
          </a:p>
          <a:p>
            <a:pPr marL="63500">
              <a:lnSpc>
                <a:spcPct val="100000"/>
              </a:lnSpc>
              <a:spcBef>
                <a:spcPts val="2355"/>
              </a:spcBef>
            </a:pPr>
            <a:r>
              <a:rPr sz="2800" spc="-20" dirty="0">
                <a:latin typeface="Calibri"/>
                <a:cs typeface="Calibri"/>
              </a:rPr>
              <a:t>MOV</a:t>
            </a:r>
            <a:r>
              <a:rPr sz="2800" spc="-15" dirty="0">
                <a:latin typeface="Calibri"/>
                <a:cs typeface="Calibri"/>
              </a:rPr>
              <a:t> </a:t>
            </a:r>
            <a:r>
              <a:rPr sz="2800" spc="-5" dirty="0">
                <a:latin typeface="Calibri"/>
                <a:cs typeface="Calibri"/>
              </a:rPr>
              <a:t>AX,</a:t>
            </a:r>
            <a:r>
              <a:rPr sz="2800" spc="-35" dirty="0">
                <a:latin typeface="Calibri"/>
                <a:cs typeface="Calibri"/>
              </a:rPr>
              <a:t> </a:t>
            </a:r>
            <a:r>
              <a:rPr sz="2800" spc="-5" dirty="0">
                <a:latin typeface="Calibri"/>
                <a:cs typeface="Calibri"/>
              </a:rPr>
              <a:t>[SI]</a:t>
            </a:r>
            <a:endParaRPr sz="2800">
              <a:latin typeface="Calibri"/>
              <a:cs typeface="Calibri"/>
            </a:endParaRPr>
          </a:p>
          <a:p>
            <a:pPr marL="406400" indent="-342900">
              <a:lnSpc>
                <a:spcPct val="100000"/>
              </a:lnSpc>
              <a:spcBef>
                <a:spcPts val="1880"/>
              </a:spcBef>
              <a:buFont typeface="Arial MT"/>
              <a:buChar char="•"/>
              <a:tabLst>
                <a:tab pos="405765" algn="l"/>
                <a:tab pos="406400" algn="l"/>
              </a:tabLst>
            </a:pPr>
            <a:r>
              <a:rPr sz="2000" spc="-5" dirty="0">
                <a:latin typeface="Calibri"/>
                <a:cs typeface="Calibri"/>
              </a:rPr>
              <a:t>Operand</a:t>
            </a:r>
            <a:r>
              <a:rPr sz="2000" spc="-20" dirty="0">
                <a:latin typeface="Calibri"/>
                <a:cs typeface="Calibri"/>
              </a:rPr>
              <a:t> </a:t>
            </a:r>
            <a:r>
              <a:rPr sz="2000" dirty="0">
                <a:latin typeface="Calibri"/>
                <a:cs typeface="Calibri"/>
              </a:rPr>
              <a:t>is</a:t>
            </a:r>
            <a:r>
              <a:rPr sz="2000" spc="5" dirty="0">
                <a:latin typeface="Calibri"/>
                <a:cs typeface="Calibri"/>
              </a:rPr>
              <a:t> </a:t>
            </a:r>
            <a:r>
              <a:rPr sz="2000" dirty="0">
                <a:latin typeface="Calibri"/>
                <a:cs typeface="Calibri"/>
              </a:rPr>
              <a:t>in</a:t>
            </a:r>
            <a:r>
              <a:rPr sz="2000" spc="-15" dirty="0">
                <a:latin typeface="Calibri"/>
                <a:cs typeface="Calibri"/>
              </a:rPr>
              <a:t> </a:t>
            </a:r>
            <a:r>
              <a:rPr sz="2000" dirty="0">
                <a:latin typeface="Calibri"/>
                <a:cs typeface="Calibri"/>
              </a:rPr>
              <a:t>memory</a:t>
            </a:r>
            <a:r>
              <a:rPr sz="2000" spc="-5" dirty="0">
                <a:latin typeface="Calibri"/>
                <a:cs typeface="Calibri"/>
              </a:rPr>
              <a:t> </a:t>
            </a:r>
            <a:r>
              <a:rPr sz="2000" dirty="0">
                <a:latin typeface="Calibri"/>
                <a:cs typeface="Calibri"/>
              </a:rPr>
              <a:t>cell</a:t>
            </a:r>
            <a:r>
              <a:rPr sz="2000" spc="5" dirty="0">
                <a:latin typeface="Calibri"/>
                <a:cs typeface="Calibri"/>
              </a:rPr>
              <a:t> </a:t>
            </a:r>
            <a:r>
              <a:rPr sz="2000" spc="-10" dirty="0">
                <a:latin typeface="Calibri"/>
                <a:cs typeface="Calibri"/>
              </a:rPr>
              <a:t>pointed </a:t>
            </a:r>
            <a:r>
              <a:rPr sz="2000" spc="-15" dirty="0">
                <a:latin typeface="Calibri"/>
                <a:cs typeface="Calibri"/>
              </a:rPr>
              <a:t>to</a:t>
            </a:r>
            <a:r>
              <a:rPr sz="2000" spc="-5" dirty="0">
                <a:latin typeface="Calibri"/>
                <a:cs typeface="Calibri"/>
              </a:rPr>
              <a:t> by</a:t>
            </a:r>
            <a:r>
              <a:rPr sz="2000" spc="-30" dirty="0">
                <a:latin typeface="Calibri"/>
                <a:cs typeface="Calibri"/>
              </a:rPr>
              <a:t> </a:t>
            </a:r>
            <a:r>
              <a:rPr sz="2000" spc="-10" dirty="0">
                <a:latin typeface="Calibri"/>
                <a:cs typeface="Calibri"/>
              </a:rPr>
              <a:t>contents</a:t>
            </a:r>
            <a:r>
              <a:rPr sz="2000" dirty="0">
                <a:latin typeface="Calibri"/>
                <a:cs typeface="Calibri"/>
              </a:rPr>
              <a:t> </a:t>
            </a:r>
            <a:r>
              <a:rPr sz="2000" spc="-5" dirty="0">
                <a:latin typeface="Calibri"/>
                <a:cs typeface="Calibri"/>
              </a:rPr>
              <a:t>of</a:t>
            </a:r>
            <a:r>
              <a:rPr sz="2000" spc="-10" dirty="0">
                <a:latin typeface="Calibri"/>
                <a:cs typeface="Calibri"/>
              </a:rPr>
              <a:t> register</a:t>
            </a:r>
            <a:r>
              <a:rPr sz="2000" spc="15" dirty="0">
                <a:latin typeface="Calibri"/>
                <a:cs typeface="Calibri"/>
              </a:rPr>
              <a:t> </a:t>
            </a:r>
            <a:r>
              <a:rPr sz="2000" dirty="0">
                <a:latin typeface="Calibri"/>
                <a:cs typeface="Calibri"/>
              </a:rPr>
              <a:t>R</a:t>
            </a:r>
            <a:endParaRPr sz="2000">
              <a:latin typeface="Calibri"/>
              <a:cs typeface="Calibri"/>
            </a:endParaRPr>
          </a:p>
          <a:p>
            <a:pPr marL="406400" indent="-342900">
              <a:lnSpc>
                <a:spcPct val="100000"/>
              </a:lnSpc>
              <a:spcBef>
                <a:spcPts val="1680"/>
              </a:spcBef>
              <a:buFont typeface="Arial MT"/>
              <a:buChar char="•"/>
              <a:tabLst>
                <a:tab pos="405765" algn="l"/>
                <a:tab pos="406400" algn="l"/>
              </a:tabLst>
            </a:pPr>
            <a:r>
              <a:rPr sz="2000" spc="-10" dirty="0">
                <a:latin typeface="Calibri"/>
                <a:cs typeface="Calibri"/>
              </a:rPr>
              <a:t>Large</a:t>
            </a:r>
            <a:r>
              <a:rPr sz="2000" spc="-20" dirty="0">
                <a:latin typeface="Calibri"/>
                <a:cs typeface="Calibri"/>
              </a:rPr>
              <a:t> </a:t>
            </a:r>
            <a:r>
              <a:rPr sz="2000" spc="-5" dirty="0">
                <a:latin typeface="Calibri"/>
                <a:cs typeface="Calibri"/>
              </a:rPr>
              <a:t>address</a:t>
            </a:r>
            <a:r>
              <a:rPr sz="2000" spc="-20" dirty="0">
                <a:latin typeface="Calibri"/>
                <a:cs typeface="Calibri"/>
              </a:rPr>
              <a:t> </a:t>
            </a:r>
            <a:r>
              <a:rPr sz="2000" spc="-5" dirty="0">
                <a:latin typeface="Calibri"/>
                <a:cs typeface="Calibri"/>
              </a:rPr>
              <a:t>space</a:t>
            </a:r>
            <a:r>
              <a:rPr sz="2000" spc="-10" dirty="0">
                <a:latin typeface="Calibri"/>
                <a:cs typeface="Calibri"/>
              </a:rPr>
              <a:t> </a:t>
            </a:r>
            <a:r>
              <a:rPr sz="2000" spc="5" dirty="0">
                <a:latin typeface="Calibri"/>
                <a:cs typeface="Calibri"/>
              </a:rPr>
              <a:t>(2</a:t>
            </a:r>
            <a:r>
              <a:rPr sz="1950" spc="7" baseline="25641" dirty="0">
                <a:latin typeface="Calibri"/>
                <a:cs typeface="Calibri"/>
              </a:rPr>
              <a:t>n</a:t>
            </a:r>
            <a:r>
              <a:rPr sz="2000" spc="5" dirty="0">
                <a:latin typeface="Calibri"/>
                <a:cs typeface="Calibri"/>
              </a:rPr>
              <a:t>)</a:t>
            </a:r>
            <a:endParaRPr sz="2000">
              <a:latin typeface="Calibri"/>
              <a:cs typeface="Calibri"/>
            </a:endParaRPr>
          </a:p>
          <a:p>
            <a:pPr marL="406400" indent="-342900">
              <a:lnSpc>
                <a:spcPct val="100000"/>
              </a:lnSpc>
              <a:spcBef>
                <a:spcPts val="1680"/>
              </a:spcBef>
              <a:buFont typeface="Arial MT"/>
              <a:buChar char="•"/>
              <a:tabLst>
                <a:tab pos="405765" algn="l"/>
                <a:tab pos="406400" algn="l"/>
              </a:tabLst>
            </a:pPr>
            <a:r>
              <a:rPr sz="2000" dirty="0">
                <a:latin typeface="Calibri"/>
                <a:cs typeface="Calibri"/>
              </a:rPr>
              <a:t>One</a:t>
            </a:r>
            <a:r>
              <a:rPr sz="2000" spc="-10" dirty="0">
                <a:latin typeface="Calibri"/>
                <a:cs typeface="Calibri"/>
              </a:rPr>
              <a:t> </a:t>
            </a:r>
            <a:r>
              <a:rPr sz="2000" spc="-20" dirty="0">
                <a:latin typeface="Calibri"/>
                <a:cs typeface="Calibri"/>
              </a:rPr>
              <a:t>fewer</a:t>
            </a:r>
            <a:r>
              <a:rPr sz="2000" spc="5" dirty="0">
                <a:latin typeface="Calibri"/>
                <a:cs typeface="Calibri"/>
              </a:rPr>
              <a:t> </a:t>
            </a:r>
            <a:r>
              <a:rPr sz="2000" spc="-5" dirty="0">
                <a:latin typeface="Calibri"/>
                <a:cs typeface="Calibri"/>
              </a:rPr>
              <a:t>memory</a:t>
            </a:r>
            <a:r>
              <a:rPr sz="2000" spc="5" dirty="0">
                <a:latin typeface="Calibri"/>
                <a:cs typeface="Calibri"/>
              </a:rPr>
              <a:t> </a:t>
            </a:r>
            <a:r>
              <a:rPr sz="2000" dirty="0">
                <a:latin typeface="Calibri"/>
                <a:cs typeface="Calibri"/>
              </a:rPr>
              <a:t>access</a:t>
            </a:r>
            <a:r>
              <a:rPr sz="2000" spc="5" dirty="0">
                <a:latin typeface="Calibri"/>
                <a:cs typeface="Calibri"/>
              </a:rPr>
              <a:t> </a:t>
            </a:r>
            <a:r>
              <a:rPr sz="2000" dirty="0">
                <a:latin typeface="Calibri"/>
                <a:cs typeface="Calibri"/>
              </a:rPr>
              <a:t>than </a:t>
            </a:r>
            <a:r>
              <a:rPr sz="2000" spc="-5" dirty="0">
                <a:latin typeface="Calibri"/>
                <a:cs typeface="Calibri"/>
              </a:rPr>
              <a:t>indirect</a:t>
            </a:r>
            <a:r>
              <a:rPr sz="2000" spc="10" dirty="0">
                <a:latin typeface="Calibri"/>
                <a:cs typeface="Calibri"/>
              </a:rPr>
              <a:t> </a:t>
            </a:r>
            <a:r>
              <a:rPr sz="2000" spc="-5" dirty="0">
                <a:latin typeface="Calibri"/>
                <a:cs typeface="Calibri"/>
              </a:rPr>
              <a:t>addressing</a:t>
            </a:r>
            <a:endParaRPr sz="2000">
              <a:latin typeface="Calibri"/>
              <a:cs typeface="Calibri"/>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447800"/>
            <a:ext cx="8933688" cy="4800600"/>
          </a:xfrm>
        </p:spPr>
        <p:txBody>
          <a:bodyPr>
            <a:normAutofit/>
          </a:bodyPr>
          <a:lstStyle/>
          <a:p>
            <a:pPr algn="just"/>
            <a:r>
              <a:rPr lang="en-US" sz="2400" dirty="0" smtClean="0">
                <a:solidFill>
                  <a:srgbClr val="FF0000"/>
                </a:solidFill>
                <a:latin typeface="Times New Roman" pitchFamily="18" charset="0"/>
                <a:cs typeface="Times New Roman" pitchFamily="18" charset="0"/>
              </a:rPr>
              <a:t>the address space limitation (limited range of addresses) of the address field is overcome by having that field refer to a </a:t>
            </a:r>
            <a:r>
              <a:rPr lang="en-US" sz="2400" dirty="0" err="1" smtClean="0">
                <a:solidFill>
                  <a:srgbClr val="FF0000"/>
                </a:solidFill>
                <a:latin typeface="Times New Roman" pitchFamily="18" charset="0"/>
                <a:cs typeface="Times New Roman" pitchFamily="18" charset="0"/>
              </a:rPr>
              <a:t>wordlength</a:t>
            </a:r>
            <a:r>
              <a:rPr lang="en-US" sz="2400" dirty="0" smtClean="0">
                <a:solidFill>
                  <a:srgbClr val="FF0000"/>
                </a:solidFill>
                <a:latin typeface="Times New Roman" pitchFamily="18" charset="0"/>
                <a:cs typeface="Times New Roman" pitchFamily="18" charset="0"/>
              </a:rPr>
              <a:t> location containing an address. </a:t>
            </a:r>
          </a:p>
          <a:p>
            <a:pPr algn="just"/>
            <a:r>
              <a:rPr lang="en-US" sz="2400" dirty="0" smtClean="0">
                <a:solidFill>
                  <a:srgbClr val="FF0000"/>
                </a:solidFill>
                <a:latin typeface="Times New Roman" pitchFamily="18" charset="0"/>
                <a:cs typeface="Times New Roman" pitchFamily="18" charset="0"/>
              </a:rPr>
              <a:t>In addition, register indirect addressing uses one less memory reference than indirect addressing.</a:t>
            </a:r>
            <a:endParaRPr lang="en-US" sz="2400" dirty="0">
              <a:solidFill>
                <a:srgbClr val="FF0000"/>
              </a:solidFill>
              <a:latin typeface="Times New Roman" pitchFamily="18" charset="0"/>
              <a:cs typeface="Times New Roman" pitchFamily="18"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2353945" marR="5080" indent="-2341245">
              <a:lnSpc>
                <a:spcPct val="100000"/>
              </a:lnSpc>
              <a:spcBef>
                <a:spcPts val="105"/>
              </a:spcBef>
            </a:pPr>
            <a:r>
              <a:rPr sz="4400" b="0" spc="220" dirty="0">
                <a:latin typeface="Arial MT"/>
                <a:cs typeface="Arial MT"/>
              </a:rPr>
              <a:t>Displacement</a:t>
            </a:r>
            <a:r>
              <a:rPr sz="4400" b="0" spc="-180" dirty="0">
                <a:latin typeface="Arial MT"/>
                <a:cs typeface="Arial MT"/>
              </a:rPr>
              <a:t> </a:t>
            </a:r>
            <a:r>
              <a:rPr sz="4400" b="0" spc="240" dirty="0">
                <a:latin typeface="Arial MT"/>
                <a:cs typeface="Arial MT"/>
              </a:rPr>
              <a:t>Addressing </a:t>
            </a:r>
            <a:r>
              <a:rPr sz="4400" b="0" spc="-1210" dirty="0">
                <a:latin typeface="Arial MT"/>
                <a:cs typeface="Arial MT"/>
              </a:rPr>
              <a:t> </a:t>
            </a:r>
            <a:r>
              <a:rPr sz="4400" b="0" spc="195" dirty="0">
                <a:latin typeface="Arial MT"/>
                <a:cs typeface="Arial MT"/>
              </a:rPr>
              <a:t>Diagram</a:t>
            </a:r>
            <a:endParaRPr sz="4400">
              <a:latin typeface="Arial MT"/>
              <a:cs typeface="Arial MT"/>
            </a:endParaRP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38100">
              <a:lnSpc>
                <a:spcPts val="1410"/>
              </a:lnSpc>
            </a:pPr>
            <a:fld id="{81D60167-4931-47E6-BA6A-407CBD079E47}" type="slidenum">
              <a:rPr dirty="0"/>
              <a:pPr marL="38100">
                <a:lnSpc>
                  <a:spcPts val="1410"/>
                </a:lnSpc>
              </a:pPr>
              <a:t>69</a:t>
            </a:fld>
            <a:endParaRPr dirty="0"/>
          </a:p>
        </p:txBody>
      </p:sp>
      <p:pic>
        <p:nvPicPr>
          <p:cNvPr id="3" name="object 3"/>
          <p:cNvPicPr/>
          <p:nvPr/>
        </p:nvPicPr>
        <p:blipFill>
          <a:blip r:embed="rId2" cstate="print"/>
          <a:stretch>
            <a:fillRect/>
          </a:stretch>
        </p:blipFill>
        <p:spPr>
          <a:xfrm>
            <a:off x="2124075" y="1773237"/>
            <a:ext cx="4449826" cy="44640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76200" y="1447800"/>
            <a:ext cx="8857488" cy="4800600"/>
          </a:xfrm>
        </p:spPr>
        <p:txBody>
          <a:bodyPr>
            <a:normAutofit/>
          </a:bodyPr>
          <a:lstStyle/>
          <a:p>
            <a:pPr algn="just"/>
            <a:r>
              <a:rPr lang="en-US" sz="2400" dirty="0">
                <a:latin typeface="Times New Roman" panose="02020603050405020304" pitchFamily="18" charset="0"/>
                <a:cs typeface="Times New Roman" panose="02020603050405020304" pitchFamily="18" charset="0"/>
              </a:rPr>
              <a:t>The data </a:t>
            </a:r>
            <a:r>
              <a:rPr lang="en-US" sz="2400" dirty="0" smtClean="0">
                <a:latin typeface="Times New Roman" panose="02020603050405020304" pitchFamily="18" charset="0"/>
                <a:cs typeface="Times New Roman" panose="02020603050405020304" pitchFamily="18" charset="0"/>
              </a:rPr>
              <a:t>transfer and </a:t>
            </a:r>
            <a:r>
              <a:rPr lang="en-US" sz="2400" dirty="0">
                <a:latin typeface="Times New Roman" panose="02020603050405020304" pitchFamily="18" charset="0"/>
                <a:cs typeface="Times New Roman" panose="02020603050405020304" pitchFamily="18" charset="0"/>
              </a:rPr>
              <a:t>logic control paths are indicated, including an element labeled internal </a:t>
            </a:r>
            <a:r>
              <a:rPr lang="en-US" sz="2400" dirty="0" smtClean="0">
                <a:latin typeface="Times New Roman" panose="02020603050405020304" pitchFamily="18" charset="0"/>
                <a:cs typeface="Times New Roman" panose="02020603050405020304" pitchFamily="18" charset="0"/>
              </a:rPr>
              <a:t>processor bus</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This </a:t>
            </a:r>
            <a:r>
              <a:rPr lang="en-US" sz="2400" dirty="0">
                <a:latin typeface="Times New Roman" panose="02020603050405020304" pitchFamily="18" charset="0"/>
                <a:cs typeface="Times New Roman" panose="02020603050405020304" pitchFamily="18" charset="0"/>
              </a:rPr>
              <a:t>element is needed to </a:t>
            </a:r>
            <a:r>
              <a:rPr lang="en-US" sz="2400" dirty="0">
                <a:solidFill>
                  <a:srgbClr val="FF0000"/>
                </a:solidFill>
                <a:latin typeface="Times New Roman" panose="02020603050405020304" pitchFamily="18" charset="0"/>
                <a:cs typeface="Times New Roman" panose="02020603050405020304" pitchFamily="18" charset="0"/>
              </a:rPr>
              <a:t>transfer data between the various registers </a:t>
            </a:r>
            <a:r>
              <a:rPr lang="en-US" sz="2400" dirty="0" smtClean="0">
                <a:solidFill>
                  <a:srgbClr val="FF0000"/>
                </a:solidFill>
                <a:latin typeface="Times New Roman" panose="02020603050405020304" pitchFamily="18" charset="0"/>
                <a:cs typeface="Times New Roman" panose="02020603050405020304" pitchFamily="18" charset="0"/>
              </a:rPr>
              <a:t>and the </a:t>
            </a:r>
            <a:r>
              <a:rPr lang="en-US" sz="2400" dirty="0">
                <a:solidFill>
                  <a:srgbClr val="FF0000"/>
                </a:solidFill>
                <a:latin typeface="Times New Roman" panose="02020603050405020304" pitchFamily="18" charset="0"/>
                <a:cs typeface="Times New Roman" panose="02020603050405020304" pitchFamily="18" charset="0"/>
              </a:rPr>
              <a:t>ALU</a:t>
            </a:r>
            <a:r>
              <a:rPr lang="en-US" sz="2400" dirty="0">
                <a:latin typeface="Times New Roman" panose="02020603050405020304" pitchFamily="18" charset="0"/>
                <a:cs typeface="Times New Roman" panose="02020603050405020304" pitchFamily="18" charset="0"/>
              </a:rPr>
              <a:t> because the ALU in fact operates only on data in the internal </a:t>
            </a:r>
            <a:r>
              <a:rPr lang="en-US" sz="2400" dirty="0" smtClean="0">
                <a:latin typeface="Times New Roman" panose="02020603050405020304" pitchFamily="18" charset="0"/>
                <a:cs typeface="Times New Roman" panose="02020603050405020304" pitchFamily="18" charset="0"/>
              </a:rPr>
              <a:t>processor memory</a:t>
            </a: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720533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72388" y="487502"/>
            <a:ext cx="7000875" cy="697230"/>
          </a:xfrm>
          <a:prstGeom prst="rect">
            <a:avLst/>
          </a:prstGeom>
        </p:spPr>
        <p:txBody>
          <a:bodyPr vert="horz" wrap="square" lIns="0" tIns="13335" rIns="0" bIns="0" rtlCol="0">
            <a:spAutoFit/>
          </a:bodyPr>
          <a:lstStyle/>
          <a:p>
            <a:pPr marL="12700">
              <a:lnSpc>
                <a:spcPct val="100000"/>
              </a:lnSpc>
              <a:spcBef>
                <a:spcPts val="105"/>
              </a:spcBef>
            </a:pPr>
            <a:r>
              <a:rPr sz="4400" b="0" spc="220" dirty="0">
                <a:latin typeface="Arial MT"/>
                <a:cs typeface="Arial MT"/>
              </a:rPr>
              <a:t>Displacement</a:t>
            </a:r>
            <a:r>
              <a:rPr sz="4400" b="0" spc="-180" dirty="0">
                <a:latin typeface="Arial MT"/>
                <a:cs typeface="Arial MT"/>
              </a:rPr>
              <a:t> </a:t>
            </a:r>
            <a:r>
              <a:rPr sz="4400" b="0" spc="240" dirty="0">
                <a:latin typeface="Arial MT"/>
                <a:cs typeface="Arial MT"/>
              </a:rPr>
              <a:t>Addressing</a:t>
            </a:r>
            <a:endParaRPr sz="4400">
              <a:latin typeface="Arial MT"/>
              <a:cs typeface="Arial MT"/>
            </a:endParaRP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38100">
              <a:lnSpc>
                <a:spcPts val="1410"/>
              </a:lnSpc>
            </a:pPr>
            <a:fld id="{81D60167-4931-47E6-BA6A-407CBD079E47}" type="slidenum">
              <a:rPr dirty="0"/>
              <a:pPr marL="38100">
                <a:lnSpc>
                  <a:spcPts val="1410"/>
                </a:lnSpc>
              </a:pPr>
              <a:t>70</a:t>
            </a:fld>
            <a:endParaRPr dirty="0"/>
          </a:p>
        </p:txBody>
      </p:sp>
      <p:sp>
        <p:nvSpPr>
          <p:cNvPr id="3" name="object 3"/>
          <p:cNvSpPr txBox="1"/>
          <p:nvPr/>
        </p:nvSpPr>
        <p:spPr>
          <a:xfrm>
            <a:off x="535024" y="1371600"/>
            <a:ext cx="8075575" cy="5231560"/>
          </a:xfrm>
          <a:prstGeom prst="rect">
            <a:avLst/>
          </a:prstGeom>
        </p:spPr>
        <p:txBody>
          <a:bodyPr vert="horz" wrap="square" lIns="0" tIns="12065" rIns="0" bIns="0" rtlCol="0">
            <a:spAutoFit/>
          </a:bodyPr>
          <a:lstStyle/>
          <a:p>
            <a:pPr>
              <a:lnSpc>
                <a:spcPct val="100000"/>
              </a:lnSpc>
              <a:spcBef>
                <a:spcPts val="15"/>
              </a:spcBef>
              <a:buChar char="•"/>
            </a:pPr>
            <a:endParaRPr sz="1750">
              <a:latin typeface="Calibri"/>
              <a:cs typeface="Calibri"/>
            </a:endParaRPr>
          </a:p>
          <a:p>
            <a:pPr marL="355600" indent="-342900">
              <a:lnSpc>
                <a:spcPct val="100000"/>
              </a:lnSpc>
              <a:spcBef>
                <a:spcPts val="5"/>
              </a:spcBef>
              <a:buFont typeface="Arial MT"/>
              <a:buChar char="•"/>
              <a:tabLst>
                <a:tab pos="354965" algn="l"/>
                <a:tab pos="355600" algn="l"/>
              </a:tabLst>
            </a:pPr>
            <a:r>
              <a:rPr lang="en-US" sz="2800" spc="-5" dirty="0" smtClean="0">
                <a:latin typeface="Calibri"/>
                <a:cs typeface="Calibri"/>
              </a:rPr>
              <a:t>Combination of </a:t>
            </a:r>
            <a:r>
              <a:rPr sz="2800" smtClean="0">
                <a:latin typeface="Calibri"/>
                <a:cs typeface="Calibri"/>
              </a:rPr>
              <a:t> </a:t>
            </a:r>
            <a:r>
              <a:rPr sz="2800" spc="-15" dirty="0">
                <a:latin typeface="Calibri"/>
                <a:cs typeface="Calibri"/>
              </a:rPr>
              <a:t>direct</a:t>
            </a:r>
            <a:r>
              <a:rPr sz="2800" spc="20" dirty="0">
                <a:latin typeface="Calibri"/>
                <a:cs typeface="Calibri"/>
              </a:rPr>
              <a:t> </a:t>
            </a:r>
            <a:r>
              <a:rPr sz="2800" spc="-5" dirty="0">
                <a:latin typeface="Calibri"/>
                <a:cs typeface="Calibri"/>
              </a:rPr>
              <a:t>and</a:t>
            </a:r>
            <a:r>
              <a:rPr sz="2800" spc="20" dirty="0">
                <a:latin typeface="Calibri"/>
                <a:cs typeface="Calibri"/>
              </a:rPr>
              <a:t> </a:t>
            </a:r>
            <a:r>
              <a:rPr sz="2800" spc="-20">
                <a:latin typeface="Calibri"/>
                <a:cs typeface="Calibri"/>
              </a:rPr>
              <a:t>register</a:t>
            </a:r>
            <a:r>
              <a:rPr sz="2800" spc="5">
                <a:latin typeface="Calibri"/>
                <a:cs typeface="Calibri"/>
              </a:rPr>
              <a:t> </a:t>
            </a:r>
            <a:r>
              <a:rPr sz="2800" spc="-15" smtClean="0">
                <a:latin typeface="Calibri"/>
                <a:cs typeface="Calibri"/>
              </a:rPr>
              <a:t>indirect</a:t>
            </a:r>
            <a:endParaRPr lang="en-US" sz="2800" spc="-15" dirty="0" smtClean="0">
              <a:latin typeface="Calibri"/>
              <a:cs typeface="Calibri"/>
            </a:endParaRPr>
          </a:p>
          <a:p>
            <a:pPr marL="355600" indent="-342900">
              <a:lnSpc>
                <a:spcPct val="100000"/>
              </a:lnSpc>
              <a:spcBef>
                <a:spcPts val="95"/>
              </a:spcBef>
              <a:buFont typeface="Arial MT"/>
              <a:buChar char="•"/>
              <a:tabLst>
                <a:tab pos="354965" algn="l"/>
                <a:tab pos="355600" algn="l"/>
              </a:tabLst>
            </a:pPr>
            <a:r>
              <a:rPr lang="en-US" sz="3600" spc="-15" dirty="0" smtClean="0">
                <a:latin typeface="Calibri"/>
                <a:cs typeface="Calibri"/>
              </a:rPr>
              <a:t>EA </a:t>
            </a:r>
            <a:r>
              <a:rPr lang="en-US" sz="3600" spc="-5" dirty="0" smtClean="0">
                <a:latin typeface="Calibri"/>
                <a:cs typeface="Calibri"/>
              </a:rPr>
              <a:t>=</a:t>
            </a:r>
            <a:r>
              <a:rPr lang="en-US" sz="3600" spc="-15" dirty="0" smtClean="0">
                <a:latin typeface="Calibri"/>
                <a:cs typeface="Calibri"/>
              </a:rPr>
              <a:t> </a:t>
            </a:r>
            <a:r>
              <a:rPr lang="en-US" sz="3600" spc="-5" dirty="0" smtClean="0">
                <a:latin typeface="Calibri"/>
                <a:cs typeface="Calibri"/>
              </a:rPr>
              <a:t>A</a:t>
            </a:r>
            <a:r>
              <a:rPr lang="en-US" sz="3600" dirty="0" smtClean="0">
                <a:latin typeface="Calibri"/>
                <a:cs typeface="Calibri"/>
              </a:rPr>
              <a:t> </a:t>
            </a:r>
            <a:r>
              <a:rPr lang="en-US" sz="3600" spc="-5" dirty="0" smtClean="0">
                <a:latin typeface="Calibri"/>
                <a:cs typeface="Calibri"/>
              </a:rPr>
              <a:t>+ (R)</a:t>
            </a:r>
            <a:endParaRPr lang="en-US" sz="3600" dirty="0" smtClean="0">
              <a:latin typeface="Calibri"/>
              <a:cs typeface="Calibri"/>
            </a:endParaRPr>
          </a:p>
          <a:p>
            <a:pPr marL="355600" indent="-342900">
              <a:lnSpc>
                <a:spcPct val="100000"/>
              </a:lnSpc>
              <a:spcBef>
                <a:spcPts val="1880"/>
              </a:spcBef>
              <a:buFont typeface="Arial MT"/>
              <a:buChar char="•"/>
              <a:tabLst>
                <a:tab pos="354965" algn="l"/>
                <a:tab pos="355600" algn="l"/>
              </a:tabLst>
            </a:pPr>
            <a:r>
              <a:rPr lang="en-US" sz="2800" spc="-20" dirty="0" smtClean="0">
                <a:latin typeface="Calibri"/>
                <a:cs typeface="Calibri"/>
              </a:rPr>
              <a:t>Effective</a:t>
            </a:r>
            <a:r>
              <a:rPr lang="en-US" sz="2800" dirty="0" smtClean="0">
                <a:latin typeface="Calibri"/>
                <a:cs typeface="Calibri"/>
              </a:rPr>
              <a:t> </a:t>
            </a:r>
            <a:r>
              <a:rPr lang="en-US" sz="2800" spc="-10" dirty="0" smtClean="0">
                <a:latin typeface="Calibri"/>
                <a:cs typeface="Calibri"/>
              </a:rPr>
              <a:t>address=start</a:t>
            </a:r>
            <a:r>
              <a:rPr lang="en-US" sz="2800" spc="35" dirty="0" smtClean="0">
                <a:latin typeface="Calibri"/>
                <a:cs typeface="Calibri"/>
              </a:rPr>
              <a:t> </a:t>
            </a:r>
            <a:r>
              <a:rPr lang="en-US" sz="2800" spc="-5" dirty="0" smtClean="0">
                <a:latin typeface="Calibri"/>
                <a:cs typeface="Calibri"/>
              </a:rPr>
              <a:t>address </a:t>
            </a:r>
            <a:r>
              <a:rPr lang="en-US" sz="2800" dirty="0" smtClean="0">
                <a:latin typeface="Calibri"/>
                <a:cs typeface="Calibri"/>
              </a:rPr>
              <a:t>+</a:t>
            </a:r>
            <a:r>
              <a:rPr lang="en-US" sz="2800" spc="5" dirty="0" smtClean="0">
                <a:latin typeface="Calibri"/>
                <a:cs typeface="Calibri"/>
              </a:rPr>
              <a:t> </a:t>
            </a:r>
            <a:r>
              <a:rPr lang="en-US" sz="2800" spc="-5" dirty="0" smtClean="0">
                <a:latin typeface="Calibri"/>
                <a:cs typeface="Calibri"/>
              </a:rPr>
              <a:t>displacement</a:t>
            </a:r>
            <a:endParaRPr lang="en-US" sz="2800" dirty="0" smtClean="0">
              <a:latin typeface="Calibri"/>
              <a:cs typeface="Calibri"/>
            </a:endParaRPr>
          </a:p>
          <a:p>
            <a:pPr marL="355600" indent="-342900">
              <a:lnSpc>
                <a:spcPct val="100000"/>
              </a:lnSpc>
              <a:spcBef>
                <a:spcPts val="1680"/>
              </a:spcBef>
              <a:buFont typeface="Arial MT"/>
              <a:buChar char="•"/>
              <a:tabLst>
                <a:tab pos="354965" algn="l"/>
                <a:tab pos="355600" algn="l"/>
              </a:tabLst>
            </a:pPr>
            <a:r>
              <a:rPr lang="en-US" sz="2800" spc="-20" dirty="0" smtClean="0">
                <a:latin typeface="Calibri"/>
                <a:cs typeface="Calibri"/>
              </a:rPr>
              <a:t>Effective</a:t>
            </a:r>
            <a:r>
              <a:rPr lang="en-US" sz="2800" dirty="0" smtClean="0">
                <a:latin typeface="Calibri"/>
                <a:cs typeface="Calibri"/>
              </a:rPr>
              <a:t> </a:t>
            </a:r>
            <a:r>
              <a:rPr lang="en-US" sz="2800" spc="-10" dirty="0" smtClean="0">
                <a:latin typeface="Calibri"/>
                <a:cs typeface="Calibri"/>
              </a:rPr>
              <a:t>address=Offset</a:t>
            </a:r>
            <a:r>
              <a:rPr lang="en-US" sz="2800" spc="30" dirty="0" smtClean="0">
                <a:latin typeface="Calibri"/>
                <a:cs typeface="Calibri"/>
              </a:rPr>
              <a:t> </a:t>
            </a:r>
            <a:r>
              <a:rPr lang="en-US" sz="2800" dirty="0" smtClean="0">
                <a:latin typeface="Calibri"/>
                <a:cs typeface="Calibri"/>
              </a:rPr>
              <a:t>+</a:t>
            </a:r>
            <a:r>
              <a:rPr lang="en-US" sz="2800" spc="5" dirty="0" smtClean="0">
                <a:latin typeface="Calibri"/>
                <a:cs typeface="Calibri"/>
              </a:rPr>
              <a:t> </a:t>
            </a:r>
            <a:r>
              <a:rPr lang="en-US" sz="2800" spc="-5" dirty="0" smtClean="0">
                <a:latin typeface="Calibri"/>
                <a:cs typeface="Calibri"/>
              </a:rPr>
              <a:t>(Segment</a:t>
            </a:r>
            <a:r>
              <a:rPr lang="en-US" sz="2800" spc="5" dirty="0" smtClean="0">
                <a:latin typeface="Calibri"/>
                <a:cs typeface="Calibri"/>
              </a:rPr>
              <a:t> </a:t>
            </a:r>
            <a:r>
              <a:rPr lang="en-US" sz="2800" spc="-10" dirty="0" smtClean="0">
                <a:latin typeface="Calibri"/>
                <a:cs typeface="Calibri"/>
              </a:rPr>
              <a:t>Register)</a:t>
            </a:r>
            <a:endParaRPr sz="2800">
              <a:latin typeface="Calibri"/>
              <a:cs typeface="Calibri"/>
            </a:endParaRPr>
          </a:p>
          <a:p>
            <a:pPr marL="355600" indent="-342900">
              <a:lnSpc>
                <a:spcPct val="100000"/>
              </a:lnSpc>
              <a:spcBef>
                <a:spcPts val="2350"/>
              </a:spcBef>
              <a:buFont typeface="Arial MT"/>
              <a:buChar char="•"/>
              <a:tabLst>
                <a:tab pos="354965" algn="l"/>
                <a:tab pos="355600" algn="l"/>
              </a:tabLst>
            </a:pPr>
            <a:r>
              <a:rPr sz="2800" spc="-10" dirty="0">
                <a:latin typeface="Calibri"/>
                <a:cs typeface="Calibri"/>
              </a:rPr>
              <a:t>Address</a:t>
            </a:r>
            <a:r>
              <a:rPr sz="2800" spc="20" dirty="0">
                <a:latin typeface="Calibri"/>
                <a:cs typeface="Calibri"/>
              </a:rPr>
              <a:t> </a:t>
            </a:r>
            <a:r>
              <a:rPr sz="2800" spc="-10" dirty="0">
                <a:latin typeface="Calibri"/>
                <a:cs typeface="Calibri"/>
              </a:rPr>
              <a:t>field</a:t>
            </a:r>
            <a:r>
              <a:rPr sz="2800" spc="-5" dirty="0">
                <a:latin typeface="Calibri"/>
                <a:cs typeface="Calibri"/>
              </a:rPr>
              <a:t> </a:t>
            </a:r>
            <a:r>
              <a:rPr sz="2800" spc="-10" dirty="0">
                <a:latin typeface="Calibri"/>
                <a:cs typeface="Calibri"/>
              </a:rPr>
              <a:t>hold</a:t>
            </a:r>
            <a:r>
              <a:rPr sz="2800" spc="5" dirty="0">
                <a:latin typeface="Calibri"/>
                <a:cs typeface="Calibri"/>
              </a:rPr>
              <a:t> </a:t>
            </a:r>
            <a:r>
              <a:rPr sz="2800" spc="-10" dirty="0">
                <a:latin typeface="Calibri"/>
                <a:cs typeface="Calibri"/>
              </a:rPr>
              <a:t>two</a:t>
            </a:r>
            <a:r>
              <a:rPr sz="2800" spc="-15" dirty="0">
                <a:latin typeface="Calibri"/>
                <a:cs typeface="Calibri"/>
              </a:rPr>
              <a:t> </a:t>
            </a:r>
            <a:r>
              <a:rPr sz="2800" spc="-10" dirty="0">
                <a:latin typeface="Calibri"/>
                <a:cs typeface="Calibri"/>
              </a:rPr>
              <a:t>values</a:t>
            </a:r>
            <a:endParaRPr sz="2800">
              <a:latin typeface="Calibri"/>
              <a:cs typeface="Calibri"/>
            </a:endParaRPr>
          </a:p>
          <a:p>
            <a:pPr marL="756285" lvl="1" indent="-287020">
              <a:lnSpc>
                <a:spcPct val="100000"/>
              </a:lnSpc>
              <a:spcBef>
                <a:spcPts val="2120"/>
              </a:spcBef>
              <a:buFont typeface="Arial MT"/>
              <a:buChar char="–"/>
              <a:tabLst>
                <a:tab pos="756920" algn="l"/>
              </a:tabLst>
            </a:pPr>
            <a:r>
              <a:rPr sz="2400" dirty="0">
                <a:latin typeface="Calibri"/>
                <a:cs typeface="Calibri"/>
              </a:rPr>
              <a:t>A</a:t>
            </a:r>
            <a:r>
              <a:rPr sz="2400" spc="-35" dirty="0">
                <a:latin typeface="Calibri"/>
                <a:cs typeface="Calibri"/>
              </a:rPr>
              <a:t> </a:t>
            </a:r>
            <a:r>
              <a:rPr sz="2400" dirty="0">
                <a:latin typeface="Calibri"/>
                <a:cs typeface="Calibri"/>
              </a:rPr>
              <a:t>=</a:t>
            </a:r>
            <a:r>
              <a:rPr sz="2400" spc="-25" dirty="0">
                <a:latin typeface="Calibri"/>
                <a:cs typeface="Calibri"/>
              </a:rPr>
              <a:t> </a:t>
            </a:r>
            <a:r>
              <a:rPr sz="2400" spc="-5" dirty="0">
                <a:latin typeface="Calibri"/>
                <a:cs typeface="Calibri"/>
              </a:rPr>
              <a:t>base</a:t>
            </a:r>
            <a:r>
              <a:rPr sz="2400" spc="-25" dirty="0">
                <a:latin typeface="Calibri"/>
                <a:cs typeface="Calibri"/>
              </a:rPr>
              <a:t> </a:t>
            </a:r>
            <a:r>
              <a:rPr sz="2400" spc="-10" dirty="0">
                <a:latin typeface="Calibri"/>
                <a:cs typeface="Calibri"/>
              </a:rPr>
              <a:t>value</a:t>
            </a:r>
            <a:endParaRPr sz="2400">
              <a:latin typeface="Calibri"/>
              <a:cs typeface="Calibri"/>
            </a:endParaRPr>
          </a:p>
          <a:p>
            <a:pPr marL="756285" lvl="1" indent="-287020">
              <a:lnSpc>
                <a:spcPct val="100000"/>
              </a:lnSpc>
              <a:spcBef>
                <a:spcPts val="2014"/>
              </a:spcBef>
              <a:buFont typeface="Arial MT"/>
              <a:buChar char="–"/>
              <a:tabLst>
                <a:tab pos="756920" algn="l"/>
              </a:tabLst>
            </a:pPr>
            <a:r>
              <a:rPr sz="2400" dirty="0">
                <a:latin typeface="Calibri"/>
                <a:cs typeface="Calibri"/>
              </a:rPr>
              <a:t>R</a:t>
            </a:r>
            <a:r>
              <a:rPr sz="2400" spc="-20" dirty="0">
                <a:latin typeface="Calibri"/>
                <a:cs typeface="Calibri"/>
              </a:rPr>
              <a:t> </a:t>
            </a:r>
            <a:r>
              <a:rPr sz="2400" dirty="0">
                <a:latin typeface="Calibri"/>
                <a:cs typeface="Calibri"/>
              </a:rPr>
              <a:t>=</a:t>
            </a:r>
            <a:r>
              <a:rPr sz="2400" spc="-10" dirty="0">
                <a:latin typeface="Calibri"/>
                <a:cs typeface="Calibri"/>
              </a:rPr>
              <a:t> </a:t>
            </a:r>
            <a:r>
              <a:rPr sz="2400" spc="-15" dirty="0">
                <a:latin typeface="Calibri"/>
                <a:cs typeface="Calibri"/>
              </a:rPr>
              <a:t>register </a:t>
            </a:r>
            <a:r>
              <a:rPr sz="2400" spc="-10" dirty="0">
                <a:latin typeface="Calibri"/>
                <a:cs typeface="Calibri"/>
              </a:rPr>
              <a:t>that</a:t>
            </a:r>
            <a:r>
              <a:rPr sz="2400" spc="-25" dirty="0">
                <a:latin typeface="Calibri"/>
                <a:cs typeface="Calibri"/>
              </a:rPr>
              <a:t> </a:t>
            </a:r>
            <a:r>
              <a:rPr sz="2400" spc="-5" dirty="0">
                <a:latin typeface="Calibri"/>
                <a:cs typeface="Calibri"/>
              </a:rPr>
              <a:t>holds</a:t>
            </a:r>
            <a:r>
              <a:rPr sz="2400" spc="-20" dirty="0">
                <a:latin typeface="Calibri"/>
                <a:cs typeface="Calibri"/>
              </a:rPr>
              <a:t> </a:t>
            </a:r>
            <a:r>
              <a:rPr sz="2400" spc="-5" dirty="0">
                <a:latin typeface="Calibri"/>
                <a:cs typeface="Calibri"/>
              </a:rPr>
              <a:t>displacement</a:t>
            </a:r>
            <a:endParaRPr sz="2400">
              <a:latin typeface="Calibri"/>
              <a:cs typeface="Calibri"/>
            </a:endParaRPr>
          </a:p>
          <a:p>
            <a:pPr marL="756285" lvl="1" indent="-287020">
              <a:lnSpc>
                <a:spcPct val="100000"/>
              </a:lnSpc>
              <a:spcBef>
                <a:spcPts val="2020"/>
              </a:spcBef>
              <a:buFont typeface="Arial MT"/>
              <a:buChar char="–"/>
              <a:tabLst>
                <a:tab pos="756920" algn="l"/>
              </a:tabLst>
            </a:pPr>
            <a:r>
              <a:rPr sz="2400" spc="-5" dirty="0">
                <a:latin typeface="Calibri"/>
                <a:cs typeface="Calibri"/>
              </a:rPr>
              <a:t>or</a:t>
            </a:r>
            <a:r>
              <a:rPr sz="2400" spc="-30" dirty="0">
                <a:latin typeface="Calibri"/>
                <a:cs typeface="Calibri"/>
              </a:rPr>
              <a:t> </a:t>
            </a:r>
            <a:r>
              <a:rPr sz="2400" spc="-5" dirty="0">
                <a:latin typeface="Calibri"/>
                <a:cs typeface="Calibri"/>
              </a:rPr>
              <a:t>vice</a:t>
            </a:r>
            <a:r>
              <a:rPr sz="2400" spc="-35" dirty="0">
                <a:latin typeface="Calibri"/>
                <a:cs typeface="Calibri"/>
              </a:rPr>
              <a:t> </a:t>
            </a:r>
            <a:r>
              <a:rPr sz="2400" spc="-15" dirty="0">
                <a:latin typeface="Calibri"/>
                <a:cs typeface="Calibri"/>
              </a:rPr>
              <a:t>versa</a:t>
            </a:r>
            <a:endParaRPr sz="2400">
              <a:latin typeface="Calibri"/>
              <a:cs typeface="Calibri"/>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28600" y="1447800"/>
            <a:ext cx="8705088" cy="4800600"/>
          </a:xfrm>
        </p:spPr>
        <p:txBody>
          <a:bodyPr>
            <a:normAutofit/>
          </a:bodyPr>
          <a:lstStyle/>
          <a:p>
            <a:pPr algn="just"/>
            <a:r>
              <a:rPr lang="en-US" sz="2400" dirty="0" smtClean="0">
                <a:latin typeface="Times New Roman" pitchFamily="18" charset="0"/>
                <a:cs typeface="Times New Roman" pitchFamily="18" charset="0"/>
              </a:rPr>
              <a:t>The value contained in one address field is used directly. (A)</a:t>
            </a:r>
          </a:p>
          <a:p>
            <a:pPr algn="just"/>
            <a:r>
              <a:rPr lang="en-US" sz="2400" dirty="0" smtClean="0">
                <a:latin typeface="Times New Roman" pitchFamily="18" charset="0"/>
                <a:cs typeface="Times New Roman" pitchFamily="18" charset="0"/>
              </a:rPr>
              <a:t>The other address field, or an implicit reference based on </a:t>
            </a:r>
            <a:r>
              <a:rPr lang="en-US" sz="2400" dirty="0" err="1" smtClean="0">
                <a:latin typeface="Times New Roman" pitchFamily="18" charset="0"/>
                <a:cs typeface="Times New Roman" pitchFamily="18" charset="0"/>
              </a:rPr>
              <a:t>opcode</a:t>
            </a:r>
            <a:r>
              <a:rPr lang="en-US" sz="2400" dirty="0" smtClean="0">
                <a:latin typeface="Times New Roman" pitchFamily="18" charset="0"/>
                <a:cs typeface="Times New Roman" pitchFamily="18" charset="0"/>
              </a:rPr>
              <a:t>, refers to a register whose contents are added to A to produce the effective address.</a:t>
            </a:r>
          </a:p>
          <a:p>
            <a:pPr algn="just"/>
            <a:endParaRPr lang="en-US" sz="2400" dirty="0" smtClean="0">
              <a:latin typeface="Times New Roman" pitchFamily="18" charset="0"/>
              <a:cs typeface="Times New Roman" pitchFamily="18" charset="0"/>
            </a:endParaRPr>
          </a:p>
          <a:p>
            <a:pPr algn="just"/>
            <a:r>
              <a:rPr lang="en-US" sz="2400" spc="-15" dirty="0" smtClean="0">
                <a:latin typeface="Calibri"/>
                <a:cs typeface="Calibri"/>
              </a:rPr>
              <a:t>EA </a:t>
            </a:r>
            <a:r>
              <a:rPr lang="en-US" sz="2400" spc="-5" dirty="0" smtClean="0">
                <a:latin typeface="Calibri"/>
                <a:cs typeface="Calibri"/>
              </a:rPr>
              <a:t>=</a:t>
            </a:r>
            <a:r>
              <a:rPr lang="en-US" sz="2400" spc="-15" dirty="0" smtClean="0">
                <a:latin typeface="Calibri"/>
                <a:cs typeface="Calibri"/>
              </a:rPr>
              <a:t> </a:t>
            </a:r>
            <a:r>
              <a:rPr lang="en-US" sz="2400" spc="-5" dirty="0" smtClean="0">
                <a:latin typeface="Calibri"/>
                <a:cs typeface="Calibri"/>
              </a:rPr>
              <a:t>A</a:t>
            </a:r>
            <a:r>
              <a:rPr lang="en-US" sz="2400" dirty="0" smtClean="0">
                <a:latin typeface="Calibri"/>
                <a:cs typeface="Calibri"/>
              </a:rPr>
              <a:t> </a:t>
            </a:r>
            <a:r>
              <a:rPr lang="en-US" sz="2400" spc="-5" dirty="0" smtClean="0">
                <a:latin typeface="Calibri"/>
                <a:cs typeface="Calibri"/>
              </a:rPr>
              <a:t>+ (R)</a:t>
            </a:r>
            <a:endParaRPr lang="en-US" sz="2400" dirty="0" smtClean="0">
              <a:latin typeface="Calibri"/>
              <a:cs typeface="Calibri"/>
            </a:endParaRPr>
          </a:p>
          <a:p>
            <a:pPr algn="just"/>
            <a:endParaRPr lang="en-US" sz="2400" dirty="0">
              <a:latin typeface="Times New Roman" pitchFamily="18" charset="0"/>
              <a:cs typeface="Times New Roman" pitchFamily="18"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533400" y="1447800"/>
            <a:ext cx="8400288" cy="4800600"/>
          </a:xfrm>
        </p:spPr>
        <p:txBody>
          <a:bodyPr/>
          <a:lstStyle/>
          <a:p>
            <a:r>
              <a:rPr lang="en-US" dirty="0" smtClean="0"/>
              <a:t>three of the most common uses of displacement addressing:</a:t>
            </a:r>
          </a:p>
          <a:p>
            <a:r>
              <a:rPr lang="en-US" dirty="0" smtClean="0"/>
              <a:t> Relative addressing</a:t>
            </a:r>
          </a:p>
          <a:p>
            <a:r>
              <a:rPr lang="en-US" dirty="0" smtClean="0"/>
              <a:t> Base-register addressing</a:t>
            </a:r>
          </a:p>
          <a:p>
            <a:r>
              <a:rPr lang="en-US" dirty="0" smtClean="0"/>
              <a:t> Indexing</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Relative addressing</a:t>
            </a:r>
            <a:endParaRPr lang="en-US" dirty="0"/>
          </a:p>
        </p:txBody>
      </p:sp>
      <p:sp>
        <p:nvSpPr>
          <p:cNvPr id="3" name="Content Placeholder 2"/>
          <p:cNvSpPr>
            <a:spLocks noGrp="1"/>
          </p:cNvSpPr>
          <p:nvPr>
            <p:ph idx="1"/>
          </p:nvPr>
        </p:nvSpPr>
        <p:spPr>
          <a:xfrm>
            <a:off x="609600" y="1447800"/>
            <a:ext cx="8324088" cy="4800600"/>
          </a:xfrm>
        </p:spPr>
        <p:txBody>
          <a:bodyPr>
            <a:normAutofit/>
          </a:bodyPr>
          <a:lstStyle/>
          <a:p>
            <a:pPr algn="just"/>
            <a:r>
              <a:rPr lang="en-US" sz="2400" dirty="0" smtClean="0">
                <a:latin typeface="Times New Roman" pitchFamily="18" charset="0"/>
                <a:cs typeface="Times New Roman" pitchFamily="18" charset="0"/>
              </a:rPr>
              <a:t>PC-relative addressing,</a:t>
            </a:r>
          </a:p>
          <a:p>
            <a:pPr algn="just"/>
            <a:r>
              <a:rPr lang="en-US" sz="2400" dirty="0" smtClean="0">
                <a:latin typeface="Times New Roman" pitchFamily="18" charset="0"/>
                <a:cs typeface="Times New Roman" pitchFamily="18" charset="0"/>
              </a:rPr>
              <a:t>the implicitly referenced register is the program counter (PC).</a:t>
            </a:r>
          </a:p>
          <a:p>
            <a:pPr algn="just"/>
            <a:r>
              <a:rPr lang="en-US" sz="2400" dirty="0" smtClean="0">
                <a:latin typeface="Times New Roman" pitchFamily="18" charset="0"/>
                <a:cs typeface="Times New Roman" pitchFamily="18" charset="0"/>
              </a:rPr>
              <a:t> That is, the next instruction address is added to the address field to produce the EA.</a:t>
            </a:r>
            <a:endParaRPr lang="en-US" sz="2400" dirty="0">
              <a:latin typeface="Times New Roman" pitchFamily="18" charset="0"/>
              <a:cs typeface="Times New Roman" pitchFamily="18"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2952" y="487502"/>
            <a:ext cx="7122159" cy="697230"/>
          </a:xfrm>
          <a:prstGeom prst="rect">
            <a:avLst/>
          </a:prstGeom>
        </p:spPr>
        <p:txBody>
          <a:bodyPr vert="horz" wrap="square" lIns="0" tIns="13335" rIns="0" bIns="0" rtlCol="0">
            <a:spAutoFit/>
          </a:bodyPr>
          <a:lstStyle/>
          <a:p>
            <a:pPr marL="12700">
              <a:lnSpc>
                <a:spcPct val="100000"/>
              </a:lnSpc>
              <a:spcBef>
                <a:spcPts val="105"/>
              </a:spcBef>
            </a:pPr>
            <a:r>
              <a:rPr sz="4400" b="0" spc="185" dirty="0">
                <a:latin typeface="Arial MT"/>
                <a:cs typeface="Arial MT"/>
              </a:rPr>
              <a:t>Base-Register</a:t>
            </a:r>
            <a:r>
              <a:rPr sz="4400" b="0" spc="-200" dirty="0">
                <a:latin typeface="Arial MT"/>
                <a:cs typeface="Arial MT"/>
              </a:rPr>
              <a:t> </a:t>
            </a:r>
            <a:r>
              <a:rPr sz="4400" b="0" spc="240" dirty="0">
                <a:latin typeface="Arial MT"/>
                <a:cs typeface="Arial MT"/>
              </a:rPr>
              <a:t>Addressing</a:t>
            </a:r>
            <a:endParaRPr sz="4400">
              <a:latin typeface="Arial MT"/>
              <a:cs typeface="Arial MT"/>
            </a:endParaRP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38100">
              <a:lnSpc>
                <a:spcPts val="1410"/>
              </a:lnSpc>
            </a:pPr>
            <a:fld id="{81D60167-4931-47E6-BA6A-407CBD079E47}" type="slidenum">
              <a:rPr dirty="0"/>
              <a:pPr marL="38100">
                <a:lnSpc>
                  <a:spcPts val="1410"/>
                </a:lnSpc>
              </a:pPr>
              <a:t>74</a:t>
            </a:fld>
            <a:endParaRPr dirty="0"/>
          </a:p>
        </p:txBody>
      </p:sp>
      <p:sp>
        <p:nvSpPr>
          <p:cNvPr id="3" name="object 3"/>
          <p:cNvSpPr txBox="1"/>
          <p:nvPr/>
        </p:nvSpPr>
        <p:spPr>
          <a:xfrm>
            <a:off x="535025" y="1555876"/>
            <a:ext cx="8073390" cy="4611519"/>
          </a:xfrm>
          <a:prstGeom prst="rect">
            <a:avLst/>
          </a:prstGeom>
        </p:spPr>
        <p:txBody>
          <a:bodyPr vert="horz" wrap="square" lIns="0" tIns="12700" rIns="0" bIns="0" rtlCol="0">
            <a:spAutoFit/>
          </a:bodyPr>
          <a:lstStyle/>
          <a:p>
            <a:pPr marL="355600" marR="5080" indent="-342900">
              <a:lnSpc>
                <a:spcPct val="150100"/>
              </a:lnSpc>
              <a:spcBef>
                <a:spcPts val="100"/>
              </a:spcBef>
              <a:buFont typeface="Arial MT"/>
              <a:buChar char="•"/>
              <a:tabLst>
                <a:tab pos="354965" algn="l"/>
                <a:tab pos="355600" algn="l"/>
                <a:tab pos="1083945" algn="l"/>
                <a:tab pos="2167890" algn="l"/>
                <a:tab pos="3644900" algn="l"/>
                <a:tab pos="4505960" algn="l"/>
                <a:tab pos="4839970" algn="l"/>
                <a:tab pos="5575935" algn="l"/>
                <a:tab pos="5979795" algn="l"/>
                <a:tab pos="7477125" algn="l"/>
              </a:tabLst>
            </a:pPr>
            <a:r>
              <a:rPr sz="2400" dirty="0">
                <a:latin typeface="Calibri"/>
                <a:cs typeface="Calibri"/>
              </a:rPr>
              <a:t>Base	</a:t>
            </a:r>
            <a:r>
              <a:rPr sz="2400" spc="-35" dirty="0">
                <a:latin typeface="Calibri"/>
                <a:cs typeface="Calibri"/>
              </a:rPr>
              <a:t>r</a:t>
            </a:r>
            <a:r>
              <a:rPr sz="2400" dirty="0">
                <a:latin typeface="Calibri"/>
                <a:cs typeface="Calibri"/>
              </a:rPr>
              <a:t>egi</a:t>
            </a:r>
            <a:r>
              <a:rPr sz="2400" spc="-35" dirty="0">
                <a:latin typeface="Calibri"/>
                <a:cs typeface="Calibri"/>
              </a:rPr>
              <a:t>s</a:t>
            </a:r>
            <a:r>
              <a:rPr sz="2400" spc="-40" dirty="0">
                <a:latin typeface="Calibri"/>
                <a:cs typeface="Calibri"/>
              </a:rPr>
              <a:t>t</a:t>
            </a:r>
            <a:r>
              <a:rPr sz="2400" dirty="0">
                <a:latin typeface="Calibri"/>
                <a:cs typeface="Calibri"/>
              </a:rPr>
              <a:t>er	add</a:t>
            </a:r>
            <a:r>
              <a:rPr sz="2400" spc="-35" dirty="0">
                <a:latin typeface="Calibri"/>
                <a:cs typeface="Calibri"/>
              </a:rPr>
              <a:t>r</a:t>
            </a:r>
            <a:r>
              <a:rPr sz="2400" dirty="0">
                <a:latin typeface="Calibri"/>
                <a:cs typeface="Calibri"/>
              </a:rPr>
              <a:t>essing	mode	is	</a:t>
            </a:r>
            <a:r>
              <a:rPr sz="2400" spc="-5" dirty="0">
                <a:latin typeface="Calibri"/>
                <a:cs typeface="Calibri"/>
              </a:rPr>
              <a:t>use</a:t>
            </a:r>
            <a:r>
              <a:rPr sz="2400" dirty="0">
                <a:latin typeface="Calibri"/>
                <a:cs typeface="Calibri"/>
              </a:rPr>
              <a:t>d	</a:t>
            </a:r>
            <a:r>
              <a:rPr sz="2400" spc="-25" dirty="0">
                <a:latin typeface="Calibri"/>
                <a:cs typeface="Calibri"/>
              </a:rPr>
              <a:t>t</a:t>
            </a:r>
            <a:r>
              <a:rPr sz="2400" dirty="0">
                <a:latin typeface="Calibri"/>
                <a:cs typeface="Calibri"/>
              </a:rPr>
              <a:t>o	impl</a:t>
            </a:r>
            <a:r>
              <a:rPr sz="2400" spc="5" dirty="0">
                <a:latin typeface="Calibri"/>
                <a:cs typeface="Calibri"/>
              </a:rPr>
              <a:t>e</a:t>
            </a:r>
            <a:r>
              <a:rPr sz="2400" dirty="0">
                <a:latin typeface="Calibri"/>
                <a:cs typeface="Calibri"/>
              </a:rPr>
              <a:t>me</a:t>
            </a:r>
            <a:r>
              <a:rPr sz="2400" spc="-20" dirty="0">
                <a:latin typeface="Calibri"/>
                <a:cs typeface="Calibri"/>
              </a:rPr>
              <a:t>n</a:t>
            </a:r>
            <a:r>
              <a:rPr sz="2400" dirty="0">
                <a:latin typeface="Calibri"/>
                <a:cs typeface="Calibri"/>
              </a:rPr>
              <a:t>t	</a:t>
            </a:r>
            <a:r>
              <a:rPr sz="2400" spc="-15" dirty="0">
                <a:solidFill>
                  <a:srgbClr val="FF0000"/>
                </a:solidFill>
                <a:latin typeface="Calibri"/>
                <a:cs typeface="Calibri"/>
              </a:rPr>
              <a:t>i</a:t>
            </a:r>
            <a:r>
              <a:rPr sz="2400" spc="-25" dirty="0">
                <a:solidFill>
                  <a:srgbClr val="FF0000"/>
                </a:solidFill>
                <a:latin typeface="Calibri"/>
                <a:cs typeface="Calibri"/>
              </a:rPr>
              <a:t>nt</a:t>
            </a:r>
            <a:r>
              <a:rPr sz="2400" dirty="0">
                <a:solidFill>
                  <a:srgbClr val="FF0000"/>
                </a:solidFill>
                <a:latin typeface="Calibri"/>
                <a:cs typeface="Calibri"/>
              </a:rPr>
              <a:t>er  </a:t>
            </a:r>
            <a:r>
              <a:rPr sz="2400" spc="-10" dirty="0">
                <a:solidFill>
                  <a:srgbClr val="FF0000"/>
                </a:solidFill>
                <a:latin typeface="Calibri"/>
                <a:cs typeface="Calibri"/>
              </a:rPr>
              <a:t>segment</a:t>
            </a:r>
            <a:r>
              <a:rPr sz="2400" spc="-15" dirty="0">
                <a:solidFill>
                  <a:srgbClr val="FF0000"/>
                </a:solidFill>
                <a:latin typeface="Calibri"/>
                <a:cs typeface="Calibri"/>
              </a:rPr>
              <a:t> </a:t>
            </a:r>
            <a:r>
              <a:rPr sz="2400" spc="-20" dirty="0">
                <a:solidFill>
                  <a:srgbClr val="FF0000"/>
                </a:solidFill>
                <a:latin typeface="Calibri"/>
                <a:cs typeface="Calibri"/>
              </a:rPr>
              <a:t>transfer</a:t>
            </a:r>
            <a:r>
              <a:rPr sz="2400" spc="5" dirty="0">
                <a:solidFill>
                  <a:srgbClr val="FF0000"/>
                </a:solidFill>
                <a:latin typeface="Calibri"/>
                <a:cs typeface="Calibri"/>
              </a:rPr>
              <a:t> </a:t>
            </a:r>
            <a:r>
              <a:rPr sz="2400" spc="-5" dirty="0">
                <a:solidFill>
                  <a:srgbClr val="FF0000"/>
                </a:solidFill>
                <a:latin typeface="Calibri"/>
                <a:cs typeface="Calibri"/>
              </a:rPr>
              <a:t>of </a:t>
            </a:r>
            <a:r>
              <a:rPr sz="2400" spc="-15">
                <a:solidFill>
                  <a:srgbClr val="FF0000"/>
                </a:solidFill>
                <a:latin typeface="Calibri"/>
                <a:cs typeface="Calibri"/>
              </a:rPr>
              <a:t>control</a:t>
            </a:r>
            <a:r>
              <a:rPr sz="2400" spc="-15" smtClean="0">
                <a:solidFill>
                  <a:srgbClr val="FF0000"/>
                </a:solidFill>
                <a:latin typeface="Calibri"/>
                <a:cs typeface="Calibri"/>
              </a:rPr>
              <a:t>.</a:t>
            </a:r>
            <a:endParaRPr lang="en-US" sz="2400" spc="-15" dirty="0" smtClean="0">
              <a:solidFill>
                <a:srgbClr val="FF0000"/>
              </a:solidFill>
              <a:latin typeface="Calibri"/>
              <a:cs typeface="Calibri"/>
            </a:endParaRPr>
          </a:p>
          <a:p>
            <a:pPr marL="355600" marR="5080" indent="-342900">
              <a:lnSpc>
                <a:spcPct val="150100"/>
              </a:lnSpc>
              <a:spcBef>
                <a:spcPts val="100"/>
              </a:spcBef>
              <a:buFont typeface="Arial MT"/>
              <a:buChar char="•"/>
              <a:tabLst>
                <a:tab pos="354965" algn="l"/>
                <a:tab pos="355600" algn="l"/>
                <a:tab pos="1083945" algn="l"/>
                <a:tab pos="2167890" algn="l"/>
                <a:tab pos="3644900" algn="l"/>
                <a:tab pos="4505960" algn="l"/>
                <a:tab pos="4839970" algn="l"/>
                <a:tab pos="5575935" algn="l"/>
                <a:tab pos="5979795" algn="l"/>
                <a:tab pos="7477125" algn="l"/>
              </a:tabLst>
            </a:pPr>
            <a:r>
              <a:rPr lang="en-US" sz="2400" dirty="0" smtClean="0">
                <a:latin typeface="Calibri"/>
                <a:cs typeface="Calibri"/>
              </a:rPr>
              <a:t>The referenced register contains a main memory address, and the address field contains a displacement</a:t>
            </a:r>
            <a:endParaRPr sz="2400">
              <a:latin typeface="Calibri"/>
              <a:cs typeface="Calibri"/>
            </a:endParaRPr>
          </a:p>
          <a:p>
            <a:pPr marL="355600" marR="5080" indent="-342900">
              <a:lnSpc>
                <a:spcPct val="150100"/>
              </a:lnSpc>
              <a:spcBef>
                <a:spcPts val="570"/>
              </a:spcBef>
              <a:buFont typeface="Arial MT"/>
              <a:buChar char="•"/>
              <a:tabLst>
                <a:tab pos="354965" algn="l"/>
                <a:tab pos="355600" algn="l"/>
                <a:tab pos="732155" algn="l"/>
                <a:tab pos="1323340" algn="l"/>
                <a:tab pos="2179955" algn="l"/>
                <a:tab pos="3387090" algn="l"/>
                <a:tab pos="4486275" algn="l"/>
                <a:tab pos="4817110" algn="l"/>
                <a:tab pos="6063615" algn="l"/>
                <a:tab pos="6501130" algn="l"/>
                <a:tab pos="7481570" algn="l"/>
              </a:tabLst>
            </a:pPr>
            <a:r>
              <a:rPr sz="2400" spc="-5" dirty="0">
                <a:latin typeface="Calibri"/>
                <a:cs typeface="Calibri"/>
              </a:rPr>
              <a:t>I</a:t>
            </a:r>
            <a:r>
              <a:rPr sz="2400" dirty="0">
                <a:latin typeface="Calibri"/>
                <a:cs typeface="Calibri"/>
              </a:rPr>
              <a:t>n	this	mode	</a:t>
            </a:r>
            <a:r>
              <a:rPr sz="2400" spc="-20" dirty="0">
                <a:latin typeface="Calibri"/>
                <a:cs typeface="Calibri"/>
              </a:rPr>
              <a:t>e</a:t>
            </a:r>
            <a:r>
              <a:rPr sz="2400" spc="-25" dirty="0">
                <a:latin typeface="Calibri"/>
                <a:cs typeface="Calibri"/>
              </a:rPr>
              <a:t>f</a:t>
            </a:r>
            <a:r>
              <a:rPr sz="2400" spc="-65" dirty="0">
                <a:latin typeface="Calibri"/>
                <a:cs typeface="Calibri"/>
              </a:rPr>
              <a:t>f</a:t>
            </a:r>
            <a:r>
              <a:rPr sz="2400" dirty="0">
                <a:latin typeface="Calibri"/>
                <a:cs typeface="Calibri"/>
              </a:rPr>
              <a:t>e</a:t>
            </a:r>
            <a:r>
              <a:rPr sz="2400" spc="5" dirty="0">
                <a:latin typeface="Calibri"/>
                <a:cs typeface="Calibri"/>
              </a:rPr>
              <a:t>c</a:t>
            </a:r>
            <a:r>
              <a:rPr sz="2400" dirty="0">
                <a:latin typeface="Calibri"/>
                <a:cs typeface="Calibri"/>
              </a:rPr>
              <a:t>ti</a:t>
            </a:r>
            <a:r>
              <a:rPr sz="2400" spc="-30" dirty="0">
                <a:latin typeface="Calibri"/>
                <a:cs typeface="Calibri"/>
              </a:rPr>
              <a:t>v</a:t>
            </a:r>
            <a:r>
              <a:rPr sz="2400" dirty="0">
                <a:latin typeface="Calibri"/>
                <a:cs typeface="Calibri"/>
              </a:rPr>
              <a:t>e	add</a:t>
            </a:r>
            <a:r>
              <a:rPr sz="2400" spc="-35" dirty="0">
                <a:latin typeface="Calibri"/>
                <a:cs typeface="Calibri"/>
              </a:rPr>
              <a:t>r</a:t>
            </a:r>
            <a:r>
              <a:rPr sz="2400" dirty="0">
                <a:latin typeface="Calibri"/>
                <a:cs typeface="Calibri"/>
              </a:rPr>
              <a:t>ess	is	</a:t>
            </a:r>
            <a:r>
              <a:rPr sz="2400" spc="-5" dirty="0">
                <a:latin typeface="Calibri"/>
                <a:cs typeface="Calibri"/>
              </a:rPr>
              <a:t>o</a:t>
            </a:r>
            <a:r>
              <a:rPr sz="2400" spc="-20" dirty="0">
                <a:latin typeface="Calibri"/>
                <a:cs typeface="Calibri"/>
              </a:rPr>
              <a:t>b</a:t>
            </a:r>
            <a:r>
              <a:rPr sz="2400" spc="-25" dirty="0">
                <a:latin typeface="Calibri"/>
                <a:cs typeface="Calibri"/>
              </a:rPr>
              <a:t>t</a:t>
            </a:r>
            <a:r>
              <a:rPr sz="2400" dirty="0">
                <a:latin typeface="Calibri"/>
                <a:cs typeface="Calibri"/>
              </a:rPr>
              <a:t>ained	</a:t>
            </a:r>
            <a:r>
              <a:rPr sz="2400" spc="-15" dirty="0">
                <a:latin typeface="Calibri"/>
                <a:cs typeface="Calibri"/>
              </a:rPr>
              <a:t>b</a:t>
            </a:r>
            <a:r>
              <a:rPr sz="2400" dirty="0">
                <a:latin typeface="Calibri"/>
                <a:cs typeface="Calibri"/>
              </a:rPr>
              <a:t>y	adding	</a:t>
            </a:r>
            <a:r>
              <a:rPr sz="2400" spc="-5" dirty="0">
                <a:latin typeface="Calibri"/>
                <a:cs typeface="Calibri"/>
              </a:rPr>
              <a:t>ba</a:t>
            </a:r>
            <a:r>
              <a:rPr sz="2400" spc="5" dirty="0">
                <a:latin typeface="Calibri"/>
                <a:cs typeface="Calibri"/>
              </a:rPr>
              <a:t>s</a:t>
            </a:r>
            <a:r>
              <a:rPr sz="2400" dirty="0">
                <a:latin typeface="Calibri"/>
                <a:cs typeface="Calibri"/>
              </a:rPr>
              <a:t>e  </a:t>
            </a:r>
            <a:r>
              <a:rPr sz="2400" spc="-15" dirty="0">
                <a:latin typeface="Calibri"/>
                <a:cs typeface="Calibri"/>
              </a:rPr>
              <a:t>register</a:t>
            </a:r>
            <a:r>
              <a:rPr sz="2400" spc="-10" dirty="0">
                <a:latin typeface="Calibri"/>
                <a:cs typeface="Calibri"/>
              </a:rPr>
              <a:t> value</a:t>
            </a:r>
            <a:r>
              <a:rPr sz="2400" spc="-5" dirty="0">
                <a:latin typeface="Calibri"/>
                <a:cs typeface="Calibri"/>
              </a:rPr>
              <a:t> </a:t>
            </a:r>
            <a:r>
              <a:rPr sz="2400" spc="-15" dirty="0">
                <a:latin typeface="Calibri"/>
                <a:cs typeface="Calibri"/>
              </a:rPr>
              <a:t>to</a:t>
            </a:r>
            <a:r>
              <a:rPr sz="2400" spc="-10" dirty="0">
                <a:latin typeface="Calibri"/>
                <a:cs typeface="Calibri"/>
              </a:rPr>
              <a:t> </a:t>
            </a:r>
            <a:r>
              <a:rPr sz="2400" spc="-5" dirty="0">
                <a:latin typeface="Calibri"/>
                <a:cs typeface="Calibri"/>
              </a:rPr>
              <a:t>address</a:t>
            </a:r>
            <a:r>
              <a:rPr sz="2400" spc="-10" dirty="0">
                <a:latin typeface="Calibri"/>
                <a:cs typeface="Calibri"/>
              </a:rPr>
              <a:t> </a:t>
            </a:r>
            <a:r>
              <a:rPr sz="2400" spc="-5" dirty="0">
                <a:latin typeface="Calibri"/>
                <a:cs typeface="Calibri"/>
              </a:rPr>
              <a:t>field</a:t>
            </a:r>
            <a:r>
              <a:rPr sz="2400" dirty="0">
                <a:latin typeface="Calibri"/>
                <a:cs typeface="Calibri"/>
              </a:rPr>
              <a:t> </a:t>
            </a:r>
            <a:r>
              <a:rPr sz="2400" spc="-10" dirty="0">
                <a:latin typeface="Calibri"/>
                <a:cs typeface="Calibri"/>
              </a:rPr>
              <a:t>value.</a:t>
            </a:r>
            <a:endParaRPr sz="2400">
              <a:latin typeface="Calibri"/>
              <a:cs typeface="Calibri"/>
            </a:endParaRPr>
          </a:p>
          <a:p>
            <a:pPr>
              <a:lnSpc>
                <a:spcPct val="100000"/>
              </a:lnSpc>
              <a:spcBef>
                <a:spcPts val="45"/>
              </a:spcBef>
              <a:buFont typeface="Arial MT"/>
              <a:buChar char="•"/>
            </a:pPr>
            <a:endParaRPr sz="2500">
              <a:latin typeface="Calibri"/>
              <a:cs typeface="Calibri"/>
            </a:endParaRPr>
          </a:p>
          <a:p>
            <a:pPr marL="355600" indent="-342900">
              <a:lnSpc>
                <a:spcPct val="100000"/>
              </a:lnSpc>
              <a:buFont typeface="Arial MT"/>
              <a:buChar char="•"/>
              <a:tabLst>
                <a:tab pos="354965" algn="l"/>
                <a:tab pos="355600" algn="l"/>
              </a:tabLst>
            </a:pPr>
            <a:r>
              <a:rPr sz="2400" spc="-10" dirty="0">
                <a:latin typeface="Calibri"/>
                <a:cs typeface="Calibri"/>
              </a:rPr>
              <a:t>EA=</a:t>
            </a:r>
            <a:r>
              <a:rPr sz="2400" spc="-15" dirty="0">
                <a:latin typeface="Calibri"/>
                <a:cs typeface="Calibri"/>
              </a:rPr>
              <a:t> </a:t>
            </a:r>
            <a:r>
              <a:rPr sz="2400" dirty="0">
                <a:latin typeface="Calibri"/>
                <a:cs typeface="Calibri"/>
              </a:rPr>
              <a:t>Base</a:t>
            </a:r>
            <a:r>
              <a:rPr sz="2400" spc="-15" dirty="0">
                <a:latin typeface="Calibri"/>
                <a:cs typeface="Calibri"/>
              </a:rPr>
              <a:t> register</a:t>
            </a:r>
            <a:r>
              <a:rPr sz="2400" spc="-5" dirty="0">
                <a:latin typeface="Calibri"/>
                <a:cs typeface="Calibri"/>
              </a:rPr>
              <a:t> </a:t>
            </a:r>
            <a:r>
              <a:rPr sz="2400" dirty="0">
                <a:latin typeface="Calibri"/>
                <a:cs typeface="Calibri"/>
              </a:rPr>
              <a:t>+</a:t>
            </a:r>
            <a:r>
              <a:rPr sz="2400" spc="-5" dirty="0">
                <a:latin typeface="Calibri"/>
                <a:cs typeface="Calibri"/>
              </a:rPr>
              <a:t> Address</a:t>
            </a:r>
            <a:r>
              <a:rPr sz="2400" spc="-15" dirty="0">
                <a:latin typeface="Calibri"/>
                <a:cs typeface="Calibri"/>
              </a:rPr>
              <a:t> </a:t>
            </a:r>
            <a:r>
              <a:rPr sz="2400" spc="-5" dirty="0">
                <a:latin typeface="Calibri"/>
                <a:cs typeface="Calibri"/>
              </a:rPr>
              <a:t>field</a:t>
            </a:r>
            <a:r>
              <a:rPr sz="2400" spc="5" dirty="0">
                <a:latin typeface="Calibri"/>
                <a:cs typeface="Calibri"/>
              </a:rPr>
              <a:t> </a:t>
            </a:r>
            <a:r>
              <a:rPr sz="2400" spc="-10" dirty="0">
                <a:latin typeface="Calibri"/>
                <a:cs typeface="Calibri"/>
              </a:rPr>
              <a:t>value.</a:t>
            </a:r>
            <a:endParaRPr sz="2400">
              <a:latin typeface="Calibri"/>
              <a:cs typeface="Calibri"/>
            </a:endParaRPr>
          </a:p>
          <a:p>
            <a:pPr>
              <a:lnSpc>
                <a:spcPct val="100000"/>
              </a:lnSpc>
              <a:spcBef>
                <a:spcPts val="40"/>
              </a:spcBef>
            </a:pPr>
            <a:endParaRPr sz="2800">
              <a:latin typeface="Calibri"/>
              <a:cs typeface="Calibri"/>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28800" y="304800"/>
            <a:ext cx="5428615" cy="697230"/>
          </a:xfrm>
          <a:prstGeom prst="rect">
            <a:avLst/>
          </a:prstGeom>
        </p:spPr>
        <p:txBody>
          <a:bodyPr vert="horz" wrap="square" lIns="0" tIns="13335" rIns="0" bIns="0" rtlCol="0">
            <a:spAutoFit/>
          </a:bodyPr>
          <a:lstStyle/>
          <a:p>
            <a:pPr marL="12700">
              <a:lnSpc>
                <a:spcPct val="100000"/>
              </a:lnSpc>
              <a:spcBef>
                <a:spcPts val="105"/>
              </a:spcBef>
            </a:pPr>
            <a:r>
              <a:rPr sz="4400" b="0" spc="180" dirty="0">
                <a:latin typeface="Arial MT"/>
                <a:cs typeface="Arial MT"/>
              </a:rPr>
              <a:t>Indexed</a:t>
            </a:r>
            <a:r>
              <a:rPr sz="4400" b="0" spc="-150" dirty="0">
                <a:latin typeface="Arial MT"/>
                <a:cs typeface="Arial MT"/>
              </a:rPr>
              <a:t> </a:t>
            </a:r>
            <a:r>
              <a:rPr sz="4400" b="0" spc="240" dirty="0">
                <a:latin typeface="Arial MT"/>
                <a:cs typeface="Arial MT"/>
              </a:rPr>
              <a:t>Addressing</a:t>
            </a:r>
            <a:endParaRPr sz="4400">
              <a:latin typeface="Arial MT"/>
              <a:cs typeface="Arial MT"/>
            </a:endParaRP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38100">
              <a:lnSpc>
                <a:spcPts val="1410"/>
              </a:lnSpc>
            </a:pPr>
            <a:fld id="{81D60167-4931-47E6-BA6A-407CBD079E47}" type="slidenum">
              <a:rPr dirty="0"/>
              <a:pPr marL="38100">
                <a:lnSpc>
                  <a:spcPts val="1410"/>
                </a:lnSpc>
              </a:pPr>
              <a:t>75</a:t>
            </a:fld>
            <a:endParaRPr dirty="0"/>
          </a:p>
        </p:txBody>
      </p:sp>
      <p:sp>
        <p:nvSpPr>
          <p:cNvPr id="3" name="object 3"/>
          <p:cNvSpPr txBox="1"/>
          <p:nvPr/>
        </p:nvSpPr>
        <p:spPr>
          <a:xfrm>
            <a:off x="457200" y="990601"/>
            <a:ext cx="8534400" cy="4321055"/>
          </a:xfrm>
          <a:prstGeom prst="rect">
            <a:avLst/>
          </a:prstGeom>
        </p:spPr>
        <p:txBody>
          <a:bodyPr vert="horz" wrap="square" lIns="0" tIns="12065" rIns="0" bIns="0" rtlCol="0">
            <a:spAutoFit/>
          </a:bodyPr>
          <a:lstStyle/>
          <a:p>
            <a:pPr>
              <a:buFont typeface="Arial" pitchFamily="34" charset="0"/>
              <a:buChar char="•"/>
            </a:pPr>
            <a:r>
              <a:rPr lang="en-US" sz="2800" dirty="0" smtClean="0"/>
              <a:t>The address field references a main memory address, and the referenced register contains a positive displacement from that address. </a:t>
            </a:r>
          </a:p>
          <a:p>
            <a:pPr>
              <a:buFont typeface="Arial" pitchFamily="34" charset="0"/>
              <a:buChar char="•"/>
            </a:pPr>
            <a:r>
              <a:rPr sz="2800" spc="-10" smtClean="0">
                <a:latin typeface="Calibri"/>
                <a:cs typeface="Calibri"/>
              </a:rPr>
              <a:t>The</a:t>
            </a:r>
            <a:r>
              <a:rPr sz="2800" spc="-5" smtClean="0">
                <a:latin typeface="Calibri"/>
                <a:cs typeface="Calibri"/>
              </a:rPr>
              <a:t> </a:t>
            </a:r>
            <a:r>
              <a:rPr sz="2800" spc="-35" dirty="0">
                <a:latin typeface="Calibri"/>
                <a:cs typeface="Calibri"/>
              </a:rPr>
              <a:t>operand’s</a:t>
            </a:r>
            <a:r>
              <a:rPr sz="2800" spc="35" dirty="0">
                <a:latin typeface="Calibri"/>
                <a:cs typeface="Calibri"/>
              </a:rPr>
              <a:t> </a:t>
            </a:r>
            <a:r>
              <a:rPr sz="2800" spc="-20" dirty="0">
                <a:latin typeface="Calibri"/>
                <a:cs typeface="Calibri"/>
              </a:rPr>
              <a:t>offset</a:t>
            </a:r>
            <a:r>
              <a:rPr sz="2800" dirty="0">
                <a:latin typeface="Calibri"/>
                <a:cs typeface="Calibri"/>
              </a:rPr>
              <a:t> </a:t>
            </a:r>
            <a:r>
              <a:rPr sz="2800" spc="-5" dirty="0">
                <a:latin typeface="Calibri"/>
                <a:cs typeface="Calibri"/>
              </a:rPr>
              <a:t>is</a:t>
            </a:r>
            <a:r>
              <a:rPr sz="2800" spc="15" dirty="0">
                <a:latin typeface="Calibri"/>
                <a:cs typeface="Calibri"/>
              </a:rPr>
              <a:t> </a:t>
            </a:r>
            <a:r>
              <a:rPr sz="2800" spc="-5" dirty="0">
                <a:latin typeface="Calibri"/>
                <a:cs typeface="Calibri"/>
              </a:rPr>
              <a:t>the</a:t>
            </a:r>
            <a:r>
              <a:rPr sz="2800" spc="5" dirty="0">
                <a:latin typeface="Calibri"/>
                <a:cs typeface="Calibri"/>
              </a:rPr>
              <a:t> </a:t>
            </a:r>
            <a:r>
              <a:rPr sz="2800" spc="-10" dirty="0">
                <a:latin typeface="Calibri"/>
                <a:cs typeface="Calibri"/>
              </a:rPr>
              <a:t>sum</a:t>
            </a:r>
            <a:r>
              <a:rPr sz="2800" spc="20" dirty="0">
                <a:latin typeface="Calibri"/>
                <a:cs typeface="Calibri"/>
              </a:rPr>
              <a:t> </a:t>
            </a:r>
            <a:r>
              <a:rPr sz="2800" spc="-5" dirty="0">
                <a:latin typeface="Calibri"/>
                <a:cs typeface="Calibri"/>
              </a:rPr>
              <a:t>of</a:t>
            </a:r>
            <a:r>
              <a:rPr sz="2800" dirty="0">
                <a:latin typeface="Calibri"/>
                <a:cs typeface="Calibri"/>
              </a:rPr>
              <a:t> </a:t>
            </a:r>
            <a:r>
              <a:rPr sz="2800" spc="-5" dirty="0">
                <a:latin typeface="Calibri"/>
                <a:cs typeface="Calibri"/>
              </a:rPr>
              <a:t>the</a:t>
            </a:r>
            <a:r>
              <a:rPr sz="2800" dirty="0">
                <a:latin typeface="Calibri"/>
                <a:cs typeface="Calibri"/>
              </a:rPr>
              <a:t> </a:t>
            </a:r>
            <a:r>
              <a:rPr sz="2800" spc="-20" dirty="0">
                <a:latin typeface="Calibri"/>
                <a:cs typeface="Calibri"/>
              </a:rPr>
              <a:t>content</a:t>
            </a:r>
            <a:r>
              <a:rPr sz="2800" spc="10" dirty="0">
                <a:latin typeface="Calibri"/>
                <a:cs typeface="Calibri"/>
              </a:rPr>
              <a:t> </a:t>
            </a:r>
            <a:r>
              <a:rPr sz="2800" spc="-5">
                <a:latin typeface="Calibri"/>
                <a:cs typeface="Calibri"/>
              </a:rPr>
              <a:t>of</a:t>
            </a:r>
            <a:r>
              <a:rPr sz="2800">
                <a:latin typeface="Calibri"/>
                <a:cs typeface="Calibri"/>
              </a:rPr>
              <a:t> </a:t>
            </a:r>
            <a:r>
              <a:rPr sz="2800" smtClean="0">
                <a:latin typeface="Calibri"/>
                <a:cs typeface="Calibri"/>
              </a:rPr>
              <a:t>an</a:t>
            </a:r>
            <a:r>
              <a:rPr lang="en-US" sz="2800" dirty="0" smtClean="0">
                <a:latin typeface="Calibri"/>
                <a:cs typeface="Calibri"/>
              </a:rPr>
              <a:t> </a:t>
            </a:r>
            <a:r>
              <a:rPr sz="2800" spc="-20" smtClean="0">
                <a:latin typeface="Calibri"/>
                <a:cs typeface="Calibri"/>
              </a:rPr>
              <a:t>index</a:t>
            </a:r>
            <a:r>
              <a:rPr sz="2800" spc="20" smtClean="0">
                <a:latin typeface="Calibri"/>
                <a:cs typeface="Calibri"/>
              </a:rPr>
              <a:t> </a:t>
            </a:r>
            <a:r>
              <a:rPr sz="2800" spc="-20" dirty="0">
                <a:latin typeface="Calibri"/>
                <a:cs typeface="Calibri"/>
              </a:rPr>
              <a:t>register</a:t>
            </a:r>
            <a:r>
              <a:rPr sz="2800" dirty="0">
                <a:latin typeface="Calibri"/>
                <a:cs typeface="Calibri"/>
              </a:rPr>
              <a:t> </a:t>
            </a:r>
            <a:r>
              <a:rPr sz="2800" spc="-5" dirty="0">
                <a:latin typeface="Calibri"/>
                <a:cs typeface="Calibri"/>
              </a:rPr>
              <a:t>SI </a:t>
            </a:r>
            <a:r>
              <a:rPr sz="2800" dirty="0">
                <a:latin typeface="Calibri"/>
                <a:cs typeface="Calibri"/>
              </a:rPr>
              <a:t>or </a:t>
            </a:r>
            <a:r>
              <a:rPr sz="2800" spc="-5" dirty="0">
                <a:latin typeface="Calibri"/>
                <a:cs typeface="Calibri"/>
              </a:rPr>
              <a:t>DI and</a:t>
            </a:r>
            <a:r>
              <a:rPr sz="2800" spc="10" dirty="0">
                <a:latin typeface="Calibri"/>
                <a:cs typeface="Calibri"/>
              </a:rPr>
              <a:t> </a:t>
            </a:r>
            <a:r>
              <a:rPr sz="2800" spc="-5" dirty="0">
                <a:latin typeface="Calibri"/>
                <a:cs typeface="Calibri"/>
              </a:rPr>
              <a:t>an 8</a:t>
            </a:r>
            <a:r>
              <a:rPr sz="2800" spc="15" dirty="0">
                <a:latin typeface="Calibri"/>
                <a:cs typeface="Calibri"/>
              </a:rPr>
              <a:t> </a:t>
            </a:r>
            <a:r>
              <a:rPr sz="2800" spc="-10" dirty="0">
                <a:latin typeface="Calibri"/>
                <a:cs typeface="Calibri"/>
              </a:rPr>
              <a:t>bit</a:t>
            </a:r>
            <a:r>
              <a:rPr sz="2800" spc="20" dirty="0">
                <a:latin typeface="Calibri"/>
                <a:cs typeface="Calibri"/>
              </a:rPr>
              <a:t> </a:t>
            </a:r>
            <a:r>
              <a:rPr sz="2800" spc="-5" dirty="0">
                <a:latin typeface="Calibri"/>
                <a:cs typeface="Calibri"/>
              </a:rPr>
              <a:t>or 16</a:t>
            </a:r>
            <a:r>
              <a:rPr sz="2800" spc="10" dirty="0">
                <a:latin typeface="Calibri"/>
                <a:cs typeface="Calibri"/>
              </a:rPr>
              <a:t> </a:t>
            </a:r>
            <a:r>
              <a:rPr sz="2800" spc="-10">
                <a:latin typeface="Calibri"/>
                <a:cs typeface="Calibri"/>
              </a:rPr>
              <a:t>bit </a:t>
            </a:r>
            <a:r>
              <a:rPr sz="2800" spc="-620">
                <a:latin typeface="Calibri"/>
                <a:cs typeface="Calibri"/>
              </a:rPr>
              <a:t> </a:t>
            </a:r>
            <a:r>
              <a:rPr sz="2800" spc="-10" smtClean="0">
                <a:latin typeface="Calibri"/>
                <a:cs typeface="Calibri"/>
              </a:rPr>
              <a:t>displacement.</a:t>
            </a:r>
            <a:endParaRPr lang="en-US" sz="2800" spc="-10" dirty="0" smtClean="0">
              <a:latin typeface="Calibri"/>
              <a:cs typeface="Calibri"/>
            </a:endParaRPr>
          </a:p>
          <a:p>
            <a:pPr algn="ctr">
              <a:buFont typeface="Arial" pitchFamily="34" charset="0"/>
              <a:buChar char="•"/>
            </a:pPr>
            <a:r>
              <a:rPr sz="2800" spc="-20" smtClean="0">
                <a:latin typeface="Calibri"/>
                <a:cs typeface="Calibri"/>
              </a:rPr>
              <a:t>MOV</a:t>
            </a:r>
            <a:r>
              <a:rPr sz="2800" spc="5" smtClean="0">
                <a:latin typeface="Calibri"/>
                <a:cs typeface="Calibri"/>
              </a:rPr>
              <a:t> </a:t>
            </a:r>
            <a:r>
              <a:rPr sz="2800" spc="-5" dirty="0">
                <a:latin typeface="Calibri"/>
                <a:cs typeface="Calibri"/>
              </a:rPr>
              <a:t>AX,</a:t>
            </a:r>
            <a:r>
              <a:rPr sz="2800" spc="-15" dirty="0">
                <a:latin typeface="Calibri"/>
                <a:cs typeface="Calibri"/>
              </a:rPr>
              <a:t> </a:t>
            </a:r>
            <a:r>
              <a:rPr sz="2800" spc="-5" dirty="0">
                <a:latin typeface="Calibri"/>
                <a:cs typeface="Calibri"/>
              </a:rPr>
              <a:t>[SI </a:t>
            </a:r>
            <a:r>
              <a:rPr sz="2800" spc="-10" dirty="0">
                <a:latin typeface="Calibri"/>
                <a:cs typeface="Calibri"/>
              </a:rPr>
              <a:t>+</a:t>
            </a:r>
            <a:r>
              <a:rPr sz="2800" spc="-10">
                <a:latin typeface="Calibri"/>
                <a:cs typeface="Calibri"/>
              </a:rPr>
              <a:t>05</a:t>
            </a:r>
            <a:r>
              <a:rPr sz="2800" spc="-10" smtClean="0">
                <a:latin typeface="Calibri"/>
                <a:cs typeface="Calibri"/>
              </a:rPr>
              <a:t>]</a:t>
            </a:r>
            <a:endParaRPr lang="en-US" sz="2800" spc="-10" dirty="0" smtClean="0">
              <a:latin typeface="Calibri"/>
              <a:cs typeface="Calibri"/>
            </a:endParaRPr>
          </a:p>
          <a:p>
            <a:pPr>
              <a:buFont typeface="Arial" pitchFamily="34" charset="0"/>
              <a:buChar char="•"/>
            </a:pPr>
            <a:r>
              <a:rPr lang="en-US" sz="2800" dirty="0" smtClean="0">
                <a:latin typeface="Calibri"/>
                <a:cs typeface="Calibri"/>
              </a:rPr>
              <a:t>efficient mechanism for performing iterative operations</a:t>
            </a:r>
          </a:p>
          <a:p>
            <a:pPr>
              <a:buFont typeface="Arial" pitchFamily="34" charset="0"/>
              <a:buChar char="•"/>
            </a:pPr>
            <a:r>
              <a:rPr lang="en-US" sz="2800" dirty="0" err="1" smtClean="0">
                <a:latin typeface="Calibri"/>
                <a:cs typeface="Calibri"/>
              </a:rPr>
              <a:t>Autoindexing</a:t>
            </a:r>
            <a:r>
              <a:rPr lang="en-US" sz="2800" dirty="0" smtClean="0">
                <a:latin typeface="Calibri"/>
                <a:cs typeface="Calibri"/>
              </a:rPr>
              <a:t>-typical INC/DEC</a:t>
            </a:r>
          </a:p>
          <a:p>
            <a:pPr>
              <a:buFont typeface="Arial" pitchFamily="34" charset="0"/>
              <a:buChar char="•"/>
            </a:pPr>
            <a:endParaRPr lang="en-US" sz="2800" dirty="0" smtClean="0">
              <a:latin typeface="Calibri"/>
              <a:cs typeface="Calibri"/>
            </a:endParaRPr>
          </a:p>
          <a:p>
            <a:pPr>
              <a:buFont typeface="Arial" pitchFamily="34" charset="0"/>
              <a:buChar char="•"/>
            </a:pPr>
            <a:endParaRPr sz="2800">
              <a:latin typeface="Calibri"/>
              <a:cs typeface="Calibri"/>
            </a:endParaRPr>
          </a:p>
        </p:txBody>
      </p:sp>
      <p:pic>
        <p:nvPicPr>
          <p:cNvPr id="2050" name="Picture 2"/>
          <p:cNvPicPr>
            <a:picLocks noChangeAspect="1" noChangeArrowheads="1"/>
          </p:cNvPicPr>
          <p:nvPr/>
        </p:nvPicPr>
        <p:blipFill>
          <a:blip r:embed="rId2"/>
          <a:srcRect l="43338" t="44792" r="34993" b="42708"/>
          <a:stretch>
            <a:fillRect/>
          </a:stretch>
        </p:blipFill>
        <p:spPr bwMode="auto">
          <a:xfrm>
            <a:off x="3048000" y="4495800"/>
            <a:ext cx="2819400" cy="914400"/>
          </a:xfrm>
          <a:prstGeom prst="rect">
            <a:avLst/>
          </a:prstGeom>
          <a:noFill/>
          <a:ln w="9525">
            <a:noFill/>
            <a:miter lim="800000"/>
            <a:headEnd/>
            <a:tailEnd/>
          </a:ln>
          <a:effec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03882" y="212801"/>
            <a:ext cx="4810125" cy="697230"/>
          </a:xfrm>
          <a:prstGeom prst="rect">
            <a:avLst/>
          </a:prstGeom>
        </p:spPr>
        <p:txBody>
          <a:bodyPr vert="horz" wrap="square" lIns="0" tIns="13335" rIns="0" bIns="0" rtlCol="0">
            <a:spAutoFit/>
          </a:bodyPr>
          <a:lstStyle/>
          <a:p>
            <a:pPr marL="12700">
              <a:lnSpc>
                <a:spcPct val="100000"/>
              </a:lnSpc>
              <a:spcBef>
                <a:spcPts val="105"/>
              </a:spcBef>
            </a:pPr>
            <a:r>
              <a:rPr sz="4400" b="0" spc="215" dirty="0">
                <a:latin typeface="Arial MT"/>
                <a:cs typeface="Arial MT"/>
              </a:rPr>
              <a:t>Stack</a:t>
            </a:r>
            <a:r>
              <a:rPr sz="4400" b="0" spc="-180" dirty="0">
                <a:latin typeface="Arial MT"/>
                <a:cs typeface="Arial MT"/>
              </a:rPr>
              <a:t> </a:t>
            </a:r>
            <a:r>
              <a:rPr sz="4400" b="0" spc="240" dirty="0">
                <a:latin typeface="Arial MT"/>
                <a:cs typeface="Arial MT"/>
              </a:rPr>
              <a:t>Addressing</a:t>
            </a:r>
            <a:endParaRPr sz="4400">
              <a:latin typeface="Arial MT"/>
              <a:cs typeface="Arial MT"/>
            </a:endParaRPr>
          </a:p>
        </p:txBody>
      </p:sp>
      <p:sp>
        <p:nvSpPr>
          <p:cNvPr id="3" name="object 3"/>
          <p:cNvSpPr txBox="1"/>
          <p:nvPr/>
        </p:nvSpPr>
        <p:spPr>
          <a:xfrm>
            <a:off x="535025" y="1005967"/>
            <a:ext cx="8304175" cy="4233851"/>
          </a:xfrm>
          <a:prstGeom prst="rect">
            <a:avLst/>
          </a:prstGeom>
        </p:spPr>
        <p:txBody>
          <a:bodyPr vert="horz" wrap="square" lIns="0" tIns="85725" rIns="0" bIns="0" rtlCol="0">
            <a:spAutoFit/>
          </a:bodyPr>
          <a:lstStyle/>
          <a:p>
            <a:pPr>
              <a:buFont typeface="Arial" pitchFamily="34" charset="0"/>
              <a:buChar char="•"/>
            </a:pPr>
            <a:r>
              <a:rPr lang="en-US" sz="2400" dirty="0" smtClean="0">
                <a:latin typeface="Times New Roman" pitchFamily="18" charset="0"/>
                <a:cs typeface="Times New Roman" pitchFamily="18" charset="0"/>
              </a:rPr>
              <a:t>stack is a linear array of locations. It is sometimes referred to as a </a:t>
            </a:r>
            <a:r>
              <a:rPr lang="en-US" sz="2400" i="1" dirty="0" smtClean="0">
                <a:latin typeface="Times New Roman" pitchFamily="18" charset="0"/>
                <a:cs typeface="Times New Roman" pitchFamily="18" charset="0"/>
              </a:rPr>
              <a:t>pushdown list or last-in-first-out queue</a:t>
            </a:r>
          </a:p>
          <a:p>
            <a:pPr>
              <a:buFont typeface="Arial" pitchFamily="34" charset="0"/>
              <a:buChar char="•"/>
            </a:pPr>
            <a:r>
              <a:rPr lang="en-US" sz="2400" dirty="0" smtClean="0">
                <a:latin typeface="Times New Roman" pitchFamily="18" charset="0"/>
                <a:cs typeface="Times New Roman" pitchFamily="18" charset="0"/>
              </a:rPr>
              <a:t>stack  pointer whose value is the address of the top of the stack.</a:t>
            </a:r>
          </a:p>
          <a:p>
            <a:pPr>
              <a:buFont typeface="Arial" pitchFamily="34" charset="0"/>
              <a:buChar char="•"/>
            </a:pPr>
            <a:r>
              <a:rPr lang="en-US" sz="2400" dirty="0" smtClean="0">
                <a:latin typeface="Times New Roman" pitchFamily="18" charset="0"/>
                <a:cs typeface="Times New Roman" pitchFamily="18" charset="0"/>
              </a:rPr>
              <a:t>form of implied addressing ()</a:t>
            </a:r>
            <a:r>
              <a:rPr lang="en-US" sz="2400" dirty="0" smtClean="0"/>
              <a:t> instructions that comprise only an </a:t>
            </a:r>
            <a:r>
              <a:rPr lang="en-US" sz="2400" dirty="0" err="1" smtClean="0"/>
              <a:t>opcode</a:t>
            </a:r>
            <a:r>
              <a:rPr lang="en-US" sz="2400" dirty="0" smtClean="0"/>
              <a:t> without an operand</a:t>
            </a:r>
          </a:p>
          <a:p>
            <a:endParaRPr lang="en-US" sz="2400" i="1" dirty="0" smtClean="0">
              <a:latin typeface="Times New Roman" pitchFamily="18" charset="0"/>
              <a:cs typeface="Times New Roman" pitchFamily="18" charset="0"/>
            </a:endParaRPr>
          </a:p>
          <a:p>
            <a:r>
              <a:rPr sz="2400" spc="-10" smtClean="0">
                <a:latin typeface="Times New Roman" pitchFamily="18" charset="0"/>
                <a:cs typeface="Times New Roman" pitchFamily="18" charset="0"/>
              </a:rPr>
              <a:t>Operand </a:t>
            </a:r>
            <a:r>
              <a:rPr sz="2400" dirty="0">
                <a:latin typeface="Times New Roman" pitchFamily="18" charset="0"/>
                <a:cs typeface="Times New Roman" pitchFamily="18" charset="0"/>
              </a:rPr>
              <a:t>is</a:t>
            </a:r>
            <a:r>
              <a:rPr sz="2400" spc="-5" dirty="0">
                <a:latin typeface="Times New Roman" pitchFamily="18" charset="0"/>
                <a:cs typeface="Times New Roman" pitchFamily="18" charset="0"/>
              </a:rPr>
              <a:t> (implicitly)</a:t>
            </a:r>
            <a:r>
              <a:rPr sz="2400" spc="-45" dirty="0">
                <a:latin typeface="Times New Roman" pitchFamily="18" charset="0"/>
                <a:cs typeface="Times New Roman" pitchFamily="18" charset="0"/>
              </a:rPr>
              <a:t> </a:t>
            </a:r>
            <a:r>
              <a:rPr sz="2400" spc="-5" dirty="0">
                <a:latin typeface="Times New Roman" pitchFamily="18" charset="0"/>
                <a:cs typeface="Times New Roman" pitchFamily="18" charset="0"/>
              </a:rPr>
              <a:t>on</a:t>
            </a:r>
            <a:r>
              <a:rPr sz="2400" spc="-10" dirty="0">
                <a:latin typeface="Times New Roman" pitchFamily="18" charset="0"/>
                <a:cs typeface="Times New Roman" pitchFamily="18" charset="0"/>
              </a:rPr>
              <a:t> </a:t>
            </a:r>
            <a:r>
              <a:rPr sz="2400" spc="-15" dirty="0">
                <a:latin typeface="Times New Roman" pitchFamily="18" charset="0"/>
                <a:cs typeface="Times New Roman" pitchFamily="18" charset="0"/>
              </a:rPr>
              <a:t>top</a:t>
            </a:r>
            <a:r>
              <a:rPr sz="2400" spc="-5" dirty="0">
                <a:latin typeface="Times New Roman" pitchFamily="18" charset="0"/>
                <a:cs typeface="Times New Roman" pitchFamily="18" charset="0"/>
              </a:rPr>
              <a:t> </a:t>
            </a:r>
            <a:r>
              <a:rPr sz="2400" spc="-10" dirty="0">
                <a:latin typeface="Times New Roman" pitchFamily="18" charset="0"/>
                <a:cs typeface="Times New Roman" pitchFamily="18" charset="0"/>
              </a:rPr>
              <a:t>of</a:t>
            </a:r>
            <a:r>
              <a:rPr sz="2400" dirty="0">
                <a:latin typeface="Times New Roman" pitchFamily="18" charset="0"/>
                <a:cs typeface="Times New Roman" pitchFamily="18" charset="0"/>
              </a:rPr>
              <a:t> </a:t>
            </a:r>
            <a:r>
              <a:rPr sz="2400" spc="-15" dirty="0">
                <a:latin typeface="Times New Roman" pitchFamily="18" charset="0"/>
                <a:cs typeface="Times New Roman" pitchFamily="18" charset="0"/>
              </a:rPr>
              <a:t>stack</a:t>
            </a:r>
            <a:endParaRPr sz="2400">
              <a:latin typeface="Times New Roman" pitchFamily="18" charset="0"/>
              <a:cs typeface="Times New Roman" pitchFamily="18" charset="0"/>
            </a:endParaRPr>
          </a:p>
          <a:p>
            <a:pPr marL="355600" indent="-342900">
              <a:lnSpc>
                <a:spcPct val="100000"/>
              </a:lnSpc>
              <a:spcBef>
                <a:spcPts val="575"/>
              </a:spcBef>
              <a:buFont typeface="Arial MT"/>
              <a:buChar char="•"/>
              <a:tabLst>
                <a:tab pos="354965" algn="l"/>
                <a:tab pos="355600" algn="l"/>
              </a:tabLst>
            </a:pPr>
            <a:r>
              <a:rPr sz="2400" spc="5" dirty="0">
                <a:latin typeface="Times New Roman" pitchFamily="18" charset="0"/>
                <a:cs typeface="Times New Roman" pitchFamily="18" charset="0"/>
              </a:rPr>
              <a:t>e.g.</a:t>
            </a:r>
            <a:endParaRPr sz="2400">
              <a:latin typeface="Times New Roman" pitchFamily="18" charset="0"/>
              <a:cs typeface="Times New Roman" pitchFamily="18" charset="0"/>
            </a:endParaRPr>
          </a:p>
          <a:p>
            <a:pPr marL="469900">
              <a:lnSpc>
                <a:spcPct val="100000"/>
              </a:lnSpc>
              <a:spcBef>
                <a:spcPts val="509"/>
              </a:spcBef>
              <a:tabLst>
                <a:tab pos="756285" algn="l"/>
                <a:tab pos="1841500" algn="l"/>
              </a:tabLst>
            </a:pPr>
            <a:r>
              <a:rPr sz="2000" dirty="0">
                <a:latin typeface="Times New Roman" pitchFamily="18" charset="0"/>
                <a:cs typeface="Times New Roman" pitchFamily="18" charset="0"/>
              </a:rPr>
              <a:t>–	ADD	</a:t>
            </a:r>
            <a:r>
              <a:rPr sz="2000" spc="-15" dirty="0">
                <a:latin typeface="Times New Roman" pitchFamily="18" charset="0"/>
                <a:cs typeface="Times New Roman" pitchFamily="18" charset="0"/>
              </a:rPr>
              <a:t>Pop</a:t>
            </a:r>
            <a:r>
              <a:rPr sz="2000" spc="-10" dirty="0">
                <a:latin typeface="Times New Roman" pitchFamily="18" charset="0"/>
                <a:cs typeface="Times New Roman" pitchFamily="18" charset="0"/>
              </a:rPr>
              <a:t> top two items</a:t>
            </a:r>
            <a:r>
              <a:rPr sz="2000" spc="20" dirty="0">
                <a:latin typeface="Times New Roman" pitchFamily="18" charset="0"/>
                <a:cs typeface="Times New Roman" pitchFamily="18" charset="0"/>
              </a:rPr>
              <a:t> </a:t>
            </a:r>
            <a:r>
              <a:rPr sz="2000" spc="-15" dirty="0">
                <a:latin typeface="Times New Roman" pitchFamily="18" charset="0"/>
                <a:cs typeface="Times New Roman" pitchFamily="18" charset="0"/>
              </a:rPr>
              <a:t>from</a:t>
            </a:r>
            <a:r>
              <a:rPr sz="2000" spc="-10" dirty="0">
                <a:latin typeface="Times New Roman" pitchFamily="18" charset="0"/>
                <a:cs typeface="Times New Roman" pitchFamily="18" charset="0"/>
              </a:rPr>
              <a:t> stack</a:t>
            </a:r>
            <a:r>
              <a:rPr sz="2000" spc="20" dirty="0">
                <a:latin typeface="Times New Roman" pitchFamily="18" charset="0"/>
                <a:cs typeface="Times New Roman" pitchFamily="18" charset="0"/>
              </a:rPr>
              <a:t> </a:t>
            </a:r>
            <a:r>
              <a:rPr sz="2000" dirty="0">
                <a:latin typeface="Times New Roman" pitchFamily="18" charset="0"/>
                <a:cs typeface="Times New Roman" pitchFamily="18" charset="0"/>
              </a:rPr>
              <a:t>and</a:t>
            </a:r>
            <a:r>
              <a:rPr sz="2000" spc="-20" dirty="0">
                <a:latin typeface="Times New Roman" pitchFamily="18" charset="0"/>
                <a:cs typeface="Times New Roman" pitchFamily="18" charset="0"/>
              </a:rPr>
              <a:t> </a:t>
            </a:r>
            <a:r>
              <a:rPr sz="2000" dirty="0">
                <a:latin typeface="Times New Roman" pitchFamily="18" charset="0"/>
                <a:cs typeface="Times New Roman" pitchFamily="18" charset="0"/>
              </a:rPr>
              <a:t>add </a:t>
            </a:r>
            <a:r>
              <a:rPr sz="2000" spc="-5">
                <a:latin typeface="Times New Roman" pitchFamily="18" charset="0"/>
                <a:cs typeface="Times New Roman" pitchFamily="18" charset="0"/>
              </a:rPr>
              <a:t>and</a:t>
            </a:r>
            <a:r>
              <a:rPr sz="2000">
                <a:latin typeface="Times New Roman" pitchFamily="18" charset="0"/>
                <a:cs typeface="Times New Roman" pitchFamily="18" charset="0"/>
              </a:rPr>
              <a:t> </a:t>
            </a:r>
            <a:r>
              <a:rPr sz="2000" spc="-5" smtClean="0">
                <a:latin typeface="Times New Roman" pitchFamily="18" charset="0"/>
                <a:cs typeface="Times New Roman" pitchFamily="18" charset="0"/>
              </a:rPr>
              <a:t>push</a:t>
            </a:r>
            <a:endParaRPr lang="en-US" sz="2000" spc="-5" dirty="0" smtClean="0">
              <a:latin typeface="Times New Roman" pitchFamily="18" charset="0"/>
              <a:cs typeface="Times New Roman" pitchFamily="18" charset="0"/>
            </a:endParaRPr>
          </a:p>
          <a:p>
            <a:pPr marL="469900">
              <a:lnSpc>
                <a:spcPct val="100000"/>
              </a:lnSpc>
              <a:spcBef>
                <a:spcPts val="509"/>
              </a:spcBef>
              <a:tabLst>
                <a:tab pos="756285" algn="l"/>
                <a:tab pos="1841500" algn="l"/>
              </a:tabLst>
            </a:pPr>
            <a:r>
              <a:rPr lang="en-US" sz="2000" spc="-5" dirty="0" smtClean="0">
                <a:latin typeface="Times New Roman" pitchFamily="18" charset="0"/>
                <a:cs typeface="Times New Roman" pitchFamily="18" charset="0"/>
              </a:rPr>
              <a:t>-PUSH AX</a:t>
            </a:r>
          </a:p>
          <a:p>
            <a:pPr marL="469900">
              <a:lnSpc>
                <a:spcPct val="100000"/>
              </a:lnSpc>
              <a:spcBef>
                <a:spcPts val="509"/>
              </a:spcBef>
              <a:tabLst>
                <a:tab pos="756285" algn="l"/>
                <a:tab pos="1841500" algn="l"/>
              </a:tabLst>
            </a:pPr>
            <a:r>
              <a:rPr lang="en-US" sz="2000" spc="-5" dirty="0" smtClean="0">
                <a:latin typeface="Times New Roman" pitchFamily="18" charset="0"/>
                <a:cs typeface="Times New Roman" pitchFamily="18" charset="0"/>
              </a:rPr>
              <a:t>POP AX</a:t>
            </a:r>
            <a:endParaRPr sz="2000">
              <a:latin typeface="Times New Roman" pitchFamily="18" charset="0"/>
              <a:cs typeface="Times New Roman" pitchFamily="18" charset="0"/>
            </a:endParaRPr>
          </a:p>
        </p:txBody>
      </p:sp>
      <p:sp>
        <p:nvSpPr>
          <p:cNvPr id="5" name="object 5"/>
          <p:cNvSpPr txBox="1"/>
          <p:nvPr/>
        </p:nvSpPr>
        <p:spPr>
          <a:xfrm>
            <a:off x="8430259" y="6448280"/>
            <a:ext cx="177800" cy="194310"/>
          </a:xfrm>
          <a:prstGeom prst="rect">
            <a:avLst/>
          </a:prstGeom>
        </p:spPr>
        <p:txBody>
          <a:bodyPr vert="horz" wrap="square" lIns="0" tIns="0" rIns="0" bIns="0" rtlCol="0">
            <a:spAutoFit/>
          </a:bodyPr>
          <a:lstStyle/>
          <a:p>
            <a:pPr marL="12700">
              <a:lnSpc>
                <a:spcPts val="1410"/>
              </a:lnSpc>
            </a:pPr>
            <a:r>
              <a:rPr sz="1200" dirty="0">
                <a:solidFill>
                  <a:srgbClr val="888888"/>
                </a:solidFill>
                <a:latin typeface="Times New Roman"/>
                <a:cs typeface="Times New Roman"/>
              </a:rPr>
              <a:t>59</a:t>
            </a:r>
            <a:endParaRPr sz="1200">
              <a:latin typeface="Times New Roman"/>
              <a:cs typeface="Times New Roman"/>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No memory reference</a:t>
            </a:r>
            <a:endParaRPr lang="en-US" dirty="0"/>
          </a:p>
        </p:txBody>
      </p:sp>
      <p:pic>
        <p:nvPicPr>
          <p:cNvPr id="4" name="object 4"/>
          <p:cNvPicPr/>
          <p:nvPr/>
        </p:nvPicPr>
        <p:blipFill>
          <a:blip r:embed="rId2" cstate="print"/>
          <a:stretch>
            <a:fillRect/>
          </a:stretch>
        </p:blipFill>
        <p:spPr>
          <a:xfrm>
            <a:off x="4572000" y="3124200"/>
            <a:ext cx="3451225" cy="2311400"/>
          </a:xfrm>
          <a:prstGeom prst="rect">
            <a:avLst/>
          </a:prstGeom>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a:srcRect l="17443" t="22590" r="16511" b="36446"/>
          <a:stretch>
            <a:fillRect/>
          </a:stretch>
        </p:blipFill>
        <p:spPr bwMode="auto">
          <a:xfrm>
            <a:off x="609600" y="2514600"/>
            <a:ext cx="7924800" cy="2590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44267" y="2824429"/>
            <a:ext cx="3806190" cy="697230"/>
          </a:xfrm>
          <a:prstGeom prst="rect">
            <a:avLst/>
          </a:prstGeom>
        </p:spPr>
        <p:txBody>
          <a:bodyPr vert="horz" wrap="square" lIns="0" tIns="13335" rIns="0" bIns="0" rtlCol="0">
            <a:spAutoFit/>
          </a:bodyPr>
          <a:lstStyle/>
          <a:p>
            <a:pPr marL="12700">
              <a:lnSpc>
                <a:spcPct val="100000"/>
              </a:lnSpc>
              <a:spcBef>
                <a:spcPts val="105"/>
              </a:spcBef>
            </a:pPr>
            <a:r>
              <a:rPr sz="4400" b="0" spc="-5" dirty="0">
                <a:latin typeface="Calibri"/>
                <a:cs typeface="Calibri"/>
              </a:rPr>
              <a:t>Instruction</a:t>
            </a:r>
            <a:r>
              <a:rPr sz="4400" b="0" spc="-45" dirty="0">
                <a:latin typeface="Calibri"/>
                <a:cs typeface="Calibri"/>
              </a:rPr>
              <a:t> </a:t>
            </a:r>
            <a:r>
              <a:rPr sz="4400" b="0" spc="-15" dirty="0">
                <a:latin typeface="Calibri"/>
                <a:cs typeface="Calibri"/>
              </a:rPr>
              <a:t>Cycle</a:t>
            </a:r>
            <a:endParaRPr sz="4400">
              <a:latin typeface="Calibri"/>
              <a:cs typeface="Calibri"/>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19400" y="228600"/>
            <a:ext cx="3429000" cy="697230"/>
          </a:xfrm>
          <a:prstGeom prst="rect">
            <a:avLst/>
          </a:prstGeom>
        </p:spPr>
        <p:txBody>
          <a:bodyPr vert="horz" wrap="square" lIns="0" tIns="13335" rIns="0" bIns="0" rtlCol="0">
            <a:spAutoFit/>
          </a:bodyPr>
          <a:lstStyle/>
          <a:p>
            <a:pPr marL="12700">
              <a:lnSpc>
                <a:spcPct val="100000"/>
              </a:lnSpc>
              <a:spcBef>
                <a:spcPts val="105"/>
              </a:spcBef>
            </a:pPr>
            <a:r>
              <a:rPr sz="4400" b="0" spc="-75" dirty="0">
                <a:latin typeface="Calibri"/>
                <a:cs typeface="Calibri"/>
              </a:rPr>
              <a:t>R</a:t>
            </a:r>
            <a:r>
              <a:rPr sz="4400" b="0" dirty="0">
                <a:latin typeface="Calibri"/>
                <a:cs typeface="Calibri"/>
              </a:rPr>
              <a:t>egi</a:t>
            </a:r>
            <a:r>
              <a:rPr sz="4400" b="0" spc="-45" dirty="0">
                <a:latin typeface="Calibri"/>
                <a:cs typeface="Calibri"/>
              </a:rPr>
              <a:t>s</a:t>
            </a:r>
            <a:r>
              <a:rPr sz="4400" b="0" spc="-50" dirty="0">
                <a:latin typeface="Calibri"/>
                <a:cs typeface="Calibri"/>
              </a:rPr>
              <a:t>t</a:t>
            </a:r>
            <a:r>
              <a:rPr sz="4400" b="0" dirty="0">
                <a:latin typeface="Calibri"/>
                <a:cs typeface="Calibri"/>
              </a:rPr>
              <a:t>e</a:t>
            </a:r>
            <a:r>
              <a:rPr sz="4400" b="0" spc="-70" dirty="0">
                <a:latin typeface="Calibri"/>
                <a:cs typeface="Calibri"/>
              </a:rPr>
              <a:t>r</a:t>
            </a:r>
            <a:r>
              <a:rPr sz="4400" b="0" dirty="0">
                <a:latin typeface="Calibri"/>
                <a:cs typeface="Calibri"/>
              </a:rPr>
              <a:t>s</a:t>
            </a:r>
            <a:endParaRPr sz="4400">
              <a:latin typeface="Calibri"/>
              <a:cs typeface="Calibri"/>
            </a:endParaRPr>
          </a:p>
        </p:txBody>
      </p:sp>
      <p:sp>
        <p:nvSpPr>
          <p:cNvPr id="3" name="object 3"/>
          <p:cNvSpPr txBox="1"/>
          <p:nvPr/>
        </p:nvSpPr>
        <p:spPr>
          <a:xfrm>
            <a:off x="228600" y="838200"/>
            <a:ext cx="8610600" cy="5163593"/>
          </a:xfrm>
          <a:prstGeom prst="rect">
            <a:avLst/>
          </a:prstGeom>
        </p:spPr>
        <p:txBody>
          <a:bodyPr vert="horz" wrap="square" lIns="0" tIns="13335" rIns="0" bIns="0" rtlCol="0">
            <a:spAutoFit/>
          </a:bodyPr>
          <a:lstStyle/>
          <a:p>
            <a:pPr marL="355600" marR="1667510" indent="-342900" algn="just">
              <a:lnSpc>
                <a:spcPct val="100000"/>
              </a:lnSpc>
              <a:spcBef>
                <a:spcPts val="105"/>
              </a:spcBef>
              <a:buFont typeface="Arial MT"/>
              <a:buChar char="•"/>
              <a:tabLst>
                <a:tab pos="354965" algn="l"/>
                <a:tab pos="355600" algn="l"/>
              </a:tabLst>
            </a:pPr>
            <a:r>
              <a:rPr sz="2400" spc="-5" dirty="0">
                <a:latin typeface="Times New Roman" pitchFamily="18" charset="0"/>
                <a:cs typeface="Times New Roman" pitchFamily="18" charset="0"/>
              </a:rPr>
              <a:t>CPU</a:t>
            </a:r>
            <a:r>
              <a:rPr sz="2400" spc="-20" dirty="0">
                <a:latin typeface="Times New Roman" pitchFamily="18" charset="0"/>
                <a:cs typeface="Times New Roman" pitchFamily="18" charset="0"/>
              </a:rPr>
              <a:t> </a:t>
            </a:r>
            <a:r>
              <a:rPr sz="2400" spc="-15" dirty="0">
                <a:latin typeface="Times New Roman" pitchFamily="18" charset="0"/>
                <a:cs typeface="Times New Roman" pitchFamily="18" charset="0"/>
              </a:rPr>
              <a:t>must</a:t>
            </a:r>
            <a:r>
              <a:rPr sz="2400" spc="20" dirty="0">
                <a:latin typeface="Times New Roman" pitchFamily="18" charset="0"/>
                <a:cs typeface="Times New Roman" pitchFamily="18" charset="0"/>
              </a:rPr>
              <a:t> </a:t>
            </a:r>
            <a:r>
              <a:rPr sz="2400" spc="-25" dirty="0">
                <a:latin typeface="Times New Roman" pitchFamily="18" charset="0"/>
                <a:cs typeface="Times New Roman" pitchFamily="18" charset="0"/>
              </a:rPr>
              <a:t>have</a:t>
            </a:r>
            <a:r>
              <a:rPr sz="2400" dirty="0">
                <a:latin typeface="Times New Roman" pitchFamily="18" charset="0"/>
                <a:cs typeface="Times New Roman" pitchFamily="18" charset="0"/>
              </a:rPr>
              <a:t> </a:t>
            </a:r>
            <a:r>
              <a:rPr sz="2400" spc="-5" dirty="0">
                <a:latin typeface="Times New Roman" pitchFamily="18" charset="0"/>
                <a:cs typeface="Times New Roman" pitchFamily="18" charset="0"/>
              </a:rPr>
              <a:t>some</a:t>
            </a:r>
            <a:r>
              <a:rPr sz="2400" spc="-15" dirty="0">
                <a:latin typeface="Times New Roman" pitchFamily="18" charset="0"/>
                <a:cs typeface="Times New Roman" pitchFamily="18" charset="0"/>
              </a:rPr>
              <a:t> </a:t>
            </a:r>
            <a:r>
              <a:rPr sz="2400" spc="-10" dirty="0">
                <a:latin typeface="Times New Roman" pitchFamily="18" charset="0"/>
                <a:cs typeface="Times New Roman" pitchFamily="18" charset="0"/>
              </a:rPr>
              <a:t>working</a:t>
            </a:r>
            <a:r>
              <a:rPr sz="2400" spc="-5" dirty="0">
                <a:latin typeface="Times New Roman" pitchFamily="18" charset="0"/>
                <a:cs typeface="Times New Roman" pitchFamily="18" charset="0"/>
              </a:rPr>
              <a:t> space </a:t>
            </a:r>
            <a:r>
              <a:rPr sz="2400" spc="-705" dirty="0">
                <a:latin typeface="Times New Roman" pitchFamily="18" charset="0"/>
                <a:cs typeface="Times New Roman" pitchFamily="18" charset="0"/>
              </a:rPr>
              <a:t> </a:t>
            </a:r>
            <a:r>
              <a:rPr sz="2400" spc="-10" dirty="0">
                <a:latin typeface="Times New Roman" pitchFamily="18" charset="0"/>
                <a:cs typeface="Times New Roman" pitchFamily="18" charset="0"/>
              </a:rPr>
              <a:t>(temporary</a:t>
            </a:r>
            <a:r>
              <a:rPr sz="2400" spc="-5" dirty="0">
                <a:latin typeface="Times New Roman" pitchFamily="18" charset="0"/>
                <a:cs typeface="Times New Roman" pitchFamily="18" charset="0"/>
              </a:rPr>
              <a:t> </a:t>
            </a:r>
            <a:r>
              <a:rPr sz="2400" spc="-20" dirty="0" smtClean="0">
                <a:latin typeface="Times New Roman" pitchFamily="18" charset="0"/>
                <a:cs typeface="Times New Roman" pitchFamily="18" charset="0"/>
              </a:rPr>
              <a:t>storage)</a:t>
            </a:r>
            <a:r>
              <a:rPr lang="en-US" sz="2400" spc="-20" dirty="0" smtClean="0">
                <a:latin typeface="Times New Roman" pitchFamily="18" charset="0"/>
                <a:cs typeface="Times New Roman" pitchFamily="18" charset="0"/>
              </a:rPr>
              <a:t>-</a:t>
            </a:r>
            <a:r>
              <a:rPr sz="2400" spc="-5" dirty="0" smtClean="0">
                <a:latin typeface="Times New Roman" pitchFamily="18" charset="0"/>
                <a:cs typeface="Times New Roman" pitchFamily="18" charset="0"/>
              </a:rPr>
              <a:t>Called</a:t>
            </a:r>
            <a:r>
              <a:rPr sz="2400" spc="-25" dirty="0" smtClean="0">
                <a:latin typeface="Times New Roman" pitchFamily="18" charset="0"/>
                <a:cs typeface="Times New Roman" pitchFamily="18" charset="0"/>
              </a:rPr>
              <a:t> </a:t>
            </a:r>
            <a:r>
              <a:rPr sz="2400" spc="-20" dirty="0">
                <a:solidFill>
                  <a:srgbClr val="FF0000"/>
                </a:solidFill>
                <a:latin typeface="Times New Roman" pitchFamily="18" charset="0"/>
                <a:cs typeface="Times New Roman" pitchFamily="18" charset="0"/>
              </a:rPr>
              <a:t>registers</a:t>
            </a:r>
            <a:endParaRPr sz="2400" dirty="0">
              <a:solidFill>
                <a:srgbClr val="FF0000"/>
              </a:solidFill>
              <a:latin typeface="Times New Roman" pitchFamily="18" charset="0"/>
              <a:cs typeface="Times New Roman" pitchFamily="18" charset="0"/>
            </a:endParaRPr>
          </a:p>
          <a:p>
            <a:pPr marL="355600" marR="5080" indent="-342900" algn="just">
              <a:lnSpc>
                <a:spcPct val="100000"/>
              </a:lnSpc>
              <a:spcBef>
                <a:spcPts val="770"/>
              </a:spcBef>
              <a:buFont typeface="Arial MT"/>
              <a:buChar char="•"/>
              <a:tabLst>
                <a:tab pos="354965" algn="l"/>
                <a:tab pos="355600" algn="l"/>
              </a:tabLst>
            </a:pPr>
            <a:r>
              <a:rPr sz="2400" dirty="0">
                <a:latin typeface="Times New Roman" pitchFamily="18" charset="0"/>
                <a:cs typeface="Times New Roman" pitchFamily="18" charset="0"/>
              </a:rPr>
              <a:t>Number and </a:t>
            </a:r>
            <a:r>
              <a:rPr sz="2400" spc="-5" dirty="0">
                <a:latin typeface="Times New Roman" pitchFamily="18" charset="0"/>
                <a:cs typeface="Times New Roman" pitchFamily="18" charset="0"/>
              </a:rPr>
              <a:t>function </a:t>
            </a:r>
            <a:r>
              <a:rPr sz="2400" spc="-10" dirty="0">
                <a:latin typeface="Times New Roman" pitchFamily="18" charset="0"/>
                <a:cs typeface="Times New Roman" pitchFamily="18" charset="0"/>
              </a:rPr>
              <a:t>vary </a:t>
            </a:r>
            <a:r>
              <a:rPr sz="2400" spc="-5" dirty="0">
                <a:latin typeface="Times New Roman" pitchFamily="18" charset="0"/>
                <a:cs typeface="Times New Roman" pitchFamily="18" charset="0"/>
              </a:rPr>
              <a:t>between </a:t>
            </a:r>
            <a:r>
              <a:rPr sz="2400" spc="-10" dirty="0">
                <a:latin typeface="Times New Roman" pitchFamily="18" charset="0"/>
                <a:cs typeface="Times New Roman" pitchFamily="18" charset="0"/>
              </a:rPr>
              <a:t>processor </a:t>
            </a:r>
            <a:r>
              <a:rPr sz="2400" spc="-710" dirty="0">
                <a:latin typeface="Times New Roman" pitchFamily="18" charset="0"/>
                <a:cs typeface="Times New Roman" pitchFamily="18" charset="0"/>
              </a:rPr>
              <a:t> </a:t>
            </a:r>
            <a:r>
              <a:rPr sz="2400" spc="-5" dirty="0">
                <a:latin typeface="Times New Roman" pitchFamily="18" charset="0"/>
                <a:cs typeface="Times New Roman" pitchFamily="18" charset="0"/>
              </a:rPr>
              <a:t>designs</a:t>
            </a:r>
            <a:endParaRPr sz="2400" dirty="0">
              <a:latin typeface="Times New Roman" pitchFamily="18" charset="0"/>
              <a:cs typeface="Times New Roman" pitchFamily="18" charset="0"/>
            </a:endParaRPr>
          </a:p>
          <a:p>
            <a:pPr marL="355600" indent="-342900" algn="just">
              <a:lnSpc>
                <a:spcPct val="100000"/>
              </a:lnSpc>
              <a:spcBef>
                <a:spcPts val="770"/>
              </a:spcBef>
              <a:buFont typeface="Arial MT"/>
              <a:buChar char="•"/>
              <a:tabLst>
                <a:tab pos="354965" algn="l"/>
                <a:tab pos="355600" algn="l"/>
              </a:tabLst>
            </a:pPr>
            <a:r>
              <a:rPr sz="2400" dirty="0">
                <a:latin typeface="Times New Roman" pitchFamily="18" charset="0"/>
                <a:cs typeface="Times New Roman" pitchFamily="18" charset="0"/>
              </a:rPr>
              <a:t>One</a:t>
            </a:r>
            <a:r>
              <a:rPr sz="2400" spc="-5" dirty="0">
                <a:latin typeface="Times New Roman" pitchFamily="18" charset="0"/>
                <a:cs typeface="Times New Roman" pitchFamily="18" charset="0"/>
              </a:rPr>
              <a:t> </a:t>
            </a:r>
            <a:r>
              <a:rPr sz="2400" dirty="0">
                <a:latin typeface="Times New Roman" pitchFamily="18" charset="0"/>
                <a:cs typeface="Times New Roman" pitchFamily="18" charset="0"/>
              </a:rPr>
              <a:t>of</a:t>
            </a:r>
            <a:r>
              <a:rPr sz="2400" spc="-15" dirty="0">
                <a:latin typeface="Times New Roman" pitchFamily="18" charset="0"/>
                <a:cs typeface="Times New Roman" pitchFamily="18" charset="0"/>
              </a:rPr>
              <a:t> </a:t>
            </a:r>
            <a:r>
              <a:rPr sz="2400" dirty="0">
                <a:latin typeface="Times New Roman" pitchFamily="18" charset="0"/>
                <a:cs typeface="Times New Roman" pitchFamily="18" charset="0"/>
              </a:rPr>
              <a:t>the</a:t>
            </a:r>
            <a:r>
              <a:rPr sz="2400" spc="-5" dirty="0">
                <a:latin typeface="Times New Roman" pitchFamily="18" charset="0"/>
                <a:cs typeface="Times New Roman" pitchFamily="18" charset="0"/>
              </a:rPr>
              <a:t> </a:t>
            </a:r>
            <a:r>
              <a:rPr sz="2400" dirty="0">
                <a:latin typeface="Times New Roman" pitchFamily="18" charset="0"/>
                <a:cs typeface="Times New Roman" pitchFamily="18" charset="0"/>
              </a:rPr>
              <a:t>major</a:t>
            </a:r>
            <a:r>
              <a:rPr sz="2400" spc="-5" dirty="0">
                <a:latin typeface="Times New Roman" pitchFamily="18" charset="0"/>
                <a:cs typeface="Times New Roman" pitchFamily="18" charset="0"/>
              </a:rPr>
              <a:t> design decisions</a:t>
            </a:r>
            <a:endParaRPr sz="2400" dirty="0">
              <a:latin typeface="Times New Roman" pitchFamily="18" charset="0"/>
              <a:cs typeface="Times New Roman" pitchFamily="18" charset="0"/>
            </a:endParaRPr>
          </a:p>
          <a:p>
            <a:pPr marL="355600" indent="-342900" algn="just">
              <a:lnSpc>
                <a:spcPct val="100000"/>
              </a:lnSpc>
              <a:spcBef>
                <a:spcPts val="765"/>
              </a:spcBef>
              <a:buFont typeface="Arial MT"/>
              <a:buChar char="•"/>
              <a:tabLst>
                <a:tab pos="354965" algn="l"/>
                <a:tab pos="355600" algn="l"/>
              </a:tabLst>
            </a:pPr>
            <a:r>
              <a:rPr sz="2400" spc="-100" dirty="0">
                <a:latin typeface="Times New Roman" pitchFamily="18" charset="0"/>
                <a:cs typeface="Times New Roman" pitchFamily="18" charset="0"/>
              </a:rPr>
              <a:t>Top</a:t>
            </a:r>
            <a:r>
              <a:rPr sz="2400" spc="-15" dirty="0">
                <a:latin typeface="Times New Roman" pitchFamily="18" charset="0"/>
                <a:cs typeface="Times New Roman" pitchFamily="18" charset="0"/>
              </a:rPr>
              <a:t> </a:t>
            </a:r>
            <a:r>
              <a:rPr sz="2400" spc="-10" dirty="0">
                <a:latin typeface="Times New Roman" pitchFamily="18" charset="0"/>
                <a:cs typeface="Times New Roman" pitchFamily="18" charset="0"/>
              </a:rPr>
              <a:t>level</a:t>
            </a:r>
            <a:r>
              <a:rPr sz="2400" spc="-5" dirty="0">
                <a:latin typeface="Times New Roman" pitchFamily="18" charset="0"/>
                <a:cs typeface="Times New Roman" pitchFamily="18" charset="0"/>
              </a:rPr>
              <a:t> of</a:t>
            </a:r>
            <a:r>
              <a:rPr sz="2400" spc="-15" dirty="0">
                <a:latin typeface="Times New Roman" pitchFamily="18" charset="0"/>
                <a:cs typeface="Times New Roman" pitchFamily="18" charset="0"/>
              </a:rPr>
              <a:t> </a:t>
            </a:r>
            <a:r>
              <a:rPr sz="2400" spc="-5" dirty="0">
                <a:latin typeface="Times New Roman" pitchFamily="18" charset="0"/>
                <a:cs typeface="Times New Roman" pitchFamily="18" charset="0"/>
              </a:rPr>
              <a:t>memory </a:t>
            </a:r>
            <a:r>
              <a:rPr sz="2400" spc="-20" dirty="0" smtClean="0">
                <a:latin typeface="Times New Roman" pitchFamily="18" charset="0"/>
                <a:cs typeface="Times New Roman" pitchFamily="18" charset="0"/>
              </a:rPr>
              <a:t>hierarchy</a:t>
            </a:r>
            <a:endParaRPr lang="en-US" sz="2400" spc="-20" dirty="0" smtClean="0">
              <a:latin typeface="Times New Roman" pitchFamily="18" charset="0"/>
              <a:cs typeface="Times New Roman" pitchFamily="18" charset="0"/>
            </a:endParaRPr>
          </a:p>
          <a:p>
            <a:pPr marL="355600" indent="-342900" algn="just">
              <a:spcBef>
                <a:spcPts val="765"/>
              </a:spcBef>
              <a:buFont typeface="Arial MT"/>
              <a:buChar char="•"/>
              <a:tabLst>
                <a:tab pos="354965" algn="l"/>
                <a:tab pos="355600" algn="l"/>
              </a:tabLst>
            </a:pPr>
            <a:r>
              <a:rPr lang="en-US" sz="2400" dirty="0" smtClean="0">
                <a:latin typeface="Times New Roman" pitchFamily="18" charset="0"/>
                <a:cs typeface="Times New Roman" pitchFamily="18" charset="0"/>
              </a:rPr>
              <a:t>The registers in the processor perform two roles:</a:t>
            </a:r>
          </a:p>
          <a:p>
            <a:pPr marL="355600" indent="-342900" algn="just">
              <a:spcBef>
                <a:spcPts val="765"/>
              </a:spcBef>
              <a:buFont typeface="Arial MT"/>
              <a:buChar char="•"/>
              <a:tabLst>
                <a:tab pos="354965" algn="l"/>
                <a:tab pos="355600" algn="l"/>
              </a:tabLst>
            </a:pP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User-visible registers</a:t>
            </a:r>
            <a:r>
              <a:rPr lang="en-US" sz="2400" dirty="0" smtClean="0">
                <a:latin typeface="Times New Roman" pitchFamily="18" charset="0"/>
                <a:cs typeface="Times New Roman" pitchFamily="18" charset="0"/>
              </a:rPr>
              <a:t>: Enable the machine- or assembly language programmer to </a:t>
            </a:r>
            <a:r>
              <a:rPr lang="en-US" sz="2400" dirty="0" smtClean="0">
                <a:solidFill>
                  <a:srgbClr val="FF0000"/>
                </a:solidFill>
                <a:latin typeface="Times New Roman" pitchFamily="18" charset="0"/>
                <a:cs typeface="Times New Roman" pitchFamily="18" charset="0"/>
              </a:rPr>
              <a:t>minimize main memory references </a:t>
            </a:r>
            <a:r>
              <a:rPr lang="en-US" sz="2400" dirty="0" smtClean="0">
                <a:latin typeface="Times New Roman" pitchFamily="18" charset="0"/>
                <a:cs typeface="Times New Roman" pitchFamily="18" charset="0"/>
              </a:rPr>
              <a:t>by optimizing use of registers.</a:t>
            </a:r>
          </a:p>
          <a:p>
            <a:pPr marL="355600" indent="-342900" algn="just">
              <a:spcBef>
                <a:spcPts val="765"/>
              </a:spcBef>
              <a:buFont typeface="Arial MT"/>
              <a:buChar char="•"/>
              <a:tabLst>
                <a:tab pos="354965" algn="l"/>
                <a:tab pos="355600" algn="l"/>
              </a:tabLst>
            </a:pP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Control and status registers</a:t>
            </a:r>
            <a:r>
              <a:rPr lang="en-US" sz="2400" dirty="0" smtClean="0">
                <a:latin typeface="Times New Roman" pitchFamily="18" charset="0"/>
                <a:cs typeface="Times New Roman" pitchFamily="18" charset="0"/>
              </a:rPr>
              <a:t>: Used by the control unit </a:t>
            </a:r>
            <a:r>
              <a:rPr lang="en-US" sz="2400" dirty="0" smtClean="0">
                <a:solidFill>
                  <a:srgbClr val="FF0000"/>
                </a:solidFill>
                <a:latin typeface="Times New Roman" pitchFamily="18" charset="0"/>
                <a:cs typeface="Times New Roman" pitchFamily="18" charset="0"/>
              </a:rPr>
              <a:t>to control the operation of the processor</a:t>
            </a:r>
            <a:r>
              <a:rPr lang="en-US" sz="2400" dirty="0" smtClean="0">
                <a:latin typeface="Times New Roman" pitchFamily="18" charset="0"/>
                <a:cs typeface="Times New Roman" pitchFamily="18" charset="0"/>
              </a:rPr>
              <a:t> and by privileged, operating system programs to control the execution of programs.</a:t>
            </a:r>
            <a:endParaRPr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43200" y="228600"/>
            <a:ext cx="3808729" cy="697230"/>
          </a:xfrm>
          <a:prstGeom prst="rect">
            <a:avLst/>
          </a:prstGeom>
        </p:spPr>
        <p:txBody>
          <a:bodyPr vert="horz" wrap="square" lIns="0" tIns="13335" rIns="0" bIns="0" rtlCol="0">
            <a:spAutoFit/>
          </a:bodyPr>
          <a:lstStyle/>
          <a:p>
            <a:pPr marL="12700">
              <a:lnSpc>
                <a:spcPct val="100000"/>
              </a:lnSpc>
              <a:spcBef>
                <a:spcPts val="105"/>
              </a:spcBef>
            </a:pPr>
            <a:r>
              <a:rPr sz="4400" b="0" spc="-5" dirty="0">
                <a:latin typeface="Calibri"/>
                <a:cs typeface="Calibri"/>
              </a:rPr>
              <a:t>Instruction</a:t>
            </a:r>
            <a:r>
              <a:rPr sz="4400" b="0" spc="-50" dirty="0">
                <a:latin typeface="Calibri"/>
                <a:cs typeface="Calibri"/>
              </a:rPr>
              <a:t> </a:t>
            </a:r>
            <a:r>
              <a:rPr sz="4400" b="0" spc="-10" dirty="0">
                <a:latin typeface="Calibri"/>
                <a:cs typeface="Calibri"/>
              </a:rPr>
              <a:t>Cycle</a:t>
            </a:r>
            <a:endParaRPr sz="4400">
              <a:latin typeface="Calibri"/>
              <a:cs typeface="Calibri"/>
            </a:endParaRPr>
          </a:p>
        </p:txBody>
      </p:sp>
      <p:sp>
        <p:nvSpPr>
          <p:cNvPr id="3" name="object 3"/>
          <p:cNvSpPr txBox="1"/>
          <p:nvPr/>
        </p:nvSpPr>
        <p:spPr>
          <a:xfrm>
            <a:off x="535940" y="1507044"/>
            <a:ext cx="2110740" cy="1640839"/>
          </a:xfrm>
          <a:prstGeom prst="rect">
            <a:avLst/>
          </a:prstGeom>
        </p:spPr>
        <p:txBody>
          <a:bodyPr vert="horz" wrap="square" lIns="0" tIns="113664" rIns="0" bIns="0" rtlCol="0">
            <a:spAutoFit/>
          </a:bodyPr>
          <a:lstStyle/>
          <a:p>
            <a:pPr marL="355600" indent="-343535">
              <a:lnSpc>
                <a:spcPct val="100000"/>
              </a:lnSpc>
              <a:spcBef>
                <a:spcPts val="894"/>
              </a:spcBef>
              <a:buFont typeface="Arial MT"/>
              <a:buChar char="•"/>
              <a:tabLst>
                <a:tab pos="355600" algn="l"/>
                <a:tab pos="356235" algn="l"/>
              </a:tabLst>
            </a:pPr>
            <a:r>
              <a:rPr sz="3200" spc="-55" dirty="0">
                <a:latin typeface="Calibri"/>
                <a:cs typeface="Calibri"/>
              </a:rPr>
              <a:t>Two</a:t>
            </a:r>
            <a:r>
              <a:rPr sz="3200" spc="-80" dirty="0">
                <a:latin typeface="Calibri"/>
                <a:cs typeface="Calibri"/>
              </a:rPr>
              <a:t> </a:t>
            </a:r>
            <a:r>
              <a:rPr sz="3200" spc="-20" dirty="0">
                <a:latin typeface="Calibri"/>
                <a:cs typeface="Calibri"/>
              </a:rPr>
              <a:t>steps:</a:t>
            </a:r>
            <a:endParaRPr sz="3200">
              <a:latin typeface="Calibri"/>
              <a:cs typeface="Calibri"/>
            </a:endParaRPr>
          </a:p>
          <a:p>
            <a:pPr marL="756285" lvl="1" indent="-287020">
              <a:lnSpc>
                <a:spcPct val="100000"/>
              </a:lnSpc>
              <a:spcBef>
                <a:spcPts val="690"/>
              </a:spcBef>
              <a:buFont typeface="Arial MT"/>
              <a:buChar char="–"/>
              <a:tabLst>
                <a:tab pos="756920" algn="l"/>
              </a:tabLst>
            </a:pPr>
            <a:r>
              <a:rPr sz="2800" spc="-20" dirty="0">
                <a:latin typeface="Calibri"/>
                <a:cs typeface="Calibri"/>
              </a:rPr>
              <a:t>Fetch</a:t>
            </a:r>
            <a:endParaRPr sz="2800">
              <a:latin typeface="Calibri"/>
              <a:cs typeface="Calibri"/>
            </a:endParaRPr>
          </a:p>
          <a:p>
            <a:pPr marL="756285" lvl="1" indent="-287020">
              <a:lnSpc>
                <a:spcPct val="100000"/>
              </a:lnSpc>
              <a:spcBef>
                <a:spcPts val="670"/>
              </a:spcBef>
              <a:buFont typeface="Arial MT"/>
              <a:buChar char="–"/>
              <a:tabLst>
                <a:tab pos="756920" algn="l"/>
              </a:tabLst>
            </a:pPr>
            <a:r>
              <a:rPr sz="2800" spc="-20" dirty="0">
                <a:latin typeface="Calibri"/>
                <a:cs typeface="Calibri"/>
              </a:rPr>
              <a:t>Execute</a:t>
            </a:r>
            <a:endParaRPr sz="2800">
              <a:latin typeface="Calibri"/>
              <a:cs typeface="Calibri"/>
            </a:endParaRPr>
          </a:p>
        </p:txBody>
      </p:sp>
      <p:pic>
        <p:nvPicPr>
          <p:cNvPr id="4" name="object 4"/>
          <p:cNvPicPr/>
          <p:nvPr/>
        </p:nvPicPr>
        <p:blipFill>
          <a:blip r:embed="rId2" cstate="print"/>
          <a:stretch>
            <a:fillRect/>
          </a:stretch>
        </p:blipFill>
        <p:spPr>
          <a:xfrm>
            <a:off x="0" y="3095625"/>
            <a:ext cx="9142411" cy="2271649"/>
          </a:xfrm>
          <a:prstGeom prst="rect">
            <a:avLst/>
          </a:prstGeom>
        </p:spPr>
      </p:pic>
      <p:sp>
        <p:nvSpPr>
          <p:cNvPr id="5" name="TextBox 4"/>
          <p:cNvSpPr txBox="1"/>
          <p:nvPr/>
        </p:nvSpPr>
        <p:spPr>
          <a:xfrm>
            <a:off x="3276600" y="990600"/>
            <a:ext cx="5334000" cy="1938992"/>
          </a:xfrm>
          <a:prstGeom prst="rect">
            <a:avLst/>
          </a:prstGeom>
          <a:noFill/>
        </p:spPr>
        <p:txBody>
          <a:bodyPr wrap="square" rtlCol="0">
            <a:spAutoFit/>
          </a:bodyPr>
          <a:lstStyle/>
          <a:p>
            <a:pPr algn="just">
              <a:buFont typeface="Arial" pitchFamily="34" charset="0"/>
              <a:buChar char="•"/>
            </a:pPr>
            <a:r>
              <a:rPr lang="en-US" sz="2000" dirty="0" smtClean="0">
                <a:latin typeface="Times New Roman" pitchFamily="18" charset="0"/>
                <a:cs typeface="Times New Roman" pitchFamily="18" charset="0"/>
              </a:rPr>
              <a:t>The processor reads ( </a:t>
            </a:r>
            <a:r>
              <a:rPr lang="en-US" sz="2000" i="1" dirty="0" smtClean="0">
                <a:latin typeface="Times New Roman" pitchFamily="18" charset="0"/>
                <a:cs typeface="Times New Roman" pitchFamily="18" charset="0"/>
              </a:rPr>
              <a:t>fetches) instructions from memory one at </a:t>
            </a:r>
            <a:r>
              <a:rPr lang="en-US" sz="2000" dirty="0" smtClean="0">
                <a:latin typeface="Times New Roman" pitchFamily="18" charset="0"/>
                <a:cs typeface="Times New Roman" pitchFamily="18" charset="0"/>
              </a:rPr>
              <a:t>a time and executes each instruction. </a:t>
            </a:r>
          </a:p>
          <a:p>
            <a:pPr algn="just">
              <a:buFont typeface="Arial" pitchFamily="34" charset="0"/>
              <a:buChar char="•"/>
            </a:pPr>
            <a:r>
              <a:rPr lang="en-US" sz="2000" dirty="0" smtClean="0">
                <a:latin typeface="Times New Roman" pitchFamily="18" charset="0"/>
                <a:cs typeface="Times New Roman" pitchFamily="18" charset="0"/>
              </a:rPr>
              <a:t>Program execution consists of repeating the</a:t>
            </a:r>
          </a:p>
          <a:p>
            <a:pPr algn="just"/>
            <a:r>
              <a:rPr lang="en-US" sz="2000" dirty="0" smtClean="0">
                <a:latin typeface="Times New Roman" pitchFamily="18" charset="0"/>
                <a:cs typeface="Times New Roman" pitchFamily="18" charset="0"/>
              </a:rPr>
              <a:t>process of instruction fetch and instruction execution</a:t>
            </a:r>
            <a:endParaRPr lang="en-US" sz="2000" dirty="0">
              <a:latin typeface="Times New Roman" pitchFamily="18" charset="0"/>
              <a:cs typeface="Times New Roman" pitchFamily="18" charset="0"/>
            </a:endParaRPr>
          </a:p>
        </p:txBody>
      </p:sp>
      <p:sp>
        <p:nvSpPr>
          <p:cNvPr id="6" name="TextBox 5"/>
          <p:cNvSpPr txBox="1"/>
          <p:nvPr/>
        </p:nvSpPr>
        <p:spPr>
          <a:xfrm>
            <a:off x="381000" y="5715000"/>
            <a:ext cx="8534400" cy="400110"/>
          </a:xfrm>
          <a:prstGeom prst="rect">
            <a:avLst/>
          </a:prstGeom>
          <a:noFill/>
        </p:spPr>
        <p:txBody>
          <a:bodyPr wrap="square" rtlCol="0">
            <a:spAutoFit/>
          </a:bodyPr>
          <a:lstStyle/>
          <a:p>
            <a:r>
              <a:rPr lang="en-US" sz="2000" dirty="0" smtClean="0">
                <a:latin typeface="Times New Roman" pitchFamily="18" charset="0"/>
                <a:cs typeface="Times New Roman" pitchFamily="18" charset="0"/>
              </a:rPr>
              <a:t>The processing required for a single instruction is called an </a:t>
            </a:r>
            <a:r>
              <a:rPr lang="en-US" sz="2000" i="1" dirty="0" smtClean="0">
                <a:latin typeface="Times New Roman" pitchFamily="18" charset="0"/>
                <a:cs typeface="Times New Roman" pitchFamily="18" charset="0"/>
              </a:rPr>
              <a:t>instruction cycle</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7879080" cy="381000"/>
          </a:xfrm>
        </p:spPr>
        <p:txBody>
          <a:bodyPr>
            <a:normAutofit fontScale="90000"/>
          </a:bodyPr>
          <a:lstStyle/>
          <a:p>
            <a:endParaRPr lang="en-US" dirty="0"/>
          </a:p>
        </p:txBody>
      </p:sp>
      <p:sp>
        <p:nvSpPr>
          <p:cNvPr id="3" name="Content Placeholder 2"/>
          <p:cNvSpPr>
            <a:spLocks noGrp="1"/>
          </p:cNvSpPr>
          <p:nvPr>
            <p:ph idx="1"/>
          </p:nvPr>
        </p:nvSpPr>
        <p:spPr>
          <a:xfrm>
            <a:off x="228600" y="609600"/>
            <a:ext cx="8705088" cy="5638800"/>
          </a:xfrm>
        </p:spPr>
        <p:txBody>
          <a:bodyPr>
            <a:normAutofit/>
          </a:bodyPr>
          <a:lstStyle/>
          <a:p>
            <a:pPr algn="just"/>
            <a:r>
              <a:rPr lang="en-US" sz="2400" dirty="0" smtClean="0">
                <a:latin typeface="Times New Roman" pitchFamily="18" charset="0"/>
                <a:cs typeface="Times New Roman" pitchFamily="18" charset="0"/>
              </a:rPr>
              <a:t>At the beginning of each instruction cycle the processor fetches an instruction from memory. </a:t>
            </a:r>
          </a:p>
          <a:p>
            <a:pPr algn="just"/>
            <a:r>
              <a:rPr lang="en-US" sz="2400" dirty="0" smtClean="0">
                <a:latin typeface="Times New Roman" pitchFamily="18" charset="0"/>
                <a:cs typeface="Times New Roman" pitchFamily="18" charset="0"/>
              </a:rPr>
              <a:t>Program counter (PC) -holds the address of the instruction to be fetched next</a:t>
            </a:r>
          </a:p>
          <a:p>
            <a:pPr algn="just"/>
            <a:r>
              <a:rPr lang="en-US" sz="2400" dirty="0" smtClean="0">
                <a:latin typeface="Times New Roman" pitchFamily="18" charset="0"/>
                <a:cs typeface="Times New Roman" pitchFamily="18" charset="0"/>
              </a:rPr>
              <a:t>The fetched instruction is loaded into a register in the processor known as the instruction register (IR). </a:t>
            </a:r>
          </a:p>
          <a:p>
            <a:pPr algn="just"/>
            <a:r>
              <a:rPr lang="en-US" sz="2400" dirty="0" smtClean="0">
                <a:latin typeface="Times New Roman" pitchFamily="18" charset="0"/>
                <a:cs typeface="Times New Roman" pitchFamily="18" charset="0"/>
              </a:rPr>
              <a:t>The instruction contains bits that </a:t>
            </a:r>
            <a:r>
              <a:rPr lang="en-US" sz="2400" b="1" dirty="0" smtClean="0">
                <a:latin typeface="Times New Roman" pitchFamily="18" charset="0"/>
                <a:cs typeface="Times New Roman" pitchFamily="18" charset="0"/>
              </a:rPr>
              <a:t>specify the action the processor </a:t>
            </a:r>
            <a:r>
              <a:rPr lang="en-US" sz="2400" dirty="0" smtClean="0">
                <a:latin typeface="Times New Roman" pitchFamily="18" charset="0"/>
                <a:cs typeface="Times New Roman" pitchFamily="18" charset="0"/>
              </a:rPr>
              <a:t>is to take. </a:t>
            </a:r>
          </a:p>
          <a:p>
            <a:pPr algn="just"/>
            <a:r>
              <a:rPr lang="en-US" sz="2400" dirty="0" smtClean="0">
                <a:latin typeface="Times New Roman" pitchFamily="18" charset="0"/>
                <a:cs typeface="Times New Roman" pitchFamily="18" charset="0"/>
              </a:rPr>
              <a:t>The processor </a:t>
            </a:r>
            <a:r>
              <a:rPr lang="en-US" sz="2400" b="1" dirty="0" smtClean="0">
                <a:latin typeface="Times New Roman" pitchFamily="18" charset="0"/>
                <a:cs typeface="Times New Roman" pitchFamily="18" charset="0"/>
              </a:rPr>
              <a:t>interprets the instruction </a:t>
            </a:r>
            <a:r>
              <a:rPr lang="en-US" sz="2400" dirty="0" smtClean="0">
                <a:latin typeface="Times New Roman" pitchFamily="18" charset="0"/>
                <a:cs typeface="Times New Roman" pitchFamily="18" charset="0"/>
              </a:rPr>
              <a:t>and </a:t>
            </a:r>
            <a:r>
              <a:rPr lang="en-US" sz="2400" b="1" dirty="0" smtClean="0">
                <a:latin typeface="Times New Roman" pitchFamily="18" charset="0"/>
                <a:cs typeface="Times New Roman" pitchFamily="18" charset="0"/>
              </a:rPr>
              <a:t>performs the required action</a:t>
            </a:r>
          </a:p>
          <a:p>
            <a:pPr algn="just"/>
            <a:endParaRPr lang="en-US" sz="2400" b="1" dirty="0" smtClean="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31185" y="568197"/>
            <a:ext cx="3885565" cy="696595"/>
          </a:xfrm>
          <a:prstGeom prst="rect">
            <a:avLst/>
          </a:prstGeom>
        </p:spPr>
        <p:txBody>
          <a:bodyPr vert="horz" wrap="square" lIns="0" tIns="13335" rIns="0" bIns="0" rtlCol="0">
            <a:spAutoFit/>
          </a:bodyPr>
          <a:lstStyle/>
          <a:p>
            <a:pPr marL="12700">
              <a:lnSpc>
                <a:spcPct val="100000"/>
              </a:lnSpc>
              <a:spcBef>
                <a:spcPts val="105"/>
              </a:spcBef>
            </a:pPr>
            <a:r>
              <a:rPr sz="4400" spc="-5" dirty="0"/>
              <a:t>Instruction</a:t>
            </a:r>
            <a:r>
              <a:rPr sz="4400" spc="-50" dirty="0"/>
              <a:t> </a:t>
            </a:r>
            <a:r>
              <a:rPr sz="4400" spc="-20" dirty="0"/>
              <a:t>Cycle</a:t>
            </a:r>
            <a:endParaRPr sz="4400"/>
          </a:p>
        </p:txBody>
      </p:sp>
      <p:sp>
        <p:nvSpPr>
          <p:cNvPr id="3" name="object 3"/>
          <p:cNvSpPr txBox="1">
            <a:spLocks noGrp="1"/>
          </p:cNvSpPr>
          <p:nvPr>
            <p:ph idx="1"/>
          </p:nvPr>
        </p:nvSpPr>
        <p:spPr>
          <a:xfrm>
            <a:off x="152400" y="1447800"/>
            <a:ext cx="8781288" cy="5299528"/>
          </a:xfrm>
          <a:prstGeom prst="rect">
            <a:avLst/>
          </a:prstGeom>
        </p:spPr>
        <p:txBody>
          <a:bodyPr vert="horz" wrap="square" lIns="0" tIns="13335" rIns="0" bIns="0" rtlCol="0">
            <a:spAutoFit/>
          </a:bodyPr>
          <a:lstStyle/>
          <a:p>
            <a:pPr marL="355600" marR="5080" indent="-343535">
              <a:lnSpc>
                <a:spcPct val="150000"/>
              </a:lnSpc>
              <a:spcBef>
                <a:spcPts val="105"/>
              </a:spcBef>
              <a:buFont typeface="Arial MT"/>
              <a:buChar char="•"/>
              <a:tabLst>
                <a:tab pos="355600" algn="l"/>
                <a:tab pos="356235" algn="l"/>
                <a:tab pos="2578100" algn="l"/>
              </a:tabLst>
            </a:pPr>
            <a:r>
              <a:rPr spc="-5" dirty="0"/>
              <a:t>It</a:t>
            </a:r>
            <a:r>
              <a:rPr spc="245" dirty="0"/>
              <a:t> </a:t>
            </a:r>
            <a:r>
              <a:rPr spc="-10" dirty="0"/>
              <a:t>is</a:t>
            </a:r>
            <a:r>
              <a:rPr spc="250" dirty="0"/>
              <a:t> </a:t>
            </a:r>
            <a:r>
              <a:rPr spc="-5" dirty="0"/>
              <a:t>the</a:t>
            </a:r>
            <a:r>
              <a:rPr spc="250" dirty="0"/>
              <a:t> </a:t>
            </a:r>
            <a:r>
              <a:rPr spc="-5" dirty="0"/>
              <a:t>time</a:t>
            </a:r>
            <a:r>
              <a:rPr spc="254" dirty="0"/>
              <a:t> </a:t>
            </a:r>
            <a:r>
              <a:rPr spc="-10" dirty="0"/>
              <a:t>in</a:t>
            </a:r>
            <a:r>
              <a:rPr spc="245" dirty="0"/>
              <a:t> </a:t>
            </a:r>
            <a:r>
              <a:rPr spc="-5" dirty="0"/>
              <a:t>which</a:t>
            </a:r>
            <a:r>
              <a:rPr spc="260" dirty="0"/>
              <a:t> </a:t>
            </a:r>
            <a:r>
              <a:rPr spc="-5" dirty="0"/>
              <a:t>a</a:t>
            </a:r>
            <a:r>
              <a:rPr spc="254" dirty="0"/>
              <a:t> </a:t>
            </a:r>
            <a:r>
              <a:rPr spc="-5" dirty="0"/>
              <a:t>single</a:t>
            </a:r>
            <a:r>
              <a:rPr spc="260" dirty="0"/>
              <a:t> </a:t>
            </a:r>
            <a:r>
              <a:rPr spc="-5" dirty="0"/>
              <a:t>instruction</a:t>
            </a:r>
            <a:r>
              <a:rPr spc="250" dirty="0"/>
              <a:t> </a:t>
            </a:r>
            <a:r>
              <a:rPr dirty="0"/>
              <a:t>is</a:t>
            </a:r>
            <a:r>
              <a:rPr spc="250" dirty="0"/>
              <a:t> </a:t>
            </a:r>
            <a:r>
              <a:rPr spc="-20" dirty="0"/>
              <a:t>fetched </a:t>
            </a:r>
            <a:r>
              <a:rPr spc="-620" dirty="0"/>
              <a:t> </a:t>
            </a:r>
            <a:r>
              <a:rPr spc="-20" dirty="0"/>
              <a:t>from</a:t>
            </a:r>
            <a:r>
              <a:rPr spc="30" dirty="0"/>
              <a:t> </a:t>
            </a:r>
            <a:r>
              <a:rPr spc="-35" dirty="0"/>
              <a:t>memory,	</a:t>
            </a:r>
            <a:r>
              <a:rPr spc="-10" dirty="0"/>
              <a:t>decoded,</a:t>
            </a:r>
            <a:r>
              <a:rPr spc="25" dirty="0"/>
              <a:t> </a:t>
            </a:r>
            <a:r>
              <a:rPr spc="-5" dirty="0"/>
              <a:t>and</a:t>
            </a:r>
            <a:r>
              <a:rPr spc="20" dirty="0"/>
              <a:t> </a:t>
            </a:r>
            <a:r>
              <a:rPr spc="-25" dirty="0"/>
              <a:t>executed</a:t>
            </a:r>
          </a:p>
          <a:p>
            <a:pPr marL="355600" indent="-343535">
              <a:lnSpc>
                <a:spcPct val="100000"/>
              </a:lnSpc>
              <a:spcBef>
                <a:spcPts val="2350"/>
              </a:spcBef>
              <a:buFont typeface="Arial MT"/>
              <a:buChar char="•"/>
              <a:tabLst>
                <a:tab pos="355600" algn="l"/>
                <a:tab pos="356235" algn="l"/>
              </a:tabLst>
            </a:pPr>
            <a:r>
              <a:rPr spc="-5" dirty="0"/>
              <a:t>An</a:t>
            </a:r>
            <a:r>
              <a:rPr dirty="0"/>
              <a:t> </a:t>
            </a:r>
            <a:r>
              <a:rPr b="1" spc="-5" dirty="0">
                <a:latin typeface="Calibri"/>
                <a:cs typeface="Calibri"/>
              </a:rPr>
              <a:t>Instruction</a:t>
            </a:r>
            <a:r>
              <a:rPr b="1" spc="15" dirty="0">
                <a:latin typeface="Calibri"/>
                <a:cs typeface="Calibri"/>
              </a:rPr>
              <a:t> </a:t>
            </a:r>
            <a:r>
              <a:rPr b="1" spc="-15" dirty="0">
                <a:latin typeface="Calibri"/>
                <a:cs typeface="Calibri"/>
              </a:rPr>
              <a:t>Cycle</a:t>
            </a:r>
            <a:r>
              <a:rPr b="1" spc="35" dirty="0">
                <a:latin typeface="Calibri"/>
                <a:cs typeface="Calibri"/>
              </a:rPr>
              <a:t> </a:t>
            </a:r>
            <a:r>
              <a:rPr spc="-15" dirty="0"/>
              <a:t>requires</a:t>
            </a:r>
            <a:r>
              <a:rPr spc="10" dirty="0"/>
              <a:t> </a:t>
            </a:r>
            <a:r>
              <a:rPr spc="-5" dirty="0"/>
              <a:t>the</a:t>
            </a:r>
            <a:r>
              <a:rPr dirty="0"/>
              <a:t> </a:t>
            </a:r>
            <a:r>
              <a:rPr spc="-15" dirty="0"/>
              <a:t>following</a:t>
            </a:r>
            <a:r>
              <a:rPr spc="5" dirty="0"/>
              <a:t> </a:t>
            </a:r>
            <a:r>
              <a:rPr spc="-10" dirty="0"/>
              <a:t>subcycle:</a:t>
            </a:r>
          </a:p>
          <a:p>
            <a:pPr marL="756285" lvl="1" indent="-287020">
              <a:lnSpc>
                <a:spcPct val="100000"/>
              </a:lnSpc>
              <a:spcBef>
                <a:spcPts val="2120"/>
              </a:spcBef>
              <a:buFont typeface="Arial MT"/>
              <a:buChar char="–"/>
              <a:tabLst>
                <a:tab pos="756920" algn="l"/>
              </a:tabLst>
            </a:pPr>
            <a:r>
              <a:rPr sz="2400" b="1" spc="-15" dirty="0">
                <a:latin typeface="Calibri"/>
                <a:cs typeface="Calibri"/>
              </a:rPr>
              <a:t>FETCH</a:t>
            </a:r>
            <a:endParaRPr sz="2400">
              <a:latin typeface="Calibri"/>
              <a:cs typeface="Calibri"/>
            </a:endParaRPr>
          </a:p>
          <a:p>
            <a:pPr marL="756285" lvl="1" indent="-287020">
              <a:lnSpc>
                <a:spcPct val="100000"/>
              </a:lnSpc>
              <a:spcBef>
                <a:spcPts val="2014"/>
              </a:spcBef>
              <a:buFont typeface="Arial MT"/>
              <a:buChar char="–"/>
              <a:tabLst>
                <a:tab pos="756920" algn="l"/>
              </a:tabLst>
            </a:pPr>
            <a:r>
              <a:rPr sz="2400" b="1" spc="-10" dirty="0">
                <a:latin typeface="Calibri"/>
                <a:cs typeface="Calibri"/>
              </a:rPr>
              <a:t>EXECUTE</a:t>
            </a:r>
            <a:endParaRPr sz="2400">
              <a:latin typeface="Calibri"/>
              <a:cs typeface="Calibri"/>
            </a:endParaRPr>
          </a:p>
          <a:p>
            <a:pPr marL="756285" lvl="1" indent="-287020">
              <a:lnSpc>
                <a:spcPct val="100000"/>
              </a:lnSpc>
              <a:spcBef>
                <a:spcPts val="2020"/>
              </a:spcBef>
              <a:buFont typeface="Arial MT"/>
              <a:buChar char="–"/>
              <a:tabLst>
                <a:tab pos="756920" algn="l"/>
              </a:tabLst>
            </a:pPr>
            <a:r>
              <a:rPr sz="2400" b="1" spc="-5" dirty="0">
                <a:solidFill>
                  <a:srgbClr val="FF0000"/>
                </a:solidFill>
                <a:latin typeface="Calibri"/>
                <a:cs typeface="Calibri"/>
              </a:rPr>
              <a:t>INDIRECT</a:t>
            </a:r>
            <a:endParaRPr sz="2400">
              <a:latin typeface="Calibri"/>
              <a:cs typeface="Calibri"/>
            </a:endParaRPr>
          </a:p>
          <a:p>
            <a:pPr marL="756285" lvl="1" indent="-287020">
              <a:lnSpc>
                <a:spcPct val="100000"/>
              </a:lnSpc>
              <a:spcBef>
                <a:spcPts val="2014"/>
              </a:spcBef>
              <a:buFont typeface="Arial MT"/>
              <a:buChar char="–"/>
              <a:tabLst>
                <a:tab pos="756920" algn="l"/>
              </a:tabLst>
            </a:pPr>
            <a:r>
              <a:rPr sz="2400" b="1" spc="-5" dirty="0">
                <a:solidFill>
                  <a:srgbClr val="00AF50"/>
                </a:solidFill>
                <a:latin typeface="Calibri"/>
                <a:cs typeface="Calibri"/>
              </a:rPr>
              <a:t>INTERRUPT</a:t>
            </a:r>
            <a:endParaRPr sz="2400">
              <a:latin typeface="Calibri"/>
              <a:cs typeface="Calibri"/>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srcRect l="25572" t="23795" r="20576" b="16566"/>
          <a:stretch>
            <a:fillRect/>
          </a:stretch>
        </p:blipFill>
        <p:spPr bwMode="auto">
          <a:xfrm>
            <a:off x="1524000" y="1981200"/>
            <a:ext cx="6477000" cy="3581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31694" y="186893"/>
            <a:ext cx="3881754" cy="697230"/>
          </a:xfrm>
          <a:prstGeom prst="rect">
            <a:avLst/>
          </a:prstGeom>
        </p:spPr>
        <p:txBody>
          <a:bodyPr vert="horz" wrap="square" lIns="0" tIns="13335" rIns="0" bIns="0" rtlCol="0">
            <a:spAutoFit/>
          </a:bodyPr>
          <a:lstStyle/>
          <a:p>
            <a:pPr marL="12700">
              <a:lnSpc>
                <a:spcPct val="100000"/>
              </a:lnSpc>
              <a:spcBef>
                <a:spcPts val="105"/>
              </a:spcBef>
            </a:pPr>
            <a:r>
              <a:rPr sz="4400" spc="-5" dirty="0"/>
              <a:t>Instruction</a:t>
            </a:r>
            <a:r>
              <a:rPr sz="4400" spc="-100" dirty="0"/>
              <a:t> </a:t>
            </a:r>
            <a:r>
              <a:rPr sz="4400" spc="-15" dirty="0"/>
              <a:t>Cycle</a:t>
            </a:r>
            <a:endParaRPr sz="4400"/>
          </a:p>
        </p:txBody>
      </p:sp>
      <p:sp>
        <p:nvSpPr>
          <p:cNvPr id="3" name="object 3"/>
          <p:cNvSpPr txBox="1"/>
          <p:nvPr/>
        </p:nvSpPr>
        <p:spPr>
          <a:xfrm>
            <a:off x="111048" y="976122"/>
            <a:ext cx="8134350" cy="5678170"/>
          </a:xfrm>
          <a:prstGeom prst="rect">
            <a:avLst/>
          </a:prstGeom>
        </p:spPr>
        <p:txBody>
          <a:bodyPr vert="horz" wrap="square" lIns="0" tIns="12065" rIns="0" bIns="0" rtlCol="0">
            <a:spAutoFit/>
          </a:bodyPr>
          <a:lstStyle/>
          <a:p>
            <a:pPr marL="355600" indent="-343535">
              <a:lnSpc>
                <a:spcPct val="100000"/>
              </a:lnSpc>
              <a:spcBef>
                <a:spcPts val="95"/>
              </a:spcBef>
              <a:buClr>
                <a:srgbClr val="0000FF"/>
              </a:buClr>
              <a:buSzPct val="80357"/>
              <a:buFont typeface="Wingdings"/>
              <a:buChar char=""/>
              <a:tabLst>
                <a:tab pos="355600" algn="l"/>
                <a:tab pos="356235" algn="l"/>
              </a:tabLst>
            </a:pPr>
            <a:r>
              <a:rPr sz="2800" b="1" spc="-25" dirty="0">
                <a:latin typeface="Calibri"/>
                <a:cs typeface="Calibri"/>
              </a:rPr>
              <a:t>Fetch</a:t>
            </a:r>
            <a:endParaRPr sz="2800">
              <a:latin typeface="Calibri"/>
              <a:cs typeface="Calibri"/>
            </a:endParaRPr>
          </a:p>
          <a:p>
            <a:pPr marL="355600">
              <a:lnSpc>
                <a:spcPct val="100000"/>
              </a:lnSpc>
              <a:spcBef>
                <a:spcPts val="2115"/>
              </a:spcBef>
            </a:pPr>
            <a:r>
              <a:rPr sz="2400" spc="-10" dirty="0">
                <a:latin typeface="Calibri"/>
                <a:cs typeface="Calibri"/>
              </a:rPr>
              <a:t>Read</a:t>
            </a:r>
            <a:r>
              <a:rPr sz="2400" spc="-25" dirty="0">
                <a:latin typeface="Calibri"/>
                <a:cs typeface="Calibri"/>
              </a:rPr>
              <a:t> </a:t>
            </a:r>
            <a:r>
              <a:rPr sz="2400" spc="-10" dirty="0">
                <a:latin typeface="Calibri"/>
                <a:cs typeface="Calibri"/>
              </a:rPr>
              <a:t>next</a:t>
            </a:r>
            <a:r>
              <a:rPr sz="2400" spc="-30" dirty="0">
                <a:latin typeface="Calibri"/>
                <a:cs typeface="Calibri"/>
              </a:rPr>
              <a:t> </a:t>
            </a:r>
            <a:r>
              <a:rPr sz="2400" spc="-5" dirty="0">
                <a:latin typeface="Calibri"/>
                <a:cs typeface="Calibri"/>
              </a:rPr>
              <a:t>instruction</a:t>
            </a:r>
            <a:r>
              <a:rPr sz="2400" spc="-20" dirty="0">
                <a:latin typeface="Calibri"/>
                <a:cs typeface="Calibri"/>
              </a:rPr>
              <a:t> </a:t>
            </a:r>
            <a:r>
              <a:rPr sz="2400" spc="-15" dirty="0">
                <a:latin typeface="Calibri"/>
                <a:cs typeface="Calibri"/>
              </a:rPr>
              <a:t>from</a:t>
            </a:r>
            <a:r>
              <a:rPr sz="2400" spc="-20" dirty="0">
                <a:latin typeface="Calibri"/>
                <a:cs typeface="Calibri"/>
              </a:rPr>
              <a:t> </a:t>
            </a:r>
            <a:r>
              <a:rPr sz="2400" dirty="0">
                <a:latin typeface="Calibri"/>
                <a:cs typeface="Calibri"/>
              </a:rPr>
              <a:t>memory</a:t>
            </a:r>
            <a:r>
              <a:rPr sz="2400" spc="-15" dirty="0">
                <a:latin typeface="Calibri"/>
                <a:cs typeface="Calibri"/>
              </a:rPr>
              <a:t> into</a:t>
            </a:r>
            <a:r>
              <a:rPr sz="2400" spc="-25" dirty="0">
                <a:latin typeface="Calibri"/>
                <a:cs typeface="Calibri"/>
              </a:rPr>
              <a:t> </a:t>
            </a:r>
            <a:r>
              <a:rPr sz="2400" dirty="0">
                <a:latin typeface="Calibri"/>
                <a:cs typeface="Calibri"/>
              </a:rPr>
              <a:t>the </a:t>
            </a:r>
            <a:r>
              <a:rPr sz="2400" spc="-10" dirty="0">
                <a:latin typeface="Calibri"/>
                <a:cs typeface="Calibri"/>
              </a:rPr>
              <a:t>processor</a:t>
            </a:r>
            <a:endParaRPr sz="2400">
              <a:latin typeface="Calibri"/>
              <a:cs typeface="Calibri"/>
            </a:endParaRPr>
          </a:p>
          <a:p>
            <a:pPr>
              <a:lnSpc>
                <a:spcPct val="100000"/>
              </a:lnSpc>
              <a:spcBef>
                <a:spcPts val="55"/>
              </a:spcBef>
            </a:pPr>
            <a:endParaRPr sz="1800">
              <a:latin typeface="Calibri"/>
              <a:cs typeface="Calibri"/>
            </a:endParaRPr>
          </a:p>
          <a:p>
            <a:pPr marL="355600" indent="-343535">
              <a:lnSpc>
                <a:spcPct val="100000"/>
              </a:lnSpc>
              <a:buClr>
                <a:srgbClr val="0000FF"/>
              </a:buClr>
              <a:buSzPct val="80357"/>
              <a:buFont typeface="Wingdings"/>
              <a:buChar char=""/>
              <a:tabLst>
                <a:tab pos="355600" algn="l"/>
                <a:tab pos="356235" algn="l"/>
              </a:tabLst>
            </a:pPr>
            <a:r>
              <a:rPr sz="2800" b="1" spc="-10" dirty="0">
                <a:latin typeface="Calibri"/>
                <a:cs typeface="Calibri"/>
              </a:rPr>
              <a:t>Indirect</a:t>
            </a:r>
            <a:r>
              <a:rPr sz="2800" b="1" spc="10" dirty="0">
                <a:latin typeface="Calibri"/>
                <a:cs typeface="Calibri"/>
              </a:rPr>
              <a:t> </a:t>
            </a:r>
            <a:r>
              <a:rPr sz="2800" b="1" spc="-15" dirty="0">
                <a:latin typeface="Calibri"/>
                <a:cs typeface="Calibri"/>
              </a:rPr>
              <a:t>Cycle</a:t>
            </a:r>
            <a:r>
              <a:rPr sz="2800" b="1" spc="20" dirty="0">
                <a:latin typeface="Calibri"/>
                <a:cs typeface="Calibri"/>
              </a:rPr>
              <a:t> </a:t>
            </a:r>
            <a:r>
              <a:rPr sz="2800" b="1" spc="-5" dirty="0">
                <a:latin typeface="Calibri"/>
                <a:cs typeface="Calibri"/>
              </a:rPr>
              <a:t>(Decode</a:t>
            </a:r>
            <a:r>
              <a:rPr sz="2800" b="1" spc="-10" dirty="0">
                <a:latin typeface="Calibri"/>
                <a:cs typeface="Calibri"/>
              </a:rPr>
              <a:t> </a:t>
            </a:r>
            <a:r>
              <a:rPr sz="2800" b="1" spc="-15" dirty="0">
                <a:latin typeface="Calibri"/>
                <a:cs typeface="Calibri"/>
              </a:rPr>
              <a:t>Cycle)</a:t>
            </a:r>
            <a:endParaRPr sz="2800">
              <a:latin typeface="Calibri"/>
              <a:cs typeface="Calibri"/>
            </a:endParaRPr>
          </a:p>
          <a:p>
            <a:pPr marL="355600" marR="5080">
              <a:lnSpc>
                <a:spcPct val="150000"/>
              </a:lnSpc>
              <a:spcBef>
                <a:spcPts val="680"/>
              </a:spcBef>
            </a:pPr>
            <a:r>
              <a:rPr sz="2400" spc="-20" dirty="0">
                <a:latin typeface="Calibri"/>
                <a:cs typeface="Calibri"/>
              </a:rPr>
              <a:t>May</a:t>
            </a:r>
            <a:r>
              <a:rPr sz="2400" spc="-15" dirty="0">
                <a:latin typeface="Calibri"/>
                <a:cs typeface="Calibri"/>
              </a:rPr>
              <a:t> </a:t>
            </a:r>
            <a:r>
              <a:rPr sz="2400" spc="-10" dirty="0">
                <a:latin typeface="Calibri"/>
                <a:cs typeface="Calibri"/>
              </a:rPr>
              <a:t>require</a:t>
            </a:r>
            <a:r>
              <a:rPr sz="2400" spc="10" dirty="0">
                <a:latin typeface="Calibri"/>
                <a:cs typeface="Calibri"/>
              </a:rPr>
              <a:t> </a:t>
            </a:r>
            <a:r>
              <a:rPr sz="2400" dirty="0">
                <a:latin typeface="Calibri"/>
                <a:cs typeface="Calibri"/>
              </a:rPr>
              <a:t>memory</a:t>
            </a:r>
            <a:r>
              <a:rPr sz="2400" spc="-25" dirty="0">
                <a:latin typeface="Calibri"/>
                <a:cs typeface="Calibri"/>
              </a:rPr>
              <a:t> </a:t>
            </a:r>
            <a:r>
              <a:rPr sz="2400" dirty="0">
                <a:latin typeface="Calibri"/>
                <a:cs typeface="Calibri"/>
              </a:rPr>
              <a:t>access</a:t>
            </a:r>
            <a:r>
              <a:rPr sz="2400" spc="-20" dirty="0">
                <a:latin typeface="Calibri"/>
                <a:cs typeface="Calibri"/>
              </a:rPr>
              <a:t> </a:t>
            </a:r>
            <a:r>
              <a:rPr sz="2400" spc="-15" dirty="0">
                <a:latin typeface="Calibri"/>
                <a:cs typeface="Calibri"/>
              </a:rPr>
              <a:t>to</a:t>
            </a:r>
            <a:r>
              <a:rPr sz="2400" spc="-30" dirty="0">
                <a:latin typeface="Calibri"/>
                <a:cs typeface="Calibri"/>
              </a:rPr>
              <a:t> </a:t>
            </a:r>
            <a:r>
              <a:rPr sz="2400" spc="-20" dirty="0">
                <a:latin typeface="Calibri"/>
                <a:cs typeface="Calibri"/>
              </a:rPr>
              <a:t>fetch</a:t>
            </a:r>
            <a:r>
              <a:rPr sz="2400" spc="-10" dirty="0">
                <a:latin typeface="Calibri"/>
                <a:cs typeface="Calibri"/>
              </a:rPr>
              <a:t> operands, </a:t>
            </a:r>
            <a:r>
              <a:rPr sz="2400" spc="-20" dirty="0">
                <a:latin typeface="Calibri"/>
                <a:cs typeface="Calibri"/>
              </a:rPr>
              <a:t>therefore</a:t>
            </a:r>
            <a:r>
              <a:rPr sz="2400" spc="10" dirty="0">
                <a:latin typeface="Calibri"/>
                <a:cs typeface="Calibri"/>
              </a:rPr>
              <a:t> </a:t>
            </a:r>
            <a:r>
              <a:rPr sz="2400" spc="-10" dirty="0">
                <a:latin typeface="Calibri"/>
                <a:cs typeface="Calibri"/>
              </a:rPr>
              <a:t>more </a:t>
            </a:r>
            <a:r>
              <a:rPr sz="2400" spc="-530" dirty="0">
                <a:latin typeface="Calibri"/>
                <a:cs typeface="Calibri"/>
              </a:rPr>
              <a:t> </a:t>
            </a:r>
            <a:r>
              <a:rPr sz="2400" dirty="0">
                <a:latin typeface="Calibri"/>
                <a:cs typeface="Calibri"/>
              </a:rPr>
              <a:t>memory</a:t>
            </a:r>
            <a:r>
              <a:rPr sz="2400" spc="-25" dirty="0">
                <a:latin typeface="Calibri"/>
                <a:cs typeface="Calibri"/>
              </a:rPr>
              <a:t> </a:t>
            </a:r>
            <a:r>
              <a:rPr sz="2400" spc="-5" dirty="0">
                <a:latin typeface="Calibri"/>
                <a:cs typeface="Calibri"/>
              </a:rPr>
              <a:t>accesses.</a:t>
            </a:r>
            <a:endParaRPr sz="2400">
              <a:latin typeface="Calibri"/>
              <a:cs typeface="Calibri"/>
            </a:endParaRPr>
          </a:p>
          <a:p>
            <a:pPr>
              <a:lnSpc>
                <a:spcPct val="100000"/>
              </a:lnSpc>
              <a:spcBef>
                <a:spcPts val="55"/>
              </a:spcBef>
            </a:pPr>
            <a:endParaRPr sz="1800">
              <a:latin typeface="Calibri"/>
              <a:cs typeface="Calibri"/>
            </a:endParaRPr>
          </a:p>
          <a:p>
            <a:pPr marL="355600" indent="-343535">
              <a:lnSpc>
                <a:spcPct val="100000"/>
              </a:lnSpc>
              <a:spcBef>
                <a:spcPts val="5"/>
              </a:spcBef>
              <a:buClr>
                <a:srgbClr val="0000FF"/>
              </a:buClr>
              <a:buSzPct val="80357"/>
              <a:buFont typeface="Wingdings"/>
              <a:buChar char=""/>
              <a:tabLst>
                <a:tab pos="355600" algn="l"/>
                <a:tab pos="356235" algn="l"/>
              </a:tabLst>
            </a:pPr>
            <a:r>
              <a:rPr sz="2800" b="1" spc="-15" dirty="0">
                <a:latin typeface="Calibri"/>
                <a:cs typeface="Calibri"/>
              </a:rPr>
              <a:t>Interrupt</a:t>
            </a:r>
            <a:endParaRPr sz="2800">
              <a:latin typeface="Calibri"/>
              <a:cs typeface="Calibri"/>
            </a:endParaRPr>
          </a:p>
          <a:p>
            <a:pPr marL="355600">
              <a:lnSpc>
                <a:spcPct val="100000"/>
              </a:lnSpc>
              <a:spcBef>
                <a:spcPts val="2115"/>
              </a:spcBef>
            </a:pPr>
            <a:r>
              <a:rPr sz="2400" spc="-20" dirty="0">
                <a:latin typeface="Calibri"/>
                <a:cs typeface="Calibri"/>
              </a:rPr>
              <a:t>Save</a:t>
            </a:r>
            <a:r>
              <a:rPr sz="2400" spc="-5" dirty="0">
                <a:latin typeface="Calibri"/>
                <a:cs typeface="Calibri"/>
              </a:rPr>
              <a:t> </a:t>
            </a:r>
            <a:r>
              <a:rPr sz="2400" spc="-10" dirty="0">
                <a:latin typeface="Calibri"/>
                <a:cs typeface="Calibri"/>
              </a:rPr>
              <a:t>current</a:t>
            </a:r>
            <a:r>
              <a:rPr sz="2400" spc="-15" dirty="0">
                <a:latin typeface="Calibri"/>
                <a:cs typeface="Calibri"/>
              </a:rPr>
              <a:t> </a:t>
            </a:r>
            <a:r>
              <a:rPr sz="2400" spc="-5" dirty="0">
                <a:latin typeface="Calibri"/>
                <a:cs typeface="Calibri"/>
              </a:rPr>
              <a:t>instruction</a:t>
            </a:r>
            <a:r>
              <a:rPr sz="2400" spc="-25" dirty="0">
                <a:latin typeface="Calibri"/>
                <a:cs typeface="Calibri"/>
              </a:rPr>
              <a:t> </a:t>
            </a:r>
            <a:r>
              <a:rPr sz="2400" dirty="0">
                <a:latin typeface="Calibri"/>
                <a:cs typeface="Calibri"/>
              </a:rPr>
              <a:t>and</a:t>
            </a:r>
            <a:r>
              <a:rPr sz="2400" spc="-5" dirty="0">
                <a:latin typeface="Calibri"/>
                <a:cs typeface="Calibri"/>
              </a:rPr>
              <a:t> </a:t>
            </a:r>
            <a:r>
              <a:rPr sz="2400" dirty="0">
                <a:latin typeface="Calibri"/>
                <a:cs typeface="Calibri"/>
              </a:rPr>
              <a:t>service</a:t>
            </a:r>
            <a:r>
              <a:rPr sz="2400" spc="-10" dirty="0">
                <a:latin typeface="Calibri"/>
                <a:cs typeface="Calibri"/>
              </a:rPr>
              <a:t> </a:t>
            </a:r>
            <a:r>
              <a:rPr sz="2400" dirty="0">
                <a:latin typeface="Calibri"/>
                <a:cs typeface="Calibri"/>
              </a:rPr>
              <a:t>the</a:t>
            </a:r>
            <a:r>
              <a:rPr sz="2400" spc="-5" dirty="0">
                <a:latin typeface="Calibri"/>
                <a:cs typeface="Calibri"/>
              </a:rPr>
              <a:t> </a:t>
            </a:r>
            <a:r>
              <a:rPr sz="2400" spc="-10" dirty="0">
                <a:latin typeface="Calibri"/>
                <a:cs typeface="Calibri"/>
              </a:rPr>
              <a:t>interrupt</a:t>
            </a:r>
            <a:endParaRPr sz="2400">
              <a:latin typeface="Calibri"/>
              <a:cs typeface="Calibri"/>
            </a:endParaRPr>
          </a:p>
          <a:p>
            <a:pPr>
              <a:lnSpc>
                <a:spcPct val="100000"/>
              </a:lnSpc>
              <a:spcBef>
                <a:spcPts val="55"/>
              </a:spcBef>
            </a:pPr>
            <a:endParaRPr sz="1800">
              <a:latin typeface="Calibri"/>
              <a:cs typeface="Calibri"/>
            </a:endParaRPr>
          </a:p>
          <a:p>
            <a:pPr marL="355600" indent="-343535">
              <a:lnSpc>
                <a:spcPct val="100000"/>
              </a:lnSpc>
              <a:buClr>
                <a:srgbClr val="0000FF"/>
              </a:buClr>
              <a:buSzPct val="80357"/>
              <a:buFont typeface="Wingdings"/>
              <a:buChar char=""/>
              <a:tabLst>
                <a:tab pos="355600" algn="l"/>
                <a:tab pos="356235" algn="l"/>
              </a:tabLst>
            </a:pPr>
            <a:r>
              <a:rPr sz="2800" b="1" spc="-20" dirty="0">
                <a:latin typeface="Calibri"/>
                <a:cs typeface="Calibri"/>
              </a:rPr>
              <a:t>Execute</a:t>
            </a:r>
            <a:endParaRPr sz="2800">
              <a:latin typeface="Calibri"/>
              <a:cs typeface="Calibri"/>
            </a:endParaRPr>
          </a:p>
          <a:p>
            <a:pPr marL="355600">
              <a:lnSpc>
                <a:spcPct val="100000"/>
              </a:lnSpc>
              <a:spcBef>
                <a:spcPts val="2120"/>
              </a:spcBef>
            </a:pPr>
            <a:r>
              <a:rPr sz="2400" spc="-10" dirty="0">
                <a:latin typeface="Calibri"/>
                <a:cs typeface="Calibri"/>
              </a:rPr>
              <a:t>Interpret</a:t>
            </a:r>
            <a:r>
              <a:rPr sz="2400" spc="-35" dirty="0">
                <a:latin typeface="Calibri"/>
                <a:cs typeface="Calibri"/>
              </a:rPr>
              <a:t> </a:t>
            </a:r>
            <a:r>
              <a:rPr sz="2400" dirty="0">
                <a:latin typeface="Calibri"/>
                <a:cs typeface="Calibri"/>
              </a:rPr>
              <a:t>the</a:t>
            </a:r>
            <a:r>
              <a:rPr sz="2400" spc="-5" dirty="0">
                <a:latin typeface="Calibri"/>
                <a:cs typeface="Calibri"/>
              </a:rPr>
              <a:t> </a:t>
            </a:r>
            <a:r>
              <a:rPr sz="2400" spc="-10" dirty="0">
                <a:latin typeface="Calibri"/>
                <a:cs typeface="Calibri"/>
              </a:rPr>
              <a:t>opcode</a:t>
            </a:r>
            <a:r>
              <a:rPr sz="2400" spc="-15" dirty="0">
                <a:latin typeface="Calibri"/>
                <a:cs typeface="Calibri"/>
              </a:rPr>
              <a:t> </a:t>
            </a:r>
            <a:r>
              <a:rPr sz="2400" dirty="0">
                <a:latin typeface="Calibri"/>
                <a:cs typeface="Calibri"/>
              </a:rPr>
              <a:t>and</a:t>
            </a:r>
            <a:r>
              <a:rPr sz="2400" spc="-10" dirty="0">
                <a:latin typeface="Calibri"/>
                <a:cs typeface="Calibri"/>
              </a:rPr>
              <a:t> perform</a:t>
            </a:r>
            <a:r>
              <a:rPr sz="2400" spc="-15" dirty="0">
                <a:latin typeface="Calibri"/>
                <a:cs typeface="Calibri"/>
              </a:rPr>
              <a:t> </a:t>
            </a:r>
            <a:r>
              <a:rPr sz="2400" dirty="0">
                <a:latin typeface="Calibri"/>
                <a:cs typeface="Calibri"/>
              </a:rPr>
              <a:t>the</a:t>
            </a:r>
            <a:r>
              <a:rPr sz="2400" spc="-5" dirty="0">
                <a:latin typeface="Calibri"/>
                <a:cs typeface="Calibri"/>
              </a:rPr>
              <a:t> </a:t>
            </a:r>
            <a:r>
              <a:rPr sz="2400" spc="-10" dirty="0">
                <a:latin typeface="Calibri"/>
                <a:cs typeface="Calibri"/>
              </a:rPr>
              <a:t>indicated</a:t>
            </a:r>
            <a:r>
              <a:rPr sz="2400" spc="-15" dirty="0">
                <a:latin typeface="Calibri"/>
                <a:cs typeface="Calibri"/>
              </a:rPr>
              <a:t> </a:t>
            </a:r>
            <a:r>
              <a:rPr sz="2400" spc="-10" dirty="0">
                <a:latin typeface="Calibri"/>
                <a:cs typeface="Calibri"/>
              </a:rPr>
              <a:t>operation</a:t>
            </a:r>
            <a:endParaRPr sz="2400">
              <a:latin typeface="Calibri"/>
              <a:cs typeface="Calibri"/>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705088" cy="563562"/>
          </a:xfrm>
        </p:spPr>
        <p:txBody>
          <a:bodyPr>
            <a:normAutofit fontScale="90000"/>
          </a:bodyPr>
          <a:lstStyle/>
          <a:p>
            <a:endParaRPr lang="en-US" dirty="0"/>
          </a:p>
        </p:txBody>
      </p:sp>
      <p:sp>
        <p:nvSpPr>
          <p:cNvPr id="3" name="Content Placeholder 2"/>
          <p:cNvSpPr>
            <a:spLocks noGrp="1"/>
          </p:cNvSpPr>
          <p:nvPr>
            <p:ph idx="1"/>
          </p:nvPr>
        </p:nvSpPr>
        <p:spPr>
          <a:xfrm>
            <a:off x="228600" y="1066800"/>
            <a:ext cx="8260080" cy="4800600"/>
          </a:xfrm>
        </p:spPr>
        <p:txBody>
          <a:bodyPr>
            <a:normAutofit/>
          </a:bodyPr>
          <a:lstStyle/>
          <a:p>
            <a:pPr algn="just"/>
            <a:r>
              <a:rPr lang="en-US" sz="2400" dirty="0" smtClean="0">
                <a:latin typeface="Times New Roman" pitchFamily="18" charset="0"/>
                <a:cs typeface="Times New Roman" pitchFamily="18" charset="0"/>
              </a:rPr>
              <a:t>all computers provide a mechanism by which other modules (I/O, memory) may interrupt the normal processing of the processor</a:t>
            </a:r>
          </a:p>
          <a:p>
            <a:pPr algn="just"/>
            <a:r>
              <a:rPr lang="en-US" sz="2400" dirty="0" smtClean="0">
                <a:latin typeface="Times New Roman" pitchFamily="18" charset="0"/>
                <a:cs typeface="Times New Roman" pitchFamily="18" charset="0"/>
              </a:rPr>
              <a:t>To accommodate interrupts, an </a:t>
            </a:r>
            <a:r>
              <a:rPr lang="en-US" sz="2400" dirty="0" smtClean="0">
                <a:solidFill>
                  <a:srgbClr val="FF0000"/>
                </a:solidFill>
                <a:latin typeface="Times New Roman" pitchFamily="18" charset="0"/>
                <a:cs typeface="Times New Roman" pitchFamily="18" charset="0"/>
              </a:rPr>
              <a:t>interrupt cycle </a:t>
            </a:r>
            <a:r>
              <a:rPr lang="en-US" sz="2400" dirty="0" smtClean="0">
                <a:latin typeface="Times New Roman" pitchFamily="18" charset="0"/>
                <a:cs typeface="Times New Roman" pitchFamily="18" charset="0"/>
              </a:rPr>
              <a:t>is added to the instruction cycle</a:t>
            </a:r>
          </a:p>
          <a:p>
            <a:pPr algn="just"/>
            <a:r>
              <a:rPr lang="en-US" sz="2400" dirty="0" smtClean="0">
                <a:latin typeface="Times New Roman" pitchFamily="18" charset="0"/>
                <a:cs typeface="Times New Roman" pitchFamily="18" charset="0"/>
              </a:rPr>
              <a:t>In the interrupt cycle, the processor checks to see if any interrupts have occurred, indicated by the presence of an interrupt signal. </a:t>
            </a:r>
          </a:p>
          <a:p>
            <a:pPr algn="just"/>
            <a:r>
              <a:rPr lang="en-US" sz="2400" dirty="0" smtClean="0">
                <a:latin typeface="Times New Roman" pitchFamily="18" charset="0"/>
                <a:cs typeface="Times New Roman" pitchFamily="18" charset="0"/>
              </a:rPr>
              <a:t>If no interrupts are pending, the processor proceeds to the fetch cycle and fetches the next instruction of the current program</a:t>
            </a:r>
          </a:p>
          <a:p>
            <a:pPr algn="just"/>
            <a:endParaRPr lang="en-US" sz="2400" dirty="0" smtClean="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705088" cy="563562"/>
          </a:xfrm>
        </p:spPr>
        <p:txBody>
          <a:bodyPr>
            <a:normAutofit fontScale="90000"/>
          </a:bodyPr>
          <a:lstStyle/>
          <a:p>
            <a:endParaRPr lang="en-US" dirty="0"/>
          </a:p>
        </p:txBody>
      </p:sp>
      <p:sp>
        <p:nvSpPr>
          <p:cNvPr id="3" name="Content Placeholder 2"/>
          <p:cNvSpPr>
            <a:spLocks noGrp="1"/>
          </p:cNvSpPr>
          <p:nvPr>
            <p:ph idx="1"/>
          </p:nvPr>
        </p:nvSpPr>
        <p:spPr>
          <a:xfrm>
            <a:off x="228600" y="990600"/>
            <a:ext cx="8260080" cy="4800600"/>
          </a:xfrm>
        </p:spPr>
        <p:txBody>
          <a:bodyPr>
            <a:normAutofit/>
          </a:bodyPr>
          <a:lstStyle/>
          <a:p>
            <a:pPr algn="just"/>
            <a:r>
              <a:rPr lang="en-US" sz="2400" dirty="0" smtClean="0">
                <a:latin typeface="Times New Roman" pitchFamily="18" charset="0"/>
                <a:cs typeface="Times New Roman" pitchFamily="18" charset="0"/>
              </a:rPr>
              <a:t>If an interrupt is pending, the processor does the following:</a:t>
            </a:r>
          </a:p>
          <a:p>
            <a:pPr algn="just"/>
            <a:r>
              <a:rPr lang="en-US" sz="2400" dirty="0" smtClean="0">
                <a:latin typeface="Times New Roman" pitchFamily="18" charset="0"/>
                <a:cs typeface="Times New Roman" pitchFamily="18" charset="0"/>
              </a:rPr>
              <a:t>It suspends execution of the current program being executed and saves its context. This means saving the address of the next instruction to be executed </a:t>
            </a:r>
          </a:p>
          <a:p>
            <a:pPr algn="just"/>
            <a:r>
              <a:rPr lang="en-US" sz="2400" dirty="0" smtClean="0">
                <a:latin typeface="Times New Roman" pitchFamily="18" charset="0"/>
                <a:cs typeface="Times New Roman" pitchFamily="18" charset="0"/>
              </a:rPr>
              <a:t> It sets the program counter to the starting address of an interrupt handler routine.</a:t>
            </a:r>
          </a:p>
          <a:p>
            <a:pPr algn="just"/>
            <a:r>
              <a:rPr lang="en-US" sz="2400" dirty="0" smtClean="0">
                <a:latin typeface="Times New Roman" pitchFamily="18" charset="0"/>
                <a:cs typeface="Times New Roman" pitchFamily="18" charset="0"/>
              </a:rPr>
              <a:t>The processor now proceeds to the fetch cycle and fetches the first instruction in the interrupt handler program, which will service the interrupt</a:t>
            </a:r>
          </a:p>
          <a:p>
            <a:pPr algn="just"/>
            <a:r>
              <a:rPr lang="en-US" sz="2400" dirty="0" smtClean="0">
                <a:latin typeface="Times New Roman" pitchFamily="18" charset="0"/>
                <a:cs typeface="Times New Roman" pitchFamily="18" charset="0"/>
              </a:rPr>
              <a:t>When the interrupt handler routine is completed, the processor can resume execution of the user program at the point of interruption.</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01090" y="461594"/>
            <a:ext cx="7343140" cy="697230"/>
          </a:xfrm>
          <a:prstGeom prst="rect">
            <a:avLst/>
          </a:prstGeom>
        </p:spPr>
        <p:txBody>
          <a:bodyPr vert="horz" wrap="square" lIns="0" tIns="13335" rIns="0" bIns="0" rtlCol="0">
            <a:spAutoFit/>
          </a:bodyPr>
          <a:lstStyle/>
          <a:p>
            <a:pPr marL="12700">
              <a:lnSpc>
                <a:spcPct val="100000"/>
              </a:lnSpc>
              <a:spcBef>
                <a:spcPts val="105"/>
              </a:spcBef>
            </a:pPr>
            <a:r>
              <a:rPr sz="4400" b="0" spc="-5" dirty="0">
                <a:latin typeface="Calibri"/>
                <a:cs typeface="Calibri"/>
              </a:rPr>
              <a:t>Instruction </a:t>
            </a:r>
            <a:r>
              <a:rPr sz="4400" b="0" spc="-15" dirty="0">
                <a:latin typeface="Calibri"/>
                <a:cs typeface="Calibri"/>
              </a:rPr>
              <a:t>Cycle</a:t>
            </a:r>
            <a:r>
              <a:rPr sz="4400" b="0" spc="-5" dirty="0">
                <a:latin typeface="Calibri"/>
                <a:cs typeface="Calibri"/>
              </a:rPr>
              <a:t> with</a:t>
            </a:r>
            <a:r>
              <a:rPr sz="4400" b="0" dirty="0">
                <a:latin typeface="Calibri"/>
                <a:cs typeface="Calibri"/>
              </a:rPr>
              <a:t> </a:t>
            </a:r>
            <a:r>
              <a:rPr sz="4400" b="0" spc="-10" dirty="0">
                <a:latin typeface="Calibri"/>
                <a:cs typeface="Calibri"/>
              </a:rPr>
              <a:t>Interrupts</a:t>
            </a:r>
            <a:endParaRPr sz="4400">
              <a:latin typeface="Calibri"/>
              <a:cs typeface="Calibri"/>
            </a:endParaRPr>
          </a:p>
        </p:txBody>
      </p:sp>
      <p:pic>
        <p:nvPicPr>
          <p:cNvPr id="3" name="object 3"/>
          <p:cNvPicPr/>
          <p:nvPr/>
        </p:nvPicPr>
        <p:blipFill>
          <a:blip r:embed="rId2" cstate="print"/>
          <a:stretch>
            <a:fillRect/>
          </a:stretch>
        </p:blipFill>
        <p:spPr>
          <a:xfrm>
            <a:off x="457200" y="2000250"/>
            <a:ext cx="8305800" cy="3343275"/>
          </a:xfrm>
          <a:prstGeom prst="rect">
            <a:avLst/>
          </a:prstGeom>
        </p:spPr>
      </p:pic>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45485" y="568197"/>
            <a:ext cx="3810000" cy="696595"/>
          </a:xfrm>
          <a:prstGeom prst="rect">
            <a:avLst/>
          </a:prstGeom>
        </p:spPr>
        <p:txBody>
          <a:bodyPr vert="horz" wrap="square" lIns="0" tIns="13335" rIns="0" bIns="0" rtlCol="0">
            <a:spAutoFit/>
          </a:bodyPr>
          <a:lstStyle/>
          <a:p>
            <a:pPr marL="12700">
              <a:lnSpc>
                <a:spcPct val="100000"/>
              </a:lnSpc>
              <a:spcBef>
                <a:spcPts val="105"/>
              </a:spcBef>
            </a:pPr>
            <a:r>
              <a:rPr sz="4400" b="0" spc="-5" dirty="0">
                <a:latin typeface="Calibri"/>
                <a:cs typeface="Calibri"/>
              </a:rPr>
              <a:t>Instruction</a:t>
            </a:r>
            <a:r>
              <a:rPr sz="4400" b="0" spc="-40" dirty="0">
                <a:latin typeface="Calibri"/>
                <a:cs typeface="Calibri"/>
              </a:rPr>
              <a:t> </a:t>
            </a:r>
            <a:r>
              <a:rPr sz="4400" b="0" spc="-10" dirty="0">
                <a:latin typeface="Calibri"/>
                <a:cs typeface="Calibri"/>
              </a:rPr>
              <a:t>Cycle</a:t>
            </a:r>
            <a:endParaRPr sz="4400">
              <a:latin typeface="Calibri"/>
              <a:cs typeface="Calibri"/>
            </a:endParaRPr>
          </a:p>
        </p:txBody>
      </p:sp>
      <p:pic>
        <p:nvPicPr>
          <p:cNvPr id="3" name="object 3"/>
          <p:cNvPicPr/>
          <p:nvPr/>
        </p:nvPicPr>
        <p:blipFill>
          <a:blip r:embed="rId2" cstate="print"/>
          <a:stretch>
            <a:fillRect/>
          </a:stretch>
        </p:blipFill>
        <p:spPr>
          <a:xfrm>
            <a:off x="1143000" y="1600200"/>
            <a:ext cx="6691542" cy="4265427"/>
          </a:xfrm>
          <a:prstGeom prst="rect">
            <a:avLst/>
          </a:prstGeom>
        </p:spPr>
      </p:pic>
      <p:sp>
        <p:nvSpPr>
          <p:cNvPr id="4" name="object 4"/>
          <p:cNvSpPr txBox="1"/>
          <p:nvPr/>
        </p:nvSpPr>
        <p:spPr>
          <a:xfrm>
            <a:off x="4081271" y="1859304"/>
            <a:ext cx="678180" cy="338455"/>
          </a:xfrm>
          <a:prstGeom prst="rect">
            <a:avLst/>
          </a:prstGeom>
        </p:spPr>
        <p:txBody>
          <a:bodyPr vert="horz" wrap="square" lIns="0" tIns="0" rIns="0" bIns="0" rtlCol="0">
            <a:spAutoFit/>
          </a:bodyPr>
          <a:lstStyle/>
          <a:p>
            <a:pPr>
              <a:lnSpc>
                <a:spcPts val="2620"/>
              </a:lnSpc>
            </a:pPr>
            <a:r>
              <a:rPr sz="2400" dirty="0">
                <a:latin typeface="Times New Roman"/>
                <a:cs typeface="Times New Roman"/>
              </a:rPr>
              <a:t>Fetch</a:t>
            </a:r>
            <a:endParaRPr sz="2400">
              <a:latin typeface="Times New Roman"/>
              <a:cs typeface="Times New Roman"/>
            </a:endParaRPr>
          </a:p>
        </p:txBody>
      </p:sp>
      <p:sp>
        <p:nvSpPr>
          <p:cNvPr id="5" name="object 5"/>
          <p:cNvSpPr txBox="1"/>
          <p:nvPr/>
        </p:nvSpPr>
        <p:spPr>
          <a:xfrm>
            <a:off x="3928871" y="5213010"/>
            <a:ext cx="982344" cy="337820"/>
          </a:xfrm>
          <a:prstGeom prst="rect">
            <a:avLst/>
          </a:prstGeom>
        </p:spPr>
        <p:txBody>
          <a:bodyPr vert="horz" wrap="square" lIns="0" tIns="0" rIns="0" bIns="0" rtlCol="0">
            <a:spAutoFit/>
          </a:bodyPr>
          <a:lstStyle/>
          <a:p>
            <a:pPr>
              <a:lnSpc>
                <a:spcPts val="2620"/>
              </a:lnSpc>
            </a:pPr>
            <a:r>
              <a:rPr sz="2400" dirty="0">
                <a:latin typeface="Times New Roman"/>
                <a:cs typeface="Times New Roman"/>
              </a:rPr>
              <a:t>Execu</a:t>
            </a:r>
            <a:r>
              <a:rPr sz="2400" spc="5" dirty="0">
                <a:latin typeface="Times New Roman"/>
                <a:cs typeface="Times New Roman"/>
              </a:rPr>
              <a:t>t</a:t>
            </a:r>
            <a:r>
              <a:rPr sz="2400" dirty="0">
                <a:latin typeface="Times New Roman"/>
                <a:cs typeface="Times New Roman"/>
              </a:rPr>
              <a:t>e</a:t>
            </a:r>
            <a:endParaRPr sz="2400">
              <a:latin typeface="Times New Roman"/>
              <a:cs typeface="Times New Roman"/>
            </a:endParaRPr>
          </a:p>
        </p:txBody>
      </p:sp>
      <p:sp>
        <p:nvSpPr>
          <p:cNvPr id="6" name="object 6"/>
          <p:cNvSpPr/>
          <p:nvPr/>
        </p:nvSpPr>
        <p:spPr>
          <a:xfrm>
            <a:off x="838200" y="1600199"/>
            <a:ext cx="7162800" cy="4343400"/>
          </a:xfrm>
          <a:custGeom>
            <a:avLst/>
            <a:gdLst/>
            <a:ahLst/>
            <a:cxnLst/>
            <a:rect l="l" t="t" r="r" b="b"/>
            <a:pathLst>
              <a:path w="7162800" h="4343400">
                <a:moveTo>
                  <a:pt x="2819400" y="76200"/>
                </a:moveTo>
                <a:lnTo>
                  <a:pt x="0" y="76200"/>
                </a:lnTo>
                <a:lnTo>
                  <a:pt x="0" y="4191000"/>
                </a:lnTo>
                <a:lnTo>
                  <a:pt x="2819400" y="4191000"/>
                </a:lnTo>
                <a:lnTo>
                  <a:pt x="2819400" y="76200"/>
                </a:lnTo>
                <a:close/>
              </a:path>
              <a:path w="7162800" h="4343400">
                <a:moveTo>
                  <a:pt x="7162800" y="0"/>
                </a:moveTo>
                <a:lnTo>
                  <a:pt x="4343400" y="0"/>
                </a:lnTo>
                <a:lnTo>
                  <a:pt x="4343400" y="4343400"/>
                </a:lnTo>
                <a:lnTo>
                  <a:pt x="7162800" y="4343400"/>
                </a:lnTo>
                <a:lnTo>
                  <a:pt x="7162800" y="0"/>
                </a:lnTo>
                <a:close/>
              </a:path>
            </a:pathLst>
          </a:custGeom>
          <a:solidFill>
            <a:srgbClr val="FFFFFF"/>
          </a:solidFill>
        </p:spPr>
        <p:txBody>
          <a:bodyPr wrap="square" lIns="0" tIns="0" rIns="0" bIns="0" rtlCol="0"/>
          <a:lstStyle/>
          <a:p>
            <a:endParaRPr/>
          </a:p>
        </p:txBody>
      </p:sp>
      <p:sp>
        <p:nvSpPr>
          <p:cNvPr id="7" name="object 7"/>
          <p:cNvSpPr txBox="1"/>
          <p:nvPr/>
        </p:nvSpPr>
        <p:spPr>
          <a:xfrm>
            <a:off x="4081271" y="1859304"/>
            <a:ext cx="678180" cy="338455"/>
          </a:xfrm>
          <a:prstGeom prst="rect">
            <a:avLst/>
          </a:prstGeom>
        </p:spPr>
        <p:txBody>
          <a:bodyPr vert="horz" wrap="square" lIns="0" tIns="0" rIns="0" bIns="0" rtlCol="0">
            <a:spAutoFit/>
          </a:bodyPr>
          <a:lstStyle/>
          <a:p>
            <a:pPr>
              <a:lnSpc>
                <a:spcPts val="2620"/>
              </a:lnSpc>
            </a:pPr>
            <a:r>
              <a:rPr sz="2400" dirty="0">
                <a:latin typeface="Times New Roman"/>
                <a:cs typeface="Times New Roman"/>
              </a:rPr>
              <a:t>Fetch</a:t>
            </a:r>
            <a:endParaRPr sz="2400">
              <a:latin typeface="Times New Roman"/>
              <a:cs typeface="Times New Roman"/>
            </a:endParaRPr>
          </a:p>
        </p:txBody>
      </p:sp>
      <p:sp>
        <p:nvSpPr>
          <p:cNvPr id="8" name="object 8"/>
          <p:cNvSpPr txBox="1"/>
          <p:nvPr/>
        </p:nvSpPr>
        <p:spPr>
          <a:xfrm>
            <a:off x="3928871" y="5213010"/>
            <a:ext cx="982344" cy="337820"/>
          </a:xfrm>
          <a:prstGeom prst="rect">
            <a:avLst/>
          </a:prstGeom>
        </p:spPr>
        <p:txBody>
          <a:bodyPr vert="horz" wrap="square" lIns="0" tIns="0" rIns="0" bIns="0" rtlCol="0">
            <a:spAutoFit/>
          </a:bodyPr>
          <a:lstStyle/>
          <a:p>
            <a:pPr>
              <a:lnSpc>
                <a:spcPts val="2620"/>
              </a:lnSpc>
            </a:pPr>
            <a:r>
              <a:rPr sz="2400" dirty="0">
                <a:latin typeface="Times New Roman"/>
                <a:cs typeface="Times New Roman"/>
              </a:rPr>
              <a:t>Execu</a:t>
            </a:r>
            <a:r>
              <a:rPr sz="2400" spc="5" dirty="0">
                <a:latin typeface="Times New Roman"/>
                <a:cs typeface="Times New Roman"/>
              </a:rPr>
              <a:t>t</a:t>
            </a:r>
            <a:r>
              <a:rPr sz="2400" dirty="0">
                <a:latin typeface="Times New Roman"/>
                <a:cs typeface="Times New Roman"/>
              </a:rPr>
              <a:t>e</a:t>
            </a:r>
            <a:endParaRPr sz="2400">
              <a:latin typeface="Times New Roman"/>
              <a:cs typeface="Times New Roman"/>
            </a:endParaRPr>
          </a:p>
        </p:txBody>
      </p:sp>
      <p:sp>
        <p:nvSpPr>
          <p:cNvPr id="9" name="object 9"/>
          <p:cNvSpPr txBox="1"/>
          <p:nvPr/>
        </p:nvSpPr>
        <p:spPr>
          <a:xfrm>
            <a:off x="6535166" y="3536229"/>
            <a:ext cx="949325" cy="337820"/>
          </a:xfrm>
          <a:prstGeom prst="rect">
            <a:avLst/>
          </a:prstGeom>
        </p:spPr>
        <p:txBody>
          <a:bodyPr vert="horz" wrap="square" lIns="0" tIns="0" rIns="0" bIns="0" rtlCol="0">
            <a:spAutoFit/>
          </a:bodyPr>
          <a:lstStyle/>
          <a:p>
            <a:pPr>
              <a:lnSpc>
                <a:spcPts val="2620"/>
              </a:lnSpc>
            </a:pPr>
            <a:r>
              <a:rPr sz="2400" dirty="0">
                <a:latin typeface="Times New Roman"/>
                <a:cs typeface="Times New Roman"/>
              </a:rPr>
              <a:t>Ind</a:t>
            </a:r>
            <a:r>
              <a:rPr sz="2400" spc="5" dirty="0">
                <a:latin typeface="Times New Roman"/>
                <a:cs typeface="Times New Roman"/>
              </a:rPr>
              <a:t>i</a:t>
            </a:r>
            <a:r>
              <a:rPr sz="2400" dirty="0">
                <a:latin typeface="Times New Roman"/>
                <a:cs typeface="Times New Roman"/>
              </a:rPr>
              <a:t>rect</a:t>
            </a:r>
            <a:endParaRPr sz="2400">
              <a:latin typeface="Times New Roman"/>
              <a:cs typeface="Times New Roman"/>
            </a:endParaRPr>
          </a:p>
        </p:txBody>
      </p:sp>
      <p:sp>
        <p:nvSpPr>
          <p:cNvPr id="10" name="object 10"/>
          <p:cNvSpPr txBox="1"/>
          <p:nvPr/>
        </p:nvSpPr>
        <p:spPr>
          <a:xfrm>
            <a:off x="4081271" y="1859304"/>
            <a:ext cx="678180" cy="338455"/>
          </a:xfrm>
          <a:prstGeom prst="rect">
            <a:avLst/>
          </a:prstGeom>
        </p:spPr>
        <p:txBody>
          <a:bodyPr vert="horz" wrap="square" lIns="0" tIns="0" rIns="0" bIns="0" rtlCol="0">
            <a:spAutoFit/>
          </a:bodyPr>
          <a:lstStyle/>
          <a:p>
            <a:pPr>
              <a:lnSpc>
                <a:spcPts val="2620"/>
              </a:lnSpc>
            </a:pPr>
            <a:r>
              <a:rPr sz="2400" dirty="0">
                <a:latin typeface="Times New Roman"/>
                <a:cs typeface="Times New Roman"/>
              </a:rPr>
              <a:t>Fetch</a:t>
            </a:r>
            <a:endParaRPr sz="2400">
              <a:latin typeface="Times New Roman"/>
              <a:cs typeface="Times New Roman"/>
            </a:endParaRPr>
          </a:p>
        </p:txBody>
      </p:sp>
      <p:sp>
        <p:nvSpPr>
          <p:cNvPr id="11" name="object 11"/>
          <p:cNvSpPr txBox="1"/>
          <p:nvPr/>
        </p:nvSpPr>
        <p:spPr>
          <a:xfrm>
            <a:off x="3928871" y="5213010"/>
            <a:ext cx="982344" cy="337820"/>
          </a:xfrm>
          <a:prstGeom prst="rect">
            <a:avLst/>
          </a:prstGeom>
        </p:spPr>
        <p:txBody>
          <a:bodyPr vert="horz" wrap="square" lIns="0" tIns="0" rIns="0" bIns="0" rtlCol="0">
            <a:spAutoFit/>
          </a:bodyPr>
          <a:lstStyle/>
          <a:p>
            <a:pPr>
              <a:lnSpc>
                <a:spcPts val="2620"/>
              </a:lnSpc>
            </a:pPr>
            <a:r>
              <a:rPr sz="2400" dirty="0">
                <a:latin typeface="Times New Roman"/>
                <a:cs typeface="Times New Roman"/>
              </a:rPr>
              <a:t>Execu</a:t>
            </a:r>
            <a:r>
              <a:rPr sz="2400" spc="5" dirty="0">
                <a:latin typeface="Times New Roman"/>
                <a:cs typeface="Times New Roman"/>
              </a:rPr>
              <a:t>t</a:t>
            </a:r>
            <a:r>
              <a:rPr sz="2400" dirty="0">
                <a:latin typeface="Times New Roman"/>
                <a:cs typeface="Times New Roman"/>
              </a:rPr>
              <a:t>e</a:t>
            </a:r>
            <a:endParaRPr sz="2400">
              <a:latin typeface="Times New Roman"/>
              <a:cs typeface="Times New Roman"/>
            </a:endParaRPr>
          </a:p>
        </p:txBody>
      </p:sp>
      <p:sp>
        <p:nvSpPr>
          <p:cNvPr id="12" name="object 12"/>
          <p:cNvSpPr txBox="1"/>
          <p:nvPr/>
        </p:nvSpPr>
        <p:spPr>
          <a:xfrm>
            <a:off x="1407541" y="3536229"/>
            <a:ext cx="1068070" cy="337820"/>
          </a:xfrm>
          <a:prstGeom prst="rect">
            <a:avLst/>
          </a:prstGeom>
        </p:spPr>
        <p:txBody>
          <a:bodyPr vert="horz" wrap="square" lIns="0" tIns="0" rIns="0" bIns="0" rtlCol="0">
            <a:spAutoFit/>
          </a:bodyPr>
          <a:lstStyle/>
          <a:p>
            <a:pPr>
              <a:lnSpc>
                <a:spcPts val="2620"/>
              </a:lnSpc>
            </a:pPr>
            <a:r>
              <a:rPr sz="2400" dirty="0">
                <a:latin typeface="Times New Roman"/>
                <a:cs typeface="Times New Roman"/>
              </a:rPr>
              <a:t>In</a:t>
            </a:r>
            <a:r>
              <a:rPr sz="2400" spc="5" dirty="0">
                <a:latin typeface="Times New Roman"/>
                <a:cs typeface="Times New Roman"/>
              </a:rPr>
              <a:t>t</a:t>
            </a:r>
            <a:r>
              <a:rPr sz="2400" dirty="0">
                <a:latin typeface="Times New Roman"/>
                <a:cs typeface="Times New Roman"/>
              </a:rPr>
              <a:t>e</a:t>
            </a:r>
            <a:r>
              <a:rPr sz="2400" spc="5" dirty="0">
                <a:latin typeface="Times New Roman"/>
                <a:cs typeface="Times New Roman"/>
              </a:rPr>
              <a:t>r</a:t>
            </a:r>
            <a:r>
              <a:rPr sz="2400" dirty="0">
                <a:latin typeface="Times New Roman"/>
                <a:cs typeface="Times New Roman"/>
              </a:rPr>
              <a:t>rupt</a:t>
            </a:r>
            <a:endParaRPr sz="2400">
              <a:latin typeface="Times New Roman"/>
              <a:cs typeface="Times New Roman"/>
            </a:endParaRPr>
          </a:p>
        </p:txBody>
      </p:sp>
      <p:graphicFrame>
        <p:nvGraphicFramePr>
          <p:cNvPr id="13" name="object 13"/>
          <p:cNvGraphicFramePr>
            <a:graphicFrameLocks noGrp="1"/>
          </p:cNvGraphicFramePr>
          <p:nvPr/>
        </p:nvGraphicFramePr>
        <p:xfrm>
          <a:off x="3652837" y="1595437"/>
          <a:ext cx="1524000" cy="4191000"/>
        </p:xfrm>
        <a:graphic>
          <a:graphicData uri="http://schemas.openxmlformats.org/drawingml/2006/table">
            <a:tbl>
              <a:tblPr firstRow="1" bandRow="1">
                <a:tableStyleId>{2D5ABB26-0587-4C30-8999-92F81FD0307C}</a:tableStyleId>
              </a:tblPr>
              <a:tblGrid>
                <a:gridCol w="1524000"/>
              </a:tblGrid>
              <a:tr h="838200">
                <a:tc>
                  <a:txBody>
                    <a:bodyPr/>
                    <a:lstStyle/>
                    <a:p>
                      <a:pPr marL="635" algn="ctr">
                        <a:lnSpc>
                          <a:spcPct val="100000"/>
                        </a:lnSpc>
                        <a:spcBef>
                          <a:spcPts val="1780"/>
                        </a:spcBef>
                      </a:pPr>
                      <a:r>
                        <a:rPr sz="2400" dirty="0">
                          <a:latin typeface="Times New Roman"/>
                          <a:cs typeface="Times New Roman"/>
                        </a:rPr>
                        <a:t>Fetch</a:t>
                      </a:r>
                      <a:endParaRPr sz="2400">
                        <a:latin typeface="Times New Roman"/>
                        <a:cs typeface="Times New Roman"/>
                      </a:endParaRPr>
                    </a:p>
                  </a:txBody>
                  <a:tcPr marL="0" marR="0" marT="22606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2514600">
                <a:tc>
                  <a:txBody>
                    <a:bodyPr/>
                    <a:lstStyle/>
                    <a:p>
                      <a:pPr>
                        <a:lnSpc>
                          <a:spcPct val="100000"/>
                        </a:lnSpc>
                      </a:pPr>
                      <a:endParaRPr sz="3100">
                        <a:latin typeface="Times New Roman"/>
                        <a:cs typeface="Times New Roman"/>
                      </a:endParaRPr>
                    </a:p>
                  </a:txBody>
                  <a:tcPr marL="0" marR="0" marT="0" marB="0">
                    <a:lnT w="9525">
                      <a:solidFill>
                        <a:srgbClr val="000000"/>
                      </a:solidFill>
                      <a:prstDash val="solid"/>
                    </a:lnT>
                  </a:tcPr>
                </a:tc>
              </a:tr>
              <a:tr h="838200">
                <a:tc>
                  <a:txBody>
                    <a:bodyPr/>
                    <a:lstStyle/>
                    <a:p>
                      <a:pPr marL="635" algn="ctr">
                        <a:lnSpc>
                          <a:spcPct val="100000"/>
                        </a:lnSpc>
                        <a:spcBef>
                          <a:spcPts val="1785"/>
                        </a:spcBef>
                      </a:pPr>
                      <a:r>
                        <a:rPr sz="2400" dirty="0">
                          <a:latin typeface="Times New Roman"/>
                          <a:cs typeface="Times New Roman"/>
                        </a:rPr>
                        <a:t>Execute</a:t>
                      </a:r>
                      <a:endParaRPr sz="2400">
                        <a:latin typeface="Times New Roman"/>
                        <a:cs typeface="Times New Roman"/>
                      </a:endParaRPr>
                    </a:p>
                  </a:txBody>
                  <a:tcPr marL="0" marR="0" marT="226695" marB="0"/>
                </a:tc>
              </a:tr>
            </a:tbl>
          </a:graphicData>
        </a:graphic>
      </p:graphicFrame>
      <p:grpSp>
        <p:nvGrpSpPr>
          <p:cNvPr id="14" name="object 14"/>
          <p:cNvGrpSpPr/>
          <p:nvPr/>
        </p:nvGrpSpPr>
        <p:grpSpPr>
          <a:xfrm>
            <a:off x="1889886" y="1600200"/>
            <a:ext cx="6263640" cy="4196080"/>
            <a:chOff x="1889886" y="1600200"/>
            <a:chExt cx="6263640" cy="4196080"/>
          </a:xfrm>
        </p:grpSpPr>
        <p:sp>
          <p:nvSpPr>
            <p:cNvPr id="15" name="object 15"/>
            <p:cNvSpPr/>
            <p:nvPr/>
          </p:nvSpPr>
          <p:spPr>
            <a:xfrm>
              <a:off x="1889887" y="1981199"/>
              <a:ext cx="1782445" cy="3373754"/>
            </a:xfrm>
            <a:custGeom>
              <a:avLst/>
              <a:gdLst/>
              <a:ahLst/>
              <a:cxnLst/>
              <a:rect l="l" t="t" r="r" b="b"/>
              <a:pathLst>
                <a:path w="1782445" h="3373754">
                  <a:moveTo>
                    <a:pt x="1767713" y="0"/>
                  </a:moveTo>
                  <a:lnTo>
                    <a:pt x="1487932" y="48895"/>
                  </a:lnTo>
                  <a:lnTo>
                    <a:pt x="1548333" y="130594"/>
                  </a:lnTo>
                  <a:lnTo>
                    <a:pt x="0" y="1274953"/>
                  </a:lnTo>
                  <a:lnTo>
                    <a:pt x="30226" y="1315847"/>
                  </a:lnTo>
                  <a:lnTo>
                    <a:pt x="1578521" y="171424"/>
                  </a:lnTo>
                  <a:lnTo>
                    <a:pt x="1638935" y="253111"/>
                  </a:lnTo>
                  <a:lnTo>
                    <a:pt x="1708975" y="115443"/>
                  </a:lnTo>
                  <a:lnTo>
                    <a:pt x="1767713" y="0"/>
                  </a:lnTo>
                  <a:close/>
                </a:path>
                <a:path w="1782445" h="3373754">
                  <a:moveTo>
                    <a:pt x="1782191" y="3331972"/>
                  </a:moveTo>
                  <a:lnTo>
                    <a:pt x="238112" y="2257818"/>
                  </a:lnTo>
                  <a:lnTo>
                    <a:pt x="248196" y="2243328"/>
                  </a:lnTo>
                  <a:lnTo>
                    <a:pt x="296164" y="2174367"/>
                  </a:lnTo>
                  <a:lnTo>
                    <a:pt x="15113" y="2133600"/>
                  </a:lnTo>
                  <a:lnTo>
                    <a:pt x="151130" y="2382901"/>
                  </a:lnTo>
                  <a:lnTo>
                    <a:pt x="209105" y="2299525"/>
                  </a:lnTo>
                  <a:lnTo>
                    <a:pt x="1753235" y="3373628"/>
                  </a:lnTo>
                  <a:lnTo>
                    <a:pt x="1782191" y="3331972"/>
                  </a:lnTo>
                  <a:close/>
                </a:path>
              </a:pathLst>
            </a:custGeom>
            <a:solidFill>
              <a:srgbClr val="333333"/>
            </a:solidFill>
          </p:spPr>
          <p:txBody>
            <a:bodyPr wrap="square" lIns="0" tIns="0" rIns="0" bIns="0" rtlCol="0"/>
            <a:lstStyle/>
            <a:p>
              <a:endParaRPr/>
            </a:p>
          </p:txBody>
        </p:sp>
        <p:sp>
          <p:nvSpPr>
            <p:cNvPr id="16" name="object 16"/>
            <p:cNvSpPr/>
            <p:nvPr/>
          </p:nvSpPr>
          <p:spPr>
            <a:xfrm>
              <a:off x="5181600" y="1600200"/>
              <a:ext cx="2971800" cy="4191000"/>
            </a:xfrm>
            <a:custGeom>
              <a:avLst/>
              <a:gdLst/>
              <a:ahLst/>
              <a:cxnLst/>
              <a:rect l="l" t="t" r="r" b="b"/>
              <a:pathLst>
                <a:path w="2971800" h="4191000">
                  <a:moveTo>
                    <a:pt x="2971800" y="0"/>
                  </a:moveTo>
                  <a:lnTo>
                    <a:pt x="0" y="0"/>
                  </a:lnTo>
                  <a:lnTo>
                    <a:pt x="0" y="4191000"/>
                  </a:lnTo>
                  <a:lnTo>
                    <a:pt x="2971800" y="4191000"/>
                  </a:lnTo>
                  <a:lnTo>
                    <a:pt x="2971800" y="0"/>
                  </a:lnTo>
                  <a:close/>
                </a:path>
              </a:pathLst>
            </a:custGeom>
            <a:solidFill>
              <a:srgbClr val="FFFFFF"/>
            </a:solidFill>
          </p:spPr>
          <p:txBody>
            <a:bodyPr wrap="square" lIns="0" tIns="0" rIns="0" bIns="0" rtlCol="0"/>
            <a:lstStyle/>
            <a:p>
              <a:endParaRPr/>
            </a:p>
          </p:txBody>
        </p:sp>
        <p:sp>
          <p:nvSpPr>
            <p:cNvPr id="17" name="object 17"/>
            <p:cNvSpPr/>
            <p:nvPr/>
          </p:nvSpPr>
          <p:spPr>
            <a:xfrm>
              <a:off x="3657600" y="1600199"/>
              <a:ext cx="1524000" cy="4191000"/>
            </a:xfrm>
            <a:custGeom>
              <a:avLst/>
              <a:gdLst/>
              <a:ahLst/>
              <a:cxnLst/>
              <a:rect l="l" t="t" r="r" b="b"/>
              <a:pathLst>
                <a:path w="1524000" h="4191000">
                  <a:moveTo>
                    <a:pt x="1524000" y="3352800"/>
                  </a:moveTo>
                  <a:lnTo>
                    <a:pt x="0" y="3352800"/>
                  </a:lnTo>
                  <a:lnTo>
                    <a:pt x="0" y="4191000"/>
                  </a:lnTo>
                  <a:lnTo>
                    <a:pt x="1524000" y="4191000"/>
                  </a:lnTo>
                  <a:lnTo>
                    <a:pt x="1524000" y="3352800"/>
                  </a:lnTo>
                  <a:close/>
                </a:path>
                <a:path w="1524000" h="4191000">
                  <a:moveTo>
                    <a:pt x="1524000" y="0"/>
                  </a:moveTo>
                  <a:lnTo>
                    <a:pt x="0" y="0"/>
                  </a:lnTo>
                  <a:lnTo>
                    <a:pt x="0" y="838200"/>
                  </a:lnTo>
                  <a:lnTo>
                    <a:pt x="1524000" y="838200"/>
                  </a:lnTo>
                  <a:lnTo>
                    <a:pt x="1524000" y="0"/>
                  </a:lnTo>
                  <a:close/>
                </a:path>
              </a:pathLst>
            </a:custGeom>
            <a:solidFill>
              <a:srgbClr val="99CC00"/>
            </a:solidFill>
          </p:spPr>
          <p:txBody>
            <a:bodyPr wrap="square" lIns="0" tIns="0" rIns="0" bIns="0" rtlCol="0"/>
            <a:lstStyle/>
            <a:p>
              <a:endParaRPr/>
            </a:p>
          </p:txBody>
        </p:sp>
        <p:sp>
          <p:nvSpPr>
            <p:cNvPr id="18" name="object 18"/>
            <p:cNvSpPr/>
            <p:nvPr/>
          </p:nvSpPr>
          <p:spPr>
            <a:xfrm>
              <a:off x="3657600" y="4953000"/>
              <a:ext cx="1524000" cy="838200"/>
            </a:xfrm>
            <a:custGeom>
              <a:avLst/>
              <a:gdLst/>
              <a:ahLst/>
              <a:cxnLst/>
              <a:rect l="l" t="t" r="r" b="b"/>
              <a:pathLst>
                <a:path w="1524000" h="838200">
                  <a:moveTo>
                    <a:pt x="0" y="838200"/>
                  </a:moveTo>
                  <a:lnTo>
                    <a:pt x="1524000" y="838200"/>
                  </a:lnTo>
                  <a:lnTo>
                    <a:pt x="1524000" y="0"/>
                  </a:lnTo>
                  <a:lnTo>
                    <a:pt x="0" y="0"/>
                  </a:lnTo>
                  <a:lnTo>
                    <a:pt x="0" y="838200"/>
                  </a:lnTo>
                  <a:close/>
                </a:path>
              </a:pathLst>
            </a:custGeom>
            <a:ln w="9525">
              <a:solidFill>
                <a:srgbClr val="000000"/>
              </a:solidFill>
            </a:ln>
          </p:spPr>
          <p:txBody>
            <a:bodyPr wrap="square" lIns="0" tIns="0" rIns="0" bIns="0" rtlCol="0"/>
            <a:lstStyle/>
            <a:p>
              <a:endParaRPr/>
            </a:p>
          </p:txBody>
        </p:sp>
      </p:grpSp>
      <p:sp>
        <p:nvSpPr>
          <p:cNvPr id="19" name="object 19"/>
          <p:cNvSpPr/>
          <p:nvPr/>
        </p:nvSpPr>
        <p:spPr>
          <a:xfrm>
            <a:off x="5167122" y="2036571"/>
            <a:ext cx="1781810" cy="3297554"/>
          </a:xfrm>
          <a:custGeom>
            <a:avLst/>
            <a:gdLst/>
            <a:ahLst/>
            <a:cxnLst/>
            <a:rect l="l" t="t" r="r" b="b"/>
            <a:pathLst>
              <a:path w="1781809" h="3297554">
                <a:moveTo>
                  <a:pt x="1767078" y="1240028"/>
                </a:moveTo>
                <a:lnTo>
                  <a:pt x="1707210" y="1130300"/>
                </a:lnTo>
                <a:lnTo>
                  <a:pt x="1631061" y="990727"/>
                </a:lnTo>
                <a:lnTo>
                  <a:pt x="1573072" y="1074115"/>
                </a:lnTo>
                <a:lnTo>
                  <a:pt x="28956" y="0"/>
                </a:lnTo>
                <a:lnTo>
                  <a:pt x="0" y="41656"/>
                </a:lnTo>
                <a:lnTo>
                  <a:pt x="1544066" y="1115822"/>
                </a:lnTo>
                <a:lnTo>
                  <a:pt x="1486027" y="1199261"/>
                </a:lnTo>
                <a:lnTo>
                  <a:pt x="1767078" y="1240028"/>
                </a:lnTo>
                <a:close/>
              </a:path>
              <a:path w="1781809" h="3297554">
                <a:moveTo>
                  <a:pt x="1781556" y="2099056"/>
                </a:moveTo>
                <a:lnTo>
                  <a:pt x="1752600" y="2057400"/>
                </a:lnTo>
                <a:lnTo>
                  <a:pt x="208470" y="3131515"/>
                </a:lnTo>
                <a:lnTo>
                  <a:pt x="150495" y="3048127"/>
                </a:lnTo>
                <a:lnTo>
                  <a:pt x="14478" y="3297428"/>
                </a:lnTo>
                <a:lnTo>
                  <a:pt x="295529" y="3256661"/>
                </a:lnTo>
                <a:lnTo>
                  <a:pt x="247561" y="3187712"/>
                </a:lnTo>
                <a:lnTo>
                  <a:pt x="237477" y="3173222"/>
                </a:lnTo>
                <a:lnTo>
                  <a:pt x="1781556" y="2099056"/>
                </a:lnTo>
                <a:close/>
              </a:path>
            </a:pathLst>
          </a:custGeom>
          <a:solidFill>
            <a:srgbClr val="99CC00"/>
          </a:solidFill>
        </p:spPr>
        <p:txBody>
          <a:bodyPr wrap="square" lIns="0" tIns="0" rIns="0" bIns="0" rtlCol="0"/>
          <a:lstStyle/>
          <a:p>
            <a:endParaRPr/>
          </a:p>
        </p:txBody>
      </p:sp>
      <p:sp>
        <p:nvSpPr>
          <p:cNvPr id="20" name="object 20"/>
          <p:cNvSpPr txBox="1"/>
          <p:nvPr/>
        </p:nvSpPr>
        <p:spPr>
          <a:xfrm>
            <a:off x="6172200" y="3276600"/>
            <a:ext cx="1600200" cy="838200"/>
          </a:xfrm>
          <a:prstGeom prst="rect">
            <a:avLst/>
          </a:prstGeom>
          <a:solidFill>
            <a:srgbClr val="99CC00"/>
          </a:solidFill>
          <a:ln w="9525">
            <a:solidFill>
              <a:srgbClr val="000000"/>
            </a:solidFill>
          </a:ln>
        </p:spPr>
        <p:txBody>
          <a:bodyPr vert="horz" wrap="square" lIns="0" tIns="226060" rIns="0" bIns="0" rtlCol="0">
            <a:spAutoFit/>
          </a:bodyPr>
          <a:lstStyle/>
          <a:p>
            <a:pPr marL="324485">
              <a:lnSpc>
                <a:spcPct val="100000"/>
              </a:lnSpc>
              <a:spcBef>
                <a:spcPts val="1780"/>
              </a:spcBef>
            </a:pPr>
            <a:r>
              <a:rPr sz="2400" dirty="0">
                <a:latin typeface="Times New Roman"/>
                <a:cs typeface="Times New Roman"/>
              </a:rPr>
              <a:t>Indirect</a:t>
            </a:r>
            <a:endParaRPr sz="2400">
              <a:latin typeface="Times New Roman"/>
              <a:cs typeface="Times New Roman"/>
            </a:endParaRPr>
          </a:p>
        </p:txBody>
      </p:sp>
      <p:sp>
        <p:nvSpPr>
          <p:cNvPr id="21" name="object 21"/>
          <p:cNvSpPr/>
          <p:nvPr/>
        </p:nvSpPr>
        <p:spPr>
          <a:xfrm>
            <a:off x="1889887" y="1981199"/>
            <a:ext cx="1782445" cy="3373754"/>
          </a:xfrm>
          <a:custGeom>
            <a:avLst/>
            <a:gdLst/>
            <a:ahLst/>
            <a:cxnLst/>
            <a:rect l="l" t="t" r="r" b="b"/>
            <a:pathLst>
              <a:path w="1782445" h="3373754">
                <a:moveTo>
                  <a:pt x="1767713" y="0"/>
                </a:moveTo>
                <a:lnTo>
                  <a:pt x="1487932" y="48895"/>
                </a:lnTo>
                <a:lnTo>
                  <a:pt x="1548333" y="130594"/>
                </a:lnTo>
                <a:lnTo>
                  <a:pt x="0" y="1274953"/>
                </a:lnTo>
                <a:lnTo>
                  <a:pt x="30226" y="1315847"/>
                </a:lnTo>
                <a:lnTo>
                  <a:pt x="1578521" y="171424"/>
                </a:lnTo>
                <a:lnTo>
                  <a:pt x="1638935" y="253111"/>
                </a:lnTo>
                <a:lnTo>
                  <a:pt x="1708975" y="115443"/>
                </a:lnTo>
                <a:lnTo>
                  <a:pt x="1767713" y="0"/>
                </a:lnTo>
                <a:close/>
              </a:path>
              <a:path w="1782445" h="3373754">
                <a:moveTo>
                  <a:pt x="1782191" y="3331972"/>
                </a:moveTo>
                <a:lnTo>
                  <a:pt x="238112" y="2257818"/>
                </a:lnTo>
                <a:lnTo>
                  <a:pt x="248196" y="2243328"/>
                </a:lnTo>
                <a:lnTo>
                  <a:pt x="296164" y="2174367"/>
                </a:lnTo>
                <a:lnTo>
                  <a:pt x="15113" y="2133600"/>
                </a:lnTo>
                <a:lnTo>
                  <a:pt x="151130" y="2382901"/>
                </a:lnTo>
                <a:lnTo>
                  <a:pt x="209105" y="2299525"/>
                </a:lnTo>
                <a:lnTo>
                  <a:pt x="1753235" y="3373628"/>
                </a:lnTo>
                <a:lnTo>
                  <a:pt x="1782191" y="3331972"/>
                </a:lnTo>
                <a:close/>
              </a:path>
            </a:pathLst>
          </a:custGeom>
          <a:solidFill>
            <a:srgbClr val="99CC00"/>
          </a:solidFill>
        </p:spPr>
        <p:txBody>
          <a:bodyPr wrap="square" lIns="0" tIns="0" rIns="0" bIns="0" rtlCol="0"/>
          <a:lstStyle/>
          <a:p>
            <a:endParaRPr/>
          </a:p>
        </p:txBody>
      </p:sp>
      <p:sp>
        <p:nvSpPr>
          <p:cNvPr id="22" name="object 22"/>
          <p:cNvSpPr txBox="1"/>
          <p:nvPr/>
        </p:nvSpPr>
        <p:spPr>
          <a:xfrm>
            <a:off x="1143000" y="3276600"/>
            <a:ext cx="1600200" cy="838200"/>
          </a:xfrm>
          <a:prstGeom prst="rect">
            <a:avLst/>
          </a:prstGeom>
          <a:solidFill>
            <a:srgbClr val="99CC00"/>
          </a:solidFill>
          <a:ln w="9525">
            <a:solidFill>
              <a:srgbClr val="000000"/>
            </a:solidFill>
          </a:ln>
        </p:spPr>
        <p:txBody>
          <a:bodyPr vert="horz" wrap="square" lIns="0" tIns="226060" rIns="0" bIns="0" rtlCol="0">
            <a:spAutoFit/>
          </a:bodyPr>
          <a:lstStyle/>
          <a:p>
            <a:pPr marL="264160">
              <a:lnSpc>
                <a:spcPct val="100000"/>
              </a:lnSpc>
              <a:spcBef>
                <a:spcPts val="1780"/>
              </a:spcBef>
            </a:pPr>
            <a:r>
              <a:rPr sz="2400" dirty="0">
                <a:latin typeface="Times New Roman"/>
                <a:cs typeface="Times New Roman"/>
              </a:rPr>
              <a:t>Interrupt</a:t>
            </a:r>
            <a:endParaRPr sz="2400">
              <a:latin typeface="Times New Roman"/>
              <a:cs typeface="Times New Roman"/>
            </a:endParaRPr>
          </a:p>
        </p:txBody>
      </p:sp>
      <p:sp>
        <p:nvSpPr>
          <p:cNvPr id="23" name="object 23"/>
          <p:cNvSpPr/>
          <p:nvPr/>
        </p:nvSpPr>
        <p:spPr>
          <a:xfrm>
            <a:off x="3657600" y="2438400"/>
            <a:ext cx="1524000" cy="2514600"/>
          </a:xfrm>
          <a:custGeom>
            <a:avLst/>
            <a:gdLst/>
            <a:ahLst/>
            <a:cxnLst/>
            <a:rect l="l" t="t" r="r" b="b"/>
            <a:pathLst>
              <a:path w="1524000" h="2514600">
                <a:moveTo>
                  <a:pt x="1524000" y="0"/>
                </a:moveTo>
                <a:lnTo>
                  <a:pt x="0" y="0"/>
                </a:lnTo>
                <a:lnTo>
                  <a:pt x="0" y="2514600"/>
                </a:lnTo>
                <a:lnTo>
                  <a:pt x="1524000" y="2514600"/>
                </a:lnTo>
                <a:lnTo>
                  <a:pt x="1524000" y="0"/>
                </a:lnTo>
                <a:close/>
              </a:path>
            </a:pathLst>
          </a:custGeom>
          <a:solidFill>
            <a:srgbClr val="FFFFFF"/>
          </a:solid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9540" y="0"/>
            <a:ext cx="7122795" cy="697230"/>
          </a:xfrm>
          <a:prstGeom prst="rect">
            <a:avLst/>
          </a:prstGeom>
        </p:spPr>
        <p:txBody>
          <a:bodyPr vert="horz" wrap="square" lIns="0" tIns="13335" rIns="0" bIns="0" rtlCol="0">
            <a:spAutoFit/>
          </a:bodyPr>
          <a:lstStyle/>
          <a:p>
            <a:pPr marL="12700">
              <a:lnSpc>
                <a:spcPct val="100000"/>
              </a:lnSpc>
              <a:spcBef>
                <a:spcPts val="105"/>
              </a:spcBef>
            </a:pPr>
            <a:r>
              <a:rPr sz="4400" b="0" spc="-5" dirty="0">
                <a:latin typeface="Calibri"/>
                <a:cs typeface="Calibri"/>
              </a:rPr>
              <a:t>Instruction </a:t>
            </a:r>
            <a:r>
              <a:rPr sz="4400" b="0" spc="-15" dirty="0">
                <a:latin typeface="Calibri"/>
                <a:cs typeface="Calibri"/>
              </a:rPr>
              <a:t>Cycle</a:t>
            </a:r>
            <a:r>
              <a:rPr sz="4400" b="0" spc="-5" dirty="0">
                <a:latin typeface="Calibri"/>
                <a:cs typeface="Calibri"/>
              </a:rPr>
              <a:t> </a:t>
            </a:r>
            <a:r>
              <a:rPr sz="4400" b="0" spc="-30" dirty="0">
                <a:latin typeface="Calibri"/>
                <a:cs typeface="Calibri"/>
              </a:rPr>
              <a:t>State</a:t>
            </a:r>
            <a:r>
              <a:rPr sz="4400" b="0" dirty="0">
                <a:latin typeface="Calibri"/>
                <a:cs typeface="Calibri"/>
              </a:rPr>
              <a:t> </a:t>
            </a:r>
            <a:r>
              <a:rPr sz="4400" b="0" spc="-15" dirty="0">
                <a:latin typeface="Calibri"/>
                <a:cs typeface="Calibri"/>
              </a:rPr>
              <a:t>Diagram</a:t>
            </a:r>
            <a:endParaRPr sz="4400">
              <a:latin typeface="Calibri"/>
              <a:cs typeface="Calibri"/>
            </a:endParaRPr>
          </a:p>
        </p:txBody>
      </p:sp>
      <p:pic>
        <p:nvPicPr>
          <p:cNvPr id="3" name="object 3"/>
          <p:cNvPicPr/>
          <p:nvPr/>
        </p:nvPicPr>
        <p:blipFill>
          <a:blip r:embed="rId2" cstate="print"/>
          <a:stretch>
            <a:fillRect/>
          </a:stretch>
        </p:blipFill>
        <p:spPr>
          <a:xfrm>
            <a:off x="26987" y="633412"/>
            <a:ext cx="8982075" cy="622458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33600" y="0"/>
            <a:ext cx="4868545" cy="697230"/>
          </a:xfrm>
          <a:prstGeom prst="rect">
            <a:avLst/>
          </a:prstGeom>
        </p:spPr>
        <p:txBody>
          <a:bodyPr vert="horz" wrap="square" lIns="0" tIns="13335" rIns="0" bIns="0" rtlCol="0">
            <a:spAutoFit/>
          </a:bodyPr>
          <a:lstStyle/>
          <a:p>
            <a:pPr marL="12700">
              <a:lnSpc>
                <a:spcPct val="100000"/>
              </a:lnSpc>
              <a:spcBef>
                <a:spcPts val="105"/>
              </a:spcBef>
            </a:pPr>
            <a:r>
              <a:rPr sz="4400" b="0" dirty="0">
                <a:latin typeface="Calibri"/>
                <a:cs typeface="Calibri"/>
              </a:rPr>
              <a:t>User</a:t>
            </a:r>
            <a:r>
              <a:rPr sz="4400" b="0" spc="-25" dirty="0">
                <a:latin typeface="Calibri"/>
                <a:cs typeface="Calibri"/>
              </a:rPr>
              <a:t> </a:t>
            </a:r>
            <a:r>
              <a:rPr sz="4400" b="0" spc="-5" dirty="0">
                <a:latin typeface="Calibri"/>
                <a:cs typeface="Calibri"/>
              </a:rPr>
              <a:t>Visible</a:t>
            </a:r>
            <a:r>
              <a:rPr sz="4400" b="0" spc="-30" dirty="0">
                <a:latin typeface="Calibri"/>
                <a:cs typeface="Calibri"/>
              </a:rPr>
              <a:t> </a:t>
            </a:r>
            <a:r>
              <a:rPr sz="4400" b="0" spc="-25" dirty="0">
                <a:latin typeface="Calibri"/>
                <a:cs typeface="Calibri"/>
              </a:rPr>
              <a:t>Registers</a:t>
            </a:r>
            <a:endParaRPr sz="4400">
              <a:latin typeface="Calibri"/>
              <a:cs typeface="Calibri"/>
            </a:endParaRPr>
          </a:p>
        </p:txBody>
      </p:sp>
      <p:sp>
        <p:nvSpPr>
          <p:cNvPr id="3" name="object 3"/>
          <p:cNvSpPr txBox="1"/>
          <p:nvPr/>
        </p:nvSpPr>
        <p:spPr>
          <a:xfrm>
            <a:off x="533400" y="1678377"/>
            <a:ext cx="7772400" cy="4523033"/>
          </a:xfrm>
          <a:prstGeom prst="rect">
            <a:avLst/>
          </a:prstGeom>
        </p:spPr>
        <p:txBody>
          <a:bodyPr vert="horz" wrap="square" lIns="0" tIns="110490" rIns="0" bIns="0" rtlCol="0">
            <a:spAutoFit/>
          </a:bodyPr>
          <a:lstStyle/>
          <a:p>
            <a:pPr marL="355600" indent="-342900" algn="just">
              <a:lnSpc>
                <a:spcPct val="100000"/>
              </a:lnSpc>
              <a:spcBef>
                <a:spcPts val="870"/>
              </a:spcBef>
              <a:buFont typeface="Arial MT"/>
              <a:buChar char="•"/>
              <a:tabLst>
                <a:tab pos="354965" algn="l"/>
                <a:tab pos="355600" algn="l"/>
              </a:tabLst>
            </a:pPr>
            <a:r>
              <a:rPr sz="2000" spc="-10">
                <a:latin typeface="Times New Roman" pitchFamily="18" charset="0"/>
                <a:cs typeface="Times New Roman" pitchFamily="18" charset="0"/>
              </a:rPr>
              <a:t>General</a:t>
            </a:r>
            <a:r>
              <a:rPr sz="2000" spc="-75">
                <a:latin typeface="Times New Roman" pitchFamily="18" charset="0"/>
                <a:cs typeface="Times New Roman" pitchFamily="18" charset="0"/>
              </a:rPr>
              <a:t> </a:t>
            </a:r>
            <a:r>
              <a:rPr sz="2000" smtClean="0">
                <a:latin typeface="Times New Roman" pitchFamily="18" charset="0"/>
                <a:cs typeface="Times New Roman" pitchFamily="18" charset="0"/>
              </a:rPr>
              <a:t>Purpose</a:t>
            </a:r>
            <a:r>
              <a:rPr lang="en-US" sz="2000" dirty="0" smtClean="0">
                <a:latin typeface="Times New Roman" pitchFamily="18" charset="0"/>
                <a:cs typeface="Times New Roman" pitchFamily="18" charset="0"/>
              </a:rPr>
              <a:t>-can be assigned to a variety of functions by the programmer</a:t>
            </a:r>
            <a:endParaRPr sz="2000">
              <a:latin typeface="Times New Roman" pitchFamily="18" charset="0"/>
              <a:cs typeface="Times New Roman" pitchFamily="18" charset="0"/>
            </a:endParaRPr>
          </a:p>
          <a:p>
            <a:pPr marL="355600" indent="-342900" algn="just">
              <a:spcBef>
                <a:spcPts val="770"/>
              </a:spcBef>
              <a:buFont typeface="Arial MT"/>
              <a:buChar char="•"/>
              <a:tabLst>
                <a:tab pos="354965" algn="l"/>
                <a:tab pos="355600" algn="l"/>
              </a:tabLst>
            </a:pPr>
            <a:r>
              <a:rPr sz="2000" spc="-20" smtClean="0">
                <a:latin typeface="Times New Roman" pitchFamily="18" charset="0"/>
                <a:cs typeface="Times New Roman" pitchFamily="18" charset="0"/>
              </a:rPr>
              <a:t>Data</a:t>
            </a:r>
            <a:r>
              <a:rPr lang="en-US" sz="2000" spc="-20" dirty="0" smtClean="0">
                <a:latin typeface="Times New Roman" pitchFamily="18" charset="0"/>
                <a:cs typeface="Times New Roman" pitchFamily="18" charset="0"/>
              </a:rPr>
              <a:t>-used only to hold data and cannot be employed in the calculation of an operand address</a:t>
            </a:r>
            <a:endParaRPr sz="2000">
              <a:latin typeface="Times New Roman" pitchFamily="18" charset="0"/>
              <a:cs typeface="Times New Roman" pitchFamily="18" charset="0"/>
            </a:endParaRPr>
          </a:p>
          <a:p>
            <a:pPr marL="355600" indent="-342900" algn="just">
              <a:spcBef>
                <a:spcPts val="765"/>
              </a:spcBef>
              <a:buFont typeface="Arial MT"/>
              <a:buChar char="•"/>
              <a:tabLst>
                <a:tab pos="354965" algn="l"/>
                <a:tab pos="355600" algn="l"/>
              </a:tabLst>
            </a:pPr>
            <a:r>
              <a:rPr sz="2000" spc="-10" smtClean="0">
                <a:latin typeface="Times New Roman" pitchFamily="18" charset="0"/>
                <a:cs typeface="Times New Roman" pitchFamily="18" charset="0"/>
              </a:rPr>
              <a:t>Address</a:t>
            </a:r>
            <a:r>
              <a:rPr lang="en-US" sz="2000" spc="-10" dirty="0" smtClean="0">
                <a:latin typeface="Times New Roman" pitchFamily="18" charset="0"/>
                <a:cs typeface="Times New Roman" pitchFamily="18" charset="0"/>
              </a:rPr>
              <a:t>-somewhat general purpose, or they may be devoted to a particular addressing mode.</a:t>
            </a:r>
          </a:p>
          <a:p>
            <a:pPr marL="812800" lvl="1" indent="-342900" algn="just">
              <a:spcBef>
                <a:spcPts val="765"/>
              </a:spcBef>
              <a:buFont typeface="Arial MT"/>
              <a:buChar char="•"/>
              <a:tabLst>
                <a:tab pos="354965" algn="l"/>
                <a:tab pos="355600" algn="l"/>
              </a:tabLst>
            </a:pPr>
            <a:r>
              <a:rPr lang="en-US" sz="2000" dirty="0" smtClean="0">
                <a:latin typeface="Times New Roman" pitchFamily="18" charset="0"/>
                <a:cs typeface="Times New Roman" pitchFamily="18" charset="0"/>
              </a:rPr>
              <a:t>Segment pointers: In a machine with segmented addressing, a segment register holds the address of the base of the segment.</a:t>
            </a:r>
          </a:p>
          <a:p>
            <a:pPr lvl="2">
              <a:buFont typeface="Arial" pitchFamily="34" charset="0"/>
              <a:buChar char="•"/>
            </a:pPr>
            <a:r>
              <a:rPr lang="en-US" sz="2000" spc="-10" dirty="0" smtClean="0">
                <a:latin typeface="Times New Roman" pitchFamily="18" charset="0"/>
                <a:cs typeface="Times New Roman" pitchFamily="18" charset="0"/>
              </a:rPr>
              <a:t>Index registers: These are used for indexed addressing and may be auto indexed.</a:t>
            </a:r>
          </a:p>
          <a:p>
            <a:pPr lvl="2">
              <a:buFont typeface="Arial" pitchFamily="34" charset="0"/>
              <a:buChar char="•"/>
            </a:pPr>
            <a:r>
              <a:rPr lang="en-US" sz="2000" spc="-10" dirty="0" smtClean="0">
                <a:latin typeface="Times New Roman" pitchFamily="18" charset="0"/>
                <a:cs typeface="Times New Roman" pitchFamily="18" charset="0"/>
              </a:rPr>
              <a:t>Stack pointer-there is a dedicated register that points to the top of the stack.</a:t>
            </a:r>
            <a:endParaRPr sz="2000">
              <a:latin typeface="Times New Roman" pitchFamily="18" charset="0"/>
              <a:cs typeface="Times New Roman" pitchFamily="18" charset="0"/>
            </a:endParaRPr>
          </a:p>
          <a:p>
            <a:pPr marL="355600" indent="-342900" algn="just">
              <a:lnSpc>
                <a:spcPct val="100000"/>
              </a:lnSpc>
              <a:spcBef>
                <a:spcPts val="770"/>
              </a:spcBef>
              <a:buFont typeface="Arial MT"/>
              <a:buChar char="•"/>
              <a:tabLst>
                <a:tab pos="354965" algn="l"/>
                <a:tab pos="355600" algn="l"/>
              </a:tabLst>
            </a:pPr>
            <a:r>
              <a:rPr sz="2000" spc="-5">
                <a:latin typeface="Times New Roman" pitchFamily="18" charset="0"/>
                <a:cs typeface="Times New Roman" pitchFamily="18" charset="0"/>
              </a:rPr>
              <a:t>Condition</a:t>
            </a:r>
            <a:r>
              <a:rPr sz="2000" spc="-15">
                <a:latin typeface="Times New Roman" pitchFamily="18" charset="0"/>
                <a:cs typeface="Times New Roman" pitchFamily="18" charset="0"/>
              </a:rPr>
              <a:t> </a:t>
            </a:r>
            <a:r>
              <a:rPr sz="2000" spc="-5" smtClean="0">
                <a:latin typeface="Times New Roman" pitchFamily="18" charset="0"/>
                <a:cs typeface="Times New Roman" pitchFamily="18" charset="0"/>
              </a:rPr>
              <a:t>Codes</a:t>
            </a:r>
            <a:r>
              <a:rPr lang="en-US" sz="2000" spc="-5" dirty="0" smtClean="0">
                <a:latin typeface="Times New Roman" pitchFamily="18" charset="0"/>
                <a:cs typeface="Times New Roman" pitchFamily="18" charset="0"/>
              </a:rPr>
              <a:t>- (Refer next slides)</a:t>
            </a:r>
            <a:endParaRPr sz="2000">
              <a:latin typeface="Times New Roman" pitchFamily="18" charset="0"/>
              <a:cs typeface="Times New Roman" pitchFamily="18" charset="0"/>
            </a:endParaRPr>
          </a:p>
        </p:txBody>
      </p:sp>
      <p:sp>
        <p:nvSpPr>
          <p:cNvPr id="4" name="TextBox 3"/>
          <p:cNvSpPr txBox="1"/>
          <p:nvPr/>
        </p:nvSpPr>
        <p:spPr>
          <a:xfrm>
            <a:off x="533400" y="762000"/>
            <a:ext cx="8077200" cy="830997"/>
          </a:xfrm>
          <a:prstGeom prst="rect">
            <a:avLst/>
          </a:prstGeom>
          <a:noFill/>
        </p:spPr>
        <p:txBody>
          <a:bodyPr wrap="square" rtlCol="0">
            <a:spAutoFit/>
          </a:bodyPr>
          <a:lstStyle/>
          <a:p>
            <a:pPr>
              <a:buFont typeface="Arial" pitchFamily="34" charset="0"/>
              <a:buChar char="•"/>
            </a:pPr>
            <a:r>
              <a:rPr lang="en-US" sz="2400" dirty="0" smtClean="0">
                <a:latin typeface="Times New Roman" pitchFamily="18" charset="0"/>
                <a:cs typeface="Times New Roman" pitchFamily="18" charset="0"/>
              </a:rPr>
              <a:t>may be referenced by means of the machine language that the processor executes</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0818" y="461594"/>
            <a:ext cx="7130415" cy="697230"/>
          </a:xfrm>
          <a:prstGeom prst="rect">
            <a:avLst/>
          </a:prstGeom>
        </p:spPr>
        <p:txBody>
          <a:bodyPr vert="horz" wrap="square" lIns="0" tIns="13335" rIns="0" bIns="0" rtlCol="0">
            <a:spAutoFit/>
          </a:bodyPr>
          <a:lstStyle/>
          <a:p>
            <a:pPr marL="12700">
              <a:lnSpc>
                <a:spcPct val="100000"/>
              </a:lnSpc>
              <a:spcBef>
                <a:spcPts val="105"/>
              </a:spcBef>
            </a:pPr>
            <a:r>
              <a:rPr sz="4400" b="0" spc="-5" dirty="0">
                <a:latin typeface="Calibri"/>
                <a:cs typeface="Calibri"/>
              </a:rPr>
              <a:t>Instruction</a:t>
            </a:r>
            <a:r>
              <a:rPr sz="4400" b="0" spc="-10" dirty="0">
                <a:latin typeface="Calibri"/>
                <a:cs typeface="Calibri"/>
              </a:rPr>
              <a:t> Cycle</a:t>
            </a:r>
            <a:r>
              <a:rPr sz="4400" b="0" spc="-5" dirty="0">
                <a:latin typeface="Calibri"/>
                <a:cs typeface="Calibri"/>
              </a:rPr>
              <a:t> </a:t>
            </a:r>
            <a:r>
              <a:rPr sz="4400" b="0" spc="-25" dirty="0">
                <a:latin typeface="Calibri"/>
                <a:cs typeface="Calibri"/>
              </a:rPr>
              <a:t>State</a:t>
            </a:r>
            <a:r>
              <a:rPr sz="4400" b="0" dirty="0">
                <a:latin typeface="Calibri"/>
                <a:cs typeface="Calibri"/>
              </a:rPr>
              <a:t> </a:t>
            </a:r>
            <a:r>
              <a:rPr sz="4400" b="0" spc="-15" dirty="0">
                <a:latin typeface="Calibri"/>
                <a:cs typeface="Calibri"/>
              </a:rPr>
              <a:t>Diagram</a:t>
            </a:r>
            <a:endParaRPr sz="4400">
              <a:latin typeface="Calibri"/>
              <a:cs typeface="Calibri"/>
            </a:endParaRPr>
          </a:p>
        </p:txBody>
      </p:sp>
      <p:sp>
        <p:nvSpPr>
          <p:cNvPr id="3" name="object 3"/>
          <p:cNvSpPr txBox="1">
            <a:spLocks noGrp="1"/>
          </p:cNvSpPr>
          <p:nvPr>
            <p:ph idx="1"/>
          </p:nvPr>
        </p:nvSpPr>
        <p:spPr>
          <a:xfrm>
            <a:off x="228600" y="1447800"/>
            <a:ext cx="8705088" cy="4362318"/>
          </a:xfrm>
          <a:prstGeom prst="rect">
            <a:avLst/>
          </a:prstGeom>
        </p:spPr>
        <p:txBody>
          <a:bodyPr vert="horz" wrap="square" lIns="0" tIns="200249" rIns="0" bIns="0" rtlCol="0">
            <a:spAutoFit/>
          </a:bodyPr>
          <a:lstStyle/>
          <a:p>
            <a:pPr marL="355600" indent="-343535" algn="just">
              <a:lnSpc>
                <a:spcPct val="100000"/>
              </a:lnSpc>
              <a:spcBef>
                <a:spcPts val="95"/>
              </a:spcBef>
              <a:buFont typeface="Arial MT"/>
              <a:buChar char="•"/>
              <a:tabLst>
                <a:tab pos="355600" algn="l"/>
                <a:tab pos="356235" algn="l"/>
              </a:tabLst>
            </a:pPr>
            <a:r>
              <a:rPr sz="2200" spc="-5" dirty="0">
                <a:latin typeface="Times New Roman" pitchFamily="18" charset="0"/>
                <a:cs typeface="Times New Roman" pitchFamily="18" charset="0"/>
              </a:rPr>
              <a:t>This</a:t>
            </a:r>
            <a:r>
              <a:rPr sz="2200" spc="5" dirty="0">
                <a:latin typeface="Times New Roman" pitchFamily="18" charset="0"/>
                <a:cs typeface="Times New Roman" pitchFamily="18" charset="0"/>
              </a:rPr>
              <a:t> </a:t>
            </a:r>
            <a:r>
              <a:rPr sz="2200" spc="-15" dirty="0">
                <a:latin typeface="Times New Roman" pitchFamily="18" charset="0"/>
                <a:cs typeface="Times New Roman" pitchFamily="18" charset="0"/>
              </a:rPr>
              <a:t>illustrates</a:t>
            </a:r>
            <a:r>
              <a:rPr sz="2200" spc="-5" dirty="0">
                <a:latin typeface="Times New Roman" pitchFamily="18" charset="0"/>
                <a:cs typeface="Times New Roman" pitchFamily="18" charset="0"/>
              </a:rPr>
              <a:t> </a:t>
            </a:r>
            <a:r>
              <a:rPr sz="2200" spc="-10" dirty="0">
                <a:latin typeface="Times New Roman" pitchFamily="18" charset="0"/>
                <a:cs typeface="Times New Roman" pitchFamily="18" charset="0"/>
              </a:rPr>
              <a:t>more</a:t>
            </a:r>
            <a:r>
              <a:rPr sz="2200" dirty="0">
                <a:latin typeface="Times New Roman" pitchFamily="18" charset="0"/>
                <a:cs typeface="Times New Roman" pitchFamily="18" charset="0"/>
              </a:rPr>
              <a:t> </a:t>
            </a:r>
            <a:r>
              <a:rPr sz="2200" spc="-10" dirty="0">
                <a:latin typeface="Times New Roman" pitchFamily="18" charset="0"/>
                <a:cs typeface="Times New Roman" pitchFamily="18" charset="0"/>
              </a:rPr>
              <a:t>correctly</a:t>
            </a:r>
            <a:r>
              <a:rPr sz="2200" spc="5" dirty="0">
                <a:latin typeface="Times New Roman" pitchFamily="18" charset="0"/>
                <a:cs typeface="Times New Roman" pitchFamily="18" charset="0"/>
              </a:rPr>
              <a:t> </a:t>
            </a:r>
            <a:r>
              <a:rPr sz="2200" spc="-5" dirty="0">
                <a:latin typeface="Times New Roman" pitchFamily="18" charset="0"/>
                <a:cs typeface="Times New Roman" pitchFamily="18" charset="0"/>
              </a:rPr>
              <a:t>the</a:t>
            </a:r>
            <a:r>
              <a:rPr sz="2200" spc="10" dirty="0">
                <a:latin typeface="Times New Roman" pitchFamily="18" charset="0"/>
                <a:cs typeface="Times New Roman" pitchFamily="18" charset="0"/>
              </a:rPr>
              <a:t> </a:t>
            </a:r>
            <a:r>
              <a:rPr sz="2200" spc="-15" dirty="0">
                <a:latin typeface="Times New Roman" pitchFamily="18" charset="0"/>
                <a:cs typeface="Times New Roman" pitchFamily="18" charset="0"/>
              </a:rPr>
              <a:t>nature</a:t>
            </a:r>
            <a:r>
              <a:rPr sz="2200" spc="-10" dirty="0">
                <a:latin typeface="Times New Roman" pitchFamily="18" charset="0"/>
                <a:cs typeface="Times New Roman" pitchFamily="18" charset="0"/>
              </a:rPr>
              <a:t> </a:t>
            </a:r>
            <a:r>
              <a:rPr sz="2200" spc="-5" dirty="0">
                <a:latin typeface="Times New Roman" pitchFamily="18" charset="0"/>
                <a:cs typeface="Times New Roman" pitchFamily="18" charset="0"/>
              </a:rPr>
              <a:t>of</a:t>
            </a:r>
            <a:r>
              <a:rPr sz="2200" spc="10" dirty="0">
                <a:latin typeface="Times New Roman" pitchFamily="18" charset="0"/>
                <a:cs typeface="Times New Roman" pitchFamily="18" charset="0"/>
              </a:rPr>
              <a:t> </a:t>
            </a:r>
            <a:r>
              <a:rPr sz="2200" spc="-5" dirty="0">
                <a:latin typeface="Times New Roman" pitchFamily="18" charset="0"/>
                <a:cs typeface="Times New Roman" pitchFamily="18" charset="0"/>
              </a:rPr>
              <a:t>the</a:t>
            </a:r>
            <a:r>
              <a:rPr sz="2200" spc="15" dirty="0">
                <a:latin typeface="Times New Roman" pitchFamily="18" charset="0"/>
                <a:cs typeface="Times New Roman" pitchFamily="18" charset="0"/>
              </a:rPr>
              <a:t> </a:t>
            </a:r>
            <a:r>
              <a:rPr sz="2200" spc="-5" dirty="0">
                <a:latin typeface="Times New Roman" pitchFamily="18" charset="0"/>
                <a:cs typeface="Times New Roman" pitchFamily="18" charset="0"/>
              </a:rPr>
              <a:t>instruction</a:t>
            </a:r>
            <a:r>
              <a:rPr sz="2200" spc="-25" dirty="0">
                <a:latin typeface="Times New Roman" pitchFamily="18" charset="0"/>
                <a:cs typeface="Times New Roman" pitchFamily="18" charset="0"/>
              </a:rPr>
              <a:t> </a:t>
            </a:r>
            <a:r>
              <a:rPr sz="2200" spc="-10" dirty="0">
                <a:latin typeface="Times New Roman" pitchFamily="18" charset="0"/>
                <a:cs typeface="Times New Roman" pitchFamily="18" charset="0"/>
              </a:rPr>
              <a:t>cycle.</a:t>
            </a:r>
            <a:endParaRPr sz="2200">
              <a:latin typeface="Times New Roman" pitchFamily="18" charset="0"/>
              <a:cs typeface="Times New Roman" pitchFamily="18" charset="0"/>
            </a:endParaRPr>
          </a:p>
          <a:p>
            <a:pPr marL="355600" marR="5080" indent="-343535" algn="just">
              <a:lnSpc>
                <a:spcPct val="150000"/>
              </a:lnSpc>
              <a:spcBef>
                <a:spcPts val="530"/>
              </a:spcBef>
              <a:buFont typeface="Arial MT"/>
              <a:buChar char="•"/>
              <a:tabLst>
                <a:tab pos="355600" algn="l"/>
                <a:tab pos="356235" algn="l"/>
                <a:tab pos="1096010" algn="l"/>
                <a:tab pos="1529080" algn="l"/>
                <a:tab pos="2903855" algn="l"/>
                <a:tab pos="3230245" algn="l"/>
                <a:tab pos="4306570" algn="l"/>
                <a:tab pos="4728210" algn="l"/>
                <a:tab pos="5832475" algn="l"/>
                <a:tab pos="7051675" algn="l"/>
                <a:tab pos="7774305" algn="l"/>
              </a:tabLst>
            </a:pPr>
            <a:r>
              <a:rPr sz="2200" spc="-10" dirty="0">
                <a:latin typeface="Times New Roman" pitchFamily="18" charset="0"/>
                <a:cs typeface="Times New Roman" pitchFamily="18" charset="0"/>
              </a:rPr>
              <a:t>On</a:t>
            </a:r>
            <a:r>
              <a:rPr sz="2200" spc="-15" dirty="0">
                <a:latin typeface="Times New Roman" pitchFamily="18" charset="0"/>
                <a:cs typeface="Times New Roman" pitchFamily="18" charset="0"/>
              </a:rPr>
              <a:t>c</a:t>
            </a:r>
            <a:r>
              <a:rPr sz="2200" spc="-5" dirty="0">
                <a:latin typeface="Times New Roman" pitchFamily="18" charset="0"/>
                <a:cs typeface="Times New Roman" pitchFamily="18" charset="0"/>
              </a:rPr>
              <a:t>e</a:t>
            </a:r>
            <a:r>
              <a:rPr sz="2200" dirty="0">
                <a:latin typeface="Times New Roman" pitchFamily="18" charset="0"/>
                <a:cs typeface="Times New Roman" pitchFamily="18" charset="0"/>
              </a:rPr>
              <a:t>	</a:t>
            </a:r>
            <a:r>
              <a:rPr sz="2200" spc="-5" dirty="0">
                <a:latin typeface="Times New Roman" pitchFamily="18" charset="0"/>
                <a:cs typeface="Times New Roman" pitchFamily="18" charset="0"/>
              </a:rPr>
              <a:t>an</a:t>
            </a:r>
            <a:r>
              <a:rPr sz="2200" dirty="0">
                <a:latin typeface="Times New Roman" pitchFamily="18" charset="0"/>
                <a:cs typeface="Times New Roman" pitchFamily="18" charset="0"/>
              </a:rPr>
              <a:t>	</a:t>
            </a:r>
            <a:r>
              <a:rPr sz="2200" spc="-5" dirty="0">
                <a:latin typeface="Times New Roman" pitchFamily="18" charset="0"/>
                <a:cs typeface="Times New Roman" pitchFamily="18" charset="0"/>
              </a:rPr>
              <a:t>in</a:t>
            </a:r>
            <a:r>
              <a:rPr sz="2200" spc="-25" dirty="0">
                <a:latin typeface="Times New Roman" pitchFamily="18" charset="0"/>
                <a:cs typeface="Times New Roman" pitchFamily="18" charset="0"/>
              </a:rPr>
              <a:t>s</a:t>
            </a:r>
            <a:r>
              <a:rPr sz="2200" spc="-5" dirty="0">
                <a:latin typeface="Times New Roman" pitchFamily="18" charset="0"/>
                <a:cs typeface="Times New Roman" pitchFamily="18" charset="0"/>
              </a:rPr>
              <a:t>tru</a:t>
            </a:r>
            <a:r>
              <a:rPr sz="2200" spc="-15" dirty="0">
                <a:latin typeface="Times New Roman" pitchFamily="18" charset="0"/>
                <a:cs typeface="Times New Roman" pitchFamily="18" charset="0"/>
              </a:rPr>
              <a:t>c</a:t>
            </a:r>
            <a:r>
              <a:rPr sz="2200" spc="-5" dirty="0">
                <a:latin typeface="Times New Roman" pitchFamily="18" charset="0"/>
                <a:cs typeface="Times New Roman" pitchFamily="18" charset="0"/>
              </a:rPr>
              <a:t>tion</a:t>
            </a:r>
            <a:r>
              <a:rPr sz="2200" dirty="0">
                <a:latin typeface="Times New Roman" pitchFamily="18" charset="0"/>
                <a:cs typeface="Times New Roman" pitchFamily="18" charset="0"/>
              </a:rPr>
              <a:t>	</a:t>
            </a:r>
            <a:r>
              <a:rPr sz="2200" spc="-5" dirty="0">
                <a:latin typeface="Times New Roman" pitchFamily="18" charset="0"/>
                <a:cs typeface="Times New Roman" pitchFamily="18" charset="0"/>
              </a:rPr>
              <a:t>is</a:t>
            </a:r>
            <a:r>
              <a:rPr sz="2200" dirty="0">
                <a:latin typeface="Times New Roman" pitchFamily="18" charset="0"/>
                <a:cs typeface="Times New Roman" pitchFamily="18" charset="0"/>
              </a:rPr>
              <a:t>	</a:t>
            </a:r>
            <a:r>
              <a:rPr sz="2200" spc="-65" dirty="0">
                <a:latin typeface="Times New Roman" pitchFamily="18" charset="0"/>
                <a:cs typeface="Times New Roman" pitchFamily="18" charset="0"/>
              </a:rPr>
              <a:t>f</a:t>
            </a:r>
            <a:r>
              <a:rPr sz="2200" spc="-20" dirty="0">
                <a:latin typeface="Times New Roman" pitchFamily="18" charset="0"/>
                <a:cs typeface="Times New Roman" pitchFamily="18" charset="0"/>
              </a:rPr>
              <a:t>e</a:t>
            </a:r>
            <a:r>
              <a:rPr sz="2200" spc="-35" dirty="0">
                <a:latin typeface="Times New Roman" pitchFamily="18" charset="0"/>
                <a:cs typeface="Times New Roman" pitchFamily="18" charset="0"/>
              </a:rPr>
              <a:t>t</a:t>
            </a:r>
            <a:r>
              <a:rPr sz="2200" spc="-5" dirty="0">
                <a:latin typeface="Times New Roman" pitchFamily="18" charset="0"/>
                <a:cs typeface="Times New Roman" pitchFamily="18" charset="0"/>
              </a:rPr>
              <a:t>ch</a:t>
            </a:r>
            <a:r>
              <a:rPr sz="2200" spc="-15" dirty="0">
                <a:latin typeface="Times New Roman" pitchFamily="18" charset="0"/>
                <a:cs typeface="Times New Roman" pitchFamily="18" charset="0"/>
              </a:rPr>
              <a:t>e</a:t>
            </a:r>
            <a:r>
              <a:rPr sz="2200" spc="-10" dirty="0">
                <a:latin typeface="Times New Roman" pitchFamily="18" charset="0"/>
                <a:cs typeface="Times New Roman" pitchFamily="18" charset="0"/>
              </a:rPr>
              <a:t>d</a:t>
            </a:r>
            <a:r>
              <a:rPr sz="2200" spc="-5" dirty="0">
                <a:latin typeface="Times New Roman" pitchFamily="18" charset="0"/>
                <a:cs typeface="Times New Roman" pitchFamily="18" charset="0"/>
              </a:rPr>
              <a:t>,</a:t>
            </a:r>
            <a:r>
              <a:rPr sz="2200" dirty="0">
                <a:latin typeface="Times New Roman" pitchFamily="18" charset="0"/>
                <a:cs typeface="Times New Roman" pitchFamily="18" charset="0"/>
              </a:rPr>
              <a:t>	</a:t>
            </a:r>
            <a:r>
              <a:rPr sz="2200" spc="-5" dirty="0">
                <a:latin typeface="Times New Roman" pitchFamily="18" charset="0"/>
                <a:cs typeface="Times New Roman" pitchFamily="18" charset="0"/>
              </a:rPr>
              <a:t>its</a:t>
            </a:r>
            <a:r>
              <a:rPr sz="2200" dirty="0">
                <a:latin typeface="Times New Roman" pitchFamily="18" charset="0"/>
                <a:cs typeface="Times New Roman" pitchFamily="18" charset="0"/>
              </a:rPr>
              <a:t>	</a:t>
            </a:r>
            <a:r>
              <a:rPr sz="2200" spc="-5" dirty="0">
                <a:latin typeface="Times New Roman" pitchFamily="18" charset="0"/>
                <a:cs typeface="Times New Roman" pitchFamily="18" charset="0"/>
              </a:rPr>
              <a:t>o</a:t>
            </a:r>
            <a:r>
              <a:rPr sz="2200" spc="-10" dirty="0">
                <a:latin typeface="Times New Roman" pitchFamily="18" charset="0"/>
                <a:cs typeface="Times New Roman" pitchFamily="18" charset="0"/>
              </a:rPr>
              <a:t>pe</a:t>
            </a:r>
            <a:r>
              <a:rPr sz="2200" spc="-55" dirty="0">
                <a:latin typeface="Times New Roman" pitchFamily="18" charset="0"/>
                <a:cs typeface="Times New Roman" pitchFamily="18" charset="0"/>
              </a:rPr>
              <a:t>r</a:t>
            </a:r>
            <a:r>
              <a:rPr sz="2200" spc="-5" dirty="0">
                <a:latin typeface="Times New Roman" pitchFamily="18" charset="0"/>
                <a:cs typeface="Times New Roman" pitchFamily="18" charset="0"/>
              </a:rPr>
              <a:t>and</a:t>
            </a:r>
            <a:r>
              <a:rPr sz="2200" dirty="0">
                <a:latin typeface="Times New Roman" pitchFamily="18" charset="0"/>
                <a:cs typeface="Times New Roman" pitchFamily="18" charset="0"/>
              </a:rPr>
              <a:t>	</a:t>
            </a:r>
            <a:r>
              <a:rPr sz="2200" spc="-10" dirty="0">
                <a:latin typeface="Times New Roman" pitchFamily="18" charset="0"/>
                <a:cs typeface="Times New Roman" pitchFamily="18" charset="0"/>
              </a:rPr>
              <a:t>specifie</a:t>
            </a:r>
            <a:r>
              <a:rPr sz="2200" spc="-45" dirty="0">
                <a:latin typeface="Times New Roman" pitchFamily="18" charset="0"/>
                <a:cs typeface="Times New Roman" pitchFamily="18" charset="0"/>
              </a:rPr>
              <a:t>r</a:t>
            </a:r>
            <a:r>
              <a:rPr sz="2200" spc="-5" dirty="0">
                <a:latin typeface="Times New Roman" pitchFamily="18" charset="0"/>
                <a:cs typeface="Times New Roman" pitchFamily="18" charset="0"/>
              </a:rPr>
              <a:t>s</a:t>
            </a:r>
            <a:r>
              <a:rPr sz="2200" dirty="0">
                <a:latin typeface="Times New Roman" pitchFamily="18" charset="0"/>
                <a:cs typeface="Times New Roman" pitchFamily="18" charset="0"/>
              </a:rPr>
              <a:t>	</a:t>
            </a:r>
            <a:r>
              <a:rPr sz="2200" spc="-5" dirty="0">
                <a:latin typeface="Times New Roman" pitchFamily="18" charset="0"/>
                <a:cs typeface="Times New Roman" pitchFamily="18" charset="0"/>
              </a:rPr>
              <a:t>mu</a:t>
            </a:r>
            <a:r>
              <a:rPr sz="2200" spc="-30" dirty="0">
                <a:latin typeface="Times New Roman" pitchFamily="18" charset="0"/>
                <a:cs typeface="Times New Roman" pitchFamily="18" charset="0"/>
              </a:rPr>
              <a:t>s</a:t>
            </a:r>
            <a:r>
              <a:rPr sz="2200" spc="-5" dirty="0">
                <a:latin typeface="Times New Roman" pitchFamily="18" charset="0"/>
                <a:cs typeface="Times New Roman" pitchFamily="18" charset="0"/>
              </a:rPr>
              <a:t>t</a:t>
            </a:r>
            <a:r>
              <a:rPr sz="2200" dirty="0">
                <a:latin typeface="Times New Roman" pitchFamily="18" charset="0"/>
                <a:cs typeface="Times New Roman" pitchFamily="18" charset="0"/>
              </a:rPr>
              <a:t>	</a:t>
            </a:r>
            <a:r>
              <a:rPr sz="2200" spc="-10" dirty="0">
                <a:latin typeface="Times New Roman" pitchFamily="18" charset="0"/>
                <a:cs typeface="Times New Roman" pitchFamily="18" charset="0"/>
              </a:rPr>
              <a:t>be  identified.</a:t>
            </a:r>
            <a:endParaRPr sz="2200">
              <a:latin typeface="Times New Roman" pitchFamily="18" charset="0"/>
              <a:cs typeface="Times New Roman" pitchFamily="18" charset="0"/>
            </a:endParaRPr>
          </a:p>
          <a:p>
            <a:pPr marL="355600" marR="5715" indent="-343535" algn="just">
              <a:lnSpc>
                <a:spcPct val="150000"/>
              </a:lnSpc>
              <a:spcBef>
                <a:spcPts val="530"/>
              </a:spcBef>
              <a:buFont typeface="Arial MT"/>
              <a:buChar char="•"/>
              <a:tabLst>
                <a:tab pos="355600" algn="l"/>
                <a:tab pos="356235" algn="l"/>
              </a:tabLst>
            </a:pPr>
            <a:r>
              <a:rPr sz="2200" spc="-15" dirty="0">
                <a:latin typeface="Times New Roman" pitchFamily="18" charset="0"/>
                <a:cs typeface="Times New Roman" pitchFamily="18" charset="0"/>
              </a:rPr>
              <a:t>Each</a:t>
            </a:r>
            <a:r>
              <a:rPr sz="2200" spc="390" dirty="0">
                <a:latin typeface="Times New Roman" pitchFamily="18" charset="0"/>
                <a:cs typeface="Times New Roman" pitchFamily="18" charset="0"/>
              </a:rPr>
              <a:t> </a:t>
            </a:r>
            <a:r>
              <a:rPr sz="2200" spc="-5" dirty="0">
                <a:latin typeface="Times New Roman" pitchFamily="18" charset="0"/>
                <a:cs typeface="Times New Roman" pitchFamily="18" charset="0"/>
              </a:rPr>
              <a:t>input</a:t>
            </a:r>
            <a:r>
              <a:rPr sz="2200" spc="385" dirty="0">
                <a:latin typeface="Times New Roman" pitchFamily="18" charset="0"/>
                <a:cs typeface="Times New Roman" pitchFamily="18" charset="0"/>
              </a:rPr>
              <a:t> </a:t>
            </a:r>
            <a:r>
              <a:rPr sz="2200" spc="-15" dirty="0">
                <a:latin typeface="Times New Roman" pitchFamily="18" charset="0"/>
                <a:cs typeface="Times New Roman" pitchFamily="18" charset="0"/>
              </a:rPr>
              <a:t>operand</a:t>
            </a:r>
            <a:r>
              <a:rPr sz="2200" spc="405" dirty="0">
                <a:latin typeface="Times New Roman" pitchFamily="18" charset="0"/>
                <a:cs typeface="Times New Roman" pitchFamily="18" charset="0"/>
              </a:rPr>
              <a:t> </a:t>
            </a:r>
            <a:r>
              <a:rPr sz="2200" spc="-5" dirty="0">
                <a:latin typeface="Times New Roman" pitchFamily="18" charset="0"/>
                <a:cs typeface="Times New Roman" pitchFamily="18" charset="0"/>
              </a:rPr>
              <a:t>in</a:t>
            </a:r>
            <a:r>
              <a:rPr sz="2200" spc="395" dirty="0">
                <a:latin typeface="Times New Roman" pitchFamily="18" charset="0"/>
                <a:cs typeface="Times New Roman" pitchFamily="18" charset="0"/>
              </a:rPr>
              <a:t> </a:t>
            </a:r>
            <a:r>
              <a:rPr sz="2200" dirty="0">
                <a:latin typeface="Times New Roman" pitchFamily="18" charset="0"/>
                <a:cs typeface="Times New Roman" pitchFamily="18" charset="0"/>
              </a:rPr>
              <a:t>memory</a:t>
            </a:r>
            <a:r>
              <a:rPr sz="2200" spc="405" dirty="0">
                <a:latin typeface="Times New Roman" pitchFamily="18" charset="0"/>
                <a:cs typeface="Times New Roman" pitchFamily="18" charset="0"/>
              </a:rPr>
              <a:t> </a:t>
            </a:r>
            <a:r>
              <a:rPr sz="2200" spc="-5" dirty="0">
                <a:latin typeface="Times New Roman" pitchFamily="18" charset="0"/>
                <a:cs typeface="Times New Roman" pitchFamily="18" charset="0"/>
              </a:rPr>
              <a:t>is</a:t>
            </a:r>
            <a:r>
              <a:rPr sz="2200" spc="400" dirty="0">
                <a:latin typeface="Times New Roman" pitchFamily="18" charset="0"/>
                <a:cs typeface="Times New Roman" pitchFamily="18" charset="0"/>
              </a:rPr>
              <a:t> </a:t>
            </a:r>
            <a:r>
              <a:rPr sz="2200" spc="-5" dirty="0">
                <a:latin typeface="Times New Roman" pitchFamily="18" charset="0"/>
                <a:cs typeface="Times New Roman" pitchFamily="18" charset="0"/>
              </a:rPr>
              <a:t>then</a:t>
            </a:r>
            <a:r>
              <a:rPr sz="2200" spc="400" dirty="0">
                <a:latin typeface="Times New Roman" pitchFamily="18" charset="0"/>
                <a:cs typeface="Times New Roman" pitchFamily="18" charset="0"/>
              </a:rPr>
              <a:t> </a:t>
            </a:r>
            <a:r>
              <a:rPr sz="2200" spc="-20" dirty="0">
                <a:latin typeface="Times New Roman" pitchFamily="18" charset="0"/>
                <a:cs typeface="Times New Roman" pitchFamily="18" charset="0"/>
              </a:rPr>
              <a:t>fetched,</a:t>
            </a:r>
            <a:r>
              <a:rPr sz="2200" spc="395" dirty="0">
                <a:latin typeface="Times New Roman" pitchFamily="18" charset="0"/>
                <a:cs typeface="Times New Roman" pitchFamily="18" charset="0"/>
              </a:rPr>
              <a:t> </a:t>
            </a:r>
            <a:r>
              <a:rPr sz="2200" spc="-5" dirty="0">
                <a:latin typeface="Times New Roman" pitchFamily="18" charset="0"/>
                <a:cs typeface="Times New Roman" pitchFamily="18" charset="0"/>
              </a:rPr>
              <a:t>and</a:t>
            </a:r>
            <a:r>
              <a:rPr sz="2200" spc="395" dirty="0">
                <a:latin typeface="Times New Roman" pitchFamily="18" charset="0"/>
                <a:cs typeface="Times New Roman" pitchFamily="18" charset="0"/>
              </a:rPr>
              <a:t> </a:t>
            </a:r>
            <a:r>
              <a:rPr sz="2200" spc="-5" dirty="0">
                <a:latin typeface="Times New Roman" pitchFamily="18" charset="0"/>
                <a:cs typeface="Times New Roman" pitchFamily="18" charset="0"/>
              </a:rPr>
              <a:t>this</a:t>
            </a:r>
            <a:r>
              <a:rPr sz="2200" spc="395" dirty="0">
                <a:latin typeface="Times New Roman" pitchFamily="18" charset="0"/>
                <a:cs typeface="Times New Roman" pitchFamily="18" charset="0"/>
              </a:rPr>
              <a:t> </a:t>
            </a:r>
            <a:r>
              <a:rPr sz="2200" spc="-10" dirty="0">
                <a:latin typeface="Times New Roman" pitchFamily="18" charset="0"/>
                <a:cs typeface="Times New Roman" pitchFamily="18" charset="0"/>
              </a:rPr>
              <a:t>process </a:t>
            </a:r>
            <a:r>
              <a:rPr sz="2200" spc="-480" dirty="0">
                <a:latin typeface="Times New Roman" pitchFamily="18" charset="0"/>
                <a:cs typeface="Times New Roman" pitchFamily="18" charset="0"/>
              </a:rPr>
              <a:t> </a:t>
            </a:r>
            <a:r>
              <a:rPr sz="2200" spc="-15" dirty="0">
                <a:latin typeface="Times New Roman" pitchFamily="18" charset="0"/>
                <a:cs typeface="Times New Roman" pitchFamily="18" charset="0"/>
              </a:rPr>
              <a:t>may</a:t>
            </a:r>
            <a:r>
              <a:rPr sz="2200" dirty="0">
                <a:latin typeface="Times New Roman" pitchFamily="18" charset="0"/>
                <a:cs typeface="Times New Roman" pitchFamily="18" charset="0"/>
              </a:rPr>
              <a:t> </a:t>
            </a:r>
            <a:r>
              <a:rPr sz="2200" spc="-10" dirty="0">
                <a:latin typeface="Times New Roman" pitchFamily="18" charset="0"/>
                <a:cs typeface="Times New Roman" pitchFamily="18" charset="0"/>
              </a:rPr>
              <a:t>require</a:t>
            </a:r>
            <a:r>
              <a:rPr sz="2200" spc="-15" dirty="0">
                <a:latin typeface="Times New Roman" pitchFamily="18" charset="0"/>
                <a:cs typeface="Times New Roman" pitchFamily="18" charset="0"/>
              </a:rPr>
              <a:t> </a:t>
            </a:r>
            <a:r>
              <a:rPr sz="2200" spc="-10" dirty="0">
                <a:latin typeface="Times New Roman" pitchFamily="18" charset="0"/>
                <a:cs typeface="Times New Roman" pitchFamily="18" charset="0"/>
              </a:rPr>
              <a:t>indirect</a:t>
            </a:r>
            <a:r>
              <a:rPr sz="2200" spc="-20" dirty="0">
                <a:latin typeface="Times New Roman" pitchFamily="18" charset="0"/>
                <a:cs typeface="Times New Roman" pitchFamily="18" charset="0"/>
              </a:rPr>
              <a:t> </a:t>
            </a:r>
            <a:r>
              <a:rPr sz="2200" spc="-5" dirty="0">
                <a:latin typeface="Times New Roman" pitchFamily="18" charset="0"/>
                <a:cs typeface="Times New Roman" pitchFamily="18" charset="0"/>
              </a:rPr>
              <a:t>addressing.</a:t>
            </a:r>
            <a:endParaRPr sz="2200">
              <a:latin typeface="Times New Roman" pitchFamily="18" charset="0"/>
              <a:cs typeface="Times New Roman" pitchFamily="18" charset="0"/>
            </a:endParaRPr>
          </a:p>
          <a:p>
            <a:pPr marL="355600" indent="-343535" algn="just">
              <a:lnSpc>
                <a:spcPct val="100000"/>
              </a:lnSpc>
              <a:spcBef>
                <a:spcPts val="1850"/>
              </a:spcBef>
              <a:buFont typeface="Arial MT"/>
              <a:buChar char="•"/>
              <a:tabLst>
                <a:tab pos="355600" algn="l"/>
                <a:tab pos="356235" algn="l"/>
              </a:tabLst>
            </a:pPr>
            <a:r>
              <a:rPr sz="2200" spc="-15" dirty="0">
                <a:latin typeface="Times New Roman" pitchFamily="18" charset="0"/>
                <a:cs typeface="Times New Roman" pitchFamily="18" charset="0"/>
              </a:rPr>
              <a:t>Register-based</a:t>
            </a:r>
            <a:r>
              <a:rPr sz="2200" spc="35" dirty="0">
                <a:latin typeface="Times New Roman" pitchFamily="18" charset="0"/>
                <a:cs typeface="Times New Roman" pitchFamily="18" charset="0"/>
              </a:rPr>
              <a:t> </a:t>
            </a:r>
            <a:r>
              <a:rPr sz="2200" spc="-10" dirty="0">
                <a:latin typeface="Times New Roman" pitchFamily="18" charset="0"/>
                <a:cs typeface="Times New Roman" pitchFamily="18" charset="0"/>
              </a:rPr>
              <a:t>operands</a:t>
            </a:r>
            <a:r>
              <a:rPr sz="2200" dirty="0">
                <a:latin typeface="Times New Roman" pitchFamily="18" charset="0"/>
                <a:cs typeface="Times New Roman" pitchFamily="18" charset="0"/>
              </a:rPr>
              <a:t> </a:t>
            </a:r>
            <a:r>
              <a:rPr sz="2200" spc="-5" dirty="0">
                <a:latin typeface="Times New Roman" pitchFamily="18" charset="0"/>
                <a:cs typeface="Times New Roman" pitchFamily="18" charset="0"/>
              </a:rPr>
              <a:t>need</a:t>
            </a:r>
            <a:r>
              <a:rPr sz="2200" spc="5" dirty="0">
                <a:latin typeface="Times New Roman" pitchFamily="18" charset="0"/>
                <a:cs typeface="Times New Roman" pitchFamily="18" charset="0"/>
              </a:rPr>
              <a:t> </a:t>
            </a:r>
            <a:r>
              <a:rPr sz="2200" spc="-5" dirty="0">
                <a:latin typeface="Times New Roman" pitchFamily="18" charset="0"/>
                <a:cs typeface="Times New Roman" pitchFamily="18" charset="0"/>
              </a:rPr>
              <a:t>not</a:t>
            </a:r>
            <a:r>
              <a:rPr sz="2200" spc="10" dirty="0">
                <a:latin typeface="Times New Roman" pitchFamily="18" charset="0"/>
                <a:cs typeface="Times New Roman" pitchFamily="18" charset="0"/>
              </a:rPr>
              <a:t> </a:t>
            </a:r>
            <a:r>
              <a:rPr sz="2200" spc="-5" dirty="0">
                <a:latin typeface="Times New Roman" pitchFamily="18" charset="0"/>
                <a:cs typeface="Times New Roman" pitchFamily="18" charset="0"/>
              </a:rPr>
              <a:t>be</a:t>
            </a:r>
            <a:r>
              <a:rPr sz="2200" dirty="0">
                <a:latin typeface="Times New Roman" pitchFamily="18" charset="0"/>
                <a:cs typeface="Times New Roman" pitchFamily="18" charset="0"/>
              </a:rPr>
              <a:t> </a:t>
            </a:r>
            <a:r>
              <a:rPr sz="2200" spc="-20" dirty="0">
                <a:latin typeface="Times New Roman" pitchFamily="18" charset="0"/>
                <a:cs typeface="Times New Roman" pitchFamily="18" charset="0"/>
              </a:rPr>
              <a:t>fetched.</a:t>
            </a:r>
            <a:endParaRPr sz="2200">
              <a:latin typeface="Times New Roman" pitchFamily="18" charset="0"/>
              <a:cs typeface="Times New Roman" pitchFamily="18" charset="0"/>
            </a:endParaRPr>
          </a:p>
          <a:p>
            <a:pPr marL="355600" marR="7620" indent="-343535" algn="just">
              <a:lnSpc>
                <a:spcPct val="150100"/>
              </a:lnSpc>
              <a:spcBef>
                <a:spcPts val="525"/>
              </a:spcBef>
              <a:buFont typeface="Arial MT"/>
              <a:buChar char="•"/>
              <a:tabLst>
                <a:tab pos="355600" algn="l"/>
                <a:tab pos="356235" algn="l"/>
              </a:tabLst>
            </a:pPr>
            <a:r>
              <a:rPr sz="2200" spc="-10" dirty="0">
                <a:latin typeface="Times New Roman" pitchFamily="18" charset="0"/>
                <a:cs typeface="Times New Roman" pitchFamily="18" charset="0"/>
              </a:rPr>
              <a:t>Once</a:t>
            </a:r>
            <a:r>
              <a:rPr sz="2200" spc="235" dirty="0">
                <a:latin typeface="Times New Roman" pitchFamily="18" charset="0"/>
                <a:cs typeface="Times New Roman" pitchFamily="18" charset="0"/>
              </a:rPr>
              <a:t> </a:t>
            </a:r>
            <a:r>
              <a:rPr sz="2200" spc="-5" dirty="0">
                <a:latin typeface="Times New Roman" pitchFamily="18" charset="0"/>
                <a:cs typeface="Times New Roman" pitchFamily="18" charset="0"/>
              </a:rPr>
              <a:t>the</a:t>
            </a:r>
            <a:r>
              <a:rPr sz="2200" spc="225" dirty="0">
                <a:latin typeface="Times New Roman" pitchFamily="18" charset="0"/>
                <a:cs typeface="Times New Roman" pitchFamily="18" charset="0"/>
              </a:rPr>
              <a:t> </a:t>
            </a:r>
            <a:r>
              <a:rPr sz="2200" spc="-10" dirty="0">
                <a:latin typeface="Times New Roman" pitchFamily="18" charset="0"/>
                <a:cs typeface="Times New Roman" pitchFamily="18" charset="0"/>
              </a:rPr>
              <a:t>opcode</a:t>
            </a:r>
            <a:r>
              <a:rPr sz="2200" spc="235" dirty="0">
                <a:latin typeface="Times New Roman" pitchFamily="18" charset="0"/>
                <a:cs typeface="Times New Roman" pitchFamily="18" charset="0"/>
              </a:rPr>
              <a:t> </a:t>
            </a:r>
            <a:r>
              <a:rPr sz="2200" spc="-5" dirty="0">
                <a:latin typeface="Times New Roman" pitchFamily="18" charset="0"/>
                <a:cs typeface="Times New Roman" pitchFamily="18" charset="0"/>
              </a:rPr>
              <a:t>is</a:t>
            </a:r>
            <a:r>
              <a:rPr sz="2200" spc="245" dirty="0">
                <a:latin typeface="Times New Roman" pitchFamily="18" charset="0"/>
                <a:cs typeface="Times New Roman" pitchFamily="18" charset="0"/>
              </a:rPr>
              <a:t> </a:t>
            </a:r>
            <a:r>
              <a:rPr sz="2200" spc="-20" dirty="0">
                <a:latin typeface="Times New Roman" pitchFamily="18" charset="0"/>
                <a:cs typeface="Times New Roman" pitchFamily="18" charset="0"/>
              </a:rPr>
              <a:t>executed,</a:t>
            </a:r>
            <a:r>
              <a:rPr sz="2200" spc="225" dirty="0">
                <a:latin typeface="Times New Roman" pitchFamily="18" charset="0"/>
                <a:cs typeface="Times New Roman" pitchFamily="18" charset="0"/>
              </a:rPr>
              <a:t> </a:t>
            </a:r>
            <a:r>
              <a:rPr sz="2200" spc="-5" dirty="0">
                <a:latin typeface="Times New Roman" pitchFamily="18" charset="0"/>
                <a:cs typeface="Times New Roman" pitchFamily="18" charset="0"/>
              </a:rPr>
              <a:t>a</a:t>
            </a:r>
            <a:r>
              <a:rPr sz="2200" spc="229" dirty="0">
                <a:latin typeface="Times New Roman" pitchFamily="18" charset="0"/>
                <a:cs typeface="Times New Roman" pitchFamily="18" charset="0"/>
              </a:rPr>
              <a:t> </a:t>
            </a:r>
            <a:r>
              <a:rPr sz="2200" spc="-10" dirty="0">
                <a:latin typeface="Times New Roman" pitchFamily="18" charset="0"/>
                <a:cs typeface="Times New Roman" pitchFamily="18" charset="0"/>
              </a:rPr>
              <a:t>similar</a:t>
            </a:r>
            <a:r>
              <a:rPr sz="2200" spc="240" dirty="0">
                <a:latin typeface="Times New Roman" pitchFamily="18" charset="0"/>
                <a:cs typeface="Times New Roman" pitchFamily="18" charset="0"/>
              </a:rPr>
              <a:t> </a:t>
            </a:r>
            <a:r>
              <a:rPr sz="2200" spc="-10" dirty="0">
                <a:latin typeface="Times New Roman" pitchFamily="18" charset="0"/>
                <a:cs typeface="Times New Roman" pitchFamily="18" charset="0"/>
              </a:rPr>
              <a:t>process</a:t>
            </a:r>
            <a:r>
              <a:rPr sz="2200" spc="235" dirty="0">
                <a:latin typeface="Times New Roman" pitchFamily="18" charset="0"/>
                <a:cs typeface="Times New Roman" pitchFamily="18" charset="0"/>
              </a:rPr>
              <a:t> </a:t>
            </a:r>
            <a:r>
              <a:rPr sz="2200" spc="-15" dirty="0">
                <a:latin typeface="Times New Roman" pitchFamily="18" charset="0"/>
                <a:cs typeface="Times New Roman" pitchFamily="18" charset="0"/>
              </a:rPr>
              <a:t>may</a:t>
            </a:r>
            <a:r>
              <a:rPr sz="2200" spc="240" dirty="0">
                <a:latin typeface="Times New Roman" pitchFamily="18" charset="0"/>
                <a:cs typeface="Times New Roman" pitchFamily="18" charset="0"/>
              </a:rPr>
              <a:t> </a:t>
            </a:r>
            <a:r>
              <a:rPr sz="2200" spc="-5" dirty="0">
                <a:latin typeface="Times New Roman" pitchFamily="18" charset="0"/>
                <a:cs typeface="Times New Roman" pitchFamily="18" charset="0"/>
              </a:rPr>
              <a:t>be</a:t>
            </a:r>
            <a:r>
              <a:rPr sz="2200" spc="229" dirty="0">
                <a:latin typeface="Times New Roman" pitchFamily="18" charset="0"/>
                <a:cs typeface="Times New Roman" pitchFamily="18" charset="0"/>
              </a:rPr>
              <a:t> </a:t>
            </a:r>
            <a:r>
              <a:rPr sz="2200" spc="-5" dirty="0">
                <a:latin typeface="Times New Roman" pitchFamily="18" charset="0"/>
                <a:cs typeface="Times New Roman" pitchFamily="18" charset="0"/>
              </a:rPr>
              <a:t>needed</a:t>
            </a:r>
            <a:r>
              <a:rPr sz="2200" spc="240" dirty="0">
                <a:latin typeface="Times New Roman" pitchFamily="18" charset="0"/>
                <a:cs typeface="Times New Roman" pitchFamily="18" charset="0"/>
              </a:rPr>
              <a:t> </a:t>
            </a:r>
            <a:r>
              <a:rPr sz="2200" spc="-35" dirty="0">
                <a:latin typeface="Times New Roman" pitchFamily="18" charset="0"/>
                <a:cs typeface="Times New Roman" pitchFamily="18" charset="0"/>
              </a:rPr>
              <a:t>to </a:t>
            </a:r>
            <a:r>
              <a:rPr sz="2200" spc="-484" dirty="0">
                <a:latin typeface="Times New Roman" pitchFamily="18" charset="0"/>
                <a:cs typeface="Times New Roman" pitchFamily="18" charset="0"/>
              </a:rPr>
              <a:t> </a:t>
            </a:r>
            <a:r>
              <a:rPr sz="2200" spc="-20" dirty="0">
                <a:latin typeface="Times New Roman" pitchFamily="18" charset="0"/>
                <a:cs typeface="Times New Roman" pitchFamily="18" charset="0"/>
              </a:rPr>
              <a:t>store</a:t>
            </a:r>
            <a:r>
              <a:rPr sz="2200" dirty="0">
                <a:latin typeface="Times New Roman" pitchFamily="18" charset="0"/>
                <a:cs typeface="Times New Roman" pitchFamily="18" charset="0"/>
              </a:rPr>
              <a:t> </a:t>
            </a:r>
            <a:r>
              <a:rPr sz="2200" spc="-5" dirty="0">
                <a:latin typeface="Times New Roman" pitchFamily="18" charset="0"/>
                <a:cs typeface="Times New Roman" pitchFamily="18" charset="0"/>
              </a:rPr>
              <a:t>the</a:t>
            </a:r>
            <a:r>
              <a:rPr sz="2200" dirty="0">
                <a:latin typeface="Times New Roman" pitchFamily="18" charset="0"/>
                <a:cs typeface="Times New Roman" pitchFamily="18" charset="0"/>
              </a:rPr>
              <a:t> </a:t>
            </a:r>
            <a:r>
              <a:rPr sz="2200" spc="-10" dirty="0">
                <a:latin typeface="Times New Roman" pitchFamily="18" charset="0"/>
                <a:cs typeface="Times New Roman" pitchFamily="18" charset="0"/>
              </a:rPr>
              <a:t>result</a:t>
            </a:r>
            <a:r>
              <a:rPr sz="2200" dirty="0">
                <a:latin typeface="Times New Roman" pitchFamily="18" charset="0"/>
                <a:cs typeface="Times New Roman" pitchFamily="18" charset="0"/>
              </a:rPr>
              <a:t> </a:t>
            </a:r>
            <a:r>
              <a:rPr sz="2200" spc="-5" dirty="0">
                <a:latin typeface="Times New Roman" pitchFamily="18" charset="0"/>
                <a:cs typeface="Times New Roman" pitchFamily="18" charset="0"/>
              </a:rPr>
              <a:t>in</a:t>
            </a:r>
            <a:r>
              <a:rPr sz="2200" spc="-10" dirty="0">
                <a:latin typeface="Times New Roman" pitchFamily="18" charset="0"/>
                <a:cs typeface="Times New Roman" pitchFamily="18" charset="0"/>
              </a:rPr>
              <a:t> </a:t>
            </a:r>
            <a:r>
              <a:rPr sz="2200" spc="-5" dirty="0">
                <a:latin typeface="Times New Roman" pitchFamily="18" charset="0"/>
                <a:cs typeface="Times New Roman" pitchFamily="18" charset="0"/>
              </a:rPr>
              <a:t>main</a:t>
            </a:r>
            <a:r>
              <a:rPr sz="2200" spc="-10" dirty="0">
                <a:latin typeface="Times New Roman" pitchFamily="18" charset="0"/>
                <a:cs typeface="Times New Roman" pitchFamily="18" charset="0"/>
              </a:rPr>
              <a:t> </a:t>
            </a:r>
            <a:r>
              <a:rPr sz="2200" spc="-25" dirty="0">
                <a:latin typeface="Times New Roman" pitchFamily="18" charset="0"/>
                <a:cs typeface="Times New Roman" pitchFamily="18" charset="0"/>
              </a:rPr>
              <a:t>memory.</a:t>
            </a:r>
            <a:endParaRPr sz="220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552688" cy="487362"/>
          </a:xfrm>
        </p:spPr>
        <p:txBody>
          <a:bodyPr>
            <a:normAutofit fontScale="90000"/>
          </a:bodyPr>
          <a:lstStyle/>
          <a:p>
            <a:endParaRPr lang="en-US" dirty="0"/>
          </a:p>
        </p:txBody>
      </p:sp>
      <p:sp>
        <p:nvSpPr>
          <p:cNvPr id="3" name="Content Placeholder 2"/>
          <p:cNvSpPr>
            <a:spLocks noGrp="1"/>
          </p:cNvSpPr>
          <p:nvPr>
            <p:ph idx="1"/>
          </p:nvPr>
        </p:nvSpPr>
        <p:spPr>
          <a:xfrm>
            <a:off x="304800" y="685800"/>
            <a:ext cx="8552688" cy="5105400"/>
          </a:xfrm>
        </p:spPr>
        <p:txBody>
          <a:bodyPr>
            <a:normAutofit fontScale="92500" lnSpcReduction="10000"/>
          </a:bodyPr>
          <a:lstStyle/>
          <a:p>
            <a:pPr algn="just"/>
            <a:r>
              <a:rPr lang="en-US" sz="2400" b="1" dirty="0" smtClean="0">
                <a:latin typeface="Times New Roman" pitchFamily="18" charset="0"/>
                <a:cs typeface="Times New Roman" pitchFamily="18" charset="0"/>
              </a:rPr>
              <a:t>Instruction address calculation (</a:t>
            </a:r>
            <a:r>
              <a:rPr lang="en-US" sz="2400" b="1" dirty="0" err="1" smtClean="0">
                <a:latin typeface="Times New Roman" pitchFamily="18" charset="0"/>
                <a:cs typeface="Times New Roman" pitchFamily="18" charset="0"/>
              </a:rPr>
              <a:t>iac</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Determine the address of the next instruction</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to be executed</a:t>
            </a:r>
          </a:p>
          <a:p>
            <a:pPr algn="just"/>
            <a:r>
              <a:rPr lang="en-US" sz="2400" b="1" dirty="0" smtClean="0">
                <a:latin typeface="Times New Roman" pitchFamily="18" charset="0"/>
                <a:cs typeface="Times New Roman" pitchFamily="18" charset="0"/>
              </a:rPr>
              <a:t>Instruction fetch (if): </a:t>
            </a:r>
            <a:r>
              <a:rPr lang="en-US" sz="2400" dirty="0" smtClean="0">
                <a:latin typeface="Times New Roman" pitchFamily="18" charset="0"/>
                <a:cs typeface="Times New Roman" pitchFamily="18" charset="0"/>
              </a:rPr>
              <a:t>Read instruction from its memory location into the processor.</a:t>
            </a:r>
          </a:p>
          <a:p>
            <a:pPr algn="just"/>
            <a:r>
              <a:rPr lang="en-US" sz="2400" b="1" dirty="0" smtClean="0">
                <a:latin typeface="Times New Roman" pitchFamily="18" charset="0"/>
                <a:cs typeface="Times New Roman" pitchFamily="18" charset="0"/>
              </a:rPr>
              <a:t>Instruction operation decoding (</a:t>
            </a:r>
            <a:r>
              <a:rPr lang="en-US" sz="2400" b="1" dirty="0" err="1" smtClean="0">
                <a:latin typeface="Times New Roman" pitchFamily="18" charset="0"/>
                <a:cs typeface="Times New Roman" pitchFamily="18" charset="0"/>
              </a:rPr>
              <a:t>iod</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Analyze instruction to determine type of operation to be performed and operand(s) to be used.</a:t>
            </a:r>
          </a:p>
          <a:p>
            <a:pPr algn="just"/>
            <a:r>
              <a:rPr lang="en-US" sz="2400" b="1" dirty="0" smtClean="0">
                <a:latin typeface="Times New Roman" pitchFamily="18" charset="0"/>
                <a:cs typeface="Times New Roman" pitchFamily="18" charset="0"/>
              </a:rPr>
              <a:t>Operand address calculation (</a:t>
            </a:r>
            <a:r>
              <a:rPr lang="en-US" sz="2400" b="1" dirty="0" err="1" smtClean="0">
                <a:latin typeface="Times New Roman" pitchFamily="18" charset="0"/>
                <a:cs typeface="Times New Roman" pitchFamily="18" charset="0"/>
              </a:rPr>
              <a:t>oac</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If the operation involves reference to an operand in memory or available via I/O, then determine the address of the operand</a:t>
            </a:r>
          </a:p>
          <a:p>
            <a:pPr algn="just"/>
            <a:r>
              <a:rPr lang="en-US" sz="2400" b="1" dirty="0" smtClean="0">
                <a:latin typeface="Times New Roman" pitchFamily="18" charset="0"/>
                <a:cs typeface="Times New Roman" pitchFamily="18" charset="0"/>
              </a:rPr>
              <a:t>Operand fetch (of): </a:t>
            </a:r>
            <a:r>
              <a:rPr lang="en-US" sz="2400" dirty="0" smtClean="0">
                <a:latin typeface="Times New Roman" pitchFamily="18" charset="0"/>
                <a:cs typeface="Times New Roman" pitchFamily="18" charset="0"/>
              </a:rPr>
              <a:t>Fetch the operand from memory or read it in from I/O.</a:t>
            </a:r>
          </a:p>
          <a:p>
            <a:pPr algn="just"/>
            <a:r>
              <a:rPr lang="en-US" sz="2400" b="1" dirty="0" smtClean="0">
                <a:latin typeface="Times New Roman" pitchFamily="18" charset="0"/>
                <a:cs typeface="Times New Roman" pitchFamily="18" charset="0"/>
              </a:rPr>
              <a:t>Data operation (do): </a:t>
            </a:r>
            <a:r>
              <a:rPr lang="en-US" sz="2400" dirty="0" smtClean="0">
                <a:latin typeface="Times New Roman" pitchFamily="18" charset="0"/>
                <a:cs typeface="Times New Roman" pitchFamily="18" charset="0"/>
              </a:rPr>
              <a:t>Perform the operation indicated in the instruction.</a:t>
            </a:r>
          </a:p>
          <a:p>
            <a:pPr algn="just"/>
            <a:r>
              <a:rPr lang="en-US" sz="2400" b="1" dirty="0" smtClean="0">
                <a:latin typeface="Times New Roman" pitchFamily="18" charset="0"/>
                <a:cs typeface="Times New Roman" pitchFamily="18" charset="0"/>
              </a:rPr>
              <a:t>Operand store (</a:t>
            </a:r>
            <a:r>
              <a:rPr lang="en-US" sz="2400" b="1" dirty="0" err="1" smtClean="0">
                <a:latin typeface="Times New Roman" pitchFamily="18" charset="0"/>
                <a:cs typeface="Times New Roman" pitchFamily="18" charset="0"/>
              </a:rPr>
              <a:t>os</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Write the result into memory or out to I/O.</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28600" y="1447800"/>
            <a:ext cx="8705088" cy="4800600"/>
          </a:xfrm>
        </p:spPr>
        <p:txBody>
          <a:bodyPr>
            <a:normAutofit/>
          </a:bodyPr>
          <a:lstStyle/>
          <a:p>
            <a:pPr algn="just"/>
            <a:r>
              <a:rPr lang="en-US" sz="2400" dirty="0" smtClean="0">
                <a:latin typeface="Times New Roman" pitchFamily="18" charset="0"/>
                <a:cs typeface="Times New Roman" pitchFamily="18" charset="0"/>
              </a:rPr>
              <a:t>Each instruction is executed during an instruction cycle made up of shorter </a:t>
            </a:r>
            <a:r>
              <a:rPr lang="en-US" sz="2400" dirty="0" err="1" smtClean="0">
                <a:latin typeface="Times New Roman" pitchFamily="18" charset="0"/>
                <a:cs typeface="Times New Roman" pitchFamily="18" charset="0"/>
              </a:rPr>
              <a:t>subcycles</a:t>
            </a:r>
            <a:r>
              <a:rPr lang="en-US" sz="2400" dirty="0" smtClean="0">
                <a:latin typeface="Times New Roman" pitchFamily="18" charset="0"/>
                <a:cs typeface="Times New Roman" pitchFamily="18" charset="0"/>
              </a:rPr>
              <a:t> (e.g., fetch, indirect, execute, interrupt). </a:t>
            </a:r>
          </a:p>
          <a:p>
            <a:pPr algn="just"/>
            <a:r>
              <a:rPr lang="en-US" sz="2400" dirty="0" smtClean="0">
                <a:latin typeface="Times New Roman" pitchFamily="18" charset="0"/>
                <a:cs typeface="Times New Roman" pitchFamily="18" charset="0"/>
              </a:rPr>
              <a:t>The execution of each </a:t>
            </a:r>
            <a:r>
              <a:rPr lang="en-US" sz="2400" dirty="0" err="1" smtClean="0">
                <a:latin typeface="Times New Roman" pitchFamily="18" charset="0"/>
                <a:cs typeface="Times New Roman" pitchFamily="18" charset="0"/>
              </a:rPr>
              <a:t>subcycle</a:t>
            </a:r>
            <a:r>
              <a:rPr lang="en-US" sz="2400" dirty="0" smtClean="0">
                <a:latin typeface="Times New Roman" pitchFamily="18" charset="0"/>
                <a:cs typeface="Times New Roman" pitchFamily="18" charset="0"/>
              </a:rPr>
              <a:t> involves one or more shorter operations, that is, micro- operations.</a:t>
            </a:r>
          </a:p>
          <a:p>
            <a:pPr algn="just"/>
            <a:r>
              <a:rPr lang="en-US" sz="2400" dirty="0" smtClean="0">
                <a:latin typeface="Times New Roman" pitchFamily="18" charset="0"/>
                <a:cs typeface="Times New Roman" pitchFamily="18" charset="0"/>
              </a:rPr>
              <a:t>Micro-operations are the functional, or atomic, operations of a processor</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000" y="0"/>
            <a:ext cx="5638800" cy="689932"/>
          </a:xfrm>
          <a:prstGeom prst="rect">
            <a:avLst/>
          </a:prstGeom>
        </p:spPr>
        <p:txBody>
          <a:bodyPr vert="horz" wrap="square" lIns="0" tIns="12700" rIns="0" bIns="0" rtlCol="0">
            <a:spAutoFit/>
          </a:bodyPr>
          <a:lstStyle/>
          <a:p>
            <a:pPr marL="12700">
              <a:lnSpc>
                <a:spcPct val="100000"/>
              </a:lnSpc>
              <a:spcBef>
                <a:spcPts val="100"/>
              </a:spcBef>
            </a:pPr>
            <a:r>
              <a:rPr lang="en-US" sz="4400" spc="-25" dirty="0" smtClean="0">
                <a:latin typeface="Calibri"/>
                <a:cs typeface="Calibri"/>
              </a:rPr>
              <a:t>Fetch</a:t>
            </a:r>
            <a:r>
              <a:rPr lang="en-US" sz="4400" spc="-80" dirty="0" smtClean="0">
                <a:latin typeface="Calibri"/>
                <a:cs typeface="Calibri"/>
              </a:rPr>
              <a:t> </a:t>
            </a:r>
            <a:r>
              <a:rPr lang="en-US" sz="4400" spc="-15" dirty="0" smtClean="0">
                <a:latin typeface="Calibri"/>
                <a:cs typeface="Calibri"/>
              </a:rPr>
              <a:t>Cycle-</a:t>
            </a:r>
            <a:r>
              <a:rPr sz="4400" b="0" spc="-75" smtClean="0">
                <a:solidFill>
                  <a:srgbClr val="11478A"/>
                </a:solidFill>
                <a:latin typeface="Calibri"/>
                <a:cs typeface="Calibri"/>
              </a:rPr>
              <a:t>R</a:t>
            </a:r>
            <a:r>
              <a:rPr sz="4400" b="0" smtClean="0">
                <a:solidFill>
                  <a:srgbClr val="11478A"/>
                </a:solidFill>
                <a:latin typeface="Calibri"/>
                <a:cs typeface="Calibri"/>
              </a:rPr>
              <a:t>egi</a:t>
            </a:r>
            <a:r>
              <a:rPr sz="4400" b="0" spc="-30" smtClean="0">
                <a:solidFill>
                  <a:srgbClr val="11478A"/>
                </a:solidFill>
                <a:latin typeface="Calibri"/>
                <a:cs typeface="Calibri"/>
              </a:rPr>
              <a:t>s</a:t>
            </a:r>
            <a:r>
              <a:rPr sz="4400" b="0" spc="-45" smtClean="0">
                <a:solidFill>
                  <a:srgbClr val="11478A"/>
                </a:solidFill>
                <a:latin typeface="Calibri"/>
                <a:cs typeface="Calibri"/>
              </a:rPr>
              <a:t>t</a:t>
            </a:r>
            <a:r>
              <a:rPr sz="4400" b="0" smtClean="0">
                <a:solidFill>
                  <a:srgbClr val="11478A"/>
                </a:solidFill>
                <a:latin typeface="Calibri"/>
                <a:cs typeface="Calibri"/>
              </a:rPr>
              <a:t>e</a:t>
            </a:r>
            <a:r>
              <a:rPr sz="4400" b="0" spc="-65" smtClean="0">
                <a:solidFill>
                  <a:srgbClr val="11478A"/>
                </a:solidFill>
                <a:latin typeface="Calibri"/>
                <a:cs typeface="Calibri"/>
              </a:rPr>
              <a:t>r</a:t>
            </a:r>
            <a:r>
              <a:rPr sz="4400" b="0" smtClean="0">
                <a:solidFill>
                  <a:srgbClr val="11478A"/>
                </a:solidFill>
                <a:latin typeface="Calibri"/>
                <a:cs typeface="Calibri"/>
              </a:rPr>
              <a:t>s</a:t>
            </a:r>
            <a:endParaRPr sz="4400">
              <a:latin typeface="Calibri"/>
              <a:cs typeface="Calibri"/>
            </a:endParaRPr>
          </a:p>
        </p:txBody>
      </p:sp>
      <p:sp>
        <p:nvSpPr>
          <p:cNvPr id="3" name="object 3"/>
          <p:cNvSpPr txBox="1"/>
          <p:nvPr/>
        </p:nvSpPr>
        <p:spPr>
          <a:xfrm>
            <a:off x="329590" y="760603"/>
            <a:ext cx="7438390" cy="5379720"/>
          </a:xfrm>
          <a:prstGeom prst="rect">
            <a:avLst/>
          </a:prstGeom>
        </p:spPr>
        <p:txBody>
          <a:bodyPr vert="horz" wrap="square" lIns="0" tIns="12700" rIns="0" bIns="0" rtlCol="0">
            <a:spAutoFit/>
          </a:bodyPr>
          <a:lstStyle/>
          <a:p>
            <a:pPr marL="355600" indent="-342900" algn="just">
              <a:lnSpc>
                <a:spcPct val="100000"/>
              </a:lnSpc>
              <a:spcBef>
                <a:spcPts val="100"/>
              </a:spcBef>
              <a:buFont typeface="Arial MT"/>
              <a:buChar char="•"/>
              <a:tabLst>
                <a:tab pos="354965" algn="l"/>
                <a:tab pos="355600" algn="l"/>
              </a:tabLst>
            </a:pPr>
            <a:r>
              <a:rPr sz="2000" b="1" dirty="0">
                <a:solidFill>
                  <a:srgbClr val="FF0000"/>
                </a:solidFill>
                <a:latin typeface="Times New Roman" pitchFamily="18" charset="0"/>
                <a:cs typeface="Times New Roman" pitchFamily="18" charset="0"/>
              </a:rPr>
              <a:t>Memory</a:t>
            </a:r>
            <a:r>
              <a:rPr sz="2000" b="1" spc="-40" dirty="0">
                <a:solidFill>
                  <a:srgbClr val="FF0000"/>
                </a:solidFill>
                <a:latin typeface="Times New Roman" pitchFamily="18" charset="0"/>
                <a:cs typeface="Times New Roman" pitchFamily="18" charset="0"/>
              </a:rPr>
              <a:t> </a:t>
            </a:r>
            <a:r>
              <a:rPr sz="2000" b="1" spc="-10" dirty="0">
                <a:solidFill>
                  <a:srgbClr val="FF0000"/>
                </a:solidFill>
                <a:latin typeface="Times New Roman" pitchFamily="18" charset="0"/>
                <a:cs typeface="Times New Roman" pitchFamily="18" charset="0"/>
              </a:rPr>
              <a:t>Address </a:t>
            </a:r>
            <a:r>
              <a:rPr sz="2000" b="1" spc="-15" dirty="0">
                <a:solidFill>
                  <a:srgbClr val="FF0000"/>
                </a:solidFill>
                <a:latin typeface="Times New Roman" pitchFamily="18" charset="0"/>
                <a:cs typeface="Times New Roman" pitchFamily="18" charset="0"/>
              </a:rPr>
              <a:t>Register </a:t>
            </a:r>
            <a:r>
              <a:rPr sz="2000" b="1" dirty="0">
                <a:solidFill>
                  <a:srgbClr val="FF0000"/>
                </a:solidFill>
                <a:latin typeface="Times New Roman" pitchFamily="18" charset="0"/>
                <a:cs typeface="Times New Roman" pitchFamily="18" charset="0"/>
              </a:rPr>
              <a:t>(MAR)</a:t>
            </a:r>
            <a:endParaRPr sz="2000">
              <a:latin typeface="Times New Roman" pitchFamily="18" charset="0"/>
              <a:cs typeface="Times New Roman" pitchFamily="18" charset="0"/>
            </a:endParaRPr>
          </a:p>
          <a:p>
            <a:pPr marL="756285" lvl="1" indent="-287020" algn="just">
              <a:lnSpc>
                <a:spcPct val="100000"/>
              </a:lnSpc>
              <a:spcBef>
                <a:spcPts val="1780"/>
              </a:spcBef>
              <a:buFont typeface="Arial MT"/>
              <a:buChar char="–"/>
              <a:tabLst>
                <a:tab pos="756285" algn="l"/>
                <a:tab pos="756920" algn="l"/>
              </a:tabLst>
            </a:pPr>
            <a:r>
              <a:rPr sz="2000" spc="-5" dirty="0">
                <a:latin typeface="Times New Roman" pitchFamily="18" charset="0"/>
                <a:cs typeface="Times New Roman" pitchFamily="18" charset="0"/>
              </a:rPr>
              <a:t>Connected</a:t>
            </a:r>
            <a:r>
              <a:rPr sz="2000" spc="-35" dirty="0">
                <a:latin typeface="Times New Roman" pitchFamily="18" charset="0"/>
                <a:cs typeface="Times New Roman" pitchFamily="18" charset="0"/>
              </a:rPr>
              <a:t> </a:t>
            </a:r>
            <a:r>
              <a:rPr sz="2000" spc="-10" dirty="0">
                <a:latin typeface="Times New Roman" pitchFamily="18" charset="0"/>
                <a:cs typeface="Times New Roman" pitchFamily="18" charset="0"/>
              </a:rPr>
              <a:t>to</a:t>
            </a:r>
            <a:r>
              <a:rPr sz="2000" spc="-15" dirty="0">
                <a:latin typeface="Times New Roman" pitchFamily="18" charset="0"/>
                <a:cs typeface="Times New Roman" pitchFamily="18" charset="0"/>
              </a:rPr>
              <a:t> </a:t>
            </a:r>
            <a:r>
              <a:rPr sz="2000" spc="-5" dirty="0">
                <a:latin typeface="Times New Roman" pitchFamily="18" charset="0"/>
                <a:cs typeface="Times New Roman" pitchFamily="18" charset="0"/>
              </a:rPr>
              <a:t>address</a:t>
            </a:r>
            <a:r>
              <a:rPr sz="2000" spc="-10" dirty="0">
                <a:latin typeface="Times New Roman" pitchFamily="18" charset="0"/>
                <a:cs typeface="Times New Roman" pitchFamily="18" charset="0"/>
              </a:rPr>
              <a:t> </a:t>
            </a:r>
            <a:r>
              <a:rPr sz="2000" spc="-5" dirty="0">
                <a:latin typeface="Times New Roman" pitchFamily="18" charset="0"/>
                <a:cs typeface="Times New Roman" pitchFamily="18" charset="0"/>
              </a:rPr>
              <a:t>bus</a:t>
            </a:r>
            <a:endParaRPr sz="2000">
              <a:latin typeface="Times New Roman" pitchFamily="18" charset="0"/>
              <a:cs typeface="Times New Roman" pitchFamily="18" charset="0"/>
            </a:endParaRPr>
          </a:p>
          <a:p>
            <a:pPr marL="756285" lvl="1" indent="-287020" algn="just">
              <a:lnSpc>
                <a:spcPct val="100000"/>
              </a:lnSpc>
              <a:spcBef>
                <a:spcPts val="1680"/>
              </a:spcBef>
              <a:buFont typeface="Arial MT"/>
              <a:buChar char="–"/>
              <a:tabLst>
                <a:tab pos="756285" algn="l"/>
                <a:tab pos="756920" algn="l"/>
              </a:tabLst>
            </a:pPr>
            <a:r>
              <a:rPr sz="2000" dirty="0">
                <a:latin typeface="Times New Roman" pitchFamily="18" charset="0"/>
                <a:cs typeface="Times New Roman" pitchFamily="18" charset="0"/>
              </a:rPr>
              <a:t>Specifies</a:t>
            </a:r>
            <a:r>
              <a:rPr sz="2000" spc="5" dirty="0">
                <a:latin typeface="Times New Roman" pitchFamily="18" charset="0"/>
                <a:cs typeface="Times New Roman" pitchFamily="18" charset="0"/>
              </a:rPr>
              <a:t> </a:t>
            </a:r>
            <a:r>
              <a:rPr sz="2000" spc="-5" dirty="0">
                <a:latin typeface="Times New Roman" pitchFamily="18" charset="0"/>
                <a:cs typeface="Times New Roman" pitchFamily="18" charset="0"/>
              </a:rPr>
              <a:t>address</a:t>
            </a:r>
            <a:r>
              <a:rPr sz="2000" dirty="0">
                <a:latin typeface="Times New Roman" pitchFamily="18" charset="0"/>
                <a:cs typeface="Times New Roman" pitchFamily="18" charset="0"/>
              </a:rPr>
              <a:t> </a:t>
            </a:r>
            <a:r>
              <a:rPr sz="2000" spc="-15" dirty="0">
                <a:latin typeface="Times New Roman" pitchFamily="18" charset="0"/>
                <a:cs typeface="Times New Roman" pitchFamily="18" charset="0"/>
              </a:rPr>
              <a:t>for </a:t>
            </a:r>
            <a:r>
              <a:rPr sz="2000" spc="-10" dirty="0">
                <a:latin typeface="Times New Roman" pitchFamily="18" charset="0"/>
                <a:cs typeface="Times New Roman" pitchFamily="18" charset="0"/>
              </a:rPr>
              <a:t>read </a:t>
            </a:r>
            <a:r>
              <a:rPr sz="2000" spc="-5" dirty="0">
                <a:latin typeface="Times New Roman" pitchFamily="18" charset="0"/>
                <a:cs typeface="Times New Roman" pitchFamily="18" charset="0"/>
              </a:rPr>
              <a:t>or </a:t>
            </a:r>
            <a:r>
              <a:rPr sz="2000" spc="-10" dirty="0">
                <a:latin typeface="Times New Roman" pitchFamily="18" charset="0"/>
                <a:cs typeface="Times New Roman" pitchFamily="18" charset="0"/>
              </a:rPr>
              <a:t>write</a:t>
            </a:r>
            <a:r>
              <a:rPr sz="2000" spc="5" dirty="0">
                <a:latin typeface="Times New Roman" pitchFamily="18" charset="0"/>
                <a:cs typeface="Times New Roman" pitchFamily="18" charset="0"/>
              </a:rPr>
              <a:t> </a:t>
            </a:r>
            <a:r>
              <a:rPr sz="2000" spc="-5" dirty="0">
                <a:latin typeface="Times New Roman" pitchFamily="18" charset="0"/>
                <a:cs typeface="Times New Roman" pitchFamily="18" charset="0"/>
              </a:rPr>
              <a:t>op</a:t>
            </a:r>
            <a:endParaRPr sz="2000">
              <a:latin typeface="Times New Roman" pitchFamily="18" charset="0"/>
              <a:cs typeface="Times New Roman" pitchFamily="18" charset="0"/>
            </a:endParaRPr>
          </a:p>
          <a:p>
            <a:pPr marL="355600" indent="-342900" algn="just">
              <a:lnSpc>
                <a:spcPct val="100000"/>
              </a:lnSpc>
              <a:spcBef>
                <a:spcPts val="1920"/>
              </a:spcBef>
              <a:buFont typeface="Arial MT"/>
              <a:buChar char="•"/>
              <a:tabLst>
                <a:tab pos="354965" algn="l"/>
                <a:tab pos="355600" algn="l"/>
              </a:tabLst>
            </a:pPr>
            <a:r>
              <a:rPr sz="2000" b="1" dirty="0">
                <a:solidFill>
                  <a:srgbClr val="FF0000"/>
                </a:solidFill>
                <a:latin typeface="Times New Roman" pitchFamily="18" charset="0"/>
                <a:cs typeface="Times New Roman" pitchFamily="18" charset="0"/>
              </a:rPr>
              <a:t>Memory</a:t>
            </a:r>
            <a:r>
              <a:rPr sz="2000" b="1" spc="-40" dirty="0">
                <a:solidFill>
                  <a:srgbClr val="FF0000"/>
                </a:solidFill>
                <a:latin typeface="Times New Roman" pitchFamily="18" charset="0"/>
                <a:cs typeface="Times New Roman" pitchFamily="18" charset="0"/>
              </a:rPr>
              <a:t> </a:t>
            </a:r>
            <a:r>
              <a:rPr sz="2000" b="1" spc="-15" dirty="0">
                <a:solidFill>
                  <a:srgbClr val="FF0000"/>
                </a:solidFill>
                <a:latin typeface="Times New Roman" pitchFamily="18" charset="0"/>
                <a:cs typeface="Times New Roman" pitchFamily="18" charset="0"/>
              </a:rPr>
              <a:t>Buffer</a:t>
            </a:r>
            <a:r>
              <a:rPr sz="2000" b="1" spc="-5" dirty="0">
                <a:solidFill>
                  <a:srgbClr val="FF0000"/>
                </a:solidFill>
                <a:latin typeface="Times New Roman" pitchFamily="18" charset="0"/>
                <a:cs typeface="Times New Roman" pitchFamily="18" charset="0"/>
              </a:rPr>
              <a:t> </a:t>
            </a:r>
            <a:r>
              <a:rPr sz="2000" b="1" spc="-15" dirty="0">
                <a:solidFill>
                  <a:srgbClr val="FF0000"/>
                </a:solidFill>
                <a:latin typeface="Times New Roman" pitchFamily="18" charset="0"/>
                <a:cs typeface="Times New Roman" pitchFamily="18" charset="0"/>
              </a:rPr>
              <a:t>Register </a:t>
            </a:r>
            <a:r>
              <a:rPr sz="2000" b="1" dirty="0">
                <a:solidFill>
                  <a:srgbClr val="FF0000"/>
                </a:solidFill>
                <a:latin typeface="Times New Roman" pitchFamily="18" charset="0"/>
                <a:cs typeface="Times New Roman" pitchFamily="18" charset="0"/>
              </a:rPr>
              <a:t>(MBR)</a:t>
            </a:r>
            <a:endParaRPr sz="2000">
              <a:latin typeface="Times New Roman" pitchFamily="18" charset="0"/>
              <a:cs typeface="Times New Roman" pitchFamily="18" charset="0"/>
            </a:endParaRPr>
          </a:p>
          <a:p>
            <a:pPr marL="756285" lvl="1" indent="-287020" algn="just">
              <a:lnSpc>
                <a:spcPct val="100000"/>
              </a:lnSpc>
              <a:spcBef>
                <a:spcPts val="1780"/>
              </a:spcBef>
              <a:buFont typeface="Arial MT"/>
              <a:buChar char="–"/>
              <a:tabLst>
                <a:tab pos="756285" algn="l"/>
                <a:tab pos="756920" algn="l"/>
              </a:tabLst>
            </a:pPr>
            <a:r>
              <a:rPr sz="2000" spc="-5" dirty="0">
                <a:latin typeface="Times New Roman" pitchFamily="18" charset="0"/>
                <a:cs typeface="Times New Roman" pitchFamily="18" charset="0"/>
              </a:rPr>
              <a:t>Connected</a:t>
            </a:r>
            <a:r>
              <a:rPr sz="2000" spc="-30" dirty="0">
                <a:latin typeface="Times New Roman" pitchFamily="18" charset="0"/>
                <a:cs typeface="Times New Roman" pitchFamily="18" charset="0"/>
              </a:rPr>
              <a:t> </a:t>
            </a:r>
            <a:r>
              <a:rPr sz="2000" spc="-15" dirty="0">
                <a:latin typeface="Times New Roman" pitchFamily="18" charset="0"/>
                <a:cs typeface="Times New Roman" pitchFamily="18" charset="0"/>
              </a:rPr>
              <a:t>to data</a:t>
            </a:r>
            <a:r>
              <a:rPr sz="2000" spc="-10" dirty="0">
                <a:latin typeface="Times New Roman" pitchFamily="18" charset="0"/>
                <a:cs typeface="Times New Roman" pitchFamily="18" charset="0"/>
              </a:rPr>
              <a:t> </a:t>
            </a:r>
            <a:r>
              <a:rPr sz="2000" dirty="0">
                <a:latin typeface="Times New Roman" pitchFamily="18" charset="0"/>
                <a:cs typeface="Times New Roman" pitchFamily="18" charset="0"/>
              </a:rPr>
              <a:t>bus</a:t>
            </a:r>
            <a:endParaRPr sz="2000">
              <a:latin typeface="Times New Roman" pitchFamily="18" charset="0"/>
              <a:cs typeface="Times New Roman" pitchFamily="18" charset="0"/>
            </a:endParaRPr>
          </a:p>
          <a:p>
            <a:pPr marL="756285" lvl="1" indent="-287020" algn="just">
              <a:lnSpc>
                <a:spcPct val="100000"/>
              </a:lnSpc>
              <a:spcBef>
                <a:spcPts val="1680"/>
              </a:spcBef>
              <a:buFont typeface="Arial MT"/>
              <a:buChar char="–"/>
              <a:tabLst>
                <a:tab pos="756285" algn="l"/>
                <a:tab pos="756920" algn="l"/>
              </a:tabLst>
            </a:pPr>
            <a:r>
              <a:rPr sz="2000" spc="-5" dirty="0">
                <a:latin typeface="Times New Roman" pitchFamily="18" charset="0"/>
                <a:cs typeface="Times New Roman" pitchFamily="18" charset="0"/>
              </a:rPr>
              <a:t>Holds </a:t>
            </a:r>
            <a:r>
              <a:rPr sz="2000" spc="-15" dirty="0">
                <a:latin typeface="Times New Roman" pitchFamily="18" charset="0"/>
                <a:cs typeface="Times New Roman" pitchFamily="18" charset="0"/>
              </a:rPr>
              <a:t>data</a:t>
            </a:r>
            <a:r>
              <a:rPr sz="2000" dirty="0">
                <a:latin typeface="Times New Roman" pitchFamily="18" charset="0"/>
                <a:cs typeface="Times New Roman" pitchFamily="18" charset="0"/>
              </a:rPr>
              <a:t> </a:t>
            </a:r>
            <a:r>
              <a:rPr sz="2000" spc="-10" dirty="0">
                <a:latin typeface="Times New Roman" pitchFamily="18" charset="0"/>
                <a:cs typeface="Times New Roman" pitchFamily="18" charset="0"/>
              </a:rPr>
              <a:t>to</a:t>
            </a:r>
            <a:r>
              <a:rPr sz="2000" spc="-5" dirty="0">
                <a:latin typeface="Times New Roman" pitchFamily="18" charset="0"/>
                <a:cs typeface="Times New Roman" pitchFamily="18" charset="0"/>
              </a:rPr>
              <a:t> </a:t>
            </a:r>
            <a:r>
              <a:rPr sz="2000" spc="-10" dirty="0">
                <a:latin typeface="Times New Roman" pitchFamily="18" charset="0"/>
                <a:cs typeface="Times New Roman" pitchFamily="18" charset="0"/>
              </a:rPr>
              <a:t>write</a:t>
            </a:r>
            <a:r>
              <a:rPr sz="2000" spc="-5" dirty="0">
                <a:latin typeface="Times New Roman" pitchFamily="18" charset="0"/>
                <a:cs typeface="Times New Roman" pitchFamily="18" charset="0"/>
              </a:rPr>
              <a:t> or </a:t>
            </a:r>
            <a:r>
              <a:rPr sz="2000" spc="-10" dirty="0">
                <a:latin typeface="Times New Roman" pitchFamily="18" charset="0"/>
                <a:cs typeface="Times New Roman" pitchFamily="18" charset="0"/>
              </a:rPr>
              <a:t>last</a:t>
            </a:r>
            <a:r>
              <a:rPr sz="2000" spc="10" dirty="0">
                <a:latin typeface="Times New Roman" pitchFamily="18" charset="0"/>
                <a:cs typeface="Times New Roman" pitchFamily="18" charset="0"/>
              </a:rPr>
              <a:t> </a:t>
            </a:r>
            <a:r>
              <a:rPr sz="2000" spc="-15" dirty="0">
                <a:latin typeface="Times New Roman" pitchFamily="18" charset="0"/>
                <a:cs typeface="Times New Roman" pitchFamily="18" charset="0"/>
              </a:rPr>
              <a:t>data</a:t>
            </a:r>
            <a:r>
              <a:rPr sz="2000" spc="-5" dirty="0">
                <a:latin typeface="Times New Roman" pitchFamily="18" charset="0"/>
                <a:cs typeface="Times New Roman" pitchFamily="18" charset="0"/>
              </a:rPr>
              <a:t> read</a:t>
            </a:r>
            <a:endParaRPr sz="2000">
              <a:latin typeface="Times New Roman" pitchFamily="18" charset="0"/>
              <a:cs typeface="Times New Roman" pitchFamily="18" charset="0"/>
            </a:endParaRPr>
          </a:p>
          <a:p>
            <a:pPr marL="355600" indent="-342900" algn="just">
              <a:lnSpc>
                <a:spcPct val="100000"/>
              </a:lnSpc>
              <a:spcBef>
                <a:spcPts val="1914"/>
              </a:spcBef>
              <a:buFont typeface="Arial MT"/>
              <a:buChar char="•"/>
              <a:tabLst>
                <a:tab pos="354965" algn="l"/>
                <a:tab pos="355600" algn="l"/>
              </a:tabLst>
            </a:pPr>
            <a:r>
              <a:rPr sz="2000" b="1" spc="-15" dirty="0">
                <a:solidFill>
                  <a:srgbClr val="FF0000"/>
                </a:solidFill>
                <a:latin typeface="Times New Roman" pitchFamily="18" charset="0"/>
                <a:cs typeface="Times New Roman" pitchFamily="18" charset="0"/>
              </a:rPr>
              <a:t>Program</a:t>
            </a:r>
            <a:r>
              <a:rPr sz="2000" b="1" spc="-45" dirty="0">
                <a:solidFill>
                  <a:srgbClr val="FF0000"/>
                </a:solidFill>
                <a:latin typeface="Times New Roman" pitchFamily="18" charset="0"/>
                <a:cs typeface="Times New Roman" pitchFamily="18" charset="0"/>
              </a:rPr>
              <a:t> </a:t>
            </a:r>
            <a:r>
              <a:rPr sz="2000" b="1" spc="-15" dirty="0">
                <a:solidFill>
                  <a:srgbClr val="FF0000"/>
                </a:solidFill>
                <a:latin typeface="Times New Roman" pitchFamily="18" charset="0"/>
                <a:cs typeface="Times New Roman" pitchFamily="18" charset="0"/>
              </a:rPr>
              <a:t>Counter</a:t>
            </a:r>
            <a:r>
              <a:rPr sz="2000" b="1" spc="-10" dirty="0">
                <a:solidFill>
                  <a:srgbClr val="FF0000"/>
                </a:solidFill>
                <a:latin typeface="Times New Roman" pitchFamily="18" charset="0"/>
                <a:cs typeface="Times New Roman" pitchFamily="18" charset="0"/>
              </a:rPr>
              <a:t> </a:t>
            </a:r>
            <a:r>
              <a:rPr sz="2000" b="1" spc="-5" dirty="0">
                <a:solidFill>
                  <a:srgbClr val="FF0000"/>
                </a:solidFill>
                <a:latin typeface="Times New Roman" pitchFamily="18" charset="0"/>
                <a:cs typeface="Times New Roman" pitchFamily="18" charset="0"/>
              </a:rPr>
              <a:t>(PC)</a:t>
            </a:r>
            <a:endParaRPr sz="2000">
              <a:latin typeface="Times New Roman" pitchFamily="18" charset="0"/>
              <a:cs typeface="Times New Roman" pitchFamily="18" charset="0"/>
            </a:endParaRPr>
          </a:p>
          <a:p>
            <a:pPr marL="756285" lvl="1" indent="-287020" algn="just">
              <a:lnSpc>
                <a:spcPct val="100000"/>
              </a:lnSpc>
              <a:spcBef>
                <a:spcPts val="1780"/>
              </a:spcBef>
              <a:buFont typeface="Arial MT"/>
              <a:buChar char="–"/>
              <a:tabLst>
                <a:tab pos="756285" algn="l"/>
                <a:tab pos="756920" algn="l"/>
              </a:tabLst>
            </a:pPr>
            <a:r>
              <a:rPr sz="2000" spc="-5" dirty="0">
                <a:latin typeface="Times New Roman" pitchFamily="18" charset="0"/>
                <a:cs typeface="Times New Roman" pitchFamily="18" charset="0"/>
              </a:rPr>
              <a:t>Holds</a:t>
            </a:r>
            <a:r>
              <a:rPr sz="2000" dirty="0">
                <a:latin typeface="Times New Roman" pitchFamily="18" charset="0"/>
                <a:cs typeface="Times New Roman" pitchFamily="18" charset="0"/>
              </a:rPr>
              <a:t> </a:t>
            </a:r>
            <a:r>
              <a:rPr sz="2000" spc="-5" dirty="0">
                <a:latin typeface="Times New Roman" pitchFamily="18" charset="0"/>
                <a:cs typeface="Times New Roman" pitchFamily="18" charset="0"/>
              </a:rPr>
              <a:t>address</a:t>
            </a:r>
            <a:r>
              <a:rPr sz="2000" spc="-10" dirty="0">
                <a:latin typeface="Times New Roman" pitchFamily="18" charset="0"/>
                <a:cs typeface="Times New Roman" pitchFamily="18" charset="0"/>
              </a:rPr>
              <a:t> </a:t>
            </a:r>
            <a:r>
              <a:rPr sz="2000" spc="-5" dirty="0">
                <a:latin typeface="Times New Roman" pitchFamily="18" charset="0"/>
                <a:cs typeface="Times New Roman" pitchFamily="18" charset="0"/>
              </a:rPr>
              <a:t>of</a:t>
            </a:r>
            <a:r>
              <a:rPr sz="2000" dirty="0">
                <a:latin typeface="Times New Roman" pitchFamily="18" charset="0"/>
                <a:cs typeface="Times New Roman" pitchFamily="18" charset="0"/>
              </a:rPr>
              <a:t> </a:t>
            </a:r>
            <a:r>
              <a:rPr sz="2000" spc="-15" dirty="0">
                <a:latin typeface="Times New Roman" pitchFamily="18" charset="0"/>
                <a:cs typeface="Times New Roman" pitchFamily="18" charset="0"/>
              </a:rPr>
              <a:t>next</a:t>
            </a:r>
            <a:r>
              <a:rPr sz="2000" spc="10" dirty="0">
                <a:latin typeface="Times New Roman" pitchFamily="18" charset="0"/>
                <a:cs typeface="Times New Roman" pitchFamily="18" charset="0"/>
              </a:rPr>
              <a:t> </a:t>
            </a:r>
            <a:r>
              <a:rPr sz="2000" spc="-5" dirty="0">
                <a:latin typeface="Times New Roman" pitchFamily="18" charset="0"/>
                <a:cs typeface="Times New Roman" pitchFamily="18" charset="0"/>
              </a:rPr>
              <a:t>instruction</a:t>
            </a:r>
            <a:r>
              <a:rPr sz="2000" spc="5" dirty="0">
                <a:latin typeface="Times New Roman" pitchFamily="18" charset="0"/>
                <a:cs typeface="Times New Roman" pitchFamily="18" charset="0"/>
              </a:rPr>
              <a:t> </a:t>
            </a:r>
            <a:r>
              <a:rPr sz="2000" spc="-15" dirty="0">
                <a:latin typeface="Times New Roman" pitchFamily="18" charset="0"/>
                <a:cs typeface="Times New Roman" pitchFamily="18" charset="0"/>
              </a:rPr>
              <a:t>to</a:t>
            </a:r>
            <a:r>
              <a:rPr sz="2000" spc="-10" dirty="0">
                <a:latin typeface="Times New Roman" pitchFamily="18" charset="0"/>
                <a:cs typeface="Times New Roman" pitchFamily="18" charset="0"/>
              </a:rPr>
              <a:t> </a:t>
            </a:r>
            <a:r>
              <a:rPr sz="2000" spc="-5" dirty="0">
                <a:latin typeface="Times New Roman" pitchFamily="18" charset="0"/>
                <a:cs typeface="Times New Roman" pitchFamily="18" charset="0"/>
              </a:rPr>
              <a:t>be</a:t>
            </a:r>
            <a:r>
              <a:rPr sz="2000" dirty="0">
                <a:latin typeface="Times New Roman" pitchFamily="18" charset="0"/>
                <a:cs typeface="Times New Roman" pitchFamily="18" charset="0"/>
              </a:rPr>
              <a:t> </a:t>
            </a:r>
            <a:r>
              <a:rPr sz="2000" spc="-10" dirty="0">
                <a:latin typeface="Times New Roman" pitchFamily="18" charset="0"/>
                <a:cs typeface="Times New Roman" pitchFamily="18" charset="0"/>
              </a:rPr>
              <a:t>fetched</a:t>
            </a:r>
            <a:endParaRPr sz="2000">
              <a:latin typeface="Times New Roman" pitchFamily="18" charset="0"/>
              <a:cs typeface="Times New Roman" pitchFamily="18" charset="0"/>
            </a:endParaRPr>
          </a:p>
          <a:p>
            <a:pPr marL="355600" indent="-342900" algn="just">
              <a:lnSpc>
                <a:spcPct val="100000"/>
              </a:lnSpc>
              <a:spcBef>
                <a:spcPts val="1920"/>
              </a:spcBef>
              <a:buFont typeface="Arial MT"/>
              <a:buChar char="•"/>
              <a:tabLst>
                <a:tab pos="354965" algn="l"/>
                <a:tab pos="355600" algn="l"/>
              </a:tabLst>
            </a:pPr>
            <a:r>
              <a:rPr sz="2000" b="1" spc="-10" dirty="0">
                <a:solidFill>
                  <a:srgbClr val="FF0000"/>
                </a:solidFill>
                <a:latin typeface="Times New Roman" pitchFamily="18" charset="0"/>
                <a:cs typeface="Times New Roman" pitchFamily="18" charset="0"/>
              </a:rPr>
              <a:t>Instruction</a:t>
            </a:r>
            <a:r>
              <a:rPr sz="2000" b="1" spc="-15" dirty="0">
                <a:solidFill>
                  <a:srgbClr val="FF0000"/>
                </a:solidFill>
                <a:latin typeface="Times New Roman" pitchFamily="18" charset="0"/>
                <a:cs typeface="Times New Roman" pitchFamily="18" charset="0"/>
              </a:rPr>
              <a:t> Register</a:t>
            </a:r>
            <a:r>
              <a:rPr sz="2000" b="1" spc="-25" dirty="0">
                <a:solidFill>
                  <a:srgbClr val="FF0000"/>
                </a:solidFill>
                <a:latin typeface="Times New Roman" pitchFamily="18" charset="0"/>
                <a:cs typeface="Times New Roman" pitchFamily="18" charset="0"/>
              </a:rPr>
              <a:t> </a:t>
            </a:r>
            <a:r>
              <a:rPr sz="2000" b="1" spc="-5" dirty="0">
                <a:solidFill>
                  <a:srgbClr val="FF0000"/>
                </a:solidFill>
                <a:latin typeface="Times New Roman" pitchFamily="18" charset="0"/>
                <a:cs typeface="Times New Roman" pitchFamily="18" charset="0"/>
              </a:rPr>
              <a:t>(IR)</a:t>
            </a:r>
            <a:endParaRPr sz="2000">
              <a:latin typeface="Times New Roman" pitchFamily="18" charset="0"/>
              <a:cs typeface="Times New Roman" pitchFamily="18" charset="0"/>
            </a:endParaRPr>
          </a:p>
          <a:p>
            <a:pPr marL="756285" lvl="1" indent="-287020" algn="just">
              <a:lnSpc>
                <a:spcPct val="100000"/>
              </a:lnSpc>
              <a:spcBef>
                <a:spcPts val="1780"/>
              </a:spcBef>
              <a:buFont typeface="Arial MT"/>
              <a:buChar char="–"/>
              <a:tabLst>
                <a:tab pos="756285" algn="l"/>
                <a:tab pos="756920" algn="l"/>
              </a:tabLst>
            </a:pPr>
            <a:r>
              <a:rPr sz="2000" spc="-5" dirty="0">
                <a:latin typeface="Times New Roman" pitchFamily="18" charset="0"/>
                <a:cs typeface="Times New Roman" pitchFamily="18" charset="0"/>
              </a:rPr>
              <a:t>Holds</a:t>
            </a:r>
            <a:r>
              <a:rPr sz="2000" spc="5" dirty="0">
                <a:latin typeface="Times New Roman" pitchFamily="18" charset="0"/>
                <a:cs typeface="Times New Roman" pitchFamily="18" charset="0"/>
              </a:rPr>
              <a:t> </a:t>
            </a:r>
            <a:r>
              <a:rPr sz="2000" spc="-10" dirty="0">
                <a:latin typeface="Times New Roman" pitchFamily="18" charset="0"/>
                <a:cs typeface="Times New Roman" pitchFamily="18" charset="0"/>
              </a:rPr>
              <a:t>last</a:t>
            </a:r>
            <a:r>
              <a:rPr sz="2000" spc="20" dirty="0">
                <a:latin typeface="Times New Roman" pitchFamily="18" charset="0"/>
                <a:cs typeface="Times New Roman" pitchFamily="18" charset="0"/>
              </a:rPr>
              <a:t> </a:t>
            </a:r>
            <a:r>
              <a:rPr sz="2000" spc="-5" dirty="0">
                <a:latin typeface="Times New Roman" pitchFamily="18" charset="0"/>
                <a:cs typeface="Times New Roman" pitchFamily="18" charset="0"/>
              </a:rPr>
              <a:t>instruction</a:t>
            </a:r>
            <a:r>
              <a:rPr sz="2000" spc="5" dirty="0">
                <a:latin typeface="Times New Roman" pitchFamily="18" charset="0"/>
                <a:cs typeface="Times New Roman" pitchFamily="18" charset="0"/>
              </a:rPr>
              <a:t> </a:t>
            </a:r>
            <a:r>
              <a:rPr sz="2000" spc="-10" dirty="0">
                <a:latin typeface="Times New Roman" pitchFamily="18" charset="0"/>
                <a:cs typeface="Times New Roman" pitchFamily="18" charset="0"/>
              </a:rPr>
              <a:t>fetched/current</a:t>
            </a:r>
            <a:r>
              <a:rPr sz="2000" dirty="0">
                <a:latin typeface="Times New Roman" pitchFamily="18" charset="0"/>
                <a:cs typeface="Times New Roman" pitchFamily="18" charset="0"/>
              </a:rPr>
              <a:t> </a:t>
            </a:r>
            <a:r>
              <a:rPr sz="2000" spc="-5" dirty="0">
                <a:latin typeface="Times New Roman" pitchFamily="18" charset="0"/>
                <a:cs typeface="Times New Roman" pitchFamily="18" charset="0"/>
              </a:rPr>
              <a:t>instruction</a:t>
            </a:r>
            <a:r>
              <a:rPr sz="2000" spc="5" dirty="0">
                <a:latin typeface="Times New Roman" pitchFamily="18" charset="0"/>
                <a:cs typeface="Times New Roman" pitchFamily="18" charset="0"/>
              </a:rPr>
              <a:t> </a:t>
            </a:r>
            <a:r>
              <a:rPr sz="2000" spc="-5" dirty="0">
                <a:latin typeface="Times New Roman" pitchFamily="18" charset="0"/>
                <a:cs typeface="Times New Roman" pitchFamily="18" charset="0"/>
              </a:rPr>
              <a:t>being</a:t>
            </a:r>
            <a:r>
              <a:rPr sz="2000" spc="5" dirty="0">
                <a:latin typeface="Times New Roman" pitchFamily="18" charset="0"/>
                <a:cs typeface="Times New Roman" pitchFamily="18" charset="0"/>
              </a:rPr>
              <a:t> </a:t>
            </a:r>
            <a:r>
              <a:rPr sz="2000" spc="-15" dirty="0">
                <a:latin typeface="Times New Roman" pitchFamily="18" charset="0"/>
                <a:cs typeface="Times New Roman" pitchFamily="18" charset="0"/>
              </a:rPr>
              <a:t>executed</a:t>
            </a:r>
            <a:endParaRPr sz="200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84982" y="461594"/>
            <a:ext cx="2576830" cy="697230"/>
          </a:xfrm>
          <a:prstGeom prst="rect">
            <a:avLst/>
          </a:prstGeom>
        </p:spPr>
        <p:txBody>
          <a:bodyPr vert="horz" wrap="square" lIns="0" tIns="13335" rIns="0" bIns="0" rtlCol="0">
            <a:spAutoFit/>
          </a:bodyPr>
          <a:lstStyle/>
          <a:p>
            <a:pPr marL="12700">
              <a:lnSpc>
                <a:spcPct val="100000"/>
              </a:lnSpc>
              <a:spcBef>
                <a:spcPts val="105"/>
              </a:spcBef>
            </a:pPr>
            <a:r>
              <a:rPr sz="4400" b="0" spc="-25" dirty="0">
                <a:latin typeface="Calibri"/>
                <a:cs typeface="Calibri"/>
              </a:rPr>
              <a:t>Fetch</a:t>
            </a:r>
            <a:r>
              <a:rPr sz="4400" b="0" spc="-80" dirty="0">
                <a:latin typeface="Calibri"/>
                <a:cs typeface="Calibri"/>
              </a:rPr>
              <a:t> </a:t>
            </a:r>
            <a:r>
              <a:rPr sz="4400" b="0" spc="-15" dirty="0">
                <a:latin typeface="Calibri"/>
                <a:cs typeface="Calibri"/>
              </a:rPr>
              <a:t>Cycle</a:t>
            </a:r>
            <a:endParaRPr sz="4400">
              <a:latin typeface="Calibri"/>
              <a:cs typeface="Calibri"/>
            </a:endParaRPr>
          </a:p>
        </p:txBody>
      </p:sp>
      <p:sp>
        <p:nvSpPr>
          <p:cNvPr id="3" name="object 3"/>
          <p:cNvSpPr txBox="1"/>
          <p:nvPr/>
        </p:nvSpPr>
        <p:spPr>
          <a:xfrm>
            <a:off x="535940" y="1183391"/>
            <a:ext cx="7825105" cy="4307840"/>
          </a:xfrm>
          <a:prstGeom prst="rect">
            <a:avLst/>
          </a:prstGeom>
        </p:spPr>
        <p:txBody>
          <a:bodyPr vert="horz" wrap="square" lIns="0" tIns="180340" rIns="0" bIns="0" rtlCol="0">
            <a:spAutoFit/>
          </a:bodyPr>
          <a:lstStyle/>
          <a:p>
            <a:pPr marL="355600" indent="-343535">
              <a:lnSpc>
                <a:spcPct val="100000"/>
              </a:lnSpc>
              <a:spcBef>
                <a:spcPts val="1420"/>
              </a:spcBef>
              <a:buFont typeface="Arial MT"/>
              <a:buChar char="•"/>
              <a:tabLst>
                <a:tab pos="355600" algn="l"/>
                <a:tab pos="356235" algn="l"/>
              </a:tabLst>
            </a:pPr>
            <a:r>
              <a:rPr sz="2200" b="1" spc="-15" dirty="0">
                <a:latin typeface="Calibri"/>
                <a:cs typeface="Calibri"/>
              </a:rPr>
              <a:t>Program</a:t>
            </a:r>
            <a:r>
              <a:rPr sz="2200" b="1" spc="40" dirty="0">
                <a:latin typeface="Calibri"/>
                <a:cs typeface="Calibri"/>
              </a:rPr>
              <a:t> </a:t>
            </a:r>
            <a:r>
              <a:rPr sz="2200" b="1" spc="-15" dirty="0">
                <a:latin typeface="Calibri"/>
                <a:cs typeface="Calibri"/>
              </a:rPr>
              <a:t>Counter</a:t>
            </a:r>
            <a:r>
              <a:rPr sz="2200" b="1" spc="25" dirty="0">
                <a:latin typeface="Calibri"/>
                <a:cs typeface="Calibri"/>
              </a:rPr>
              <a:t> </a:t>
            </a:r>
            <a:r>
              <a:rPr sz="2200" b="1" spc="-5" dirty="0">
                <a:latin typeface="Calibri"/>
                <a:cs typeface="Calibri"/>
              </a:rPr>
              <a:t>(PC)</a:t>
            </a:r>
            <a:r>
              <a:rPr sz="2200" b="1" spc="15" dirty="0">
                <a:latin typeface="Calibri"/>
                <a:cs typeface="Calibri"/>
              </a:rPr>
              <a:t> </a:t>
            </a:r>
            <a:r>
              <a:rPr sz="2200" spc="-10" dirty="0">
                <a:latin typeface="Calibri"/>
                <a:cs typeface="Calibri"/>
              </a:rPr>
              <a:t>holds</a:t>
            </a:r>
            <a:r>
              <a:rPr sz="2200" dirty="0">
                <a:latin typeface="Calibri"/>
                <a:cs typeface="Calibri"/>
              </a:rPr>
              <a:t> </a:t>
            </a:r>
            <a:r>
              <a:rPr sz="2200" spc="-10" dirty="0">
                <a:latin typeface="Calibri"/>
                <a:cs typeface="Calibri"/>
              </a:rPr>
              <a:t>address </a:t>
            </a:r>
            <a:r>
              <a:rPr sz="2200" spc="-5" dirty="0">
                <a:latin typeface="Calibri"/>
                <a:cs typeface="Calibri"/>
              </a:rPr>
              <a:t>of</a:t>
            </a:r>
            <a:r>
              <a:rPr sz="2200" spc="5" dirty="0">
                <a:latin typeface="Calibri"/>
                <a:cs typeface="Calibri"/>
              </a:rPr>
              <a:t> </a:t>
            </a:r>
            <a:r>
              <a:rPr sz="2200" spc="-15" dirty="0">
                <a:latin typeface="Calibri"/>
                <a:cs typeface="Calibri"/>
              </a:rPr>
              <a:t>next</a:t>
            </a:r>
            <a:r>
              <a:rPr sz="2200" dirty="0">
                <a:latin typeface="Calibri"/>
                <a:cs typeface="Calibri"/>
              </a:rPr>
              <a:t> </a:t>
            </a:r>
            <a:r>
              <a:rPr sz="2200" spc="-5" dirty="0">
                <a:latin typeface="Calibri"/>
                <a:cs typeface="Calibri"/>
              </a:rPr>
              <a:t>instruction </a:t>
            </a:r>
            <a:r>
              <a:rPr sz="2200" spc="-20" dirty="0">
                <a:latin typeface="Calibri"/>
                <a:cs typeface="Calibri"/>
              </a:rPr>
              <a:t>to</a:t>
            </a:r>
            <a:r>
              <a:rPr sz="2200" spc="5" dirty="0">
                <a:latin typeface="Calibri"/>
                <a:cs typeface="Calibri"/>
              </a:rPr>
              <a:t> </a:t>
            </a:r>
            <a:r>
              <a:rPr sz="2200" spc="-10" dirty="0">
                <a:latin typeface="Calibri"/>
                <a:cs typeface="Calibri"/>
              </a:rPr>
              <a:t>be</a:t>
            </a:r>
            <a:endParaRPr sz="2200">
              <a:latin typeface="Calibri"/>
              <a:cs typeface="Calibri"/>
            </a:endParaRPr>
          </a:p>
          <a:p>
            <a:pPr marL="355600">
              <a:lnSpc>
                <a:spcPct val="100000"/>
              </a:lnSpc>
              <a:spcBef>
                <a:spcPts val="1320"/>
              </a:spcBef>
            </a:pPr>
            <a:r>
              <a:rPr sz="2200" spc="-20" dirty="0">
                <a:latin typeface="Calibri"/>
                <a:cs typeface="Calibri"/>
              </a:rPr>
              <a:t>fetched</a:t>
            </a:r>
            <a:endParaRPr sz="2200">
              <a:latin typeface="Calibri"/>
              <a:cs typeface="Calibri"/>
            </a:endParaRPr>
          </a:p>
          <a:p>
            <a:pPr marL="355600" marR="5080" indent="-343535">
              <a:lnSpc>
                <a:spcPct val="150100"/>
              </a:lnSpc>
              <a:spcBef>
                <a:spcPts val="525"/>
              </a:spcBef>
              <a:buFont typeface="Arial MT"/>
              <a:buChar char="•"/>
              <a:tabLst>
                <a:tab pos="355600" algn="l"/>
                <a:tab pos="356235" algn="l"/>
              </a:tabLst>
            </a:pPr>
            <a:r>
              <a:rPr sz="2200" spc="-5" dirty="0">
                <a:latin typeface="Calibri"/>
                <a:cs typeface="Calibri"/>
              </a:rPr>
              <a:t>Processor </a:t>
            </a:r>
            <a:r>
              <a:rPr sz="2200" spc="-20" dirty="0">
                <a:latin typeface="Calibri"/>
                <a:cs typeface="Calibri"/>
              </a:rPr>
              <a:t>fetches</a:t>
            </a:r>
            <a:r>
              <a:rPr sz="2200" spc="30" dirty="0">
                <a:latin typeface="Calibri"/>
                <a:cs typeface="Calibri"/>
              </a:rPr>
              <a:t> </a:t>
            </a:r>
            <a:r>
              <a:rPr sz="2200" spc="-5" dirty="0">
                <a:latin typeface="Calibri"/>
                <a:cs typeface="Calibri"/>
              </a:rPr>
              <a:t>instruction</a:t>
            </a:r>
            <a:r>
              <a:rPr sz="2200" spc="-20" dirty="0">
                <a:latin typeface="Calibri"/>
                <a:cs typeface="Calibri"/>
              </a:rPr>
              <a:t> </a:t>
            </a:r>
            <a:r>
              <a:rPr sz="2200" spc="-15" dirty="0">
                <a:latin typeface="Calibri"/>
                <a:cs typeface="Calibri"/>
              </a:rPr>
              <a:t>from</a:t>
            </a:r>
            <a:r>
              <a:rPr sz="2200" spc="15" dirty="0">
                <a:latin typeface="Calibri"/>
                <a:cs typeface="Calibri"/>
              </a:rPr>
              <a:t> </a:t>
            </a:r>
            <a:r>
              <a:rPr sz="2200" spc="-5" dirty="0">
                <a:latin typeface="Calibri"/>
                <a:cs typeface="Calibri"/>
              </a:rPr>
              <a:t>memory</a:t>
            </a:r>
            <a:r>
              <a:rPr sz="2200" spc="20" dirty="0">
                <a:latin typeface="Calibri"/>
                <a:cs typeface="Calibri"/>
              </a:rPr>
              <a:t> </a:t>
            </a:r>
            <a:r>
              <a:rPr sz="2200" spc="-10" dirty="0">
                <a:latin typeface="Calibri"/>
                <a:cs typeface="Calibri"/>
              </a:rPr>
              <a:t>location</a:t>
            </a:r>
            <a:r>
              <a:rPr sz="2200" spc="5" dirty="0">
                <a:latin typeface="Calibri"/>
                <a:cs typeface="Calibri"/>
              </a:rPr>
              <a:t> </a:t>
            </a:r>
            <a:r>
              <a:rPr sz="2200" spc="-15" dirty="0">
                <a:latin typeface="Calibri"/>
                <a:cs typeface="Calibri"/>
              </a:rPr>
              <a:t>pointed</a:t>
            </a:r>
            <a:r>
              <a:rPr sz="2200" dirty="0">
                <a:latin typeface="Calibri"/>
                <a:cs typeface="Calibri"/>
              </a:rPr>
              <a:t> </a:t>
            </a:r>
            <a:r>
              <a:rPr sz="2200" spc="-15" dirty="0">
                <a:latin typeface="Calibri"/>
                <a:cs typeface="Calibri"/>
              </a:rPr>
              <a:t>to</a:t>
            </a:r>
            <a:r>
              <a:rPr sz="2200" dirty="0">
                <a:latin typeface="Calibri"/>
                <a:cs typeface="Calibri"/>
              </a:rPr>
              <a:t> </a:t>
            </a:r>
            <a:r>
              <a:rPr sz="2200" spc="-10" dirty="0">
                <a:latin typeface="Calibri"/>
                <a:cs typeface="Calibri"/>
              </a:rPr>
              <a:t>by </a:t>
            </a:r>
            <a:r>
              <a:rPr sz="2200" spc="-480" dirty="0">
                <a:latin typeface="Calibri"/>
                <a:cs typeface="Calibri"/>
              </a:rPr>
              <a:t> </a:t>
            </a:r>
            <a:r>
              <a:rPr sz="2200" dirty="0">
                <a:latin typeface="Calibri"/>
                <a:cs typeface="Calibri"/>
              </a:rPr>
              <a:t>PC</a:t>
            </a:r>
            <a:endParaRPr sz="2200">
              <a:latin typeface="Calibri"/>
              <a:cs typeface="Calibri"/>
            </a:endParaRPr>
          </a:p>
          <a:p>
            <a:pPr marL="355600" indent="-343535">
              <a:lnSpc>
                <a:spcPct val="100000"/>
              </a:lnSpc>
              <a:spcBef>
                <a:spcPts val="1850"/>
              </a:spcBef>
              <a:buFont typeface="Arial MT"/>
              <a:buChar char="•"/>
              <a:tabLst>
                <a:tab pos="355600" algn="l"/>
                <a:tab pos="356235" algn="l"/>
              </a:tabLst>
            </a:pPr>
            <a:r>
              <a:rPr sz="2200" spc="-10" dirty="0">
                <a:latin typeface="Calibri"/>
                <a:cs typeface="Calibri"/>
              </a:rPr>
              <a:t>Increment</a:t>
            </a:r>
            <a:r>
              <a:rPr sz="2200" spc="-30" dirty="0">
                <a:latin typeface="Calibri"/>
                <a:cs typeface="Calibri"/>
              </a:rPr>
              <a:t> </a:t>
            </a:r>
            <a:r>
              <a:rPr sz="2200" spc="-5" dirty="0">
                <a:latin typeface="Calibri"/>
                <a:cs typeface="Calibri"/>
              </a:rPr>
              <a:t>PC</a:t>
            </a:r>
            <a:endParaRPr sz="2200">
              <a:latin typeface="Calibri"/>
              <a:cs typeface="Calibri"/>
            </a:endParaRPr>
          </a:p>
          <a:p>
            <a:pPr marL="469900">
              <a:lnSpc>
                <a:spcPct val="100000"/>
              </a:lnSpc>
              <a:spcBef>
                <a:spcPts val="1670"/>
              </a:spcBef>
              <a:tabLst>
                <a:tab pos="756285" algn="l"/>
              </a:tabLst>
            </a:pPr>
            <a:r>
              <a:rPr sz="1900" spc="-5" dirty="0">
                <a:latin typeface="Arial MT"/>
                <a:cs typeface="Arial MT"/>
              </a:rPr>
              <a:t>–	</a:t>
            </a:r>
            <a:r>
              <a:rPr sz="1900" spc="-5" dirty="0">
                <a:latin typeface="Calibri"/>
                <a:cs typeface="Calibri"/>
              </a:rPr>
              <a:t>Unless</a:t>
            </a:r>
            <a:r>
              <a:rPr sz="1900" spc="-20" dirty="0">
                <a:latin typeface="Calibri"/>
                <a:cs typeface="Calibri"/>
              </a:rPr>
              <a:t> </a:t>
            </a:r>
            <a:r>
              <a:rPr sz="1900" spc="-15" dirty="0">
                <a:latin typeface="Calibri"/>
                <a:cs typeface="Calibri"/>
              </a:rPr>
              <a:t>told</a:t>
            </a:r>
            <a:r>
              <a:rPr sz="1900" spc="-5" dirty="0">
                <a:latin typeface="Calibri"/>
                <a:cs typeface="Calibri"/>
              </a:rPr>
              <a:t> otherwise</a:t>
            </a:r>
            <a:endParaRPr sz="1900">
              <a:latin typeface="Calibri"/>
              <a:cs typeface="Calibri"/>
            </a:endParaRPr>
          </a:p>
          <a:p>
            <a:pPr marL="355600" indent="-343535">
              <a:lnSpc>
                <a:spcPct val="100000"/>
              </a:lnSpc>
              <a:spcBef>
                <a:spcPts val="1775"/>
              </a:spcBef>
              <a:buFont typeface="Arial MT"/>
              <a:buChar char="•"/>
              <a:tabLst>
                <a:tab pos="355600" algn="l"/>
                <a:tab pos="356235" algn="l"/>
              </a:tabLst>
            </a:pPr>
            <a:r>
              <a:rPr sz="2200" spc="-5" dirty="0">
                <a:latin typeface="Calibri"/>
                <a:cs typeface="Calibri"/>
              </a:rPr>
              <a:t>Instruction</a:t>
            </a:r>
            <a:r>
              <a:rPr sz="2200" spc="-20" dirty="0">
                <a:latin typeface="Calibri"/>
                <a:cs typeface="Calibri"/>
              </a:rPr>
              <a:t> </a:t>
            </a:r>
            <a:r>
              <a:rPr sz="2200" spc="-5" dirty="0">
                <a:latin typeface="Calibri"/>
                <a:cs typeface="Calibri"/>
              </a:rPr>
              <a:t>loaded</a:t>
            </a:r>
            <a:r>
              <a:rPr sz="2200" spc="-15" dirty="0">
                <a:latin typeface="Calibri"/>
                <a:cs typeface="Calibri"/>
              </a:rPr>
              <a:t> </a:t>
            </a:r>
            <a:r>
              <a:rPr sz="2200" spc="-20" dirty="0">
                <a:latin typeface="Calibri"/>
                <a:cs typeface="Calibri"/>
              </a:rPr>
              <a:t>into</a:t>
            </a:r>
            <a:r>
              <a:rPr sz="2200" dirty="0">
                <a:latin typeface="Calibri"/>
                <a:cs typeface="Calibri"/>
              </a:rPr>
              <a:t> </a:t>
            </a:r>
            <a:r>
              <a:rPr sz="2200" spc="-5" dirty="0">
                <a:latin typeface="Calibri"/>
                <a:cs typeface="Calibri"/>
              </a:rPr>
              <a:t>Instruction</a:t>
            </a:r>
            <a:r>
              <a:rPr sz="2200" spc="-15" dirty="0">
                <a:latin typeface="Calibri"/>
                <a:cs typeface="Calibri"/>
              </a:rPr>
              <a:t> Register</a:t>
            </a:r>
            <a:r>
              <a:rPr sz="2200" spc="20" dirty="0">
                <a:latin typeface="Calibri"/>
                <a:cs typeface="Calibri"/>
              </a:rPr>
              <a:t> </a:t>
            </a:r>
            <a:r>
              <a:rPr sz="2200" spc="-5" dirty="0">
                <a:latin typeface="Calibri"/>
                <a:cs typeface="Calibri"/>
              </a:rPr>
              <a:t>(IR)</a:t>
            </a:r>
            <a:endParaRPr sz="2200">
              <a:latin typeface="Calibri"/>
              <a:cs typeface="Calibri"/>
            </a:endParaRPr>
          </a:p>
          <a:p>
            <a:pPr marL="355600" indent="-343535">
              <a:lnSpc>
                <a:spcPct val="100000"/>
              </a:lnSpc>
              <a:spcBef>
                <a:spcPts val="1850"/>
              </a:spcBef>
              <a:buFont typeface="Arial MT"/>
              <a:buChar char="•"/>
              <a:tabLst>
                <a:tab pos="355600" algn="l"/>
                <a:tab pos="356235" algn="l"/>
              </a:tabLst>
            </a:pPr>
            <a:r>
              <a:rPr sz="2200" spc="-5" dirty="0">
                <a:latin typeface="Calibri"/>
                <a:cs typeface="Calibri"/>
              </a:rPr>
              <a:t>Processor </a:t>
            </a:r>
            <a:r>
              <a:rPr sz="2200" spc="-15" dirty="0">
                <a:latin typeface="Calibri"/>
                <a:cs typeface="Calibri"/>
              </a:rPr>
              <a:t>interprets</a:t>
            </a:r>
            <a:r>
              <a:rPr sz="2200" spc="5" dirty="0">
                <a:latin typeface="Calibri"/>
                <a:cs typeface="Calibri"/>
              </a:rPr>
              <a:t> </a:t>
            </a:r>
            <a:r>
              <a:rPr sz="2200" spc="-5" dirty="0">
                <a:latin typeface="Calibri"/>
                <a:cs typeface="Calibri"/>
              </a:rPr>
              <a:t>instruction and </a:t>
            </a:r>
            <a:r>
              <a:rPr sz="2200" spc="-10" dirty="0">
                <a:latin typeface="Calibri"/>
                <a:cs typeface="Calibri"/>
              </a:rPr>
              <a:t>performs</a:t>
            </a:r>
            <a:r>
              <a:rPr sz="2200" spc="5" dirty="0">
                <a:latin typeface="Calibri"/>
                <a:cs typeface="Calibri"/>
              </a:rPr>
              <a:t> </a:t>
            </a:r>
            <a:r>
              <a:rPr sz="2200" spc="-10" dirty="0">
                <a:latin typeface="Calibri"/>
                <a:cs typeface="Calibri"/>
              </a:rPr>
              <a:t>required</a:t>
            </a:r>
            <a:r>
              <a:rPr sz="2200" spc="-25" dirty="0">
                <a:latin typeface="Calibri"/>
                <a:cs typeface="Calibri"/>
              </a:rPr>
              <a:t> </a:t>
            </a:r>
            <a:r>
              <a:rPr sz="2200" spc="-5" dirty="0">
                <a:latin typeface="Calibri"/>
                <a:cs typeface="Calibri"/>
              </a:rPr>
              <a:t>actions</a:t>
            </a:r>
            <a:endParaRPr sz="2200">
              <a:latin typeface="Calibri"/>
              <a:cs typeface="Calibri"/>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9590" y="267411"/>
            <a:ext cx="8119109" cy="1613903"/>
          </a:xfrm>
          <a:prstGeom prst="rect">
            <a:avLst/>
          </a:prstGeom>
        </p:spPr>
        <p:txBody>
          <a:bodyPr vert="horz" wrap="square" lIns="0" tIns="13335" rIns="0" bIns="0" rtlCol="0">
            <a:spAutoFit/>
          </a:bodyPr>
          <a:lstStyle/>
          <a:p>
            <a:pPr marL="355600" indent="-342900">
              <a:lnSpc>
                <a:spcPct val="100000"/>
              </a:lnSpc>
              <a:spcBef>
                <a:spcPts val="105"/>
              </a:spcBef>
              <a:buFont typeface="Arial MT"/>
              <a:buChar char="•"/>
              <a:tabLst>
                <a:tab pos="354965" algn="l"/>
                <a:tab pos="355600" algn="l"/>
              </a:tabLst>
            </a:pPr>
            <a:r>
              <a:rPr sz="3200" b="1" spc="-5" dirty="0">
                <a:latin typeface="Calibri"/>
                <a:cs typeface="Calibri"/>
              </a:rPr>
              <a:t>The</a:t>
            </a:r>
            <a:r>
              <a:rPr sz="3200" b="1" spc="-25" dirty="0">
                <a:latin typeface="Calibri"/>
                <a:cs typeface="Calibri"/>
              </a:rPr>
              <a:t> Fetch</a:t>
            </a:r>
            <a:r>
              <a:rPr sz="3200" b="1" spc="-30" dirty="0">
                <a:latin typeface="Calibri"/>
                <a:cs typeface="Calibri"/>
              </a:rPr>
              <a:t> </a:t>
            </a:r>
            <a:r>
              <a:rPr sz="3200" b="1" spc="-15" dirty="0">
                <a:latin typeface="Calibri"/>
                <a:cs typeface="Calibri"/>
              </a:rPr>
              <a:t>Cycle</a:t>
            </a:r>
            <a:r>
              <a:rPr sz="3200" b="1" dirty="0">
                <a:latin typeface="Calibri"/>
                <a:cs typeface="Calibri"/>
              </a:rPr>
              <a:t> –</a:t>
            </a:r>
            <a:endParaRPr sz="3200">
              <a:latin typeface="Calibri"/>
              <a:cs typeface="Calibri"/>
            </a:endParaRPr>
          </a:p>
          <a:p>
            <a:pPr marL="355600" marR="5080" algn="just">
              <a:lnSpc>
                <a:spcPct val="100000"/>
              </a:lnSpc>
            </a:pPr>
            <a:r>
              <a:rPr lang="en-US" sz="2400" spc="-45" dirty="0" smtClean="0">
                <a:latin typeface="Times New Roman" pitchFamily="18" charset="0"/>
                <a:cs typeface="Times New Roman" pitchFamily="18" charset="0"/>
              </a:rPr>
              <a:t>-</a:t>
            </a:r>
            <a:r>
              <a:rPr sz="2400" spc="-45" smtClean="0">
                <a:latin typeface="Times New Roman" pitchFamily="18" charset="0"/>
                <a:cs typeface="Times New Roman" pitchFamily="18" charset="0"/>
              </a:rPr>
              <a:t>At</a:t>
            </a:r>
            <a:r>
              <a:rPr sz="2400" spc="-5" smtClean="0">
                <a:latin typeface="Times New Roman" pitchFamily="18" charset="0"/>
                <a:cs typeface="Times New Roman" pitchFamily="18" charset="0"/>
              </a:rPr>
              <a:t> </a:t>
            </a:r>
            <a:r>
              <a:rPr sz="2400" dirty="0">
                <a:latin typeface="Times New Roman" pitchFamily="18" charset="0"/>
                <a:cs typeface="Times New Roman" pitchFamily="18" charset="0"/>
              </a:rPr>
              <a:t>the</a:t>
            </a:r>
            <a:r>
              <a:rPr sz="2400" spc="-5" dirty="0">
                <a:latin typeface="Times New Roman" pitchFamily="18" charset="0"/>
                <a:cs typeface="Times New Roman" pitchFamily="18" charset="0"/>
              </a:rPr>
              <a:t> beginning</a:t>
            </a:r>
            <a:r>
              <a:rPr sz="2400" spc="45" dirty="0">
                <a:latin typeface="Times New Roman" pitchFamily="18" charset="0"/>
                <a:cs typeface="Times New Roman" pitchFamily="18" charset="0"/>
              </a:rPr>
              <a:t> </a:t>
            </a:r>
            <a:r>
              <a:rPr sz="2400" spc="-5" dirty="0">
                <a:latin typeface="Times New Roman" pitchFamily="18" charset="0"/>
                <a:cs typeface="Times New Roman" pitchFamily="18" charset="0"/>
              </a:rPr>
              <a:t>of</a:t>
            </a:r>
            <a:r>
              <a:rPr sz="2400" spc="-10" dirty="0">
                <a:latin typeface="Times New Roman" pitchFamily="18" charset="0"/>
                <a:cs typeface="Times New Roman" pitchFamily="18" charset="0"/>
              </a:rPr>
              <a:t> </a:t>
            </a:r>
            <a:r>
              <a:rPr sz="2400" spc="-5" dirty="0">
                <a:latin typeface="Times New Roman" pitchFamily="18" charset="0"/>
                <a:cs typeface="Times New Roman" pitchFamily="18" charset="0"/>
              </a:rPr>
              <a:t>the </a:t>
            </a:r>
            <a:r>
              <a:rPr sz="2400" spc="-30" dirty="0">
                <a:latin typeface="Times New Roman" pitchFamily="18" charset="0"/>
                <a:cs typeface="Times New Roman" pitchFamily="18" charset="0"/>
              </a:rPr>
              <a:t>fetch</a:t>
            </a:r>
            <a:r>
              <a:rPr sz="2400" spc="-5" dirty="0">
                <a:latin typeface="Times New Roman" pitchFamily="18" charset="0"/>
                <a:cs typeface="Times New Roman" pitchFamily="18" charset="0"/>
              </a:rPr>
              <a:t> </a:t>
            </a:r>
            <a:r>
              <a:rPr sz="2400" spc="-10" dirty="0">
                <a:latin typeface="Times New Roman" pitchFamily="18" charset="0"/>
                <a:cs typeface="Times New Roman" pitchFamily="18" charset="0"/>
              </a:rPr>
              <a:t>cycle,</a:t>
            </a:r>
            <a:r>
              <a:rPr sz="2400" spc="-30" dirty="0">
                <a:latin typeface="Times New Roman" pitchFamily="18" charset="0"/>
                <a:cs typeface="Times New Roman" pitchFamily="18" charset="0"/>
              </a:rPr>
              <a:t> </a:t>
            </a:r>
            <a:r>
              <a:rPr sz="2400" dirty="0">
                <a:latin typeface="Times New Roman" pitchFamily="18" charset="0"/>
                <a:cs typeface="Times New Roman" pitchFamily="18" charset="0"/>
              </a:rPr>
              <a:t>the</a:t>
            </a:r>
            <a:r>
              <a:rPr sz="2400" spc="-5" dirty="0">
                <a:latin typeface="Times New Roman" pitchFamily="18" charset="0"/>
                <a:cs typeface="Times New Roman" pitchFamily="18" charset="0"/>
              </a:rPr>
              <a:t> address </a:t>
            </a:r>
            <a:r>
              <a:rPr sz="2400" spc="-705" dirty="0">
                <a:latin typeface="Times New Roman" pitchFamily="18" charset="0"/>
                <a:cs typeface="Times New Roman" pitchFamily="18" charset="0"/>
              </a:rPr>
              <a:t> </a:t>
            </a:r>
            <a:r>
              <a:rPr sz="2400" dirty="0">
                <a:latin typeface="Times New Roman" pitchFamily="18" charset="0"/>
                <a:cs typeface="Times New Roman" pitchFamily="18" charset="0"/>
              </a:rPr>
              <a:t>of</a:t>
            </a:r>
            <a:r>
              <a:rPr sz="2400" spc="-5" dirty="0">
                <a:latin typeface="Times New Roman" pitchFamily="18" charset="0"/>
                <a:cs typeface="Times New Roman" pitchFamily="18" charset="0"/>
              </a:rPr>
              <a:t> </a:t>
            </a:r>
            <a:r>
              <a:rPr sz="2400" spc="-10" dirty="0">
                <a:latin typeface="Times New Roman" pitchFamily="18" charset="0"/>
                <a:cs typeface="Times New Roman" pitchFamily="18" charset="0"/>
              </a:rPr>
              <a:t>the</a:t>
            </a:r>
            <a:r>
              <a:rPr sz="2400" spc="-5" dirty="0">
                <a:latin typeface="Times New Roman" pitchFamily="18" charset="0"/>
                <a:cs typeface="Times New Roman" pitchFamily="18" charset="0"/>
              </a:rPr>
              <a:t> </a:t>
            </a:r>
            <a:r>
              <a:rPr sz="2400" spc="-10" dirty="0">
                <a:latin typeface="Times New Roman" pitchFamily="18" charset="0"/>
                <a:cs typeface="Times New Roman" pitchFamily="18" charset="0"/>
              </a:rPr>
              <a:t>next</a:t>
            </a:r>
            <a:r>
              <a:rPr sz="2400" spc="5" dirty="0">
                <a:latin typeface="Times New Roman" pitchFamily="18" charset="0"/>
                <a:cs typeface="Times New Roman" pitchFamily="18" charset="0"/>
              </a:rPr>
              <a:t> </a:t>
            </a:r>
            <a:r>
              <a:rPr sz="2400" spc="-10" dirty="0">
                <a:latin typeface="Times New Roman" pitchFamily="18" charset="0"/>
                <a:cs typeface="Times New Roman" pitchFamily="18" charset="0"/>
              </a:rPr>
              <a:t>instruction</a:t>
            </a:r>
            <a:r>
              <a:rPr sz="2400" spc="20" dirty="0">
                <a:latin typeface="Times New Roman" pitchFamily="18" charset="0"/>
                <a:cs typeface="Times New Roman" pitchFamily="18" charset="0"/>
              </a:rPr>
              <a:t> </a:t>
            </a:r>
            <a:r>
              <a:rPr sz="2400" spc="-20" dirty="0">
                <a:latin typeface="Times New Roman" pitchFamily="18" charset="0"/>
                <a:cs typeface="Times New Roman" pitchFamily="18" charset="0"/>
              </a:rPr>
              <a:t>to</a:t>
            </a:r>
            <a:r>
              <a:rPr sz="2400" spc="-5" dirty="0">
                <a:latin typeface="Times New Roman" pitchFamily="18" charset="0"/>
                <a:cs typeface="Times New Roman" pitchFamily="18" charset="0"/>
              </a:rPr>
              <a:t> </a:t>
            </a:r>
            <a:r>
              <a:rPr sz="2400" dirty="0">
                <a:latin typeface="Times New Roman" pitchFamily="18" charset="0"/>
                <a:cs typeface="Times New Roman" pitchFamily="18" charset="0"/>
              </a:rPr>
              <a:t>be </a:t>
            </a:r>
            <a:r>
              <a:rPr sz="2400" spc="-25" dirty="0">
                <a:latin typeface="Times New Roman" pitchFamily="18" charset="0"/>
                <a:cs typeface="Times New Roman" pitchFamily="18" charset="0"/>
              </a:rPr>
              <a:t>executed</a:t>
            </a:r>
            <a:r>
              <a:rPr sz="2400" dirty="0">
                <a:latin typeface="Times New Roman" pitchFamily="18" charset="0"/>
                <a:cs typeface="Times New Roman" pitchFamily="18" charset="0"/>
              </a:rPr>
              <a:t> </a:t>
            </a:r>
            <a:r>
              <a:rPr sz="2400" spc="-10">
                <a:latin typeface="Times New Roman" pitchFamily="18" charset="0"/>
                <a:cs typeface="Times New Roman" pitchFamily="18" charset="0"/>
              </a:rPr>
              <a:t>is</a:t>
            </a:r>
            <a:r>
              <a:rPr sz="2400">
                <a:latin typeface="Times New Roman" pitchFamily="18" charset="0"/>
                <a:cs typeface="Times New Roman" pitchFamily="18" charset="0"/>
              </a:rPr>
              <a:t> </a:t>
            </a:r>
            <a:r>
              <a:rPr sz="2400" smtClean="0">
                <a:latin typeface="Times New Roman" pitchFamily="18" charset="0"/>
                <a:cs typeface="Times New Roman" pitchFamily="18" charset="0"/>
              </a:rPr>
              <a:t>in</a:t>
            </a:r>
            <a:r>
              <a:rPr lang="en-US" sz="2400" dirty="0" smtClean="0">
                <a:latin typeface="Times New Roman" pitchFamily="18" charset="0"/>
                <a:cs typeface="Times New Roman" pitchFamily="18" charset="0"/>
              </a:rPr>
              <a:t> </a:t>
            </a:r>
            <a:r>
              <a:rPr sz="2400" smtClean="0">
                <a:latin typeface="Times New Roman" pitchFamily="18" charset="0"/>
                <a:cs typeface="Times New Roman" pitchFamily="18" charset="0"/>
              </a:rPr>
              <a:t>the</a:t>
            </a:r>
            <a:r>
              <a:rPr sz="2400" spc="-25" smtClean="0">
                <a:latin typeface="Times New Roman" pitchFamily="18" charset="0"/>
                <a:cs typeface="Times New Roman" pitchFamily="18" charset="0"/>
              </a:rPr>
              <a:t> </a:t>
            </a:r>
            <a:r>
              <a:rPr sz="2400" i="1" dirty="0">
                <a:latin typeface="Times New Roman" pitchFamily="18" charset="0"/>
                <a:cs typeface="Times New Roman" pitchFamily="18" charset="0"/>
              </a:rPr>
              <a:t>Program</a:t>
            </a:r>
            <a:r>
              <a:rPr sz="2400" i="1" spc="-20" dirty="0">
                <a:latin typeface="Times New Roman" pitchFamily="18" charset="0"/>
                <a:cs typeface="Times New Roman" pitchFamily="18" charset="0"/>
              </a:rPr>
              <a:t> </a:t>
            </a:r>
            <a:r>
              <a:rPr sz="2400" i="1" spc="-10">
                <a:latin typeface="Times New Roman" pitchFamily="18" charset="0"/>
                <a:cs typeface="Times New Roman" pitchFamily="18" charset="0"/>
              </a:rPr>
              <a:t>Counter</a:t>
            </a:r>
            <a:r>
              <a:rPr sz="2400" spc="-10">
                <a:latin typeface="Times New Roman" pitchFamily="18" charset="0"/>
                <a:cs typeface="Times New Roman" pitchFamily="18" charset="0"/>
              </a:rPr>
              <a:t>(PC</a:t>
            </a:r>
            <a:r>
              <a:rPr sz="2400" spc="-10" smtClean="0">
                <a:latin typeface="Times New Roman" pitchFamily="18" charset="0"/>
                <a:cs typeface="Times New Roman" pitchFamily="18" charset="0"/>
              </a:rPr>
              <a:t>).</a:t>
            </a:r>
            <a:endParaRPr lang="en-US" sz="2400" spc="-10" dirty="0" smtClean="0">
              <a:latin typeface="Times New Roman" pitchFamily="18" charset="0"/>
              <a:cs typeface="Times New Roman" pitchFamily="18" charset="0"/>
            </a:endParaRPr>
          </a:p>
          <a:p>
            <a:pPr marL="355600" marR="5080" algn="just"/>
            <a:r>
              <a:rPr lang="en-US" sz="2400" dirty="0" smtClean="0">
                <a:latin typeface="Times New Roman" pitchFamily="18" charset="0"/>
                <a:cs typeface="Times New Roman" pitchFamily="18" charset="0"/>
              </a:rPr>
              <a:t>-address is 1100100</a:t>
            </a:r>
            <a:endParaRPr sz="2400">
              <a:latin typeface="Times New Roman" pitchFamily="18" charset="0"/>
              <a:cs typeface="Times New Roman" pitchFamily="18" charset="0"/>
            </a:endParaRPr>
          </a:p>
        </p:txBody>
      </p:sp>
      <p:pic>
        <p:nvPicPr>
          <p:cNvPr id="3" name="object 3"/>
          <p:cNvPicPr/>
          <p:nvPr/>
        </p:nvPicPr>
        <p:blipFill>
          <a:blip r:embed="rId2" cstate="print"/>
          <a:stretch>
            <a:fillRect/>
          </a:stretch>
        </p:blipFill>
        <p:spPr>
          <a:xfrm>
            <a:off x="2447925" y="2873375"/>
            <a:ext cx="3533775" cy="2209800"/>
          </a:xfrm>
          <a:prstGeom prst="rect">
            <a:avLst/>
          </a:prstGeom>
        </p:spPr>
      </p:pic>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38400" y="191846"/>
            <a:ext cx="4495800" cy="673902"/>
          </a:xfrm>
          <a:prstGeom prst="rect">
            <a:avLst/>
          </a:prstGeom>
        </p:spPr>
        <p:txBody>
          <a:bodyPr vert="horz" wrap="square" lIns="0" tIns="12065" rIns="0" bIns="0" rtlCol="0">
            <a:spAutoFit/>
          </a:bodyPr>
          <a:lstStyle/>
          <a:p>
            <a:pPr marL="12700">
              <a:lnSpc>
                <a:spcPct val="100000"/>
              </a:lnSpc>
              <a:spcBef>
                <a:spcPts val="95"/>
              </a:spcBef>
            </a:pPr>
            <a:r>
              <a:rPr b="0" spc="-15" dirty="0">
                <a:latin typeface="Calibri"/>
                <a:cs typeface="Calibri"/>
              </a:rPr>
              <a:t>Step</a:t>
            </a:r>
            <a:r>
              <a:rPr b="0" spc="-80" dirty="0">
                <a:latin typeface="Calibri"/>
                <a:cs typeface="Calibri"/>
              </a:rPr>
              <a:t> </a:t>
            </a:r>
            <a:r>
              <a:rPr b="0" spc="-5" dirty="0">
                <a:latin typeface="Calibri"/>
                <a:cs typeface="Calibri"/>
              </a:rPr>
              <a:t>1:</a:t>
            </a:r>
          </a:p>
        </p:txBody>
      </p:sp>
      <p:sp>
        <p:nvSpPr>
          <p:cNvPr id="3" name="object 3"/>
          <p:cNvSpPr txBox="1">
            <a:spLocks noGrp="1"/>
          </p:cNvSpPr>
          <p:nvPr>
            <p:ph idx="1"/>
          </p:nvPr>
        </p:nvSpPr>
        <p:spPr>
          <a:xfrm>
            <a:off x="533400" y="1447800"/>
            <a:ext cx="8400288" cy="1187089"/>
          </a:xfrm>
          <a:prstGeom prst="rect">
            <a:avLst/>
          </a:prstGeom>
        </p:spPr>
        <p:txBody>
          <a:bodyPr vert="horz" wrap="square" lIns="0" tIns="78328" rIns="0" bIns="0" rtlCol="0">
            <a:spAutoFit/>
          </a:bodyPr>
          <a:lstStyle/>
          <a:p>
            <a:pPr marL="355600" marR="5080" indent="-343535" algn="just">
              <a:lnSpc>
                <a:spcPct val="100000"/>
              </a:lnSpc>
              <a:spcBef>
                <a:spcPts val="95"/>
              </a:spcBef>
              <a:buFont typeface="Arial MT"/>
              <a:buChar char="•"/>
              <a:tabLst>
                <a:tab pos="356235" algn="l"/>
              </a:tabLst>
            </a:pPr>
            <a:r>
              <a:rPr sz="2400" spc="-5" dirty="0">
                <a:latin typeface="Times New Roman" pitchFamily="18" charset="0"/>
                <a:cs typeface="Times New Roman" pitchFamily="18" charset="0"/>
              </a:rPr>
              <a:t>The </a:t>
            </a:r>
            <a:r>
              <a:rPr sz="2400" spc="-10" dirty="0">
                <a:solidFill>
                  <a:srgbClr val="FF0000"/>
                </a:solidFill>
                <a:latin typeface="Times New Roman" pitchFamily="18" charset="0"/>
                <a:cs typeface="Times New Roman" pitchFamily="18" charset="0"/>
              </a:rPr>
              <a:t>address in </a:t>
            </a:r>
            <a:r>
              <a:rPr sz="2400" spc="-5" dirty="0">
                <a:solidFill>
                  <a:srgbClr val="FF0000"/>
                </a:solidFill>
                <a:latin typeface="Times New Roman" pitchFamily="18" charset="0"/>
                <a:cs typeface="Times New Roman" pitchFamily="18" charset="0"/>
              </a:rPr>
              <a:t>the </a:t>
            </a:r>
            <a:r>
              <a:rPr sz="2400" spc="-20" dirty="0">
                <a:solidFill>
                  <a:srgbClr val="FF0000"/>
                </a:solidFill>
                <a:latin typeface="Times New Roman" pitchFamily="18" charset="0"/>
                <a:cs typeface="Times New Roman" pitchFamily="18" charset="0"/>
              </a:rPr>
              <a:t>program </a:t>
            </a:r>
            <a:r>
              <a:rPr sz="2400" spc="-15" dirty="0">
                <a:solidFill>
                  <a:srgbClr val="FF0000"/>
                </a:solidFill>
                <a:latin typeface="Times New Roman" pitchFamily="18" charset="0"/>
                <a:cs typeface="Times New Roman" pitchFamily="18" charset="0"/>
              </a:rPr>
              <a:t>counter </a:t>
            </a:r>
            <a:r>
              <a:rPr sz="2400" spc="-10" dirty="0">
                <a:solidFill>
                  <a:srgbClr val="FF0000"/>
                </a:solidFill>
                <a:latin typeface="Times New Roman" pitchFamily="18" charset="0"/>
                <a:cs typeface="Times New Roman" pitchFamily="18" charset="0"/>
              </a:rPr>
              <a:t>is moved </a:t>
            </a:r>
            <a:r>
              <a:rPr sz="2400" spc="-20" dirty="0">
                <a:solidFill>
                  <a:srgbClr val="FF0000"/>
                </a:solidFill>
                <a:latin typeface="Times New Roman" pitchFamily="18" charset="0"/>
                <a:cs typeface="Times New Roman" pitchFamily="18" charset="0"/>
              </a:rPr>
              <a:t>to </a:t>
            </a:r>
            <a:r>
              <a:rPr sz="2400" spc="-5" dirty="0">
                <a:solidFill>
                  <a:srgbClr val="FF0000"/>
                </a:solidFill>
                <a:latin typeface="Times New Roman" pitchFamily="18" charset="0"/>
                <a:cs typeface="Times New Roman" pitchFamily="18" charset="0"/>
              </a:rPr>
              <a:t>the </a:t>
            </a:r>
            <a:r>
              <a:rPr sz="2400" dirty="0">
                <a:solidFill>
                  <a:srgbClr val="FF0000"/>
                </a:solidFill>
                <a:latin typeface="Times New Roman" pitchFamily="18" charset="0"/>
                <a:cs typeface="Times New Roman" pitchFamily="18" charset="0"/>
              </a:rPr>
              <a:t> </a:t>
            </a:r>
            <a:r>
              <a:rPr sz="2400" spc="-5" dirty="0">
                <a:solidFill>
                  <a:srgbClr val="FF0000"/>
                </a:solidFill>
                <a:latin typeface="Times New Roman" pitchFamily="18" charset="0"/>
                <a:cs typeface="Times New Roman" pitchFamily="18" charset="0"/>
              </a:rPr>
              <a:t>memory</a:t>
            </a:r>
            <a:r>
              <a:rPr sz="2400" dirty="0">
                <a:solidFill>
                  <a:srgbClr val="FF0000"/>
                </a:solidFill>
                <a:latin typeface="Times New Roman" pitchFamily="18" charset="0"/>
                <a:cs typeface="Times New Roman" pitchFamily="18" charset="0"/>
              </a:rPr>
              <a:t> </a:t>
            </a:r>
            <a:r>
              <a:rPr sz="2400" spc="-10" dirty="0">
                <a:solidFill>
                  <a:srgbClr val="FF0000"/>
                </a:solidFill>
                <a:latin typeface="Times New Roman" pitchFamily="18" charset="0"/>
                <a:cs typeface="Times New Roman" pitchFamily="18" charset="0"/>
              </a:rPr>
              <a:t>address</a:t>
            </a:r>
            <a:r>
              <a:rPr sz="2400" spc="-5" dirty="0">
                <a:solidFill>
                  <a:srgbClr val="FF0000"/>
                </a:solidFill>
                <a:latin typeface="Times New Roman" pitchFamily="18" charset="0"/>
                <a:cs typeface="Times New Roman" pitchFamily="18" charset="0"/>
              </a:rPr>
              <a:t> </a:t>
            </a:r>
            <a:r>
              <a:rPr sz="2400" spc="-10" dirty="0">
                <a:solidFill>
                  <a:srgbClr val="FF0000"/>
                </a:solidFill>
                <a:latin typeface="Times New Roman" pitchFamily="18" charset="0"/>
                <a:cs typeface="Times New Roman" pitchFamily="18" charset="0"/>
              </a:rPr>
              <a:t>register(MAR</a:t>
            </a:r>
            <a:r>
              <a:rPr sz="2400" spc="-10" dirty="0">
                <a:latin typeface="Times New Roman" pitchFamily="18" charset="0"/>
                <a:cs typeface="Times New Roman" pitchFamily="18" charset="0"/>
              </a:rPr>
              <a:t>),</a:t>
            </a:r>
            <a:r>
              <a:rPr sz="2400" spc="-5" dirty="0">
                <a:latin typeface="Times New Roman" pitchFamily="18" charset="0"/>
                <a:cs typeface="Times New Roman" pitchFamily="18" charset="0"/>
              </a:rPr>
              <a:t> as</a:t>
            </a:r>
            <a:r>
              <a:rPr sz="2400" dirty="0">
                <a:latin typeface="Times New Roman" pitchFamily="18" charset="0"/>
                <a:cs typeface="Times New Roman" pitchFamily="18" charset="0"/>
              </a:rPr>
              <a:t> </a:t>
            </a:r>
            <a:r>
              <a:rPr sz="2400" spc="-5" dirty="0">
                <a:latin typeface="Times New Roman" pitchFamily="18" charset="0"/>
                <a:cs typeface="Times New Roman" pitchFamily="18" charset="0"/>
              </a:rPr>
              <a:t>this</a:t>
            </a:r>
            <a:r>
              <a:rPr sz="2400" dirty="0">
                <a:latin typeface="Times New Roman" pitchFamily="18" charset="0"/>
                <a:cs typeface="Times New Roman" pitchFamily="18" charset="0"/>
              </a:rPr>
              <a:t> </a:t>
            </a:r>
            <a:r>
              <a:rPr sz="2400" spc="-10" dirty="0">
                <a:latin typeface="Times New Roman" pitchFamily="18" charset="0"/>
                <a:cs typeface="Times New Roman" pitchFamily="18" charset="0"/>
              </a:rPr>
              <a:t>is</a:t>
            </a:r>
            <a:r>
              <a:rPr sz="2400" spc="-5" dirty="0">
                <a:latin typeface="Times New Roman" pitchFamily="18" charset="0"/>
                <a:cs typeface="Times New Roman" pitchFamily="18" charset="0"/>
              </a:rPr>
              <a:t> the</a:t>
            </a:r>
            <a:r>
              <a:rPr sz="2400" dirty="0">
                <a:latin typeface="Times New Roman" pitchFamily="18" charset="0"/>
                <a:cs typeface="Times New Roman" pitchFamily="18" charset="0"/>
              </a:rPr>
              <a:t> </a:t>
            </a:r>
            <a:r>
              <a:rPr sz="2400" spc="-5" dirty="0">
                <a:latin typeface="Times New Roman" pitchFamily="18" charset="0"/>
                <a:cs typeface="Times New Roman" pitchFamily="18" charset="0"/>
              </a:rPr>
              <a:t>only </a:t>
            </a:r>
            <a:r>
              <a:rPr sz="2400" spc="-620" dirty="0">
                <a:latin typeface="Times New Roman" pitchFamily="18" charset="0"/>
                <a:cs typeface="Times New Roman" pitchFamily="18" charset="0"/>
              </a:rPr>
              <a:t> </a:t>
            </a:r>
            <a:r>
              <a:rPr sz="2400" spc="-20" dirty="0">
                <a:latin typeface="Times New Roman" pitchFamily="18" charset="0"/>
                <a:cs typeface="Times New Roman" pitchFamily="18" charset="0"/>
              </a:rPr>
              <a:t>register </a:t>
            </a:r>
            <a:r>
              <a:rPr sz="2400" spc="-5" dirty="0">
                <a:latin typeface="Times New Roman" pitchFamily="18" charset="0"/>
                <a:cs typeface="Times New Roman" pitchFamily="18" charset="0"/>
              </a:rPr>
              <a:t>which </a:t>
            </a:r>
            <a:r>
              <a:rPr sz="2400" dirty="0">
                <a:latin typeface="Times New Roman" pitchFamily="18" charset="0"/>
                <a:cs typeface="Times New Roman" pitchFamily="18" charset="0"/>
              </a:rPr>
              <a:t>is </a:t>
            </a:r>
            <a:r>
              <a:rPr sz="2400" spc="-10" dirty="0">
                <a:latin typeface="Times New Roman" pitchFamily="18" charset="0"/>
                <a:cs typeface="Times New Roman" pitchFamily="18" charset="0"/>
              </a:rPr>
              <a:t>connected </a:t>
            </a:r>
            <a:r>
              <a:rPr sz="2400" spc="-15" dirty="0">
                <a:latin typeface="Times New Roman" pitchFamily="18" charset="0"/>
                <a:cs typeface="Times New Roman" pitchFamily="18" charset="0"/>
              </a:rPr>
              <a:t>to </a:t>
            </a:r>
            <a:r>
              <a:rPr sz="2400" spc="-10" dirty="0">
                <a:latin typeface="Times New Roman" pitchFamily="18" charset="0"/>
                <a:cs typeface="Times New Roman" pitchFamily="18" charset="0"/>
              </a:rPr>
              <a:t>address lines </a:t>
            </a:r>
            <a:r>
              <a:rPr sz="2400" spc="-5" dirty="0">
                <a:latin typeface="Times New Roman" pitchFamily="18" charset="0"/>
                <a:cs typeface="Times New Roman" pitchFamily="18" charset="0"/>
              </a:rPr>
              <a:t>of the </a:t>
            </a:r>
            <a:r>
              <a:rPr sz="2400" dirty="0">
                <a:latin typeface="Times New Roman" pitchFamily="18" charset="0"/>
                <a:cs typeface="Times New Roman" pitchFamily="18" charset="0"/>
              </a:rPr>
              <a:t> </a:t>
            </a:r>
            <a:r>
              <a:rPr sz="2400" spc="-30" dirty="0">
                <a:latin typeface="Times New Roman" pitchFamily="18" charset="0"/>
                <a:cs typeface="Times New Roman" pitchFamily="18" charset="0"/>
              </a:rPr>
              <a:t>system</a:t>
            </a:r>
            <a:r>
              <a:rPr sz="2400" dirty="0">
                <a:latin typeface="Times New Roman" pitchFamily="18" charset="0"/>
                <a:cs typeface="Times New Roman" pitchFamily="18" charset="0"/>
              </a:rPr>
              <a:t> </a:t>
            </a:r>
            <a:r>
              <a:rPr sz="2400" spc="-10" dirty="0">
                <a:latin typeface="Times New Roman" pitchFamily="18" charset="0"/>
                <a:cs typeface="Times New Roman" pitchFamily="18" charset="0"/>
              </a:rPr>
              <a:t>bus.</a:t>
            </a:r>
          </a:p>
        </p:txBody>
      </p:sp>
      <p:pic>
        <p:nvPicPr>
          <p:cNvPr id="4" name="object 4"/>
          <p:cNvPicPr/>
          <p:nvPr/>
        </p:nvPicPr>
        <p:blipFill>
          <a:blip r:embed="rId2" cstate="print"/>
          <a:stretch>
            <a:fillRect/>
          </a:stretch>
        </p:blipFill>
        <p:spPr>
          <a:xfrm>
            <a:off x="3200400" y="3810000"/>
            <a:ext cx="3533775" cy="2105025"/>
          </a:xfrm>
          <a:prstGeom prst="rect">
            <a:avLst/>
          </a:prstGeom>
        </p:spPr>
      </p:pic>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85361" y="15620"/>
            <a:ext cx="1597025" cy="696595"/>
          </a:xfrm>
          <a:prstGeom prst="rect">
            <a:avLst/>
          </a:prstGeom>
        </p:spPr>
        <p:txBody>
          <a:bodyPr vert="horz" wrap="square" lIns="0" tIns="12700" rIns="0" bIns="0" rtlCol="0">
            <a:spAutoFit/>
          </a:bodyPr>
          <a:lstStyle/>
          <a:p>
            <a:pPr marL="12700">
              <a:lnSpc>
                <a:spcPct val="100000"/>
              </a:lnSpc>
              <a:spcBef>
                <a:spcPts val="100"/>
              </a:spcBef>
            </a:pPr>
            <a:r>
              <a:rPr sz="4400" b="0" spc="-15" dirty="0">
                <a:latin typeface="Calibri"/>
                <a:cs typeface="Calibri"/>
              </a:rPr>
              <a:t>Step</a:t>
            </a:r>
            <a:r>
              <a:rPr sz="4400" b="0" spc="-75" dirty="0">
                <a:latin typeface="Calibri"/>
                <a:cs typeface="Calibri"/>
              </a:rPr>
              <a:t> </a:t>
            </a:r>
            <a:r>
              <a:rPr sz="4400" b="0" dirty="0">
                <a:latin typeface="Calibri"/>
                <a:cs typeface="Calibri"/>
              </a:rPr>
              <a:t>2:</a:t>
            </a:r>
            <a:endParaRPr sz="4400">
              <a:latin typeface="Calibri"/>
              <a:cs typeface="Calibri"/>
            </a:endParaRPr>
          </a:p>
        </p:txBody>
      </p:sp>
      <p:sp>
        <p:nvSpPr>
          <p:cNvPr id="3" name="object 3"/>
          <p:cNvSpPr txBox="1"/>
          <p:nvPr/>
        </p:nvSpPr>
        <p:spPr>
          <a:xfrm>
            <a:off x="228600" y="994664"/>
            <a:ext cx="8763000" cy="2660015"/>
          </a:xfrm>
          <a:prstGeom prst="rect">
            <a:avLst/>
          </a:prstGeom>
        </p:spPr>
        <p:txBody>
          <a:bodyPr vert="horz" wrap="square" lIns="0" tIns="12700" rIns="0" bIns="0" rtlCol="0">
            <a:spAutoFit/>
          </a:bodyPr>
          <a:lstStyle/>
          <a:p>
            <a:pPr marL="355600" marR="5080" indent="-342900" algn="just">
              <a:lnSpc>
                <a:spcPct val="100000"/>
              </a:lnSpc>
              <a:spcBef>
                <a:spcPts val="100"/>
              </a:spcBef>
              <a:buFont typeface="Arial MT"/>
              <a:buChar char="•"/>
              <a:tabLst>
                <a:tab pos="355600" algn="l"/>
              </a:tabLst>
            </a:pPr>
            <a:r>
              <a:rPr sz="2400" spc="-5" dirty="0">
                <a:latin typeface="Times New Roman" pitchFamily="18" charset="0"/>
                <a:cs typeface="Times New Roman" pitchFamily="18" charset="0"/>
              </a:rPr>
              <a:t>The</a:t>
            </a:r>
            <a:r>
              <a:rPr sz="2400" dirty="0">
                <a:latin typeface="Times New Roman" pitchFamily="18" charset="0"/>
                <a:cs typeface="Times New Roman" pitchFamily="18" charset="0"/>
              </a:rPr>
              <a:t> </a:t>
            </a:r>
            <a:r>
              <a:rPr sz="2400" b="1" spc="-5" dirty="0">
                <a:latin typeface="Times New Roman" pitchFamily="18" charset="0"/>
                <a:cs typeface="Times New Roman" pitchFamily="18" charset="0"/>
              </a:rPr>
              <a:t>address</a:t>
            </a:r>
            <a:r>
              <a:rPr sz="2400" b="1" dirty="0">
                <a:latin typeface="Times New Roman" pitchFamily="18" charset="0"/>
                <a:cs typeface="Times New Roman" pitchFamily="18" charset="0"/>
              </a:rPr>
              <a:t> in</a:t>
            </a:r>
            <a:r>
              <a:rPr sz="2400" b="1" spc="5" dirty="0">
                <a:latin typeface="Times New Roman" pitchFamily="18" charset="0"/>
                <a:cs typeface="Times New Roman" pitchFamily="18" charset="0"/>
              </a:rPr>
              <a:t> </a:t>
            </a:r>
            <a:r>
              <a:rPr sz="2400" b="1" dirty="0">
                <a:latin typeface="Times New Roman" pitchFamily="18" charset="0"/>
                <a:cs typeface="Times New Roman" pitchFamily="18" charset="0"/>
              </a:rPr>
              <a:t>MAR</a:t>
            </a:r>
            <a:r>
              <a:rPr sz="2400" b="1" spc="5" dirty="0">
                <a:latin typeface="Times New Roman" pitchFamily="18" charset="0"/>
                <a:cs typeface="Times New Roman" pitchFamily="18" charset="0"/>
              </a:rPr>
              <a:t> </a:t>
            </a:r>
            <a:r>
              <a:rPr sz="2400" b="1" dirty="0">
                <a:latin typeface="Times New Roman" pitchFamily="18" charset="0"/>
                <a:cs typeface="Times New Roman" pitchFamily="18" charset="0"/>
              </a:rPr>
              <a:t>is</a:t>
            </a:r>
            <a:r>
              <a:rPr sz="2400" b="1" spc="5" dirty="0">
                <a:latin typeface="Times New Roman" pitchFamily="18" charset="0"/>
                <a:cs typeface="Times New Roman" pitchFamily="18" charset="0"/>
              </a:rPr>
              <a:t> </a:t>
            </a:r>
            <a:r>
              <a:rPr sz="2400" b="1" spc="-5" dirty="0">
                <a:latin typeface="Times New Roman" pitchFamily="18" charset="0"/>
                <a:cs typeface="Times New Roman" pitchFamily="18" charset="0"/>
              </a:rPr>
              <a:t>placed</a:t>
            </a:r>
            <a:r>
              <a:rPr sz="2400" b="1" dirty="0">
                <a:latin typeface="Times New Roman" pitchFamily="18" charset="0"/>
                <a:cs typeface="Times New Roman" pitchFamily="18" charset="0"/>
              </a:rPr>
              <a:t> </a:t>
            </a:r>
            <a:r>
              <a:rPr sz="2400" b="1" spc="-5" dirty="0">
                <a:latin typeface="Times New Roman" pitchFamily="18" charset="0"/>
                <a:cs typeface="Times New Roman" pitchFamily="18" charset="0"/>
              </a:rPr>
              <a:t>on</a:t>
            </a:r>
            <a:r>
              <a:rPr sz="2400" b="1" dirty="0">
                <a:latin typeface="Times New Roman" pitchFamily="18" charset="0"/>
                <a:cs typeface="Times New Roman" pitchFamily="18" charset="0"/>
              </a:rPr>
              <a:t> the</a:t>
            </a:r>
            <a:r>
              <a:rPr sz="2400" b="1" spc="5" dirty="0">
                <a:latin typeface="Times New Roman" pitchFamily="18" charset="0"/>
                <a:cs typeface="Times New Roman" pitchFamily="18" charset="0"/>
              </a:rPr>
              <a:t> </a:t>
            </a:r>
            <a:r>
              <a:rPr sz="2400" b="1" spc="-5" dirty="0">
                <a:latin typeface="Times New Roman" pitchFamily="18" charset="0"/>
                <a:cs typeface="Times New Roman" pitchFamily="18" charset="0"/>
              </a:rPr>
              <a:t>address</a:t>
            </a:r>
            <a:r>
              <a:rPr sz="2400" b="1" dirty="0">
                <a:latin typeface="Times New Roman" pitchFamily="18" charset="0"/>
                <a:cs typeface="Times New Roman" pitchFamily="18" charset="0"/>
              </a:rPr>
              <a:t> </a:t>
            </a:r>
            <a:r>
              <a:rPr sz="2400" b="1" spc="-5" dirty="0">
                <a:latin typeface="Times New Roman" pitchFamily="18" charset="0"/>
                <a:cs typeface="Times New Roman" pitchFamily="18" charset="0"/>
              </a:rPr>
              <a:t>bus</a:t>
            </a:r>
            <a:r>
              <a:rPr sz="2400" spc="-5" dirty="0">
                <a:latin typeface="Times New Roman" pitchFamily="18" charset="0"/>
                <a:cs typeface="Times New Roman" pitchFamily="18" charset="0"/>
              </a:rPr>
              <a:t>,</a:t>
            </a:r>
            <a:r>
              <a:rPr sz="2400" dirty="0">
                <a:latin typeface="Times New Roman" pitchFamily="18" charset="0"/>
                <a:cs typeface="Times New Roman" pitchFamily="18" charset="0"/>
              </a:rPr>
              <a:t> </a:t>
            </a:r>
            <a:r>
              <a:rPr sz="2400" spc="-10" dirty="0">
                <a:latin typeface="Times New Roman" pitchFamily="18" charset="0"/>
                <a:cs typeface="Times New Roman" pitchFamily="18" charset="0"/>
              </a:rPr>
              <a:t>now</a:t>
            </a:r>
            <a:r>
              <a:rPr sz="2400" spc="-5" dirty="0">
                <a:latin typeface="Times New Roman" pitchFamily="18" charset="0"/>
                <a:cs typeface="Times New Roman" pitchFamily="18" charset="0"/>
              </a:rPr>
              <a:t> the </a:t>
            </a:r>
            <a:r>
              <a:rPr sz="2400" spc="-530" dirty="0">
                <a:latin typeface="Times New Roman" pitchFamily="18" charset="0"/>
                <a:cs typeface="Times New Roman" pitchFamily="18" charset="0"/>
              </a:rPr>
              <a:t> </a:t>
            </a:r>
            <a:r>
              <a:rPr sz="2400" spc="-15" dirty="0">
                <a:solidFill>
                  <a:srgbClr val="FF0000"/>
                </a:solidFill>
                <a:latin typeface="Times New Roman" pitchFamily="18" charset="0"/>
                <a:cs typeface="Times New Roman" pitchFamily="18" charset="0"/>
              </a:rPr>
              <a:t>control </a:t>
            </a:r>
            <a:r>
              <a:rPr sz="2400" spc="-5" dirty="0">
                <a:solidFill>
                  <a:srgbClr val="FF0000"/>
                </a:solidFill>
                <a:latin typeface="Times New Roman" pitchFamily="18" charset="0"/>
                <a:cs typeface="Times New Roman" pitchFamily="18" charset="0"/>
              </a:rPr>
              <a:t>unit </a:t>
            </a:r>
            <a:r>
              <a:rPr sz="2400" dirty="0">
                <a:solidFill>
                  <a:srgbClr val="FF0000"/>
                </a:solidFill>
                <a:latin typeface="Times New Roman" pitchFamily="18" charset="0"/>
                <a:cs typeface="Times New Roman" pitchFamily="18" charset="0"/>
              </a:rPr>
              <a:t>issues a </a:t>
            </a:r>
            <a:r>
              <a:rPr sz="2400" spc="-10" dirty="0">
                <a:solidFill>
                  <a:srgbClr val="FF0000"/>
                </a:solidFill>
                <a:latin typeface="Times New Roman" pitchFamily="18" charset="0"/>
                <a:cs typeface="Times New Roman" pitchFamily="18" charset="0"/>
              </a:rPr>
              <a:t>READ command </a:t>
            </a:r>
            <a:r>
              <a:rPr sz="2400" spc="-5" dirty="0">
                <a:solidFill>
                  <a:srgbClr val="FF0000"/>
                </a:solidFill>
                <a:latin typeface="Times New Roman" pitchFamily="18" charset="0"/>
                <a:cs typeface="Times New Roman" pitchFamily="18" charset="0"/>
              </a:rPr>
              <a:t>on </a:t>
            </a:r>
            <a:r>
              <a:rPr sz="2400" dirty="0">
                <a:solidFill>
                  <a:srgbClr val="FF0000"/>
                </a:solidFill>
                <a:latin typeface="Times New Roman" pitchFamily="18" charset="0"/>
                <a:cs typeface="Times New Roman" pitchFamily="18" charset="0"/>
              </a:rPr>
              <a:t>the </a:t>
            </a:r>
            <a:r>
              <a:rPr sz="2400" spc="-15" dirty="0">
                <a:solidFill>
                  <a:srgbClr val="FF0000"/>
                </a:solidFill>
                <a:latin typeface="Times New Roman" pitchFamily="18" charset="0"/>
                <a:cs typeface="Times New Roman" pitchFamily="18" charset="0"/>
              </a:rPr>
              <a:t>control </a:t>
            </a:r>
            <a:r>
              <a:rPr sz="2400" spc="-5" dirty="0">
                <a:solidFill>
                  <a:srgbClr val="FF0000"/>
                </a:solidFill>
                <a:latin typeface="Times New Roman" pitchFamily="18" charset="0"/>
                <a:cs typeface="Times New Roman" pitchFamily="18" charset="0"/>
              </a:rPr>
              <a:t>bus, </a:t>
            </a:r>
            <a:r>
              <a:rPr sz="2400" dirty="0">
                <a:solidFill>
                  <a:srgbClr val="FF0000"/>
                </a:solidFill>
                <a:latin typeface="Times New Roman" pitchFamily="18" charset="0"/>
                <a:cs typeface="Times New Roman" pitchFamily="18" charset="0"/>
              </a:rPr>
              <a:t>and the </a:t>
            </a:r>
            <a:r>
              <a:rPr sz="2400" spc="-530" dirty="0">
                <a:solidFill>
                  <a:srgbClr val="FF0000"/>
                </a:solidFill>
                <a:latin typeface="Times New Roman" pitchFamily="18" charset="0"/>
                <a:cs typeface="Times New Roman" pitchFamily="18" charset="0"/>
              </a:rPr>
              <a:t> </a:t>
            </a:r>
            <a:r>
              <a:rPr sz="2400" spc="-10" dirty="0">
                <a:solidFill>
                  <a:srgbClr val="FF0000"/>
                </a:solidFill>
                <a:latin typeface="Times New Roman" pitchFamily="18" charset="0"/>
                <a:cs typeface="Times New Roman" pitchFamily="18" charset="0"/>
              </a:rPr>
              <a:t>result</a:t>
            </a:r>
            <a:r>
              <a:rPr sz="2400" spc="-5" dirty="0">
                <a:solidFill>
                  <a:srgbClr val="FF0000"/>
                </a:solidFill>
                <a:latin typeface="Times New Roman" pitchFamily="18" charset="0"/>
                <a:cs typeface="Times New Roman" pitchFamily="18" charset="0"/>
              </a:rPr>
              <a:t> appears</a:t>
            </a:r>
            <a:r>
              <a:rPr sz="2400" dirty="0">
                <a:solidFill>
                  <a:srgbClr val="FF0000"/>
                </a:solidFill>
                <a:latin typeface="Times New Roman" pitchFamily="18" charset="0"/>
                <a:cs typeface="Times New Roman" pitchFamily="18" charset="0"/>
              </a:rPr>
              <a:t> </a:t>
            </a:r>
            <a:r>
              <a:rPr sz="2400" spc="-5" dirty="0">
                <a:solidFill>
                  <a:srgbClr val="FF0000"/>
                </a:solidFill>
                <a:latin typeface="Times New Roman" pitchFamily="18" charset="0"/>
                <a:cs typeface="Times New Roman" pitchFamily="18" charset="0"/>
              </a:rPr>
              <a:t>on</a:t>
            </a:r>
            <a:r>
              <a:rPr sz="2400" dirty="0">
                <a:solidFill>
                  <a:srgbClr val="FF0000"/>
                </a:solidFill>
                <a:latin typeface="Times New Roman" pitchFamily="18" charset="0"/>
                <a:cs typeface="Times New Roman" pitchFamily="18" charset="0"/>
              </a:rPr>
              <a:t> the</a:t>
            </a:r>
            <a:r>
              <a:rPr sz="2400" spc="5" dirty="0">
                <a:solidFill>
                  <a:srgbClr val="FF0000"/>
                </a:solidFill>
                <a:latin typeface="Times New Roman" pitchFamily="18" charset="0"/>
                <a:cs typeface="Times New Roman" pitchFamily="18" charset="0"/>
              </a:rPr>
              <a:t> </a:t>
            </a:r>
            <a:r>
              <a:rPr sz="2400" spc="-15" dirty="0">
                <a:solidFill>
                  <a:srgbClr val="FF0000"/>
                </a:solidFill>
                <a:latin typeface="Times New Roman" pitchFamily="18" charset="0"/>
                <a:cs typeface="Times New Roman" pitchFamily="18" charset="0"/>
              </a:rPr>
              <a:t>data</a:t>
            </a:r>
            <a:r>
              <a:rPr sz="2400" spc="-10" dirty="0">
                <a:solidFill>
                  <a:srgbClr val="FF0000"/>
                </a:solidFill>
                <a:latin typeface="Times New Roman" pitchFamily="18" charset="0"/>
                <a:cs typeface="Times New Roman" pitchFamily="18" charset="0"/>
              </a:rPr>
              <a:t> </a:t>
            </a:r>
            <a:r>
              <a:rPr sz="2400" spc="-5" dirty="0">
                <a:solidFill>
                  <a:srgbClr val="FF0000"/>
                </a:solidFill>
                <a:latin typeface="Times New Roman" pitchFamily="18" charset="0"/>
                <a:cs typeface="Times New Roman" pitchFamily="18" charset="0"/>
              </a:rPr>
              <a:t>bus</a:t>
            </a:r>
            <a:r>
              <a:rPr sz="2400" dirty="0">
                <a:solidFill>
                  <a:srgbClr val="FF0000"/>
                </a:solidFill>
                <a:latin typeface="Times New Roman" pitchFamily="18" charset="0"/>
                <a:cs typeface="Times New Roman" pitchFamily="18" charset="0"/>
              </a:rPr>
              <a:t> </a:t>
            </a:r>
            <a:r>
              <a:rPr sz="2400" dirty="0">
                <a:latin typeface="Times New Roman" pitchFamily="18" charset="0"/>
                <a:cs typeface="Times New Roman" pitchFamily="18" charset="0"/>
              </a:rPr>
              <a:t>and</a:t>
            </a:r>
            <a:r>
              <a:rPr sz="2400" spc="5" dirty="0">
                <a:latin typeface="Times New Roman" pitchFamily="18" charset="0"/>
                <a:cs typeface="Times New Roman" pitchFamily="18" charset="0"/>
              </a:rPr>
              <a:t> </a:t>
            </a:r>
            <a:r>
              <a:rPr sz="2400" dirty="0">
                <a:latin typeface="Times New Roman" pitchFamily="18" charset="0"/>
                <a:cs typeface="Times New Roman" pitchFamily="18" charset="0"/>
              </a:rPr>
              <a:t>is</a:t>
            </a:r>
            <a:r>
              <a:rPr sz="2400" spc="5" dirty="0">
                <a:latin typeface="Times New Roman" pitchFamily="18" charset="0"/>
                <a:cs typeface="Times New Roman" pitchFamily="18" charset="0"/>
              </a:rPr>
              <a:t> </a:t>
            </a:r>
            <a:r>
              <a:rPr sz="2400" dirty="0">
                <a:latin typeface="Times New Roman" pitchFamily="18" charset="0"/>
                <a:cs typeface="Times New Roman" pitchFamily="18" charset="0"/>
              </a:rPr>
              <a:t>then</a:t>
            </a:r>
            <a:r>
              <a:rPr sz="2400" spc="5" dirty="0">
                <a:latin typeface="Times New Roman" pitchFamily="18" charset="0"/>
                <a:cs typeface="Times New Roman" pitchFamily="18" charset="0"/>
              </a:rPr>
              <a:t> </a:t>
            </a:r>
            <a:r>
              <a:rPr sz="2400" spc="-10" dirty="0">
                <a:solidFill>
                  <a:srgbClr val="FF0000"/>
                </a:solidFill>
                <a:latin typeface="Times New Roman" pitchFamily="18" charset="0"/>
                <a:cs typeface="Times New Roman" pitchFamily="18" charset="0"/>
              </a:rPr>
              <a:t>copied</a:t>
            </a:r>
            <a:r>
              <a:rPr sz="2400" spc="-5" dirty="0">
                <a:latin typeface="Times New Roman" pitchFamily="18" charset="0"/>
                <a:cs typeface="Times New Roman" pitchFamily="18" charset="0"/>
              </a:rPr>
              <a:t> </a:t>
            </a:r>
            <a:r>
              <a:rPr sz="2400" spc="-15" dirty="0">
                <a:latin typeface="Times New Roman" pitchFamily="18" charset="0"/>
                <a:cs typeface="Times New Roman" pitchFamily="18" charset="0"/>
              </a:rPr>
              <a:t>into</a:t>
            </a:r>
            <a:r>
              <a:rPr sz="2400" spc="-10" dirty="0">
                <a:latin typeface="Times New Roman" pitchFamily="18" charset="0"/>
                <a:cs typeface="Times New Roman" pitchFamily="18" charset="0"/>
              </a:rPr>
              <a:t> </a:t>
            </a:r>
            <a:r>
              <a:rPr sz="2400" dirty="0">
                <a:latin typeface="Times New Roman" pitchFamily="18" charset="0"/>
                <a:cs typeface="Times New Roman" pitchFamily="18" charset="0"/>
              </a:rPr>
              <a:t>the </a:t>
            </a:r>
            <a:r>
              <a:rPr sz="2400" spc="5" dirty="0">
                <a:latin typeface="Times New Roman" pitchFamily="18" charset="0"/>
                <a:cs typeface="Times New Roman" pitchFamily="18" charset="0"/>
              </a:rPr>
              <a:t> </a:t>
            </a:r>
            <a:r>
              <a:rPr sz="2400" dirty="0">
                <a:latin typeface="Times New Roman" pitchFamily="18" charset="0"/>
                <a:cs typeface="Times New Roman" pitchFamily="18" charset="0"/>
              </a:rPr>
              <a:t>memory</a:t>
            </a:r>
            <a:r>
              <a:rPr sz="2400" spc="-20" dirty="0">
                <a:latin typeface="Times New Roman" pitchFamily="18" charset="0"/>
                <a:cs typeface="Times New Roman" pitchFamily="18" charset="0"/>
              </a:rPr>
              <a:t> buffer</a:t>
            </a:r>
            <a:r>
              <a:rPr sz="2400" spc="10" dirty="0">
                <a:latin typeface="Times New Roman" pitchFamily="18" charset="0"/>
                <a:cs typeface="Times New Roman" pitchFamily="18" charset="0"/>
              </a:rPr>
              <a:t> </a:t>
            </a:r>
            <a:r>
              <a:rPr sz="2400" spc="-10" dirty="0">
                <a:latin typeface="Times New Roman" pitchFamily="18" charset="0"/>
                <a:cs typeface="Times New Roman" pitchFamily="18" charset="0"/>
              </a:rPr>
              <a:t>register</a:t>
            </a:r>
            <a:r>
              <a:rPr sz="2400" spc="-10" dirty="0">
                <a:solidFill>
                  <a:srgbClr val="FF0000"/>
                </a:solidFill>
                <a:latin typeface="Times New Roman" pitchFamily="18" charset="0"/>
                <a:cs typeface="Times New Roman" pitchFamily="18" charset="0"/>
              </a:rPr>
              <a:t>(MBR).</a:t>
            </a:r>
            <a:endParaRPr sz="2400">
              <a:solidFill>
                <a:srgbClr val="FF0000"/>
              </a:solidFill>
              <a:latin typeface="Times New Roman" pitchFamily="18" charset="0"/>
              <a:cs typeface="Times New Roman" pitchFamily="18" charset="0"/>
            </a:endParaRPr>
          </a:p>
          <a:p>
            <a:pPr marL="355600" marR="6350" indent="-342900" algn="just">
              <a:lnSpc>
                <a:spcPct val="100000"/>
              </a:lnSpc>
              <a:spcBef>
                <a:spcPts val="575"/>
              </a:spcBef>
              <a:buFont typeface="Arial MT"/>
              <a:buChar char="•"/>
              <a:tabLst>
                <a:tab pos="355600" algn="l"/>
              </a:tabLst>
            </a:pPr>
            <a:r>
              <a:rPr sz="2400" b="1" spc="-15" dirty="0">
                <a:latin typeface="Times New Roman" pitchFamily="18" charset="0"/>
                <a:cs typeface="Times New Roman" pitchFamily="18" charset="0"/>
              </a:rPr>
              <a:t>Program</a:t>
            </a:r>
            <a:r>
              <a:rPr sz="2400" b="1" spc="420" dirty="0">
                <a:latin typeface="Times New Roman" pitchFamily="18" charset="0"/>
                <a:cs typeface="Times New Roman" pitchFamily="18" charset="0"/>
              </a:rPr>
              <a:t> </a:t>
            </a:r>
            <a:r>
              <a:rPr sz="2400" b="1" spc="-15" dirty="0">
                <a:latin typeface="Times New Roman" pitchFamily="18" charset="0"/>
                <a:cs typeface="Times New Roman" pitchFamily="18" charset="0"/>
              </a:rPr>
              <a:t>counter</a:t>
            </a:r>
            <a:r>
              <a:rPr sz="2400" b="1" spc="430" dirty="0">
                <a:latin typeface="Times New Roman" pitchFamily="18" charset="0"/>
                <a:cs typeface="Times New Roman" pitchFamily="18" charset="0"/>
              </a:rPr>
              <a:t> </a:t>
            </a:r>
            <a:r>
              <a:rPr sz="2400" b="1" dirty="0">
                <a:latin typeface="Times New Roman" pitchFamily="18" charset="0"/>
                <a:cs typeface="Times New Roman" pitchFamily="18" charset="0"/>
              </a:rPr>
              <a:t>is</a:t>
            </a:r>
            <a:r>
              <a:rPr sz="2400" b="1" spc="409" dirty="0">
                <a:latin typeface="Times New Roman" pitchFamily="18" charset="0"/>
                <a:cs typeface="Times New Roman" pitchFamily="18" charset="0"/>
              </a:rPr>
              <a:t> </a:t>
            </a:r>
            <a:r>
              <a:rPr sz="2400" b="1" spc="-10" dirty="0">
                <a:latin typeface="Times New Roman" pitchFamily="18" charset="0"/>
                <a:cs typeface="Times New Roman" pitchFamily="18" charset="0"/>
              </a:rPr>
              <a:t>incremented</a:t>
            </a:r>
            <a:r>
              <a:rPr sz="2400" b="1" spc="425" dirty="0">
                <a:latin typeface="Times New Roman" pitchFamily="18" charset="0"/>
                <a:cs typeface="Times New Roman" pitchFamily="18" charset="0"/>
              </a:rPr>
              <a:t> </a:t>
            </a:r>
            <a:r>
              <a:rPr sz="2400" b="1" spc="-15" dirty="0">
                <a:latin typeface="Times New Roman" pitchFamily="18" charset="0"/>
                <a:cs typeface="Times New Roman" pitchFamily="18" charset="0"/>
              </a:rPr>
              <a:t>by</a:t>
            </a:r>
            <a:r>
              <a:rPr sz="2400" b="1" spc="430" dirty="0">
                <a:latin typeface="Times New Roman" pitchFamily="18" charset="0"/>
                <a:cs typeface="Times New Roman" pitchFamily="18" charset="0"/>
              </a:rPr>
              <a:t> </a:t>
            </a:r>
            <a:r>
              <a:rPr sz="2400" b="1" spc="-5" dirty="0">
                <a:latin typeface="Times New Roman" pitchFamily="18" charset="0"/>
                <a:cs typeface="Times New Roman" pitchFamily="18" charset="0"/>
              </a:rPr>
              <a:t>one</a:t>
            </a:r>
            <a:r>
              <a:rPr sz="2400" spc="-5" dirty="0">
                <a:latin typeface="Times New Roman" pitchFamily="18" charset="0"/>
                <a:cs typeface="Times New Roman" pitchFamily="18" charset="0"/>
              </a:rPr>
              <a:t>,</a:t>
            </a:r>
            <a:r>
              <a:rPr sz="2400" spc="425" dirty="0">
                <a:latin typeface="Times New Roman" pitchFamily="18" charset="0"/>
                <a:cs typeface="Times New Roman" pitchFamily="18" charset="0"/>
              </a:rPr>
              <a:t> </a:t>
            </a:r>
            <a:r>
              <a:rPr sz="2400" spc="-15" dirty="0">
                <a:latin typeface="Times New Roman" pitchFamily="18" charset="0"/>
                <a:cs typeface="Times New Roman" pitchFamily="18" charset="0"/>
              </a:rPr>
              <a:t>to</a:t>
            </a:r>
            <a:r>
              <a:rPr sz="2400" spc="405" dirty="0">
                <a:latin typeface="Times New Roman" pitchFamily="18" charset="0"/>
                <a:cs typeface="Times New Roman" pitchFamily="18" charset="0"/>
              </a:rPr>
              <a:t> </a:t>
            </a:r>
            <a:r>
              <a:rPr sz="2400" spc="-15" dirty="0">
                <a:latin typeface="Times New Roman" pitchFamily="18" charset="0"/>
                <a:cs typeface="Times New Roman" pitchFamily="18" charset="0"/>
              </a:rPr>
              <a:t>get</a:t>
            </a:r>
            <a:r>
              <a:rPr sz="2400" spc="420" dirty="0">
                <a:latin typeface="Times New Roman" pitchFamily="18" charset="0"/>
                <a:cs typeface="Times New Roman" pitchFamily="18" charset="0"/>
              </a:rPr>
              <a:t> </a:t>
            </a:r>
            <a:r>
              <a:rPr sz="2400" spc="-10" dirty="0">
                <a:latin typeface="Times New Roman" pitchFamily="18" charset="0"/>
                <a:cs typeface="Times New Roman" pitchFamily="18" charset="0"/>
              </a:rPr>
              <a:t>ready</a:t>
            </a:r>
            <a:r>
              <a:rPr sz="2400" spc="425" dirty="0">
                <a:latin typeface="Times New Roman" pitchFamily="18" charset="0"/>
                <a:cs typeface="Times New Roman" pitchFamily="18" charset="0"/>
              </a:rPr>
              <a:t> </a:t>
            </a:r>
            <a:r>
              <a:rPr sz="2400" spc="-20" dirty="0">
                <a:latin typeface="Times New Roman" pitchFamily="18" charset="0"/>
                <a:cs typeface="Times New Roman" pitchFamily="18" charset="0"/>
              </a:rPr>
              <a:t>for</a:t>
            </a:r>
            <a:r>
              <a:rPr sz="2400" spc="415" dirty="0">
                <a:latin typeface="Times New Roman" pitchFamily="18" charset="0"/>
                <a:cs typeface="Times New Roman" pitchFamily="18" charset="0"/>
              </a:rPr>
              <a:t> </a:t>
            </a:r>
            <a:r>
              <a:rPr sz="2400" dirty="0">
                <a:latin typeface="Times New Roman" pitchFamily="18" charset="0"/>
                <a:cs typeface="Times New Roman" pitchFamily="18" charset="0"/>
              </a:rPr>
              <a:t>the </a:t>
            </a:r>
            <a:r>
              <a:rPr sz="2400" spc="-530" dirty="0">
                <a:latin typeface="Times New Roman" pitchFamily="18" charset="0"/>
                <a:cs typeface="Times New Roman" pitchFamily="18" charset="0"/>
              </a:rPr>
              <a:t> </a:t>
            </a:r>
            <a:r>
              <a:rPr sz="2400" spc="-10" dirty="0">
                <a:latin typeface="Times New Roman" pitchFamily="18" charset="0"/>
                <a:cs typeface="Times New Roman" pitchFamily="18" charset="0"/>
              </a:rPr>
              <a:t>next</a:t>
            </a:r>
            <a:r>
              <a:rPr sz="2400" spc="-5" dirty="0">
                <a:latin typeface="Times New Roman" pitchFamily="18" charset="0"/>
                <a:cs typeface="Times New Roman" pitchFamily="18" charset="0"/>
              </a:rPr>
              <a:t> </a:t>
            </a:r>
            <a:r>
              <a:rPr sz="2400" spc="-10" dirty="0">
                <a:latin typeface="Times New Roman" pitchFamily="18" charset="0"/>
                <a:cs typeface="Times New Roman" pitchFamily="18" charset="0"/>
              </a:rPr>
              <a:t>instruction.(These</a:t>
            </a:r>
            <a:r>
              <a:rPr sz="2400" spc="-5" dirty="0">
                <a:latin typeface="Times New Roman" pitchFamily="18" charset="0"/>
                <a:cs typeface="Times New Roman" pitchFamily="18" charset="0"/>
              </a:rPr>
              <a:t> </a:t>
            </a:r>
            <a:r>
              <a:rPr sz="2400" spc="-10" dirty="0">
                <a:latin typeface="Times New Roman" pitchFamily="18" charset="0"/>
                <a:cs typeface="Times New Roman" pitchFamily="18" charset="0"/>
              </a:rPr>
              <a:t>two</a:t>
            </a:r>
            <a:r>
              <a:rPr sz="2400" spc="-5" dirty="0">
                <a:latin typeface="Times New Roman" pitchFamily="18" charset="0"/>
                <a:cs typeface="Times New Roman" pitchFamily="18" charset="0"/>
              </a:rPr>
              <a:t> action</a:t>
            </a:r>
            <a:r>
              <a:rPr sz="2400" dirty="0">
                <a:latin typeface="Times New Roman" pitchFamily="18" charset="0"/>
                <a:cs typeface="Times New Roman" pitchFamily="18" charset="0"/>
              </a:rPr>
              <a:t> </a:t>
            </a:r>
            <a:r>
              <a:rPr sz="2400" spc="-10" dirty="0">
                <a:latin typeface="Times New Roman" pitchFamily="18" charset="0"/>
                <a:cs typeface="Times New Roman" pitchFamily="18" charset="0"/>
              </a:rPr>
              <a:t>can</a:t>
            </a:r>
            <a:r>
              <a:rPr sz="2400" spc="-5" dirty="0">
                <a:latin typeface="Times New Roman" pitchFamily="18" charset="0"/>
                <a:cs typeface="Times New Roman" pitchFamily="18" charset="0"/>
              </a:rPr>
              <a:t> be</a:t>
            </a:r>
            <a:r>
              <a:rPr sz="2400" dirty="0">
                <a:latin typeface="Times New Roman" pitchFamily="18" charset="0"/>
                <a:cs typeface="Times New Roman" pitchFamily="18" charset="0"/>
              </a:rPr>
              <a:t> </a:t>
            </a:r>
            <a:r>
              <a:rPr sz="2400" spc="-10" dirty="0">
                <a:latin typeface="Times New Roman" pitchFamily="18" charset="0"/>
                <a:cs typeface="Times New Roman" pitchFamily="18" charset="0"/>
              </a:rPr>
              <a:t>performed </a:t>
            </a:r>
            <a:r>
              <a:rPr sz="2400" spc="-5" dirty="0">
                <a:latin typeface="Times New Roman" pitchFamily="18" charset="0"/>
                <a:cs typeface="Times New Roman" pitchFamily="18" charset="0"/>
              </a:rPr>
              <a:t> simultaneously</a:t>
            </a:r>
            <a:r>
              <a:rPr sz="2400" spc="-25" dirty="0">
                <a:latin typeface="Times New Roman" pitchFamily="18" charset="0"/>
                <a:cs typeface="Times New Roman" pitchFamily="18" charset="0"/>
              </a:rPr>
              <a:t> </a:t>
            </a:r>
            <a:r>
              <a:rPr sz="2400" spc="-15" dirty="0">
                <a:latin typeface="Times New Roman" pitchFamily="18" charset="0"/>
                <a:cs typeface="Times New Roman" pitchFamily="18" charset="0"/>
              </a:rPr>
              <a:t>to</a:t>
            </a:r>
            <a:r>
              <a:rPr sz="2400" spc="-10" dirty="0">
                <a:latin typeface="Times New Roman" pitchFamily="18" charset="0"/>
                <a:cs typeface="Times New Roman" pitchFamily="18" charset="0"/>
              </a:rPr>
              <a:t> </a:t>
            </a:r>
            <a:r>
              <a:rPr sz="2400" spc="-20" dirty="0">
                <a:latin typeface="Times New Roman" pitchFamily="18" charset="0"/>
                <a:cs typeface="Times New Roman" pitchFamily="18" charset="0"/>
              </a:rPr>
              <a:t>save</a:t>
            </a:r>
            <a:r>
              <a:rPr sz="2400" dirty="0">
                <a:latin typeface="Times New Roman" pitchFamily="18" charset="0"/>
                <a:cs typeface="Times New Roman" pitchFamily="18" charset="0"/>
              </a:rPr>
              <a:t> time)</a:t>
            </a:r>
            <a:endParaRPr sz="2400">
              <a:latin typeface="Times New Roman" pitchFamily="18" charset="0"/>
              <a:cs typeface="Times New Roman" pitchFamily="18" charset="0"/>
            </a:endParaRPr>
          </a:p>
        </p:txBody>
      </p:sp>
      <p:pic>
        <p:nvPicPr>
          <p:cNvPr id="4" name="object 4"/>
          <p:cNvPicPr/>
          <p:nvPr/>
        </p:nvPicPr>
        <p:blipFill>
          <a:blip r:embed="rId2" cstate="print"/>
          <a:stretch>
            <a:fillRect/>
          </a:stretch>
        </p:blipFill>
        <p:spPr>
          <a:xfrm>
            <a:off x="3733326" y="4048361"/>
            <a:ext cx="3732982" cy="2223551"/>
          </a:xfrm>
          <a:prstGeom prst="rect">
            <a:avLst/>
          </a:prstGeom>
        </p:spPr>
      </p:pic>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74185" y="461594"/>
            <a:ext cx="1597660" cy="697230"/>
          </a:xfrm>
          <a:prstGeom prst="rect">
            <a:avLst/>
          </a:prstGeom>
        </p:spPr>
        <p:txBody>
          <a:bodyPr vert="horz" wrap="square" lIns="0" tIns="13335" rIns="0" bIns="0" rtlCol="0">
            <a:spAutoFit/>
          </a:bodyPr>
          <a:lstStyle/>
          <a:p>
            <a:pPr marL="12700">
              <a:lnSpc>
                <a:spcPct val="100000"/>
              </a:lnSpc>
              <a:spcBef>
                <a:spcPts val="105"/>
              </a:spcBef>
            </a:pPr>
            <a:r>
              <a:rPr sz="4400" b="0" spc="-15" dirty="0">
                <a:latin typeface="Calibri"/>
                <a:cs typeface="Calibri"/>
              </a:rPr>
              <a:t>Step</a:t>
            </a:r>
            <a:r>
              <a:rPr sz="4400" b="0" spc="-70" dirty="0">
                <a:latin typeface="Calibri"/>
                <a:cs typeface="Calibri"/>
              </a:rPr>
              <a:t> </a:t>
            </a:r>
            <a:r>
              <a:rPr sz="4400" b="0" dirty="0">
                <a:latin typeface="Calibri"/>
                <a:cs typeface="Calibri"/>
              </a:rPr>
              <a:t>3:</a:t>
            </a:r>
            <a:endParaRPr sz="4400">
              <a:latin typeface="Calibri"/>
              <a:cs typeface="Calibri"/>
            </a:endParaRPr>
          </a:p>
        </p:txBody>
      </p:sp>
      <p:sp>
        <p:nvSpPr>
          <p:cNvPr id="3" name="object 3"/>
          <p:cNvSpPr txBox="1"/>
          <p:nvPr/>
        </p:nvSpPr>
        <p:spPr>
          <a:xfrm>
            <a:off x="535940" y="1607642"/>
            <a:ext cx="8227060" cy="382797"/>
          </a:xfrm>
          <a:prstGeom prst="rect">
            <a:avLst/>
          </a:prstGeom>
        </p:spPr>
        <p:txBody>
          <a:bodyPr vert="horz" wrap="square" lIns="0" tIns="13335" rIns="0" bIns="0" rtlCol="0">
            <a:spAutoFit/>
          </a:bodyPr>
          <a:lstStyle/>
          <a:p>
            <a:pPr marL="355600" marR="5080" indent="-343535" algn="just">
              <a:lnSpc>
                <a:spcPct val="100000"/>
              </a:lnSpc>
              <a:spcBef>
                <a:spcPts val="105"/>
              </a:spcBef>
              <a:buFont typeface="Arial MT"/>
              <a:buChar char="•"/>
              <a:tabLst>
                <a:tab pos="355600" algn="l"/>
                <a:tab pos="356235" algn="l"/>
              </a:tabLst>
            </a:pPr>
            <a:r>
              <a:rPr sz="2400" spc="-5" dirty="0">
                <a:latin typeface="Times New Roman" pitchFamily="18" charset="0"/>
                <a:cs typeface="Times New Roman" pitchFamily="18" charset="0"/>
              </a:rPr>
              <a:t>The </a:t>
            </a:r>
            <a:r>
              <a:rPr sz="2400" spc="-20" dirty="0">
                <a:latin typeface="Times New Roman" pitchFamily="18" charset="0"/>
                <a:cs typeface="Times New Roman" pitchFamily="18" charset="0"/>
              </a:rPr>
              <a:t>content </a:t>
            </a:r>
            <a:r>
              <a:rPr sz="2400" dirty="0">
                <a:latin typeface="Times New Roman" pitchFamily="18" charset="0"/>
                <a:cs typeface="Times New Roman" pitchFamily="18" charset="0"/>
              </a:rPr>
              <a:t>of </a:t>
            </a:r>
            <a:r>
              <a:rPr sz="2400" spc="-10" dirty="0">
                <a:latin typeface="Times New Roman" pitchFamily="18" charset="0"/>
                <a:cs typeface="Times New Roman" pitchFamily="18" charset="0"/>
              </a:rPr>
              <a:t>the </a:t>
            </a:r>
            <a:r>
              <a:rPr sz="2400" dirty="0">
                <a:latin typeface="Times New Roman" pitchFamily="18" charset="0"/>
                <a:cs typeface="Times New Roman" pitchFamily="18" charset="0"/>
              </a:rPr>
              <a:t>MBR is </a:t>
            </a:r>
            <a:r>
              <a:rPr sz="2400" spc="-5" dirty="0">
                <a:latin typeface="Times New Roman" pitchFamily="18" charset="0"/>
                <a:cs typeface="Times New Roman" pitchFamily="18" charset="0"/>
              </a:rPr>
              <a:t>moved </a:t>
            </a:r>
            <a:r>
              <a:rPr sz="2400" spc="-20" dirty="0">
                <a:latin typeface="Times New Roman" pitchFamily="18" charset="0"/>
                <a:cs typeface="Times New Roman" pitchFamily="18" charset="0"/>
              </a:rPr>
              <a:t>to </a:t>
            </a:r>
            <a:r>
              <a:rPr sz="2400" dirty="0">
                <a:latin typeface="Times New Roman" pitchFamily="18" charset="0"/>
                <a:cs typeface="Times New Roman" pitchFamily="18" charset="0"/>
              </a:rPr>
              <a:t>the </a:t>
            </a:r>
            <a:r>
              <a:rPr sz="2400" spc="-710" dirty="0">
                <a:latin typeface="Times New Roman" pitchFamily="18" charset="0"/>
                <a:cs typeface="Times New Roman" pitchFamily="18" charset="0"/>
              </a:rPr>
              <a:t> </a:t>
            </a:r>
            <a:r>
              <a:rPr sz="2400" spc="-5" dirty="0">
                <a:latin typeface="Times New Roman" pitchFamily="18" charset="0"/>
                <a:cs typeface="Times New Roman" pitchFamily="18" charset="0"/>
              </a:rPr>
              <a:t>instruction</a:t>
            </a:r>
            <a:r>
              <a:rPr sz="2400" spc="15" dirty="0">
                <a:latin typeface="Times New Roman" pitchFamily="18" charset="0"/>
                <a:cs typeface="Times New Roman" pitchFamily="18" charset="0"/>
              </a:rPr>
              <a:t> </a:t>
            </a:r>
            <a:r>
              <a:rPr sz="2400" spc="-10" dirty="0">
                <a:latin typeface="Times New Roman" pitchFamily="18" charset="0"/>
                <a:cs typeface="Times New Roman" pitchFamily="18" charset="0"/>
              </a:rPr>
              <a:t>register(IR)</a:t>
            </a:r>
            <a:endParaRPr sz="2400">
              <a:latin typeface="Times New Roman" pitchFamily="18" charset="0"/>
              <a:cs typeface="Times New Roman" pitchFamily="18" charset="0"/>
            </a:endParaRPr>
          </a:p>
        </p:txBody>
      </p:sp>
      <p:grpSp>
        <p:nvGrpSpPr>
          <p:cNvPr id="4" name="object 4"/>
          <p:cNvGrpSpPr/>
          <p:nvPr/>
        </p:nvGrpSpPr>
        <p:grpSpPr>
          <a:xfrm>
            <a:off x="1600200" y="2209800"/>
            <a:ext cx="6019800" cy="3140075"/>
            <a:chOff x="2585510" y="3345259"/>
            <a:chExt cx="4046854" cy="2530475"/>
          </a:xfrm>
        </p:grpSpPr>
        <p:pic>
          <p:nvPicPr>
            <p:cNvPr id="5" name="object 5"/>
            <p:cNvPicPr/>
            <p:nvPr/>
          </p:nvPicPr>
          <p:blipFill>
            <a:blip r:embed="rId2" cstate="print"/>
            <a:stretch>
              <a:fillRect/>
            </a:stretch>
          </p:blipFill>
          <p:spPr>
            <a:xfrm>
              <a:off x="2585510" y="3345259"/>
              <a:ext cx="4046629" cy="2409571"/>
            </a:xfrm>
            <a:prstGeom prst="rect">
              <a:avLst/>
            </a:prstGeom>
          </p:spPr>
        </p:pic>
        <p:sp>
          <p:nvSpPr>
            <p:cNvPr id="6" name="object 6"/>
            <p:cNvSpPr/>
            <p:nvPr/>
          </p:nvSpPr>
          <p:spPr>
            <a:xfrm>
              <a:off x="4211700" y="5516562"/>
              <a:ext cx="1584325" cy="346075"/>
            </a:xfrm>
            <a:custGeom>
              <a:avLst/>
              <a:gdLst/>
              <a:ahLst/>
              <a:cxnLst/>
              <a:rect l="l" t="t" r="r" b="b"/>
              <a:pathLst>
                <a:path w="1584325" h="346075">
                  <a:moveTo>
                    <a:pt x="1584325" y="0"/>
                  </a:moveTo>
                  <a:lnTo>
                    <a:pt x="0" y="0"/>
                  </a:lnTo>
                  <a:lnTo>
                    <a:pt x="0" y="346075"/>
                  </a:lnTo>
                  <a:lnTo>
                    <a:pt x="1584325" y="346075"/>
                  </a:lnTo>
                  <a:lnTo>
                    <a:pt x="1584325" y="0"/>
                  </a:lnTo>
                  <a:close/>
                </a:path>
              </a:pathLst>
            </a:custGeom>
            <a:solidFill>
              <a:srgbClr val="FFFFFF"/>
            </a:solidFill>
          </p:spPr>
          <p:txBody>
            <a:bodyPr wrap="square" lIns="0" tIns="0" rIns="0" bIns="0" rtlCol="0"/>
            <a:lstStyle/>
            <a:p>
              <a:endParaRPr/>
            </a:p>
          </p:txBody>
        </p:sp>
        <p:sp>
          <p:nvSpPr>
            <p:cNvPr id="7" name="object 7"/>
            <p:cNvSpPr/>
            <p:nvPr/>
          </p:nvSpPr>
          <p:spPr>
            <a:xfrm>
              <a:off x="4211700" y="5516562"/>
              <a:ext cx="1584325" cy="346075"/>
            </a:xfrm>
            <a:custGeom>
              <a:avLst/>
              <a:gdLst/>
              <a:ahLst/>
              <a:cxnLst/>
              <a:rect l="l" t="t" r="r" b="b"/>
              <a:pathLst>
                <a:path w="1584325" h="346075">
                  <a:moveTo>
                    <a:pt x="0" y="346075"/>
                  </a:moveTo>
                  <a:lnTo>
                    <a:pt x="1584325" y="346075"/>
                  </a:lnTo>
                  <a:lnTo>
                    <a:pt x="1584325" y="0"/>
                  </a:lnTo>
                  <a:lnTo>
                    <a:pt x="0" y="0"/>
                  </a:lnTo>
                  <a:lnTo>
                    <a:pt x="0" y="346075"/>
                  </a:lnTo>
                  <a:close/>
                </a:path>
              </a:pathLst>
            </a:custGeom>
            <a:ln w="25400">
              <a:solidFill>
                <a:srgbClr val="FFFFFF"/>
              </a:solidFill>
            </a:ln>
          </p:spPr>
          <p:txBody>
            <a:bodyPr wrap="square" lIns="0" tIns="0" rIns="0" bIns="0" rtlCol="0"/>
            <a:lstStyle/>
            <a:p>
              <a:endParaRPr/>
            </a:p>
          </p:txBody>
        </p:sp>
      </p:grpSp>
      <p:sp>
        <p:nvSpPr>
          <p:cNvPr id="8" name="object 8"/>
          <p:cNvSpPr txBox="1"/>
          <p:nvPr/>
        </p:nvSpPr>
        <p:spPr>
          <a:xfrm>
            <a:off x="3986276" y="5886399"/>
            <a:ext cx="174307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Times New Roman"/>
                <a:cs typeface="Times New Roman"/>
              </a:rPr>
              <a:t>THIRD</a:t>
            </a:r>
            <a:r>
              <a:rPr sz="2400" spc="-65" dirty="0">
                <a:latin typeface="Times New Roman"/>
                <a:cs typeface="Times New Roman"/>
              </a:rPr>
              <a:t> </a:t>
            </a:r>
            <a:r>
              <a:rPr sz="2400" spc="-5" dirty="0">
                <a:latin typeface="Times New Roman"/>
                <a:cs typeface="Times New Roman"/>
              </a:rPr>
              <a:t>STEP</a:t>
            </a:r>
            <a:endParaRPr sz="2400">
              <a:latin typeface="Times New Roman"/>
              <a:cs typeface="Times New Roman"/>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45716" y="461594"/>
            <a:ext cx="6058535" cy="697230"/>
          </a:xfrm>
          <a:prstGeom prst="rect">
            <a:avLst/>
          </a:prstGeom>
        </p:spPr>
        <p:txBody>
          <a:bodyPr vert="horz" wrap="square" lIns="0" tIns="13335" rIns="0" bIns="0" rtlCol="0">
            <a:spAutoFit/>
          </a:bodyPr>
          <a:lstStyle/>
          <a:p>
            <a:pPr marL="12700">
              <a:lnSpc>
                <a:spcPct val="100000"/>
              </a:lnSpc>
              <a:spcBef>
                <a:spcPts val="105"/>
              </a:spcBef>
            </a:pPr>
            <a:r>
              <a:rPr sz="4400" b="0" spc="-25" dirty="0">
                <a:latin typeface="Calibri"/>
                <a:cs typeface="Calibri"/>
              </a:rPr>
              <a:t>Fetch</a:t>
            </a:r>
            <a:r>
              <a:rPr sz="4400" b="0" spc="-35" dirty="0">
                <a:latin typeface="Calibri"/>
                <a:cs typeface="Calibri"/>
              </a:rPr>
              <a:t> </a:t>
            </a:r>
            <a:r>
              <a:rPr sz="4400" b="0" dirty="0">
                <a:latin typeface="Calibri"/>
                <a:cs typeface="Calibri"/>
              </a:rPr>
              <a:t>Sequence</a:t>
            </a:r>
            <a:r>
              <a:rPr sz="4400" b="0" spc="-35" dirty="0">
                <a:latin typeface="Calibri"/>
                <a:cs typeface="Calibri"/>
              </a:rPr>
              <a:t> </a:t>
            </a:r>
            <a:r>
              <a:rPr sz="4400" b="0" spc="-10" dirty="0">
                <a:latin typeface="Calibri"/>
                <a:cs typeface="Calibri"/>
              </a:rPr>
              <a:t>(symbolic)</a:t>
            </a:r>
            <a:endParaRPr sz="4400">
              <a:latin typeface="Calibri"/>
              <a:cs typeface="Calibri"/>
            </a:endParaRPr>
          </a:p>
        </p:txBody>
      </p:sp>
      <p:pic>
        <p:nvPicPr>
          <p:cNvPr id="3" name="object 3"/>
          <p:cNvPicPr/>
          <p:nvPr/>
        </p:nvPicPr>
        <p:blipFill>
          <a:blip r:embed="rId2" cstate="print"/>
          <a:stretch>
            <a:fillRect/>
          </a:stretch>
        </p:blipFill>
        <p:spPr>
          <a:xfrm>
            <a:off x="685800" y="1371600"/>
            <a:ext cx="6639834" cy="2590800"/>
          </a:xfrm>
          <a:prstGeom prst="rect">
            <a:avLst/>
          </a:prstGeom>
        </p:spPr>
      </p:pic>
      <p:sp>
        <p:nvSpPr>
          <p:cNvPr id="4" name="TextBox 3"/>
          <p:cNvSpPr txBox="1"/>
          <p:nvPr/>
        </p:nvSpPr>
        <p:spPr>
          <a:xfrm>
            <a:off x="304800" y="4343400"/>
            <a:ext cx="8458200" cy="3046988"/>
          </a:xfrm>
          <a:prstGeom prst="rect">
            <a:avLst/>
          </a:prstGeom>
          <a:noFill/>
        </p:spPr>
        <p:txBody>
          <a:bodyPr wrap="square" rtlCol="0">
            <a:spAutoFit/>
          </a:bodyPr>
          <a:lstStyle/>
          <a:p>
            <a:pPr algn="just">
              <a:buFont typeface="Arial" pitchFamily="34" charset="0"/>
              <a:buChar char="•"/>
            </a:pPr>
            <a:r>
              <a:rPr lang="en-US" sz="2400" dirty="0" smtClean="0">
                <a:latin typeface="Times New Roman" pitchFamily="18" charset="0"/>
                <a:cs typeface="Times New Roman" pitchFamily="18" charset="0"/>
              </a:rPr>
              <a:t>three steps and four micro-operations</a:t>
            </a:r>
          </a:p>
          <a:p>
            <a:pPr algn="just">
              <a:buFont typeface="Arial" pitchFamily="34" charset="0"/>
              <a:buChar char="•"/>
            </a:pPr>
            <a:r>
              <a:rPr lang="en-US" sz="2400" dirty="0" smtClean="0">
                <a:latin typeface="Times New Roman" pitchFamily="18" charset="0"/>
                <a:cs typeface="Times New Roman" pitchFamily="18" charset="0"/>
              </a:rPr>
              <a:t>Each micro-operation involves the </a:t>
            </a:r>
            <a:r>
              <a:rPr lang="en-US" sz="2400" b="1" dirty="0" smtClean="0">
                <a:latin typeface="Times New Roman" pitchFamily="18" charset="0"/>
                <a:cs typeface="Times New Roman" pitchFamily="18" charset="0"/>
              </a:rPr>
              <a:t>movement of data into or out of a register-no interference-saves time</a:t>
            </a:r>
          </a:p>
          <a:p>
            <a:pPr algn="just">
              <a:buFont typeface="Arial" pitchFamily="34" charset="0"/>
              <a:buChar char="•"/>
            </a:pPr>
            <a:r>
              <a:rPr lang="fr-FR" sz="2400" dirty="0" smtClean="0"/>
              <a:t>(t1, t2, t3) </a:t>
            </a:r>
            <a:r>
              <a:rPr lang="fr-FR" sz="2400" dirty="0" err="1" smtClean="0"/>
              <a:t>represents</a:t>
            </a:r>
            <a:r>
              <a:rPr lang="fr-FR" sz="2400" dirty="0" smtClean="0"/>
              <a:t> successive time </a:t>
            </a:r>
            <a:r>
              <a:rPr lang="fr-FR" sz="2400" dirty="0" err="1" smtClean="0"/>
              <a:t>units</a:t>
            </a:r>
            <a:endParaRPr lang="fr-FR" sz="2400" dirty="0" smtClean="0"/>
          </a:p>
          <a:p>
            <a:pPr algn="just">
              <a:buFont typeface="Arial" pitchFamily="34" charset="0"/>
              <a:buChar char="•"/>
            </a:pPr>
            <a:r>
              <a:rPr lang="fr-FR" sz="2400" b="1" dirty="0" smtClean="0">
                <a:latin typeface="Times New Roman" pitchFamily="18" charset="0"/>
                <a:cs typeface="Times New Roman" pitchFamily="18" charset="0"/>
              </a:rPr>
              <a:t>I –</a:t>
            </a:r>
            <a:r>
              <a:rPr lang="fr-FR" sz="2400" dirty="0" smtClean="0">
                <a:latin typeface="Times New Roman" pitchFamily="18" charset="0"/>
                <a:cs typeface="Times New Roman" pitchFamily="18" charset="0"/>
              </a:rPr>
              <a:t>instruction </a:t>
            </a:r>
            <a:r>
              <a:rPr lang="fr-FR" sz="2400" dirty="0" err="1" smtClean="0">
                <a:latin typeface="Times New Roman" pitchFamily="18" charset="0"/>
                <a:cs typeface="Times New Roman" pitchFamily="18" charset="0"/>
              </a:rPr>
              <a:t>length</a:t>
            </a:r>
            <a:endParaRPr lang="en-US" sz="2400" dirty="0" smtClean="0">
              <a:latin typeface="Times New Roman" pitchFamily="18" charset="0"/>
              <a:cs typeface="Times New Roman" pitchFamily="18" charset="0"/>
            </a:endParaRPr>
          </a:p>
          <a:p>
            <a:pPr algn="just">
              <a:buFont typeface="Arial" pitchFamily="34" charset="0"/>
              <a:buChar char="•"/>
            </a:pPr>
            <a:endParaRPr lang="en-US" sz="2400" b="1" dirty="0" smtClean="0">
              <a:latin typeface="Times New Roman" pitchFamily="18" charset="0"/>
              <a:cs typeface="Times New Roman" pitchFamily="18" charset="0"/>
            </a:endParaRPr>
          </a:p>
          <a:p>
            <a:pPr algn="just">
              <a:buFont typeface="Arial" pitchFamily="34" charset="0"/>
              <a:buChar char="•"/>
            </a:pPr>
            <a:endParaRPr lang="en-US" sz="2400" b="1" dirty="0" smtClean="0">
              <a:latin typeface="Times New Roman" pitchFamily="18" charset="0"/>
              <a:cs typeface="Times New Roman" pitchFamily="18" charset="0"/>
            </a:endParaRPr>
          </a:p>
          <a:p>
            <a:pPr algn="just">
              <a:buFont typeface="Arial" pitchFamily="34" charset="0"/>
              <a:buChar char="•"/>
            </a:pP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3891</TotalTime>
  <Words>7559</Words>
  <Application>Microsoft Office PowerPoint</Application>
  <PresentationFormat>On-screen Show (4:3)</PresentationFormat>
  <Paragraphs>972</Paragraphs>
  <Slides>170</Slides>
  <Notes>1</Notes>
  <HiddenSlides>0</HiddenSlides>
  <MMClips>0</MMClips>
  <ScaleCrop>false</ScaleCrop>
  <HeadingPairs>
    <vt:vector size="4" baseType="variant">
      <vt:variant>
        <vt:lpstr>Theme</vt:lpstr>
      </vt:variant>
      <vt:variant>
        <vt:i4>1</vt:i4>
      </vt:variant>
      <vt:variant>
        <vt:lpstr>Slide Titles</vt:lpstr>
      </vt:variant>
      <vt:variant>
        <vt:i4>170</vt:i4>
      </vt:variant>
    </vt:vector>
  </HeadingPairs>
  <TitlesOfParts>
    <vt:vector size="171" baseType="lpstr">
      <vt:lpstr>Solstice</vt:lpstr>
      <vt:lpstr>PowerPoint Presentation</vt:lpstr>
      <vt:lpstr>PowerPoint Presentation</vt:lpstr>
      <vt:lpstr>CPU Structure</vt:lpstr>
      <vt:lpstr>CPU With Systems Bus</vt:lpstr>
      <vt:lpstr>PowerPoint Presentation</vt:lpstr>
      <vt:lpstr>CPU Internal Structure</vt:lpstr>
      <vt:lpstr>PowerPoint Presentation</vt:lpstr>
      <vt:lpstr>Registers</vt:lpstr>
      <vt:lpstr>User Visible Registers</vt:lpstr>
      <vt:lpstr>Example Register Organizations</vt:lpstr>
      <vt:lpstr>PowerPoint Presentation</vt:lpstr>
      <vt:lpstr>PowerPoint Presentation</vt:lpstr>
      <vt:lpstr>PowerPoint Presentation</vt:lpstr>
      <vt:lpstr>General Purpose Registers</vt:lpstr>
      <vt:lpstr>PowerPoint Presentation</vt:lpstr>
      <vt:lpstr>How big?</vt:lpstr>
      <vt:lpstr>Condition Code Registers(Flag Reg)</vt:lpstr>
      <vt:lpstr>PowerPoint Presentation</vt:lpstr>
      <vt:lpstr>Control &amp; Status Registers</vt:lpstr>
      <vt:lpstr>PowerPoint Presentation</vt:lpstr>
      <vt:lpstr>Program Status Word</vt:lpstr>
      <vt:lpstr>PowerPoint Presentation</vt:lpstr>
      <vt:lpstr>PowerPoint Presentation</vt:lpstr>
      <vt:lpstr>General Registers</vt:lpstr>
      <vt:lpstr>Pointer Registers</vt:lpstr>
      <vt:lpstr>PowerPoint Presentation</vt:lpstr>
      <vt:lpstr>Index Registers</vt:lpstr>
      <vt:lpstr>Control Registers</vt:lpstr>
      <vt:lpstr>FLAG REGISTER 8086</vt:lpstr>
      <vt:lpstr>PowerPoint Presentation</vt:lpstr>
      <vt:lpstr>PowerPoint Presentation</vt:lpstr>
      <vt:lpstr>PowerPoint Presentation</vt:lpstr>
      <vt:lpstr>PowerPoint Presentation</vt:lpstr>
      <vt:lpstr>Segment Registers</vt:lpstr>
      <vt:lpstr>INSTRUCTION FORMAT (PENTIUM)</vt:lpstr>
      <vt:lpstr>Instruction Formats</vt:lpstr>
      <vt:lpstr>Instruction Length</vt:lpstr>
      <vt:lpstr>Allocation of Bits</vt:lpstr>
      <vt:lpstr>PowerPoint Presentation</vt:lpstr>
      <vt:lpstr>Pentium Instruction Format</vt:lpstr>
      <vt:lpstr>PowerPoint Presentation</vt:lpstr>
      <vt:lpstr>PENTIUM INSTRUCTION FORMAT</vt:lpstr>
      <vt:lpstr>PENTIUM INSTRUCTION FORMAT</vt:lpstr>
      <vt:lpstr>PowerPoint Presentation</vt:lpstr>
      <vt:lpstr>William Stallings  Computer Organization  and Architecture 6th Edition</vt:lpstr>
      <vt:lpstr>Addressing modes</vt:lpstr>
      <vt:lpstr>Addressing Modes</vt:lpstr>
      <vt:lpstr>PowerPoint Presentation</vt:lpstr>
      <vt:lpstr>Immediate Addressing</vt:lpstr>
      <vt:lpstr>MOV AX, 2000</vt:lpstr>
      <vt:lpstr>Direct(M) Addressing  Diagram</vt:lpstr>
      <vt:lpstr>Direct Addressing</vt:lpstr>
      <vt:lpstr>PowerPoint Presentation</vt:lpstr>
      <vt:lpstr>PowerPoint Presentation</vt:lpstr>
      <vt:lpstr>Indirect Addressing Diagram</vt:lpstr>
      <vt:lpstr>PowerPoint Presentation</vt:lpstr>
      <vt:lpstr>Indirect Addressing (1/2)</vt:lpstr>
      <vt:lpstr>Indirect Addressing (2/2)</vt:lpstr>
      <vt:lpstr>PowerPoint Presentation</vt:lpstr>
      <vt:lpstr>PowerPoint Presentation</vt:lpstr>
      <vt:lpstr>Register Addressing Diagram</vt:lpstr>
      <vt:lpstr>PowerPoint Presentation</vt:lpstr>
      <vt:lpstr>Register Addressing (1/2)</vt:lpstr>
      <vt:lpstr>Register Addressing (2/2)</vt:lpstr>
      <vt:lpstr>Register Indirect Addressing Diagram</vt:lpstr>
      <vt:lpstr>PowerPoint Presentation</vt:lpstr>
      <vt:lpstr>Register Indirect Addressing</vt:lpstr>
      <vt:lpstr>PowerPoint Presentation</vt:lpstr>
      <vt:lpstr>Displacement Addressing  Diagram</vt:lpstr>
      <vt:lpstr>Displacement Addressing</vt:lpstr>
      <vt:lpstr>PowerPoint Presentation</vt:lpstr>
      <vt:lpstr>PowerPoint Presentation</vt:lpstr>
      <vt:lpstr>Relative addressing</vt:lpstr>
      <vt:lpstr>Base-Register Addressing</vt:lpstr>
      <vt:lpstr>Indexed Addressing</vt:lpstr>
      <vt:lpstr>Stack Addressing</vt:lpstr>
      <vt:lpstr>PowerPoint Presentation</vt:lpstr>
      <vt:lpstr>PowerPoint Presentation</vt:lpstr>
      <vt:lpstr>Instruction Cycle</vt:lpstr>
      <vt:lpstr>Instruction Cycle</vt:lpstr>
      <vt:lpstr>PowerPoint Presentation</vt:lpstr>
      <vt:lpstr>Instruction Cycle</vt:lpstr>
      <vt:lpstr>PowerPoint Presentation</vt:lpstr>
      <vt:lpstr>Instruction Cycle</vt:lpstr>
      <vt:lpstr>PowerPoint Presentation</vt:lpstr>
      <vt:lpstr>PowerPoint Presentation</vt:lpstr>
      <vt:lpstr>Instruction Cycle with Interrupts</vt:lpstr>
      <vt:lpstr>Instruction Cycle</vt:lpstr>
      <vt:lpstr>Instruction Cycle State Diagram</vt:lpstr>
      <vt:lpstr>Instruction Cycle State Diagram</vt:lpstr>
      <vt:lpstr>PowerPoint Presentation</vt:lpstr>
      <vt:lpstr>PowerPoint Presentation</vt:lpstr>
      <vt:lpstr>Fetch Cycle-Registers</vt:lpstr>
      <vt:lpstr>Fetch Cycle</vt:lpstr>
      <vt:lpstr>PowerPoint Presentation</vt:lpstr>
      <vt:lpstr>Step 1:</vt:lpstr>
      <vt:lpstr>Step 2:</vt:lpstr>
      <vt:lpstr>Step 3:</vt:lpstr>
      <vt:lpstr>Fetch Sequence (symbolic)</vt:lpstr>
      <vt:lpstr>Indirect Cycle-fetch source operands</vt:lpstr>
      <vt:lpstr>PowerPoint Presentation</vt:lpstr>
      <vt:lpstr>Interrupt Cycle</vt:lpstr>
      <vt:lpstr>PowerPoint Presentation</vt:lpstr>
      <vt:lpstr>PowerPoint Presentation</vt:lpstr>
      <vt:lpstr>Execute Cycle (ADD)</vt:lpstr>
      <vt:lpstr>Micro-Operations</vt:lpstr>
      <vt:lpstr>Constituent Elements of  Program Execution</vt:lpstr>
      <vt:lpstr>Categories of Micro-operation</vt:lpstr>
      <vt:lpstr>William Stallings  Computer Organization  and Architecture</vt:lpstr>
      <vt:lpstr>PowerPoint Presentation</vt:lpstr>
      <vt:lpstr>Functional Requirements(of Control  Unit)</vt:lpstr>
      <vt:lpstr>Registers</vt:lpstr>
      <vt:lpstr>Model of Control Unit</vt:lpstr>
      <vt:lpstr>Functions of Control Unit</vt:lpstr>
      <vt:lpstr>PowerPoint Presentation</vt:lpstr>
      <vt:lpstr>PowerPoint Presentation</vt:lpstr>
      <vt:lpstr>PowerPoint Presentation</vt:lpstr>
      <vt:lpstr>Control Signals( input )</vt:lpstr>
      <vt:lpstr>Control Signals - output</vt:lpstr>
      <vt:lpstr>Control Unit Implementation</vt:lpstr>
      <vt:lpstr>Control Unit Organization- How can we use the concept of microprogramming to implement a control unit?</vt:lpstr>
      <vt:lpstr>Micro-programmed Control   William Stallings  Computer Organization  and Architecture 8th Edition</vt:lpstr>
      <vt:lpstr>PowerPoint Presentation</vt:lpstr>
      <vt:lpstr>Implementation</vt:lpstr>
      <vt:lpstr>Functioning of Micro programmed</vt:lpstr>
      <vt:lpstr>PowerPoint Presentation</vt:lpstr>
      <vt:lpstr>Micro programmed Control Unit Functions</vt:lpstr>
      <vt:lpstr>Next Address Decision</vt:lpstr>
      <vt:lpstr>PowerPoint Presentation</vt:lpstr>
      <vt:lpstr>Advantages and Disadvantages of  Microprogramming</vt:lpstr>
      <vt:lpstr>Tasks Done By Microprogrammed  Control Unit</vt:lpstr>
      <vt:lpstr>Micro Instruction Sequencing-Design Considerations</vt:lpstr>
      <vt:lpstr>Sequencing Techniques</vt:lpstr>
      <vt:lpstr>PowerPoint Presentation</vt:lpstr>
      <vt:lpstr>Address Generation</vt:lpstr>
      <vt:lpstr>PowerPoint Presentation</vt:lpstr>
      <vt:lpstr>Microinstruction execution</vt:lpstr>
      <vt:lpstr>Figure 16.10 Control Unit Organization</vt:lpstr>
      <vt:lpstr>Micro-instruction Types</vt:lpstr>
      <vt:lpstr>Typical Microinstruction Formats</vt:lpstr>
      <vt:lpstr>Horizontal microinstruction</vt:lpstr>
      <vt:lpstr>PowerPoint Presentation</vt:lpstr>
      <vt:lpstr>Horizontal Micro-programming</vt:lpstr>
      <vt:lpstr>Applications of Microprogramming-https://www.geeksforgeeks.org/applications-of-microprogrammed-control-unit/</vt:lpstr>
      <vt:lpstr>William Stallings  Computer Organization  and AChracphtietre1c3ture 7th Edition</vt:lpstr>
      <vt:lpstr>Introduction</vt:lpstr>
      <vt:lpstr>PowerPoint Presentation</vt:lpstr>
      <vt:lpstr>RISC-Reduced Instruction Set  Computer</vt:lpstr>
      <vt:lpstr>CISC-Complex Instruction Set  Computer</vt:lpstr>
      <vt:lpstr>CISC processor features</vt:lpstr>
      <vt:lpstr>CISC processor features</vt:lpstr>
      <vt:lpstr>RISC processor features</vt:lpstr>
      <vt:lpstr>RISC processor features</vt:lpstr>
      <vt:lpstr>PowerPoint Presentation</vt:lpstr>
      <vt:lpstr>PowerPoint Presentation</vt:lpstr>
      <vt:lpstr>Pipelining</vt:lpstr>
      <vt:lpstr>Principles of RISCs Pipeline </vt:lpstr>
      <vt:lpstr>PowerPoint Presentation</vt:lpstr>
      <vt:lpstr>PIPELINING-Ex Laundry Analogy</vt:lpstr>
      <vt:lpstr>PowerPoint Presentation</vt:lpstr>
      <vt:lpstr>Problems with pipeline</vt:lpstr>
      <vt:lpstr>PowerPoint Presentation</vt:lpstr>
      <vt:lpstr>RISC Pipelining</vt:lpstr>
      <vt:lpstr>PowerPoint Presentation</vt:lpstr>
      <vt:lpstr>PowerPoint Presentation</vt:lpstr>
      <vt:lpstr>PowerPoint Presentation</vt:lpstr>
      <vt:lpstr>PowerPoint Presentation</vt:lpstr>
      <vt:lpstr>RISC Architecture</vt:lpstr>
      <vt:lpstr>PowerPoint Presentation</vt:lpstr>
      <vt:lpstr>CISC Architecture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16 Microprogrammed Control</dc:title>
  <dc:creator>Adrian J Pullin</dc:creator>
  <cp:lastModifiedBy>Admin</cp:lastModifiedBy>
  <cp:revision>88</cp:revision>
  <dcterms:created xsi:type="dcterms:W3CDTF">2023-08-21T11:06:01Z</dcterms:created>
  <dcterms:modified xsi:type="dcterms:W3CDTF">2023-10-08T06:14:15Z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2022-10-06T00:00:00Z</vt:filetime>
  </property>
  <property fmtid="{D5CDD505-2E9C-101B-9397-08002B2CF9AE}" pid="3" name="Creator">
    <vt:lpwstr>Microsoft® PowerPoint® 2010</vt:lpwstr>
  </property>
  <property fmtid="{D5CDD505-2E9C-101B-9397-08002B2CF9AE}" pid="4" name="LastSaved">
    <vt:filetime>2023-08-21T00:00:00Z</vt:filetime>
  </property>
</Properties>
</file>