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347" r:id="rId2"/>
    <p:sldId id="584" r:id="rId3"/>
    <p:sldId id="585" r:id="rId4"/>
    <p:sldId id="586" r:id="rId5"/>
    <p:sldId id="587" r:id="rId6"/>
    <p:sldId id="588" r:id="rId7"/>
    <p:sldId id="589" r:id="rId8"/>
    <p:sldId id="590" r:id="rId9"/>
    <p:sldId id="591" r:id="rId10"/>
    <p:sldId id="592" r:id="rId11"/>
    <p:sldId id="593" r:id="rId12"/>
    <p:sldId id="594" r:id="rId13"/>
    <p:sldId id="595" r:id="rId14"/>
    <p:sldId id="596" r:id="rId15"/>
    <p:sldId id="597" r:id="rId16"/>
    <p:sldId id="598" r:id="rId17"/>
    <p:sldId id="599" r:id="rId18"/>
    <p:sldId id="600" r:id="rId19"/>
    <p:sldId id="601" r:id="rId20"/>
    <p:sldId id="602" r:id="rId21"/>
    <p:sldId id="603" r:id="rId22"/>
    <p:sldId id="604" r:id="rId23"/>
    <p:sldId id="605" r:id="rId24"/>
    <p:sldId id="606" r:id="rId25"/>
    <p:sldId id="607" r:id="rId26"/>
    <p:sldId id="608" r:id="rId27"/>
    <p:sldId id="609" r:id="rId28"/>
    <p:sldId id="610" r:id="rId29"/>
    <p:sldId id="611" r:id="rId30"/>
    <p:sldId id="612" r:id="rId31"/>
    <p:sldId id="613" r:id="rId32"/>
    <p:sldId id="614" r:id="rId33"/>
    <p:sldId id="615" r:id="rId34"/>
    <p:sldId id="616" r:id="rId35"/>
    <p:sldId id="617" r:id="rId36"/>
    <p:sldId id="618" r:id="rId37"/>
    <p:sldId id="619" r:id="rId38"/>
    <p:sldId id="620" r:id="rId39"/>
    <p:sldId id="519" r:id="rId40"/>
    <p:sldId id="521" r:id="rId41"/>
    <p:sldId id="522" r:id="rId42"/>
    <p:sldId id="583" r:id="rId43"/>
    <p:sldId id="545" r:id="rId44"/>
    <p:sldId id="468" r:id="rId45"/>
    <p:sldId id="548" r:id="rId46"/>
    <p:sldId id="549" r:id="rId47"/>
    <p:sldId id="550" r:id="rId48"/>
    <p:sldId id="551" r:id="rId49"/>
    <p:sldId id="552" r:id="rId50"/>
    <p:sldId id="553" r:id="rId51"/>
    <p:sldId id="554" r:id="rId52"/>
    <p:sldId id="555" r:id="rId53"/>
    <p:sldId id="556" r:id="rId54"/>
    <p:sldId id="557" r:id="rId55"/>
    <p:sldId id="564" r:id="rId56"/>
    <p:sldId id="558" r:id="rId57"/>
    <p:sldId id="559" r:id="rId58"/>
    <p:sldId id="560" r:id="rId59"/>
    <p:sldId id="561" r:id="rId60"/>
    <p:sldId id="562" r:id="rId61"/>
    <p:sldId id="563" r:id="rId62"/>
    <p:sldId id="645" r:id="rId63"/>
    <p:sldId id="646" r:id="rId64"/>
    <p:sldId id="635" r:id="rId65"/>
    <p:sldId id="636" r:id="rId66"/>
    <p:sldId id="637" r:id="rId67"/>
    <p:sldId id="638" r:id="rId68"/>
    <p:sldId id="639" r:id="rId69"/>
    <p:sldId id="640" r:id="rId70"/>
    <p:sldId id="621" r:id="rId71"/>
    <p:sldId id="622" r:id="rId72"/>
    <p:sldId id="623" r:id="rId73"/>
    <p:sldId id="624" r:id="rId74"/>
    <p:sldId id="625" r:id="rId75"/>
    <p:sldId id="626" r:id="rId76"/>
    <p:sldId id="627" r:id="rId77"/>
    <p:sldId id="628" r:id="rId78"/>
    <p:sldId id="630" r:id="rId79"/>
    <p:sldId id="631" r:id="rId80"/>
    <p:sldId id="632" r:id="rId81"/>
    <p:sldId id="633" r:id="rId82"/>
    <p:sldId id="634" r:id="rId83"/>
    <p:sldId id="641" r:id="rId84"/>
    <p:sldId id="643" r:id="rId85"/>
    <p:sldId id="644" r:id="rId86"/>
    <p:sldId id="647" r:id="rId87"/>
    <p:sldId id="649" r:id="rId88"/>
    <p:sldId id="648" r:id="rId89"/>
    <p:sldId id="650" r:id="rId90"/>
    <p:sldId id="651" r:id="rId91"/>
    <p:sldId id="652" r:id="rId92"/>
    <p:sldId id="653" r:id="rId93"/>
    <p:sldId id="654" r:id="rId94"/>
    <p:sldId id="655" r:id="rId95"/>
    <p:sldId id="656" r:id="rId96"/>
    <p:sldId id="657" r:id="rId97"/>
    <p:sldId id="658" r:id="rId98"/>
    <p:sldId id="659"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2242" autoAdjust="0"/>
  </p:normalViewPr>
  <p:slideViewPr>
    <p:cSldViewPr>
      <p:cViewPr varScale="1">
        <p:scale>
          <a:sx n="57" d="100"/>
          <a:sy n="57" d="100"/>
        </p:scale>
        <p:origin x="-1536" y="-64"/>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44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18-08-2023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https://paldhous.github.io/ucb/2016/dataviz/week2.html</a:t>
            </a:r>
            <a:endParaRPr lang="en-IN"/>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33</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34</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35</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36</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37</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25</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26</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27</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28</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29</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30</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31</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32</a:t>
            </a:fld>
            <a:endParaRPr lang="en-IN"/>
          </a:p>
        </p:txBody>
      </p:sp>
    </p:spTree>
    <p:extLst>
      <p:ext uri="{BB962C8B-B14F-4D97-AF65-F5344CB8AC3E}">
        <p14:creationId xmlns:p14="http://schemas.microsoft.com/office/powerpoint/2010/main" val="31128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F6FE439-C49D-4EC1-BB5F-F12E4768289D}" type="datetime1">
              <a:rPr lang="en-US">
                <a:solidFill>
                  <a:prstClr val="black"/>
                </a:solidFill>
              </a:rPr>
              <a:pPr/>
              <a:t>8/18/2023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8/18/2023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8/18/2023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8/18/2023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8/18/2023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8/18/2023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8/18/2023</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8/18/2023</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8/18/2023</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8/18/2023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userDrawn="1"/>
        </p:nvSpPr>
        <p:spPr>
          <a:xfrm>
            <a:off x="1148443" y="294320"/>
            <a:ext cx="6847115"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userDrawn="1"/>
        </p:nvSpPr>
        <p:spPr>
          <a:xfrm>
            <a:off x="324390" y="6373654"/>
            <a:ext cx="1455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8/18/2023</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userDrawn="1"/>
        </p:nvSpPr>
        <p:spPr>
          <a:xfrm>
            <a:off x="8240198" y="6347051"/>
            <a:ext cx="6014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userDrawn="1"/>
        </p:nvCxnSpPr>
        <p:spPr>
          <a:xfrm>
            <a:off x="173929" y="524443"/>
            <a:ext cx="15020"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958782" y="135448"/>
            <a:ext cx="14374"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29274" y="135448"/>
            <a:ext cx="853669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userDrawn="1"/>
        </p:nvCxnSpPr>
        <p:spPr>
          <a:xfrm>
            <a:off x="188949" y="6398315"/>
            <a:ext cx="240325"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userDrawn="1"/>
        </p:nvCxnSpPr>
        <p:spPr>
          <a:xfrm rot="5400000">
            <a:off x="8611851" y="6330006"/>
            <a:ext cx="454905" cy="267707"/>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 xmlns:a16="http://schemas.microsoft.com/office/drawing/2014/main" id="{8026AED6-E793-48A3-96AF-36A0D1FE2D70}"/>
              </a:ext>
            </a:extLst>
          </p:cNvPr>
          <p:cNvPicPr>
            <a:picLocks noChangeAspect="1"/>
          </p:cNvPicPr>
          <p:nvPr userDrawn="1"/>
        </p:nvPicPr>
        <p:blipFill>
          <a:blip r:embed="rId18"/>
          <a:stretch>
            <a:fillRect/>
          </a:stretch>
        </p:blipFill>
        <p:spPr>
          <a:xfrm>
            <a:off x="454" y="135448"/>
            <a:ext cx="425219" cy="6722552"/>
          </a:xfrm>
          <a:prstGeom prst="rect">
            <a:avLst/>
          </a:prstGeom>
        </p:spPr>
      </p:pic>
      <p:pic>
        <p:nvPicPr>
          <p:cNvPr id="16" name="Picture 15">
            <a:extLst>
              <a:ext uri="{FF2B5EF4-FFF2-40B4-BE49-F238E27FC236}">
                <a16:creationId xmlns="" xmlns:a16="http://schemas.microsoft.com/office/drawing/2014/main" id="{98F5ADD7-F579-4B31-B088-24730AEA76C9}"/>
              </a:ext>
            </a:extLst>
          </p:cNvPr>
          <p:cNvPicPr>
            <a:picLocks noChangeAspect="1"/>
          </p:cNvPicPr>
          <p:nvPr userDrawn="1"/>
        </p:nvPicPr>
        <p:blipFill>
          <a:blip r:embed="rId19"/>
          <a:stretch>
            <a:fillRect/>
          </a:stretch>
        </p:blipFill>
        <p:spPr>
          <a:xfrm>
            <a:off x="429588" y="135448"/>
            <a:ext cx="153343" cy="5305232"/>
          </a:xfrm>
          <a:prstGeom prst="rect">
            <a:avLst/>
          </a:prstGeom>
        </p:spPr>
      </p:pic>
      <p:pic>
        <p:nvPicPr>
          <p:cNvPr id="17" name="Picture 16"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321645" y="6043825"/>
            <a:ext cx="651512" cy="647487"/>
          </a:xfrm>
          <a:prstGeom prst="rect">
            <a:avLst/>
          </a:prstGeom>
        </p:spPr>
      </p:pic>
      <p:pic>
        <p:nvPicPr>
          <p:cNvPr id="18" name="Picture 17"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4" y="6214968"/>
            <a:ext cx="1991676" cy="663892"/>
          </a:xfrm>
          <a:prstGeom prst="rect">
            <a:avLst/>
          </a:prstGeom>
        </p:spPr>
      </p:pic>
      <p:pic>
        <p:nvPicPr>
          <p:cNvPr id="22" name="Picture 21">
            <a:extLst>
              <a:ext uri="{FF2B5EF4-FFF2-40B4-BE49-F238E27FC236}">
                <a16:creationId xmlns="" xmlns:a16="http://schemas.microsoft.com/office/drawing/2014/main" id="{1547C2F5-D0C4-4329-8DC2-48B66EE4F515}"/>
              </a:ext>
            </a:extLst>
          </p:cNvPr>
          <p:cNvPicPr>
            <a:picLocks noChangeAspect="1"/>
          </p:cNvPicPr>
          <p:nvPr userDrawn="1"/>
        </p:nvPicPr>
        <p:blipFill>
          <a:blip r:embed="rId18"/>
          <a:stretch>
            <a:fillRect/>
          </a:stretch>
        </p:blipFill>
        <p:spPr>
          <a:xfrm rot="5400000">
            <a:off x="4987623" y="3550281"/>
            <a:ext cx="385984" cy="6282060"/>
          </a:xfrm>
          <a:prstGeom prst="rect">
            <a:avLst/>
          </a:prstGeom>
        </p:spPr>
      </p:pic>
      <p:pic>
        <p:nvPicPr>
          <p:cNvPr id="23" name="Picture 22">
            <a:extLst>
              <a:ext uri="{FF2B5EF4-FFF2-40B4-BE49-F238E27FC236}">
                <a16:creationId xmlns="" xmlns:a16="http://schemas.microsoft.com/office/drawing/2014/main" id="{B15A553C-6E56-4E14-9B40-3D70033DB61F}"/>
              </a:ext>
            </a:extLst>
          </p:cNvPr>
          <p:cNvPicPr>
            <a:picLocks noChangeAspect="1"/>
          </p:cNvPicPr>
          <p:nvPr userDrawn="1"/>
        </p:nvPicPr>
        <p:blipFill>
          <a:blip r:embed="rId19"/>
          <a:stretch>
            <a:fillRect/>
          </a:stretch>
        </p:blipFill>
        <p:spPr>
          <a:xfrm rot="5400000">
            <a:off x="5093663" y="3283949"/>
            <a:ext cx="173904" cy="628205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2094" y="1628800"/>
            <a:ext cx="7772400" cy="1470025"/>
          </a:xfrm>
        </p:spPr>
        <p:txBody>
          <a:bodyPr>
            <a:normAutofit/>
          </a:bodyPr>
          <a:lstStyle/>
          <a:p>
            <a:pPr algn="ctr"/>
            <a:r>
              <a:rPr lang="en-IN" sz="5400" dirty="0" smtClean="0">
                <a:solidFill>
                  <a:srgbClr val="C00000"/>
                </a:solidFill>
                <a:latin typeface="Marcellus" panose="020E0602050203020307" pitchFamily="34" charset="0"/>
              </a:rPr>
              <a:t>Data </a:t>
            </a:r>
            <a:r>
              <a:rPr lang="en-IN" sz="5400" dirty="0">
                <a:solidFill>
                  <a:srgbClr val="C00000"/>
                </a:solidFill>
                <a:latin typeface="Marcellus" panose="020E0602050203020307" pitchFamily="34" charset="0"/>
              </a:rPr>
              <a:t>Visualization</a:t>
            </a:r>
            <a:br>
              <a:rPr lang="en-IN" sz="5400" dirty="0">
                <a:solidFill>
                  <a:srgbClr val="C00000"/>
                </a:solidFill>
                <a:latin typeface="Marcellus" panose="020E0602050203020307" pitchFamily="34" charset="0"/>
              </a:rPr>
            </a:br>
            <a:r>
              <a:rPr lang="en-IN" dirty="0">
                <a:solidFill>
                  <a:srgbClr val="C00000"/>
                </a:solidFill>
                <a:latin typeface="Marcellus" panose="020E0602050203020307" pitchFamily="34" charset="0"/>
              </a:rPr>
              <a:t>Design principles</a:t>
            </a:r>
            <a:endParaRPr lang="en-IN" sz="5400" dirty="0">
              <a:solidFill>
                <a:srgbClr val="C00000"/>
              </a:solidFill>
              <a:latin typeface="Marcellus" panose="020E0602050203020307" pitchFamily="34" charset="0"/>
            </a:endParaRPr>
          </a:p>
        </p:txBody>
      </p:sp>
      <p:sp>
        <p:nvSpPr>
          <p:cNvPr id="3" name="Subtitle 2"/>
          <p:cNvSpPr>
            <a:spLocks noGrp="1"/>
          </p:cNvSpPr>
          <p:nvPr>
            <p:ph type="subTitle" idx="1"/>
          </p:nvPr>
        </p:nvSpPr>
        <p:spPr>
          <a:xfrm>
            <a:off x="1043608" y="4465508"/>
            <a:ext cx="7734334" cy="1752600"/>
          </a:xfrm>
        </p:spPr>
        <p:txBody>
          <a:bodyPr>
            <a:noAutofit/>
          </a:bodyPr>
          <a:lstStyle/>
          <a:p>
            <a:pPr algn="ctr"/>
            <a:r>
              <a:rPr lang="en-IN" sz="2000" dirty="0" smtClean="0">
                <a:solidFill>
                  <a:schemeClr val="tx1">
                    <a:lumMod val="85000"/>
                    <a:lumOff val="15000"/>
                  </a:schemeClr>
                </a:solidFill>
                <a:latin typeface="Marcellus" panose="020E0602050203020307" pitchFamily="34" charset="0"/>
              </a:rPr>
              <a:t>Assistant </a:t>
            </a:r>
            <a:r>
              <a:rPr lang="en-IN" sz="2000" dirty="0">
                <a:solidFill>
                  <a:schemeClr val="tx1">
                    <a:lumMod val="85000"/>
                    <a:lumOff val="15000"/>
                  </a:schemeClr>
                </a:solidFill>
                <a:latin typeface="Marcellus" panose="020E0602050203020307" pitchFamily="34" charset="0"/>
              </a:rPr>
              <a:t>Professor</a:t>
            </a:r>
          </a:p>
          <a:p>
            <a:pPr algn="ctr"/>
            <a:r>
              <a:rPr lang="en-IN" sz="2000" dirty="0">
                <a:solidFill>
                  <a:schemeClr val="tx1">
                    <a:lumMod val="85000"/>
                    <a:lumOff val="15000"/>
                  </a:schemeClr>
                </a:solidFill>
                <a:latin typeface="Marcellus" panose="020E0602050203020307" pitchFamily="34" charset="0"/>
              </a:rPr>
              <a:t>Department of </a:t>
            </a:r>
            <a:r>
              <a:rPr lang="en-IN" sz="2000" dirty="0" smtClean="0">
                <a:solidFill>
                  <a:schemeClr val="tx1">
                    <a:lumMod val="85000"/>
                    <a:lumOff val="15000"/>
                  </a:schemeClr>
                </a:solidFill>
                <a:latin typeface="Marcellus" panose="020E0602050203020307" pitchFamily="34" charset="0"/>
              </a:rPr>
              <a:t>Computer </a:t>
            </a:r>
            <a:r>
              <a:rPr lang="en-IN" sz="2000" dirty="0">
                <a:solidFill>
                  <a:schemeClr val="tx1">
                    <a:lumMod val="85000"/>
                    <a:lumOff val="15000"/>
                  </a:schemeClr>
                </a:solidFill>
                <a:latin typeface="Marcellus" panose="020E0602050203020307" pitchFamily="34" charset="0"/>
              </a:rPr>
              <a:t>Engineering </a:t>
            </a:r>
          </a:p>
          <a:p>
            <a:pPr algn="ctr"/>
            <a:r>
              <a:rPr lang="en-IN" sz="2000" dirty="0">
                <a:solidFill>
                  <a:schemeClr val="tx1">
                    <a:lumMod val="85000"/>
                    <a:lumOff val="15000"/>
                  </a:schemeClr>
                </a:solidFill>
                <a:latin typeface="Marcellus" panose="020E0602050203020307" pitchFamily="34" charset="0"/>
              </a:rPr>
              <a:t>K. J. Somaiya College of Engineering</a:t>
            </a:r>
          </a:p>
          <a:p>
            <a:pPr algn="ctr"/>
            <a:r>
              <a:rPr lang="en-IN" sz="2000" dirty="0" smtClean="0">
                <a:solidFill>
                  <a:schemeClr val="tx1">
                    <a:lumMod val="85000"/>
                    <a:lumOff val="15000"/>
                  </a:schemeClr>
                </a:solidFill>
                <a:latin typeface="Marcellus" panose="020E0602050203020307" pitchFamily="34" charset="0"/>
              </a:rPr>
              <a:t>Somaiya </a:t>
            </a:r>
            <a:r>
              <a:rPr lang="en-IN" sz="2000" dirty="0" err="1">
                <a:solidFill>
                  <a:schemeClr val="tx1">
                    <a:lumMod val="85000"/>
                    <a:lumOff val="15000"/>
                  </a:schemeClr>
                </a:solidFill>
                <a:latin typeface="Marcellus" panose="020E0602050203020307" pitchFamily="34" charset="0"/>
              </a:rPr>
              <a:t>Vidyavihar</a:t>
            </a:r>
            <a:r>
              <a:rPr lang="en-IN" sz="2000" dirty="0">
                <a:solidFill>
                  <a:schemeClr val="tx1">
                    <a:lumMod val="85000"/>
                    <a:lumOff val="15000"/>
                  </a:schemeClr>
                </a:solidFill>
                <a:latin typeface="Marcellus" panose="020E0602050203020307" pitchFamily="34" charset="0"/>
              </a:rPr>
              <a:t> University</a:t>
            </a: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454" y="2220"/>
            <a:ext cx="425219"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4"/>
          <a:stretch>
            <a:fillRect/>
          </a:stretch>
        </p:blipFill>
        <p:spPr>
          <a:xfrm>
            <a:off x="425673" y="0"/>
            <a:ext cx="157258" cy="544068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930" y="2219"/>
            <a:ext cx="1991676" cy="663892"/>
          </a:xfrm>
          <a:prstGeom prst="rect">
            <a:avLst/>
          </a:prstGeom>
        </p:spPr>
      </p:pic>
      <p:sp>
        <p:nvSpPr>
          <p:cNvPr id="8" name="Footer Placeholder 7"/>
          <p:cNvSpPr>
            <a:spLocks noGrp="1"/>
          </p:cNvSpPr>
          <p:nvPr>
            <p:ph type="ftr" sz="quarter" idx="4294967295"/>
          </p:nvPr>
        </p:nvSpPr>
        <p:spPr>
          <a:xfrm>
            <a:off x="3028950" y="6356351"/>
            <a:ext cx="3086100" cy="365125"/>
          </a:xfrm>
          <a:prstGeom prst="rect">
            <a:avLst/>
          </a:prstGeom>
        </p:spPr>
        <p:txBody>
          <a:bodyPr/>
          <a:lstStyle/>
          <a:p>
            <a:r>
              <a:rPr lang="fi-FI" dirty="0" smtClean="0"/>
              <a:t>sheetalpereira@somaiya.edu</a:t>
            </a:r>
            <a:endParaRPr lang="en-US" dirty="0"/>
          </a:p>
        </p:txBody>
      </p:sp>
      <p:sp>
        <p:nvSpPr>
          <p:cNvPr id="9" name="Rectangle 8"/>
          <p:cNvSpPr/>
          <p:nvPr/>
        </p:nvSpPr>
        <p:spPr>
          <a:xfrm>
            <a:off x="1578768" y="3372901"/>
            <a:ext cx="6812008" cy="461665"/>
          </a:xfrm>
          <a:prstGeom prst="rect">
            <a:avLst/>
          </a:prstGeom>
        </p:spPr>
        <p:txBody>
          <a:bodyPr wrap="square">
            <a:spAutoFit/>
          </a:bodyPr>
          <a:lstStyle/>
          <a:p>
            <a:pPr algn="ctr"/>
            <a:r>
              <a:rPr lang="en-IN" sz="2400" dirty="0" err="1" smtClean="0">
                <a:solidFill>
                  <a:schemeClr val="tx1">
                    <a:lumMod val="85000"/>
                    <a:lumOff val="15000"/>
                  </a:schemeClr>
                </a:solidFill>
                <a:latin typeface="Marcellus" panose="020E0602050203020307" pitchFamily="34" charset="0"/>
              </a:rPr>
              <a:t>Sheetal</a:t>
            </a:r>
            <a:r>
              <a:rPr lang="en-IN" sz="2400" dirty="0" smtClean="0">
                <a:solidFill>
                  <a:schemeClr val="tx1">
                    <a:lumMod val="85000"/>
                    <a:lumOff val="15000"/>
                  </a:schemeClr>
                </a:solidFill>
                <a:latin typeface="Marcellus" panose="020E0602050203020307" pitchFamily="34" charset="0"/>
              </a:rPr>
              <a:t> Pereira</a:t>
            </a:r>
            <a:endParaRPr lang="en-IN" sz="2400" dirty="0">
              <a:solidFill>
                <a:schemeClr val="tx1">
                  <a:lumMod val="85000"/>
                  <a:lumOff val="15000"/>
                </a:schemeClr>
              </a:solidFill>
              <a:latin typeface="Marcellus" panose="020E0602050203020307" pitchFamily="34" charset="0"/>
            </a:endParaRPr>
          </a:p>
        </p:txBody>
      </p:sp>
    </p:spTree>
    <p:extLst>
      <p:ext uri="{BB962C8B-B14F-4D97-AF65-F5344CB8AC3E}">
        <p14:creationId xmlns:p14="http://schemas.microsoft.com/office/powerpoint/2010/main" val="42001538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a:t>
            </a:r>
            <a:r>
              <a:rPr lang="en-IN" dirty="0"/>
              <a:t>principles Categorical, time series, and statistical data graphics</a:t>
            </a:r>
          </a:p>
        </p:txBody>
      </p:sp>
      <p:sp>
        <p:nvSpPr>
          <p:cNvPr id="3" name="Content Placeholder 2"/>
          <p:cNvSpPr>
            <a:spLocks noGrp="1"/>
          </p:cNvSpPr>
          <p:nvPr>
            <p:ph idx="1"/>
          </p:nvPr>
        </p:nvSpPr>
        <p:spPr>
          <a:xfrm>
            <a:off x="700004" y="1196752"/>
            <a:ext cx="8229600" cy="4968551"/>
          </a:xfrm>
        </p:spPr>
        <p:txBody>
          <a:bodyPr>
            <a:normAutofit fontScale="92500" lnSpcReduction="20000"/>
          </a:bodyPr>
          <a:lstStyle/>
          <a:p>
            <a:r>
              <a:rPr lang="en-IN" b="1" dirty="0"/>
              <a:t>1. Tell the truth</a:t>
            </a:r>
          </a:p>
          <a:p>
            <a:r>
              <a:rPr lang="en-IN" dirty="0" smtClean="0"/>
              <a:t>There </a:t>
            </a:r>
            <a:r>
              <a:rPr lang="en-IN" dirty="0"/>
              <a:t>are a plethora of graphs that misguide the reader by showcasing skewed data and projecting false narratives</a:t>
            </a:r>
            <a:r>
              <a:rPr lang="en-IN" dirty="0" smtClean="0"/>
              <a:t>.</a:t>
            </a:r>
          </a:p>
          <a:p>
            <a:r>
              <a:rPr lang="en-IN" i="1" dirty="0"/>
              <a:t>The job of the presenter is to inform the audience, not influence them</a:t>
            </a:r>
            <a:r>
              <a:rPr lang="en-IN" i="1" dirty="0" smtClean="0"/>
              <a:t>.</a:t>
            </a:r>
          </a:p>
          <a:p>
            <a:r>
              <a:rPr lang="en-IN" dirty="0"/>
              <a:t>Avoid these three misleading methods to ensure that your graphs are clear and </a:t>
            </a:r>
            <a:r>
              <a:rPr lang="en-IN" dirty="0" smtClean="0"/>
              <a:t>honest.</a:t>
            </a: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3883867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a:t>
            </a:r>
            <a:r>
              <a:rPr lang="en-IN" dirty="0"/>
              <a:t>principles Categorical, time series, and statistical data graphics</a:t>
            </a:r>
          </a:p>
        </p:txBody>
      </p:sp>
      <p:sp>
        <p:nvSpPr>
          <p:cNvPr id="3" name="Content Placeholder 2"/>
          <p:cNvSpPr>
            <a:spLocks noGrp="1"/>
          </p:cNvSpPr>
          <p:nvPr>
            <p:ph idx="1"/>
          </p:nvPr>
        </p:nvSpPr>
        <p:spPr>
          <a:xfrm>
            <a:off x="700004" y="1196752"/>
            <a:ext cx="8229600" cy="4968551"/>
          </a:xfrm>
        </p:spPr>
        <p:txBody>
          <a:bodyPr>
            <a:normAutofit fontScale="85000" lnSpcReduction="20000"/>
          </a:bodyPr>
          <a:lstStyle/>
          <a:p>
            <a:r>
              <a:rPr lang="en-IN" b="1" dirty="0"/>
              <a:t>1. Tell the truth</a:t>
            </a:r>
          </a:p>
          <a:p>
            <a:r>
              <a:rPr lang="en-IN" b="1" dirty="0"/>
              <a:t>A. Omitting the baseline</a:t>
            </a:r>
          </a:p>
          <a:p>
            <a:r>
              <a:rPr lang="en-IN" dirty="0"/>
              <a:t>Generally, the baseline for a graph should start from zero unless specified otherwise. By starting the baseline from a different number, it can bias the perception of data. This technique is used to make the difference between data points seem to be greater than actual</a:t>
            </a:r>
            <a:r>
              <a:rPr lang="en-IN" dirty="0" smtClean="0"/>
              <a:t>.</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1463014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sz="3200" dirty="0" smtClean="0"/>
              <a:t>Design </a:t>
            </a:r>
            <a:r>
              <a:rPr lang="en-IN" sz="3200" dirty="0"/>
              <a:t>principles Categorical, time series, and statistical data graphics</a:t>
            </a:r>
          </a:p>
        </p:txBody>
      </p:sp>
      <p:sp>
        <p:nvSpPr>
          <p:cNvPr id="3" name="Content Placeholder 2"/>
          <p:cNvSpPr>
            <a:spLocks noGrp="1"/>
          </p:cNvSpPr>
          <p:nvPr>
            <p:ph idx="1"/>
          </p:nvPr>
        </p:nvSpPr>
        <p:spPr>
          <a:xfrm>
            <a:off x="700004" y="836712"/>
            <a:ext cx="8229600" cy="5328591"/>
          </a:xfrm>
        </p:spPr>
        <p:txBody>
          <a:bodyPr>
            <a:normAutofit/>
          </a:bodyPr>
          <a:lstStyle/>
          <a:p>
            <a:r>
              <a:rPr lang="en-IN" b="1" dirty="0"/>
              <a:t>1. Tell the truth</a:t>
            </a:r>
          </a:p>
          <a:p>
            <a:r>
              <a:rPr lang="en-IN" b="1" dirty="0"/>
              <a:t>A. Omitting the baseline</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784887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46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412776"/>
            <a:ext cx="8229600" cy="4752527"/>
          </a:xfrm>
        </p:spPr>
        <p:txBody>
          <a:bodyPr>
            <a:normAutofit fontScale="85000" lnSpcReduction="20000"/>
          </a:bodyPr>
          <a:lstStyle/>
          <a:p>
            <a:r>
              <a:rPr lang="en-IN" b="1" dirty="0"/>
              <a:t>1. Tell the truth</a:t>
            </a:r>
          </a:p>
          <a:p>
            <a:r>
              <a:rPr lang="en-IN" b="1" dirty="0"/>
              <a:t>B. Going against the conventions</a:t>
            </a:r>
          </a:p>
          <a:p>
            <a:r>
              <a:rPr lang="en-IN" dirty="0"/>
              <a:t>There are certain conventions when plotting data. A larger bar indicates a greater amount, and a bigger area represents a higher number of values. By going against the convention, the viewer is unwittingly led to a wrong inference.</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1370785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472607"/>
          </a:xfrm>
        </p:spPr>
        <p:txBody>
          <a:bodyPr>
            <a:normAutofit/>
          </a:bodyPr>
          <a:lstStyle/>
          <a:p>
            <a:r>
              <a:rPr lang="en-IN" b="1" dirty="0"/>
              <a:t>1. Tell the truth</a:t>
            </a:r>
          </a:p>
          <a:p>
            <a:r>
              <a:rPr lang="en-IN" b="1" dirty="0"/>
              <a:t>B. Going against the conventions</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27280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465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96752"/>
            <a:ext cx="8229600" cy="4968551"/>
          </a:xfrm>
        </p:spPr>
        <p:txBody>
          <a:bodyPr>
            <a:normAutofit fontScale="92500" lnSpcReduction="10000"/>
          </a:bodyPr>
          <a:lstStyle/>
          <a:p>
            <a:r>
              <a:rPr lang="en-IN" b="1" dirty="0"/>
              <a:t>1. Tell the truth</a:t>
            </a:r>
          </a:p>
          <a:p>
            <a:r>
              <a:rPr lang="en-IN" b="1" dirty="0"/>
              <a:t>C. Cherry-picking data</a:t>
            </a:r>
          </a:p>
          <a:p>
            <a:r>
              <a:rPr lang="en-IN" dirty="0"/>
              <a:t>Cherry-picking is when only a few data points are plotted to show a misleading trend. This is one of the most common tactics used to mislead or deceive the audience.</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377676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472607"/>
          </a:xfrm>
        </p:spPr>
        <p:txBody>
          <a:bodyPr>
            <a:normAutofit/>
          </a:bodyPr>
          <a:lstStyle/>
          <a:p>
            <a:r>
              <a:rPr lang="en-IN" b="1" dirty="0"/>
              <a:t>1. Tell the truth</a:t>
            </a:r>
          </a:p>
          <a:p>
            <a:r>
              <a:rPr lang="en-IN" b="1" dirty="0"/>
              <a:t>C. Cherry-picking data</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95463"/>
            <a:ext cx="7776864" cy="429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008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a:t>
            </a:r>
            <a:r>
              <a:rPr lang="en-IN" dirty="0"/>
              <a:t>principles Categorical, time series, and statistical data graphics</a:t>
            </a:r>
          </a:p>
        </p:txBody>
      </p:sp>
      <p:sp>
        <p:nvSpPr>
          <p:cNvPr id="3" name="Content Placeholder 2"/>
          <p:cNvSpPr>
            <a:spLocks noGrp="1"/>
          </p:cNvSpPr>
          <p:nvPr>
            <p:ph idx="1"/>
          </p:nvPr>
        </p:nvSpPr>
        <p:spPr>
          <a:xfrm>
            <a:off x="700004" y="1124744"/>
            <a:ext cx="8229600" cy="5040559"/>
          </a:xfrm>
        </p:spPr>
        <p:txBody>
          <a:bodyPr>
            <a:normAutofit fontScale="62500" lnSpcReduction="20000"/>
          </a:bodyPr>
          <a:lstStyle/>
          <a:p>
            <a:r>
              <a:rPr lang="en-IN" sz="4200" b="1" baseline="-25000" dirty="0"/>
              <a:t>2. Know your audience</a:t>
            </a:r>
          </a:p>
          <a:p>
            <a:r>
              <a:rPr lang="en-IN" sz="4200" baseline="-25000" dirty="0"/>
              <a:t>More often than not, you will be creating data visualizations to communicate information to an audience. The whole point of creating the </a:t>
            </a:r>
            <a:r>
              <a:rPr lang="en-IN" sz="4200" baseline="-25000" dirty="0" err="1"/>
              <a:t>viz</a:t>
            </a:r>
            <a:r>
              <a:rPr lang="en-IN" sz="4200" baseline="-25000" dirty="0"/>
              <a:t> is lost if the message is not conveyed.</a:t>
            </a:r>
          </a:p>
          <a:p>
            <a:r>
              <a:rPr lang="en-IN" sz="4200" baseline="-25000" dirty="0"/>
              <a:t>Show what you have in a way they want to see.</a:t>
            </a:r>
          </a:p>
          <a:p>
            <a:r>
              <a:rPr lang="en-IN" sz="4200" baseline="-25000" dirty="0"/>
              <a:t>A good data visualization should resonate with the audience and to make sure that it does, follow these guidelines:-</a:t>
            </a:r>
          </a:p>
          <a:p>
            <a:r>
              <a:rPr lang="en-IN" sz="4200" baseline="-25000" dirty="0"/>
              <a:t>Display data according to the job role.</a:t>
            </a:r>
          </a:p>
          <a:p>
            <a:r>
              <a:rPr lang="en-IN" sz="4200" baseline="-25000" dirty="0"/>
              <a:t>Take into consideration the education and expertise of the audience in relation to the topic of the </a:t>
            </a:r>
            <a:r>
              <a:rPr lang="en-IN" sz="4200" baseline="-25000" dirty="0" err="1"/>
              <a:t>dataviz</a:t>
            </a:r>
            <a:r>
              <a:rPr lang="en-IN" sz="4200" baseline="-25000" dirty="0"/>
              <a:t>.</a:t>
            </a:r>
          </a:p>
          <a:p>
            <a:r>
              <a:rPr lang="en-IN" sz="4200" baseline="-25000" dirty="0"/>
              <a:t>Be sensitive to ethnicity and cultural values.</a:t>
            </a:r>
          </a:p>
          <a:p>
            <a:r>
              <a:rPr lang="en-IN" sz="4200" baseline="-25000" dirty="0"/>
              <a:t>Focus on the literacy of the audience in terms of technical terms, statistics, language</a:t>
            </a:r>
            <a:r>
              <a:rPr lang="en-IN" sz="4200" baseline="-25000" dirty="0" smtClean="0"/>
              <a:t>.</a:t>
            </a:r>
            <a:endParaRPr lang="en-IN" sz="4200" baseline="-25000" dirty="0"/>
          </a:p>
          <a:p>
            <a:pPr marL="0" indent="0">
              <a:buNone/>
            </a:pPr>
            <a:endParaRPr lang="en-IN" sz="4200" baseline="-25000" dirty="0" smtClean="0"/>
          </a:p>
          <a:p>
            <a:pPr marL="0" indent="0">
              <a:buNone/>
            </a:pPr>
            <a:endParaRPr lang="en-IN" sz="4200" baseline="-25000" dirty="0" smtClean="0"/>
          </a:p>
          <a:p>
            <a:pPr marL="0" indent="0">
              <a:buNone/>
            </a:pPr>
            <a:endParaRPr lang="en-IN" sz="3800"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4134801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040559"/>
          </a:xfrm>
        </p:spPr>
        <p:txBody>
          <a:bodyPr>
            <a:normAutofit fontScale="25000" lnSpcReduction="20000"/>
          </a:bodyPr>
          <a:lstStyle/>
          <a:p>
            <a:r>
              <a:rPr lang="en-IN" sz="7400" b="1" dirty="0"/>
              <a:t>2. Know your audience</a:t>
            </a:r>
          </a:p>
          <a:p>
            <a:r>
              <a:rPr lang="en-IN" sz="7400" dirty="0"/>
              <a:t>More often than not, you will be creating data visualizations to communicate information to an audience. The whole point of creating the </a:t>
            </a:r>
            <a:r>
              <a:rPr lang="en-IN" sz="7400" dirty="0" err="1"/>
              <a:t>viz</a:t>
            </a:r>
            <a:r>
              <a:rPr lang="en-IN" sz="7400" dirty="0"/>
              <a:t> is lost if the message is not conveyed.</a:t>
            </a:r>
          </a:p>
          <a:p>
            <a:r>
              <a:rPr lang="en-IN" sz="7400" dirty="0"/>
              <a:t>Show what you have in a way they want to see.</a:t>
            </a:r>
          </a:p>
          <a:p>
            <a:r>
              <a:rPr lang="en-IN" sz="7400" dirty="0"/>
              <a:t>A good data visualization should resonate with the audience and to make sure that it does, follow these guidelines:-</a:t>
            </a:r>
          </a:p>
          <a:p>
            <a:r>
              <a:rPr lang="en-IN" sz="7400" dirty="0"/>
              <a:t>Display data according to the job role.</a:t>
            </a:r>
          </a:p>
          <a:p>
            <a:r>
              <a:rPr lang="en-IN" sz="7400" dirty="0"/>
              <a:t>Take into consideration the education and expertise of the audience in relation to the topic of the </a:t>
            </a:r>
            <a:r>
              <a:rPr lang="en-IN" sz="7400" dirty="0" err="1"/>
              <a:t>dataviz</a:t>
            </a:r>
            <a:r>
              <a:rPr lang="en-IN" sz="7400" dirty="0"/>
              <a:t>.</a:t>
            </a:r>
          </a:p>
          <a:p>
            <a:r>
              <a:rPr lang="en-IN" sz="7400" dirty="0"/>
              <a:t>Be sensitive to ethnicity and cultural values.</a:t>
            </a:r>
          </a:p>
          <a:p>
            <a:r>
              <a:rPr lang="en-IN" sz="7400" dirty="0"/>
              <a:t>Focus on the literacy of the audience in terms of technical terms, statistics, language</a:t>
            </a:r>
            <a:r>
              <a:rPr lang="en-IN" sz="7400" dirty="0" smtClean="0"/>
              <a:t>.</a:t>
            </a:r>
            <a:endParaRPr lang="en-IN" sz="7400" dirty="0"/>
          </a:p>
          <a:p>
            <a:pPr marL="0" indent="0">
              <a:buNone/>
            </a:pPr>
            <a:endParaRPr lang="en-IN" sz="3800" dirty="0" smtClean="0"/>
          </a:p>
          <a:p>
            <a:pPr marL="0" indent="0">
              <a:buNone/>
            </a:pPr>
            <a:endParaRPr lang="en-IN" sz="3800" dirty="0" smtClean="0"/>
          </a:p>
          <a:p>
            <a:pPr marL="0" indent="0">
              <a:buNone/>
            </a:pPr>
            <a:endParaRPr lang="en-IN" sz="3800" dirty="0"/>
          </a:p>
          <a:p>
            <a:pPr marL="0" indent="0">
              <a:buNone/>
            </a:pPr>
            <a:endParaRPr lang="en-IN" sz="3800" dirty="0" smtClean="0"/>
          </a:p>
          <a:p>
            <a:pPr marL="0" indent="0">
              <a:buNone/>
            </a:pPr>
            <a:endParaRPr lang="en-IN" sz="3800" dirty="0"/>
          </a:p>
          <a:p>
            <a:pPr marL="0" indent="0">
              <a:buNone/>
            </a:pPr>
            <a:endParaRPr lang="en-IN" sz="3800" dirty="0" smtClean="0"/>
          </a:p>
          <a:p>
            <a:pPr marL="0" indent="0">
              <a:buNone/>
            </a:pPr>
            <a:endParaRPr lang="en-IN" sz="3800" dirty="0"/>
          </a:p>
          <a:p>
            <a:pPr marL="0" indent="0">
              <a:buNone/>
            </a:pPr>
            <a:endParaRPr lang="en-IN" sz="3800" dirty="0" smtClean="0"/>
          </a:p>
          <a:p>
            <a:pPr marL="0" indent="0">
              <a:buNone/>
            </a:pPr>
            <a:endParaRPr lang="en-IN" sz="3800"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600352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340768"/>
            <a:ext cx="8229600" cy="4824535"/>
          </a:xfrm>
        </p:spPr>
        <p:txBody>
          <a:bodyPr>
            <a:normAutofit fontScale="32500" lnSpcReduction="20000"/>
          </a:bodyPr>
          <a:lstStyle/>
          <a:p>
            <a:r>
              <a:rPr lang="en-IN" sz="5800" dirty="0"/>
              <a:t>four scenarios where you should choose your data </a:t>
            </a:r>
            <a:r>
              <a:rPr lang="en-IN" sz="5800" dirty="0" err="1"/>
              <a:t>viz</a:t>
            </a:r>
            <a:r>
              <a:rPr lang="en-IN" sz="5800" dirty="0"/>
              <a:t> according to the audience you are presenting for</a:t>
            </a:r>
            <a:r>
              <a:rPr lang="en-IN" sz="5800" dirty="0" smtClean="0"/>
              <a:t>.</a:t>
            </a:r>
          </a:p>
          <a:p>
            <a:pPr marL="0" indent="0">
              <a:buNone/>
            </a:pPr>
            <a:endParaRPr lang="en-IN" sz="5800" dirty="0" smtClean="0"/>
          </a:p>
          <a:p>
            <a:r>
              <a:rPr lang="en-IN" sz="5800" b="1" dirty="0"/>
              <a:t>A. Based on the job roles</a:t>
            </a:r>
          </a:p>
          <a:p>
            <a:r>
              <a:rPr lang="en-IN" sz="5800" dirty="0"/>
              <a:t>You should present high-level data without too many details to the top-level management, while the various departments should be shown an overall picture with more details of their specific department.</a:t>
            </a:r>
          </a:p>
          <a:p>
            <a:r>
              <a:rPr lang="en-IN" sz="1800" dirty="0"/>
              <a:t/>
            </a:r>
            <a:br>
              <a:rPr lang="en-IN" sz="1800" dirty="0"/>
            </a:br>
            <a:endParaRPr lang="en-IN" sz="2600" dirty="0" smtClean="0"/>
          </a:p>
          <a:p>
            <a:pPr marL="0" indent="0">
              <a:buNone/>
            </a:pPr>
            <a:endParaRPr lang="en-IN" sz="3800" dirty="0"/>
          </a:p>
          <a:p>
            <a:pPr marL="0" indent="0">
              <a:buNone/>
            </a:pPr>
            <a:endParaRPr lang="en-IN" sz="3800" dirty="0" smtClean="0"/>
          </a:p>
          <a:p>
            <a:pPr marL="0" indent="0">
              <a:buNone/>
            </a:pPr>
            <a:endParaRPr lang="en-IN" sz="3800" dirty="0"/>
          </a:p>
          <a:p>
            <a:pPr marL="0" indent="0">
              <a:buNone/>
            </a:pPr>
            <a:endParaRPr lang="en-IN" sz="3800" dirty="0" smtClean="0"/>
          </a:p>
          <a:p>
            <a:pPr marL="0" indent="0">
              <a:buNone/>
            </a:pPr>
            <a:endParaRPr lang="en-IN" sz="3800" dirty="0"/>
          </a:p>
          <a:p>
            <a:pPr marL="0" indent="0">
              <a:buNone/>
            </a:pPr>
            <a:endParaRPr lang="en-IN" sz="3800" dirty="0" smtClean="0"/>
          </a:p>
          <a:p>
            <a:pPr marL="0" indent="0">
              <a:buNone/>
            </a:pPr>
            <a:endParaRPr lang="en-IN" sz="3800"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445618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a:t>
            </a:r>
            <a:r>
              <a:rPr lang="en-IN" dirty="0"/>
              <a:t>Categorical, time series, and statistical data graphics 	</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Unity/Harmony</a:t>
            </a:r>
          </a:p>
          <a:p>
            <a:r>
              <a:rPr lang="en-IN" dirty="0" smtClean="0"/>
              <a:t>Balance</a:t>
            </a:r>
          </a:p>
          <a:p>
            <a:r>
              <a:rPr lang="en-IN" dirty="0" smtClean="0"/>
              <a:t>Hierarchy</a:t>
            </a:r>
          </a:p>
          <a:p>
            <a:r>
              <a:rPr lang="en-IN" dirty="0" smtClean="0"/>
              <a:t>Scale/Proportion</a:t>
            </a:r>
          </a:p>
          <a:p>
            <a:r>
              <a:rPr lang="en-IN" dirty="0" smtClean="0"/>
              <a:t>Dominance/Emphasis</a:t>
            </a:r>
          </a:p>
          <a:p>
            <a:r>
              <a:rPr lang="en-IN" dirty="0" smtClean="0"/>
              <a:t>Similarity and contrast</a:t>
            </a:r>
            <a:r>
              <a:rPr lang="en-IN" dirty="0"/>
              <a:t/>
            </a:r>
            <a:br>
              <a:rPr lang="en-IN" dirty="0"/>
            </a:br>
            <a:endParaRPr lang="en-IN" dirty="0"/>
          </a:p>
        </p:txBody>
      </p:sp>
    </p:spTree>
    <p:extLst>
      <p:ext uri="{BB962C8B-B14F-4D97-AF65-F5344CB8AC3E}">
        <p14:creationId xmlns:p14="http://schemas.microsoft.com/office/powerpoint/2010/main" val="2325335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63284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263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p:txBody>
          <a:bodyPr/>
          <a:lstStyle/>
          <a:p>
            <a:r>
              <a:rPr lang="en-IN" b="1" dirty="0"/>
              <a:t>B. Based on technical literacy</a:t>
            </a:r>
          </a:p>
          <a:p>
            <a:r>
              <a:rPr lang="en-IN" dirty="0"/>
              <a:t>Use charts and figures based on the audience’s knowledge of statistics and visualization. You can show more or less complicated information and graphs according to the end-user.</a:t>
            </a:r>
          </a:p>
          <a:p>
            <a:pPr marL="0" indent="0">
              <a:buNone/>
            </a:pPr>
            <a:endParaRPr lang="en-IN" dirty="0"/>
          </a:p>
        </p:txBody>
      </p:sp>
    </p:spTree>
    <p:extLst>
      <p:ext uri="{BB962C8B-B14F-4D97-AF65-F5344CB8AC3E}">
        <p14:creationId xmlns:p14="http://schemas.microsoft.com/office/powerpoint/2010/main" val="2690856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836712"/>
            <a:ext cx="777686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169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p:txBody>
          <a:bodyPr/>
          <a:lstStyle/>
          <a:p>
            <a:r>
              <a:rPr lang="en-IN" b="1" dirty="0"/>
              <a:t>C. Based on background knowledge</a:t>
            </a:r>
          </a:p>
          <a:p>
            <a:r>
              <a:rPr lang="en-IN" dirty="0"/>
              <a:t>You must focus on the facts and numbers in the case of an audience with no prior perception of an issue. Show more details and peripheral information when the audience needs more knowledge about an issue that they are already aware of.</a:t>
            </a:r>
          </a:p>
          <a:p>
            <a:pPr marL="0" indent="0">
              <a:buNone/>
            </a:pPr>
            <a:endParaRPr lang="en-IN" dirty="0"/>
          </a:p>
        </p:txBody>
      </p:sp>
    </p:spTree>
    <p:extLst>
      <p:ext uri="{BB962C8B-B14F-4D97-AF65-F5344CB8AC3E}">
        <p14:creationId xmlns:p14="http://schemas.microsoft.com/office/powerpoint/2010/main" val="4050335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268760"/>
            <a:ext cx="7272808"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507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184575"/>
          </a:xfrm>
        </p:spPr>
        <p:txBody>
          <a:bodyPr/>
          <a:lstStyle/>
          <a:p>
            <a:r>
              <a:rPr lang="en-IN" b="1" dirty="0"/>
              <a:t>D. Based on emotional disposition</a:t>
            </a:r>
          </a:p>
          <a:p>
            <a:r>
              <a:rPr lang="en-IN" dirty="0"/>
              <a:t>It is a good idea to use emotional appeal with a temperamental audience while focussing more on factual representation with a pragmatic audience</a:t>
            </a:r>
            <a:r>
              <a:rPr lang="en-IN" dirty="0" smtClean="0"/>
              <a:t>.</a:t>
            </a:r>
          </a:p>
          <a:p>
            <a:pPr marL="0" indent="0">
              <a:buNone/>
            </a:pPr>
            <a:endParaRPr lang="en-IN" dirty="0"/>
          </a:p>
          <a:p>
            <a:pPr marL="0" indent="0">
              <a:buNone/>
            </a:pPr>
            <a:endParaRPr lang="en-IN"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24944"/>
            <a:ext cx="748883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172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184575"/>
          </a:xfrm>
        </p:spPr>
        <p:txBody>
          <a:bodyPr>
            <a:normAutofit lnSpcReduction="10000"/>
          </a:bodyPr>
          <a:lstStyle/>
          <a:p>
            <a:r>
              <a:rPr lang="en-IN" b="1" dirty="0" smtClean="0"/>
              <a:t>3</a:t>
            </a:r>
            <a:r>
              <a:rPr lang="en-IN" b="1" dirty="0"/>
              <a:t>. Choose the right chart</a:t>
            </a:r>
          </a:p>
          <a:p>
            <a:r>
              <a:rPr lang="en-IN" dirty="0"/>
              <a:t>Using the wrong chart is like having good intentions but poor execution.</a:t>
            </a:r>
          </a:p>
          <a:p>
            <a:r>
              <a:rPr lang="en-IN" dirty="0"/>
              <a:t>Choose the graph based on the kind of data and the message to be conveyed.</a:t>
            </a:r>
          </a:p>
          <a:p>
            <a:r>
              <a:rPr lang="en-IN" dirty="0"/>
              <a:t>Do not use different graphs just for variety, as specific graphs convey certain types of information more effectively than others.</a:t>
            </a:r>
          </a:p>
          <a:p>
            <a:r>
              <a:rPr lang="en-IN" dirty="0"/>
              <a:t>If not required, do not use any chart — show only numbers.</a:t>
            </a:r>
          </a:p>
          <a:p>
            <a:r>
              <a:rPr lang="en-IN" dirty="0"/>
              <a:t>The right chart enhances information, the wrong one conceals insights.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41673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smtClean="0"/>
              <a:t>3</a:t>
            </a:r>
            <a:r>
              <a:rPr lang="en-IN" b="1" dirty="0"/>
              <a:t>. Choose the right chart</a:t>
            </a:r>
          </a:p>
          <a:p>
            <a:r>
              <a:rPr lang="en-IN" b="1" dirty="0"/>
              <a:t>A. Bar graph instead of a pie chart</a:t>
            </a:r>
          </a:p>
          <a:p>
            <a:r>
              <a:rPr lang="en-IN" dirty="0"/>
              <a:t>When showing comparisons, a bar chart is generally better than a pie chart. It is easier to make out the difference in length of bars than the size of pie segments.</a:t>
            </a:r>
          </a:p>
          <a:p>
            <a:pPr marL="0" indent="0">
              <a:buNone/>
            </a:pPr>
            <a:endParaRPr lang="en-IN" dirty="0"/>
          </a:p>
          <a:p>
            <a:pPr marL="0" indent="0">
              <a:buNone/>
            </a:pPr>
            <a:endParaRPr lang="en-IN"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3" y="3212976"/>
            <a:ext cx="7632848" cy="3477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520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640959" cy="764704"/>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980728"/>
            <a:ext cx="8229600" cy="5328591"/>
          </a:xfrm>
        </p:spPr>
        <p:txBody>
          <a:bodyPr>
            <a:normAutofit/>
          </a:bodyPr>
          <a:lstStyle/>
          <a:p>
            <a:r>
              <a:rPr lang="en-IN" b="1" dirty="0" smtClean="0"/>
              <a:t>3</a:t>
            </a:r>
            <a:r>
              <a:rPr lang="en-IN" b="1" dirty="0"/>
              <a:t>. Choose the right chart</a:t>
            </a:r>
          </a:p>
          <a:p>
            <a:r>
              <a:rPr lang="en-IN" b="1" dirty="0"/>
              <a:t>B. When pie charts are actually useful</a:t>
            </a:r>
          </a:p>
          <a:p>
            <a:r>
              <a:rPr lang="en-IN" dirty="0"/>
              <a:t>Pie charts are great for showing parts of a whole, but only when there are a small number of segments and the difference between the segments is distinct.</a:t>
            </a:r>
          </a:p>
          <a:p>
            <a:pPr marL="0" indent="0">
              <a:buNone/>
            </a:pPr>
            <a:endParaRPr lang="en-IN" dirty="0"/>
          </a:p>
          <a:p>
            <a:pPr marL="0" indent="0">
              <a:buNone/>
            </a:pPr>
            <a:endParaRPr lang="en-IN"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140968"/>
            <a:ext cx="648072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651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smtClean="0"/>
              <a:t>3</a:t>
            </a:r>
            <a:r>
              <a:rPr lang="en-IN" b="1" dirty="0"/>
              <a:t>. Choose the right chart</a:t>
            </a:r>
          </a:p>
          <a:p>
            <a:r>
              <a:rPr lang="en-IN" b="1" dirty="0"/>
              <a:t>C. Line graph instead of a bar graph</a:t>
            </a:r>
          </a:p>
          <a:p>
            <a:r>
              <a:rPr lang="en-IN" dirty="0"/>
              <a:t>Line graphs are typically better suited than bar charts to show comparison over time. Also, line charts are very useful to indicate trends or patterns.</a:t>
            </a:r>
          </a:p>
          <a:p>
            <a:pPr marL="0" indent="0">
              <a:buNone/>
            </a:pPr>
            <a:endParaRPr lang="en-IN" dirty="0"/>
          </a:p>
          <a:p>
            <a:pPr marL="0" indent="0">
              <a:buNone/>
            </a:pPr>
            <a:endParaRPr lang="en-IN"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96952"/>
            <a:ext cx="7776864" cy="345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167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640959" cy="1089768"/>
          </a:xfrm>
        </p:spPr>
        <p:txBody>
          <a:bodyPr/>
          <a:lstStyle/>
          <a:p>
            <a:r>
              <a:rPr lang="en-IN" dirty="0" smtClean="0"/>
              <a:t>Design </a:t>
            </a:r>
            <a:r>
              <a:rPr lang="en-IN" dirty="0"/>
              <a:t>principles Categorical, time series, and statistical data graphics </a:t>
            </a:r>
          </a:p>
        </p:txBody>
      </p:sp>
      <p:sp>
        <p:nvSpPr>
          <p:cNvPr id="3" name="Content Placeholder 2"/>
          <p:cNvSpPr>
            <a:spLocks noGrp="1"/>
          </p:cNvSpPr>
          <p:nvPr>
            <p:ph idx="1"/>
          </p:nvPr>
        </p:nvSpPr>
        <p:spPr>
          <a:xfrm>
            <a:off x="700004" y="836712"/>
            <a:ext cx="8229600" cy="5328591"/>
          </a:xfrm>
        </p:spPr>
        <p:txBody>
          <a:bodyPr>
            <a:normAutofit/>
          </a:bodyPr>
          <a:lstStyle/>
          <a:p>
            <a:r>
              <a:rPr lang="en-IN" dirty="0" smtClean="0"/>
              <a:t>Unity/Harmony</a:t>
            </a:r>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7992888"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173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smtClean="0"/>
              <a:t>3</a:t>
            </a:r>
            <a:r>
              <a:rPr lang="en-IN" b="1" dirty="0"/>
              <a:t>. Choose the right chart</a:t>
            </a:r>
          </a:p>
          <a:p>
            <a:r>
              <a:rPr lang="en-IN" b="1" dirty="0"/>
              <a:t>D. Numbers only instead of any graph</a:t>
            </a:r>
          </a:p>
          <a:p>
            <a:r>
              <a:rPr lang="en-IN" dirty="0"/>
              <a:t>When there is a specific figure to be highlighted, it can be effective to use only numbers with no charts. One or two numbers are easy to grasp and can make a large </a:t>
            </a:r>
            <a:r>
              <a:rPr lang="en-IN" dirty="0" smtClean="0"/>
              <a:t>impact.</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92" y="3356992"/>
            <a:ext cx="6858000" cy="325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067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lnSpcReduction="10000"/>
          </a:bodyPr>
          <a:lstStyle/>
          <a:p>
            <a:r>
              <a:rPr lang="en-IN" b="1" dirty="0"/>
              <a:t>4. Emphasize the most important facts</a:t>
            </a:r>
          </a:p>
          <a:p>
            <a:r>
              <a:rPr lang="en-IN" dirty="0"/>
              <a:t>A data visualization can encode many data points, so highlight the most important facts to convey the message faster and with more impact.</a:t>
            </a:r>
          </a:p>
          <a:p>
            <a:r>
              <a:rPr lang="en-IN" dirty="0"/>
              <a:t>Omit the insignificant to highlight the essential!</a:t>
            </a:r>
          </a:p>
          <a:p>
            <a:r>
              <a:rPr lang="en-IN" dirty="0"/>
              <a:t>You can help direct attention on the most important facts by removing noise, such as unnecessary gridlines, axes and labels. Use </a:t>
            </a:r>
            <a:r>
              <a:rPr lang="en-IN" dirty="0" err="1"/>
              <a:t>color</a:t>
            </a:r>
            <a:r>
              <a:rPr lang="en-IN" dirty="0"/>
              <a:t>, size and pattern to emphasize specific data points or a focus area.</a:t>
            </a:r>
          </a:p>
          <a:p>
            <a:r>
              <a:rPr lang="en-IN" i="1" dirty="0"/>
              <a:t>“There is no such thing as information overload. There is only bad design.” — Edward </a:t>
            </a:r>
            <a:r>
              <a:rPr lang="en-IN" i="1" dirty="0" err="1"/>
              <a:t>Tufte</a:t>
            </a:r>
            <a:endParaRPr lang="en-IN" i="1" dirty="0"/>
          </a:p>
          <a:p>
            <a:r>
              <a:rPr lang="en-IN" dirty="0"/>
              <a:t>The following three cases indicate how to accentuate what you want to communicate to the viewer.</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64681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a:t>4. Emphasize the most important facts</a:t>
            </a:r>
          </a:p>
          <a:p>
            <a:r>
              <a:rPr lang="en-IN" b="1" dirty="0"/>
              <a:t>A. Eliminate distractions</a:t>
            </a:r>
          </a:p>
          <a:p>
            <a:r>
              <a:rPr lang="en-IN" dirty="0"/>
              <a:t>Along with using the right chart, it is important to use </a:t>
            </a:r>
            <a:r>
              <a:rPr lang="en-IN" dirty="0" err="1"/>
              <a:t>colors</a:t>
            </a:r>
            <a:r>
              <a:rPr lang="en-IN" dirty="0"/>
              <a:t> and text strategically. Moreover, if there is a conclusive result, you should enhance that in the visualization.</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84984"/>
            <a:ext cx="7632848" cy="335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801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a:t>4. Emphasize the most important facts</a:t>
            </a:r>
          </a:p>
          <a:p>
            <a:r>
              <a:rPr lang="en-IN" b="1" dirty="0"/>
              <a:t>B. Enhance the essential</a:t>
            </a:r>
          </a:p>
          <a:p>
            <a:r>
              <a:rPr lang="en-IN" dirty="0"/>
              <a:t>It is helpful to use the title to convey the crux of the </a:t>
            </a:r>
            <a:r>
              <a:rPr lang="en-IN" dirty="0" err="1"/>
              <a:t>viz</a:t>
            </a:r>
            <a:r>
              <a:rPr lang="en-IN" dirty="0"/>
              <a:t> and remove any irrelevant grids, labels and bright </a:t>
            </a:r>
            <a:r>
              <a:rPr lang="en-IN" dirty="0" err="1"/>
              <a:t>colors</a:t>
            </a:r>
            <a:r>
              <a:rPr lang="en-IN" dirty="0"/>
              <a:t>. You can also use reference lines and text to draw attention to specific points.</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7848872"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9271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a:t>4. Emphasize the most important facts</a:t>
            </a:r>
          </a:p>
          <a:p>
            <a:r>
              <a:rPr lang="en-IN" b="1" dirty="0"/>
              <a:t>C. Highlight the significant</a:t>
            </a:r>
          </a:p>
          <a:p>
            <a:r>
              <a:rPr lang="en-IN" dirty="0"/>
              <a:t>A distinct </a:t>
            </a:r>
            <a:r>
              <a:rPr lang="en-IN" dirty="0" err="1"/>
              <a:t>color</a:t>
            </a:r>
            <a:r>
              <a:rPr lang="en-IN" dirty="0"/>
              <a:t> or even different hue/shade can be used to emphasize important data points and highlight areas for attention.</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80928"/>
            <a:ext cx="7848872" cy="389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0334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3"/>
            <a:ext cx="8640959" cy="64807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184575"/>
          </a:xfrm>
        </p:spPr>
        <p:txBody>
          <a:bodyPr>
            <a:normAutofit fontScale="92500" lnSpcReduction="10000"/>
          </a:bodyPr>
          <a:lstStyle/>
          <a:p>
            <a:r>
              <a:rPr lang="en-IN" b="1" dirty="0" smtClean="0"/>
              <a:t>5</a:t>
            </a:r>
            <a:r>
              <a:rPr lang="en-IN" b="1" dirty="0"/>
              <a:t>. Form should follow function</a:t>
            </a:r>
          </a:p>
          <a:p>
            <a:r>
              <a:rPr lang="en-IN" dirty="0"/>
              <a:t>Aesthetics are important, but should not come at the cost of missing the point. It is more important to communicate the message clearly than to have an eye-candy graph offering no value.</a:t>
            </a:r>
          </a:p>
          <a:p>
            <a:r>
              <a:rPr lang="en-IN" dirty="0"/>
              <a:t>Purpose of data visualization is insights, not pictures.</a:t>
            </a:r>
          </a:p>
          <a:p>
            <a:r>
              <a:rPr lang="en-IN" dirty="0"/>
              <a:t>An intuitive design is more important than appealing charts, and graphs should convey the meaning of data in an easy-to-understand manner.</a:t>
            </a:r>
          </a:p>
          <a:p>
            <a:r>
              <a:rPr lang="en-IN" i="1" dirty="0"/>
              <a:t>“Confusion and clutter are failures of design, not attributes of information.” — Edward </a:t>
            </a:r>
            <a:r>
              <a:rPr lang="en-IN" i="1" dirty="0" err="1"/>
              <a:t>Tufte</a:t>
            </a:r>
            <a:endParaRPr lang="en-IN" i="1" dirty="0"/>
          </a:p>
          <a:p>
            <a:r>
              <a:rPr lang="en-IN" dirty="0"/>
              <a:t>There are many such graphs — here are two that may look fun and pretty but don't successfully impart value to the viewer.</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6609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640959" cy="1412776"/>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980728"/>
            <a:ext cx="8229600" cy="5328591"/>
          </a:xfrm>
        </p:spPr>
        <p:txBody>
          <a:bodyPr>
            <a:normAutofit/>
          </a:bodyPr>
          <a:lstStyle/>
          <a:p>
            <a:r>
              <a:rPr lang="en-IN" b="1" dirty="0" smtClean="0"/>
              <a:t>5</a:t>
            </a:r>
            <a:r>
              <a:rPr lang="en-IN" b="1" dirty="0"/>
              <a:t>. Form should follow function</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12776"/>
            <a:ext cx="7704856"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396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268760"/>
            <a:ext cx="8229600" cy="5040559"/>
          </a:xfrm>
        </p:spPr>
        <p:txBody>
          <a:bodyPr>
            <a:normAutofit/>
          </a:bodyPr>
          <a:lstStyle/>
          <a:p>
            <a:r>
              <a:rPr lang="en-IN" b="1" dirty="0" smtClean="0"/>
              <a:t>5</a:t>
            </a:r>
            <a:r>
              <a:rPr lang="en-IN" b="1" dirty="0"/>
              <a:t>. Form should follow function</a:t>
            </a:r>
          </a:p>
          <a:p>
            <a:r>
              <a:rPr lang="en-IN" dirty="0"/>
              <a:t>Data is an invaluable resource and data visualization is one of the most effective tools for analysing and communicating interesting ideas and insights from the data. But badly conceived, incorrectly created or downright untruthful visualizations miss the whole point of visualizing data. Remember these basic principles to make your visualizations impactful and prolific!</a:t>
            </a:r>
          </a:p>
          <a:p>
            <a:pPr marL="0" indent="0">
              <a:buNone/>
            </a:pPr>
            <a:endParaRPr lang="en-IN" b="1"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28130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pPr algn="just"/>
            <a:r>
              <a:rPr lang="en-IN" dirty="0" smtClean="0"/>
              <a:t>Graphical </a:t>
            </a:r>
            <a:r>
              <a:rPr lang="en-IN" dirty="0"/>
              <a:t>methods for quantitative data are easily generalized; for example, the scatterplot for two variables provides the basis for visualizing any number of variables in a scatterplot matrix; available graphical methods for categorical data tend to be more specialized</a:t>
            </a:r>
            <a:endParaRPr lang="en-IN" dirty="0" smtClean="0"/>
          </a:p>
          <a:p>
            <a:pPr algn="just"/>
            <a:endParaRPr lang="en-IN" dirty="0"/>
          </a:p>
        </p:txBody>
      </p:sp>
    </p:spTree>
    <p:extLst>
      <p:ext uri="{BB962C8B-B14F-4D97-AF65-F5344CB8AC3E}">
        <p14:creationId xmlns:p14="http://schemas.microsoft.com/office/powerpoint/2010/main" val="2084904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1124744"/>
            <a:ext cx="8229600" cy="5112567"/>
          </a:xfrm>
        </p:spPr>
        <p:txBody>
          <a:bodyPr>
            <a:normAutofit/>
          </a:bodyPr>
          <a:lstStyle/>
          <a:p>
            <a:pPr algn="just"/>
            <a:r>
              <a:rPr lang="en-IN" dirty="0" smtClean="0"/>
              <a:t>For </a:t>
            </a:r>
            <a:r>
              <a:rPr lang="en-IN" dirty="0"/>
              <a:t>categorical data, </a:t>
            </a:r>
            <a:r>
              <a:rPr lang="en-IN" dirty="0" smtClean="0"/>
              <a:t>a </a:t>
            </a:r>
            <a:r>
              <a:rPr lang="en-IN" dirty="0"/>
              <a:t>count is more naturally displayed by an area or by the visual density of an area.</a:t>
            </a:r>
          </a:p>
        </p:txBody>
      </p:sp>
    </p:spTree>
    <p:extLst>
      <p:ext uri="{BB962C8B-B14F-4D97-AF65-F5344CB8AC3E}">
        <p14:creationId xmlns:p14="http://schemas.microsoft.com/office/powerpoint/2010/main" val="1416695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836712"/>
            <a:ext cx="8229600" cy="5328591"/>
          </a:xfrm>
        </p:spPr>
        <p:txBody>
          <a:bodyPr>
            <a:normAutofit/>
          </a:bodyPr>
          <a:lstStyle/>
          <a:p>
            <a:endParaRPr lang="en-IN" dirty="0" smtClean="0"/>
          </a:p>
          <a:p>
            <a:r>
              <a:rPr lang="en-IN" dirty="0" smtClean="0"/>
              <a:t>Balance:</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0808"/>
            <a:ext cx="669674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34479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pPr algn="just"/>
            <a:r>
              <a:rPr lang="en-IN" b="1" dirty="0"/>
              <a:t>Goals and Design Principles for Visual Data </a:t>
            </a:r>
            <a:r>
              <a:rPr lang="en-IN" b="1" dirty="0" smtClean="0"/>
              <a:t>Display:</a:t>
            </a:r>
          </a:p>
          <a:p>
            <a:pPr algn="just"/>
            <a:r>
              <a:rPr lang="en-IN" dirty="0"/>
              <a:t>Designing good graphics is surely an art, but equally surely, it is one that ought to be informed </a:t>
            </a:r>
            <a:r>
              <a:rPr lang="en-IN" dirty="0" smtClean="0"/>
              <a:t>by science.</a:t>
            </a:r>
          </a:p>
          <a:p>
            <a:pPr algn="just"/>
            <a:r>
              <a:rPr lang="en-IN" dirty="0" smtClean="0"/>
              <a:t>In </a:t>
            </a:r>
            <a:r>
              <a:rPr lang="en-IN" dirty="0"/>
              <a:t>constructing a graph, quantitative and qualitative information is encoded by visual </a:t>
            </a:r>
            <a:r>
              <a:rPr lang="en-IN" dirty="0" smtClean="0"/>
              <a:t>features, such </a:t>
            </a:r>
            <a:r>
              <a:rPr lang="en-IN" dirty="0"/>
              <a:t>as position, size, texture, symbols and </a:t>
            </a:r>
            <a:r>
              <a:rPr lang="en-IN" dirty="0" err="1"/>
              <a:t>color</a:t>
            </a:r>
            <a:r>
              <a:rPr lang="en-IN" dirty="0"/>
              <a:t>. This translation is reversed when a person </a:t>
            </a:r>
            <a:r>
              <a:rPr lang="en-IN" dirty="0" smtClean="0"/>
              <a:t>studies a graph.</a:t>
            </a:r>
          </a:p>
          <a:p>
            <a:pPr algn="just"/>
            <a:r>
              <a:rPr lang="en-IN" dirty="0" smtClean="0"/>
              <a:t>The </a:t>
            </a:r>
            <a:r>
              <a:rPr lang="en-IN" dirty="0"/>
              <a:t>representation of numerical magnitude and categorical grouping, and the </a:t>
            </a:r>
            <a:r>
              <a:rPr lang="en-IN" dirty="0" err="1"/>
              <a:t>aperception</a:t>
            </a:r>
            <a:r>
              <a:rPr lang="en-IN" dirty="0"/>
              <a:t> </a:t>
            </a:r>
            <a:r>
              <a:rPr lang="en-IN" dirty="0" smtClean="0"/>
              <a:t>of patterns </a:t>
            </a:r>
            <a:r>
              <a:rPr lang="en-IN" dirty="0"/>
              <a:t>and their </a:t>
            </a:r>
            <a:r>
              <a:rPr lang="en-IN" i="1" dirty="0"/>
              <a:t>meaning </a:t>
            </a:r>
            <a:r>
              <a:rPr lang="en-IN" dirty="0"/>
              <a:t>must be extracted from the visual display.</a:t>
            </a:r>
          </a:p>
        </p:txBody>
      </p:sp>
    </p:spTree>
    <p:extLst>
      <p:ext uri="{BB962C8B-B14F-4D97-AF65-F5344CB8AC3E}">
        <p14:creationId xmlns:p14="http://schemas.microsoft.com/office/powerpoint/2010/main" val="24924680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lnSpcReduction="10000"/>
          </a:bodyPr>
          <a:lstStyle/>
          <a:p>
            <a:pPr algn="just"/>
            <a:r>
              <a:rPr lang="en-IN" b="1" dirty="0"/>
              <a:t>Goals and Design Principles for Visual Data </a:t>
            </a:r>
            <a:r>
              <a:rPr lang="en-IN" b="1" dirty="0" smtClean="0"/>
              <a:t>Display:</a:t>
            </a:r>
          </a:p>
          <a:p>
            <a:pPr algn="just"/>
            <a:r>
              <a:rPr lang="en-IN" dirty="0"/>
              <a:t>There are many views of graphs, of graphical perception, and of the roles of data </a:t>
            </a:r>
            <a:r>
              <a:rPr lang="en-IN" dirty="0" smtClean="0"/>
              <a:t>visualization in </a:t>
            </a:r>
            <a:r>
              <a:rPr lang="en-IN" dirty="0"/>
              <a:t>discovering and communicating information. </a:t>
            </a:r>
            <a:endParaRPr lang="en-IN" dirty="0" smtClean="0"/>
          </a:p>
          <a:p>
            <a:pPr algn="just"/>
            <a:r>
              <a:rPr lang="en-IN" dirty="0" smtClean="0"/>
              <a:t>On </a:t>
            </a:r>
            <a:r>
              <a:rPr lang="en-IN" dirty="0"/>
              <a:t>the one hand, one may regard a graphical </a:t>
            </a:r>
            <a:r>
              <a:rPr lang="en-IN" dirty="0" smtClean="0"/>
              <a:t>display as </a:t>
            </a:r>
            <a:r>
              <a:rPr lang="en-IN" dirty="0"/>
              <a:t>a ’stimulus’ – a package of information to be conveyed to an idealized observer. </a:t>
            </a:r>
            <a:endParaRPr lang="en-IN" dirty="0" smtClean="0"/>
          </a:p>
          <a:p>
            <a:pPr algn="just"/>
            <a:r>
              <a:rPr lang="en-IN" dirty="0" smtClean="0"/>
              <a:t>From this perspective </a:t>
            </a:r>
            <a:r>
              <a:rPr lang="en-IN" dirty="0"/>
              <a:t>certain questions are of interest: which form or graphic aspect promotes greater </a:t>
            </a:r>
            <a:r>
              <a:rPr lang="en-IN" dirty="0" smtClean="0"/>
              <a:t>accuracy or </a:t>
            </a:r>
            <a:r>
              <a:rPr lang="en-IN" dirty="0"/>
              <a:t>speed of judgment (for a particular task or question)? What aspects lead to greatest memorability</a:t>
            </a:r>
          </a:p>
          <a:p>
            <a:pPr marL="0" indent="0" algn="just">
              <a:buNone/>
            </a:pPr>
            <a:r>
              <a:rPr lang="en-IN" dirty="0" smtClean="0"/>
              <a:t>   or </a:t>
            </a:r>
            <a:r>
              <a:rPr lang="en-IN" dirty="0"/>
              <a:t>impact?</a:t>
            </a:r>
          </a:p>
        </p:txBody>
      </p:sp>
    </p:spTree>
    <p:extLst>
      <p:ext uri="{BB962C8B-B14F-4D97-AF65-F5344CB8AC3E}">
        <p14:creationId xmlns:p14="http://schemas.microsoft.com/office/powerpoint/2010/main" val="3196192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p:txBody>
          <a:bodyPr>
            <a:normAutofit/>
          </a:bodyPr>
          <a:lstStyle/>
          <a:p>
            <a:pPr fontAlgn="base"/>
            <a:r>
              <a:rPr lang="en-IN" b="1" dirty="0" smtClean="0"/>
              <a:t>Balance</a:t>
            </a:r>
            <a:endParaRPr lang="en-IN" b="1" dirty="0"/>
          </a:p>
          <a:p>
            <a:pPr fontAlgn="base"/>
            <a:r>
              <a:rPr lang="en-IN" b="1" dirty="0"/>
              <a:t>Hierarchy</a:t>
            </a:r>
          </a:p>
          <a:p>
            <a:pPr fontAlgn="base"/>
            <a:r>
              <a:rPr lang="en-IN" b="1" dirty="0"/>
              <a:t>Scale/Proportion</a:t>
            </a:r>
          </a:p>
          <a:p>
            <a:pPr fontAlgn="base"/>
            <a:r>
              <a:rPr lang="en-IN" b="1" dirty="0"/>
              <a:t>Dominance/Emphasis</a:t>
            </a:r>
          </a:p>
          <a:p>
            <a:pPr fontAlgn="base"/>
            <a:r>
              <a:rPr lang="en-IN" b="1" dirty="0"/>
              <a:t>Similarity &amp; Contrast</a:t>
            </a:r>
            <a:r>
              <a:rPr lang="en-IN" dirty="0"/>
              <a:t>. </a:t>
            </a:r>
            <a:endParaRPr lang="en-IN" b="1" dirty="0"/>
          </a:p>
          <a:p>
            <a:r>
              <a:rPr lang="en-IN" b="1" dirty="0" smtClean="0"/>
              <a:t>Simple </a:t>
            </a:r>
            <a:r>
              <a:rPr lang="en-IN" b="1" dirty="0" err="1"/>
              <a:t>colors</a:t>
            </a:r>
            <a:r>
              <a:rPr lang="en-IN" b="1" dirty="0"/>
              <a:t>, minimal text and white space work together to tell a clear story.</a:t>
            </a:r>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18378922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p:txBody>
          <a:bodyPr>
            <a:normAutofit/>
          </a:bodyPr>
          <a:lstStyle/>
          <a:p>
            <a:pPr marL="0" indent="0">
              <a:buNone/>
            </a:pPr>
            <a:r>
              <a:rPr lang="en-IN" dirty="0"/>
              <a:t/>
            </a:r>
            <a:br>
              <a:rPr lang="en-IN" dirty="0"/>
            </a:br>
            <a:endParaRPr lang="en-IN" dirty="0"/>
          </a:p>
        </p:txBody>
      </p:sp>
      <p:pic>
        <p:nvPicPr>
          <p:cNvPr id="102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87624" y="1052737"/>
            <a:ext cx="6984776" cy="438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4733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b="1" dirty="0"/>
              <a:t>1. Balance the Design:</a:t>
            </a:r>
            <a:endParaRPr lang="en-IN" dirty="0"/>
          </a:p>
          <a:p>
            <a:pPr fontAlgn="base"/>
            <a:r>
              <a:rPr lang="en-IN" dirty="0"/>
              <a:t>Equally distribute the visual elements like shape, colour, negative space, and texture across the plot. </a:t>
            </a:r>
          </a:p>
          <a:p>
            <a:pPr fontAlgn="base"/>
            <a:r>
              <a:rPr lang="en-IN" b="1" dirty="0"/>
              <a:t>Types of balances in design:</a:t>
            </a:r>
          </a:p>
          <a:p>
            <a:r>
              <a:rPr lang="en-IN" b="1" dirty="0"/>
              <a:t>1. Symmetrical</a:t>
            </a:r>
            <a:r>
              <a:rPr lang="en-IN" dirty="0"/>
              <a:t>–Each side of the visual is the same as the </a:t>
            </a:r>
            <a:r>
              <a:rPr lang="en-IN" dirty="0" smtClean="0"/>
              <a:t>other.</a:t>
            </a:r>
          </a:p>
          <a:p>
            <a:pPr marL="0" indent="0">
              <a:buNone/>
            </a:pPr>
            <a:endParaRPr lang="en-IN" dirty="0"/>
          </a:p>
        </p:txBody>
      </p:sp>
      <p:pic>
        <p:nvPicPr>
          <p:cNvPr id="205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59632" y="3645024"/>
            <a:ext cx="6125418"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1532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b="1" dirty="0" smtClean="0"/>
              <a:t>1</a:t>
            </a:r>
            <a:r>
              <a:rPr lang="en-IN" b="1" dirty="0"/>
              <a:t>. Balance the Design:</a:t>
            </a:r>
            <a:endParaRPr lang="en-IN" dirty="0"/>
          </a:p>
          <a:p>
            <a:r>
              <a:rPr lang="en-IN" b="1" dirty="0" smtClean="0"/>
              <a:t>       </a:t>
            </a:r>
            <a:r>
              <a:rPr lang="en-IN" sz="2000" b="1" dirty="0" smtClean="0"/>
              <a:t>2</a:t>
            </a:r>
            <a:r>
              <a:rPr lang="en-IN" sz="2000" b="1" dirty="0"/>
              <a:t>.</a:t>
            </a:r>
            <a:r>
              <a:rPr lang="en-IN" b="1" dirty="0"/>
              <a:t> Asymmetrical</a:t>
            </a:r>
            <a:r>
              <a:rPr lang="en-IN" dirty="0"/>
              <a:t>–Both sides are different but still have a similar visual </a:t>
            </a:r>
            <a:r>
              <a:rPr lang="en-IN" dirty="0" smtClean="0"/>
              <a:t>weight</a:t>
            </a:r>
          </a:p>
          <a:p>
            <a:pPr marL="0" indent="0">
              <a:buNone/>
            </a:pPr>
            <a:endParaRPr lang="en-IN" dirty="0"/>
          </a:p>
          <a:p>
            <a:pPr marL="0" indent="0">
              <a:buNone/>
            </a:pPr>
            <a:r>
              <a:rPr lang="en-IN" dirty="0"/>
              <a:t/>
            </a: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3"/>
            <a:ext cx="7488832"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904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b="1" dirty="0"/>
              <a:t>1. Balance the Design:</a:t>
            </a:r>
            <a:endParaRPr lang="en-IN" dirty="0"/>
          </a:p>
          <a:p>
            <a:r>
              <a:rPr lang="en-IN" b="1" dirty="0" smtClean="0"/>
              <a:t>   </a:t>
            </a:r>
            <a:r>
              <a:rPr lang="en-IN" sz="2000" b="1" dirty="0" smtClean="0"/>
              <a:t>  3</a:t>
            </a:r>
            <a:r>
              <a:rPr lang="en-IN" sz="2000" b="1" dirty="0"/>
              <a:t>. </a:t>
            </a:r>
            <a:r>
              <a:rPr lang="en-IN" b="1" dirty="0"/>
              <a:t>Radial–</a:t>
            </a:r>
            <a:r>
              <a:rPr lang="en-IN" dirty="0"/>
              <a:t>Elements are placed around a central object which acts as an anchor</a:t>
            </a:r>
          </a:p>
          <a:p>
            <a:pPr marL="0" indent="0">
              <a:buNone/>
            </a:pPr>
            <a:r>
              <a:rPr lang="en-IN" dirty="0"/>
              <a:t/>
            </a: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2636912"/>
            <a:ext cx="3848769" cy="351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4698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b="1" dirty="0"/>
              <a:t>2. Emphasise the Key Areas</a:t>
            </a:r>
            <a:endParaRPr lang="en-IN" dirty="0"/>
          </a:p>
          <a:p>
            <a:pPr fontAlgn="base"/>
            <a:r>
              <a:rPr lang="en-IN" dirty="0"/>
              <a:t>Ensure important data will not get unnoticed </a:t>
            </a:r>
          </a:p>
          <a:p>
            <a:pPr fontAlgn="base"/>
            <a:r>
              <a:rPr lang="en-IN" dirty="0"/>
              <a:t>Draw the user’s attention to the right data points by carefully choosing the size, colours, contrast, and negative space. </a:t>
            </a:r>
          </a:p>
          <a:p>
            <a:pPr marL="0" indent="0">
              <a:buNone/>
            </a:pPr>
            <a:r>
              <a:rPr lang="en-IN" dirty="0"/>
              <a:t/>
            </a: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40968"/>
            <a:ext cx="7848872"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7327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b="1" dirty="0"/>
              <a:t>3. Illustrating Movement</a:t>
            </a:r>
            <a:endParaRPr lang="en-IN" dirty="0"/>
          </a:p>
          <a:p>
            <a:pPr fontAlgn="base"/>
            <a:r>
              <a:rPr lang="en-IN" dirty="0"/>
              <a:t>Movement directs the user’s attention in a certain direction</a:t>
            </a:r>
          </a:p>
          <a:p>
            <a:pPr fontAlgn="base"/>
            <a:r>
              <a:rPr lang="en-IN" dirty="0"/>
              <a:t>Visual elements should mimic movement in an “F” pattern, which is how people read.</a:t>
            </a:r>
          </a:p>
          <a:p>
            <a:pPr fontAlgn="base"/>
            <a:r>
              <a:rPr lang="en-IN" dirty="0"/>
              <a:t>Starting from top left to right, and gradually down the page</a:t>
            </a:r>
            <a:r>
              <a:rPr lang="en-IN" dirty="0" smtClean="0"/>
              <a:t>.</a:t>
            </a:r>
          </a:p>
          <a:p>
            <a:pPr marL="0" indent="0" fontAlgn="base">
              <a:buNone/>
            </a:pPr>
            <a:endParaRPr lang="en-IN" dirty="0"/>
          </a:p>
          <a:p>
            <a:pPr marL="0" indent="0">
              <a:buNone/>
            </a:pPr>
            <a:r>
              <a:rPr lang="en-IN" dirty="0"/>
              <a:t/>
            </a: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005064"/>
            <a:ext cx="1872208"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111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fontScale="92500" lnSpcReduction="10000"/>
          </a:bodyPr>
          <a:lstStyle/>
          <a:p>
            <a:r>
              <a:rPr lang="en-IN" b="1" dirty="0"/>
              <a:t>4. Smart Use of Patterns</a:t>
            </a:r>
            <a:endParaRPr lang="en-IN" dirty="0"/>
          </a:p>
          <a:p>
            <a:pPr fontAlgn="base"/>
            <a:r>
              <a:rPr lang="en-IN" dirty="0"/>
              <a:t>Repeated design elements form a pattern. </a:t>
            </a:r>
          </a:p>
          <a:p>
            <a:pPr fontAlgn="base"/>
            <a:r>
              <a:rPr lang="en-IN" dirty="0"/>
              <a:t>Patterns make for a great way to display similar types of information spread across the page as one. </a:t>
            </a:r>
          </a:p>
          <a:p>
            <a:pPr fontAlgn="base"/>
            <a:r>
              <a:rPr lang="en-IN" dirty="0"/>
              <a:t>Using similar colours, chart types and elements are the way to go.</a:t>
            </a:r>
          </a:p>
          <a:p>
            <a:pPr fontAlgn="base"/>
            <a:r>
              <a:rPr lang="en-IN" dirty="0"/>
              <a:t>Easier to communicate an anomaly, since any disruption in the pattern will naturally draw the viewer’s attention and curiosity. </a:t>
            </a:r>
          </a:p>
          <a:p>
            <a:pPr fontAlgn="base"/>
            <a:r>
              <a:rPr lang="en-IN" dirty="0"/>
              <a:t>Using patterns is one of the simplest and most effective design principles when it comes to data visualization.</a:t>
            </a:r>
          </a:p>
          <a:p>
            <a:pPr marL="0" indent="0" fontAlgn="base">
              <a:buNone/>
            </a:pPr>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4073141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640959" cy="1089768"/>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040559"/>
          </a:xfrm>
        </p:spPr>
        <p:txBody>
          <a:bodyPr>
            <a:normAutofit/>
          </a:bodyPr>
          <a:lstStyle/>
          <a:p>
            <a:endParaRPr lang="en-IN" dirty="0" smtClean="0"/>
          </a:p>
          <a:p>
            <a:r>
              <a:rPr lang="en-IN" dirty="0" smtClean="0"/>
              <a:t>Hierarch</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7488832"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799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b="1" dirty="0"/>
              <a:t>5. Proportion</a:t>
            </a:r>
            <a:endParaRPr lang="en-IN" dirty="0"/>
          </a:p>
          <a:p>
            <a:pPr fontAlgn="base"/>
            <a:r>
              <a:rPr lang="en-IN" dirty="0"/>
              <a:t>Proportions can indicate the weight of different data sets and the relationship between their values.</a:t>
            </a:r>
          </a:p>
          <a:p>
            <a:pPr marL="0" indent="0" fontAlgn="base">
              <a:buNone/>
            </a:pPr>
            <a:endParaRPr lang="en-IN" dirty="0"/>
          </a:p>
          <a:p>
            <a:pPr marL="0" indent="0">
              <a:buNone/>
            </a:pPr>
            <a:r>
              <a:rPr lang="en-IN" dirty="0"/>
              <a:t/>
            </a:r>
            <a:br>
              <a:rPr lang="en-IN" dirty="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41538"/>
            <a:ext cx="7272808" cy="359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6866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b="1" dirty="0"/>
              <a:t>6. Proper Rhythm</a:t>
            </a:r>
            <a:endParaRPr lang="en-IN" dirty="0"/>
          </a:p>
          <a:p>
            <a:pPr fontAlgn="base"/>
            <a:r>
              <a:rPr lang="en-IN" dirty="0"/>
              <a:t>Balanced rhythm when the design elements together create a pleasing movement to the eye</a:t>
            </a:r>
          </a:p>
          <a:p>
            <a:pPr marL="0" indent="0" fontAlgn="base">
              <a:buNone/>
            </a:pPr>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19960943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b="1" dirty="0"/>
              <a:t>7. Variety</a:t>
            </a:r>
            <a:endParaRPr lang="en-IN" dirty="0"/>
          </a:p>
          <a:p>
            <a:pPr fontAlgn="base"/>
            <a:r>
              <a:rPr lang="en-IN" dirty="0"/>
              <a:t>keeps viewers engaged and interested</a:t>
            </a:r>
          </a:p>
          <a:p>
            <a:pPr fontAlgn="base"/>
            <a:r>
              <a:rPr lang="en-IN" dirty="0"/>
              <a:t>not only eye-catching but also helps the viewer retain the information presented for longer.</a:t>
            </a:r>
          </a:p>
          <a:p>
            <a:pPr fontAlgn="base"/>
            <a:r>
              <a:rPr lang="en-IN" dirty="0"/>
              <a:t>Use apt type of visuals , graphs suitable for the purpose</a:t>
            </a:r>
          </a:p>
          <a:p>
            <a:pPr marL="0" indent="0" fontAlgn="base">
              <a:buNone/>
            </a:pPr>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1354888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b="1" dirty="0"/>
              <a:t>8. Theme</a:t>
            </a:r>
            <a:endParaRPr lang="en-IN" dirty="0"/>
          </a:p>
          <a:p>
            <a:pPr fontAlgn="base"/>
            <a:r>
              <a:rPr lang="en-IN" dirty="0"/>
              <a:t>Design is consistent and follows a standard. </a:t>
            </a:r>
          </a:p>
          <a:p>
            <a:pPr fontAlgn="base"/>
            <a:r>
              <a:rPr lang="en-IN" dirty="0"/>
              <a:t>Incorporate a theme for company or based on the niche of the visualization.</a:t>
            </a:r>
          </a:p>
          <a:p>
            <a:pPr fontAlgn="base"/>
            <a:r>
              <a:rPr lang="en-IN" dirty="0"/>
              <a:t>This helps connect with the user on a deeper level and augments the visual design.</a:t>
            </a:r>
          </a:p>
          <a:p>
            <a:pPr marL="0" indent="0" fontAlgn="base">
              <a:buNone/>
            </a:pPr>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6543471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fontScale="92500"/>
          </a:bodyPr>
          <a:lstStyle/>
          <a:p>
            <a:r>
              <a:rPr lang="en-IN" dirty="0"/>
              <a:t>Gestalt </a:t>
            </a:r>
            <a:r>
              <a:rPr lang="en-IN" dirty="0" smtClean="0"/>
              <a:t>Principles: </a:t>
            </a:r>
          </a:p>
          <a:p>
            <a:pPr algn="just"/>
            <a:r>
              <a:rPr lang="en-IN" dirty="0" smtClean="0"/>
              <a:t>Gestalt means “unified whole” and is </a:t>
            </a:r>
            <a:r>
              <a:rPr lang="en-IN" dirty="0"/>
              <a:t>generally associated with the idea that the whole is greater than the sum of its parts. It refers to the patterns that you perceive when presented with a few graphical elements. </a:t>
            </a:r>
            <a:endParaRPr lang="en-IN" dirty="0" smtClean="0"/>
          </a:p>
          <a:p>
            <a:pPr algn="just"/>
            <a:r>
              <a:rPr lang="en-IN" dirty="0" smtClean="0"/>
              <a:t>The </a:t>
            </a:r>
            <a:r>
              <a:rPr lang="en-IN" dirty="0"/>
              <a:t>Gestalt Principles consist of several principles that describe how the human brain sees visual information, namely – proximity, similarity, continuity, closure, connection, and enclosure. People, especially designers who understand these principles, can develop visuals that communicate information in the most effective ways.</a:t>
            </a:r>
          </a:p>
          <a:p>
            <a:pPr marL="0" indent="0">
              <a:buNone/>
            </a:pPr>
            <a:r>
              <a:rPr lang="en-IN" dirty="0"/>
              <a:t/>
            </a:r>
            <a:br>
              <a:rPr lang="en-IN" dirty="0"/>
            </a:br>
            <a:endParaRPr lang="en-IN" dirty="0"/>
          </a:p>
        </p:txBody>
      </p:sp>
    </p:spTree>
    <p:extLst>
      <p:ext uri="{BB962C8B-B14F-4D97-AF65-F5344CB8AC3E}">
        <p14:creationId xmlns:p14="http://schemas.microsoft.com/office/powerpoint/2010/main" val="1753556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dirty="0"/>
              <a:t>Gestalt </a:t>
            </a:r>
            <a:r>
              <a:rPr lang="en-IN" dirty="0" smtClean="0"/>
              <a:t>Principles: </a:t>
            </a:r>
            <a:r>
              <a:rPr lang="en-IN" b="1" dirty="0" smtClean="0"/>
              <a:t>Proximity</a:t>
            </a:r>
            <a:r>
              <a:rPr lang="en-IN" b="1" dirty="0"/>
              <a:t>: </a:t>
            </a:r>
            <a:endParaRPr lang="en-IN" dirty="0"/>
          </a:p>
          <a:p>
            <a:pPr algn="just"/>
            <a:r>
              <a:rPr lang="en-IN" dirty="0"/>
              <a:t>The nearer the objects to each other, the more we logically think that these objects belong to the same group</a:t>
            </a:r>
          </a:p>
          <a:p>
            <a:pPr algn="just"/>
            <a:r>
              <a:rPr lang="en-IN" dirty="0"/>
              <a:t>placing visuals closer together encourages the users to think that the grouped visuals are in the same context. </a:t>
            </a:r>
          </a:p>
          <a:p>
            <a:pPr algn="just"/>
            <a:r>
              <a:rPr lang="en-IN" dirty="0"/>
              <a:t>The way the objects are positioned in relation to each other can also make the user unconsciously move their eyes from left to right and/or top to bottom.</a:t>
            </a:r>
          </a:p>
          <a:p>
            <a:pPr marL="0" indent="0">
              <a:buNone/>
            </a:pPr>
            <a:endParaRPr lang="en-IN" dirty="0"/>
          </a:p>
          <a:p>
            <a:pPr marL="0" indent="0">
              <a:buNone/>
            </a:pPr>
            <a:r>
              <a:rPr lang="en-IN" dirty="0"/>
              <a:t/>
            </a: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653136"/>
            <a:ext cx="29051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559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dirty="0"/>
              <a:t>Gestalt </a:t>
            </a:r>
            <a:r>
              <a:rPr lang="en-IN" dirty="0" smtClean="0"/>
              <a:t>Principles: </a:t>
            </a:r>
            <a:r>
              <a:rPr lang="en-IN" dirty="0"/>
              <a:t>Enclosure: </a:t>
            </a:r>
          </a:p>
          <a:p>
            <a:r>
              <a:rPr lang="en-IN" dirty="0"/>
              <a:t>A group of objects can be enclosed by anything that forms a visual border around them</a:t>
            </a:r>
          </a:p>
          <a:p>
            <a:r>
              <a:rPr lang="en-IN" dirty="0"/>
              <a:t>This enclosure causes the objects to appear to be set apart in a region that is distinct from the rest of what we see.</a:t>
            </a:r>
          </a:p>
          <a:p>
            <a:pPr marL="0" indent="0">
              <a:buNone/>
            </a:pPr>
            <a:endParaRPr lang="en-IN" dirty="0"/>
          </a:p>
          <a:p>
            <a:pPr marL="0" indent="0">
              <a:buNone/>
            </a:pPr>
            <a:r>
              <a:rPr lang="en-IN" dirty="0"/>
              <a:t/>
            </a:r>
            <a:br>
              <a:rPr lang="en-IN" dirty="0"/>
            </a:b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501008"/>
            <a:ext cx="417646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149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dirty="0" smtClean="0"/>
              <a:t>Gestalt Principles: </a:t>
            </a:r>
            <a:r>
              <a:rPr lang="en-IN" dirty="0"/>
              <a:t>Closure: </a:t>
            </a:r>
          </a:p>
          <a:p>
            <a:r>
              <a:rPr lang="en-IN" dirty="0"/>
              <a:t>Our eyes tend to add any missing pieces of a familiar </a:t>
            </a:r>
            <a:r>
              <a:rPr lang="en-IN" dirty="0" smtClean="0"/>
              <a:t>shape that is distinct from the rest of what we see.</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52700"/>
            <a:ext cx="6192688" cy="274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6631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dirty="0" smtClean="0"/>
              <a:t>Gestalt Principles: </a:t>
            </a:r>
            <a:r>
              <a:rPr lang="en-IN" dirty="0"/>
              <a:t>Continuity: </a:t>
            </a:r>
          </a:p>
          <a:p>
            <a:pPr algn="just"/>
            <a:r>
              <a:rPr lang="en-IN" dirty="0"/>
              <a:t>We perceive objects as belonging together, as part of a single whole, if they are aligned with one another or appear to form a continuation of one another. </a:t>
            </a:r>
          </a:p>
          <a:p>
            <a:pPr algn="just"/>
            <a:r>
              <a:rPr lang="en-IN" dirty="0"/>
              <a:t>It’s like the closure principle, but besides the visual connection to form shape, we also attach visual direction as part of the continuation.</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933056"/>
            <a:ext cx="5832648" cy="1944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382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dirty="0" smtClean="0"/>
              <a:t>Gestalt Principles: </a:t>
            </a:r>
            <a:r>
              <a:rPr lang="en-IN" dirty="0"/>
              <a:t>Connection: </a:t>
            </a:r>
          </a:p>
          <a:p>
            <a:r>
              <a:rPr lang="en-IN" dirty="0"/>
              <a:t>We perceive objects that are connected in some way, such as by a line, as part of the same group</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08920"/>
            <a:ext cx="6984776"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649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836712"/>
            <a:ext cx="8229600" cy="5328591"/>
          </a:xfrm>
        </p:spPr>
        <p:txBody>
          <a:bodyPr>
            <a:normAutofit/>
          </a:bodyPr>
          <a:lstStyle/>
          <a:p>
            <a:pPr marL="0" indent="0">
              <a:buNone/>
            </a:pPr>
            <a:endParaRPr lang="en-IN" dirty="0" smtClean="0"/>
          </a:p>
          <a:p>
            <a:pPr marL="0" indent="0">
              <a:buNone/>
            </a:pPr>
            <a:r>
              <a:rPr lang="en-IN" dirty="0" smtClean="0"/>
              <a:t>Scale/Proportion:</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16832"/>
            <a:ext cx="7128791"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04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dirty="0" smtClean="0"/>
              <a:t>Gestalt Principles: </a:t>
            </a:r>
            <a:r>
              <a:rPr lang="en-IN" dirty="0"/>
              <a:t>Figure and Ground</a:t>
            </a:r>
          </a:p>
          <a:p>
            <a:r>
              <a:rPr lang="en-IN" dirty="0"/>
              <a:t>We add information based on our imagination</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348880"/>
            <a:ext cx="4176464" cy="276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8744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a:bodyPr>
          <a:lstStyle/>
          <a:p>
            <a:r>
              <a:rPr lang="en-IN" dirty="0" smtClean="0"/>
              <a:t>Gestalt Principles: </a:t>
            </a:r>
            <a:r>
              <a:rPr lang="en-IN" dirty="0"/>
              <a:t>Figure and Ground</a:t>
            </a:r>
          </a:p>
          <a:p>
            <a:r>
              <a:rPr lang="en-IN" dirty="0"/>
              <a:t>We add information based on our imagination</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43113"/>
            <a:ext cx="7632848" cy="397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98467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fontScale="40000" lnSpcReduction="20000"/>
          </a:bodyPr>
          <a:lstStyle/>
          <a:p>
            <a:pPr marL="0" indent="0">
              <a:buNone/>
            </a:pPr>
            <a:endParaRPr lang="en-IN" dirty="0" smtClean="0"/>
          </a:p>
          <a:p>
            <a:pPr marL="0" indent="0">
              <a:buNone/>
            </a:pPr>
            <a:endParaRPr lang="en-IN" sz="3400" dirty="0" smtClean="0"/>
          </a:p>
          <a:p>
            <a:r>
              <a:rPr lang="en-US" sz="3400" dirty="0"/>
              <a:t>Here are </a:t>
            </a:r>
            <a:r>
              <a:rPr lang="en-US" sz="3400" dirty="0" smtClean="0"/>
              <a:t>some other  </a:t>
            </a:r>
            <a:r>
              <a:rPr lang="en-US" sz="3400" dirty="0"/>
              <a:t>principles to consider:</a:t>
            </a:r>
          </a:p>
          <a:p>
            <a:r>
              <a:rPr lang="en-US" sz="3400" b="1" dirty="0"/>
              <a:t>Choose Appropriate Graph Type:</a:t>
            </a:r>
            <a:r>
              <a:rPr lang="en-US" sz="3400" dirty="0"/>
              <a:t> Select a graph type that effectively displays categorical data. Common options include bar charts, pie charts, stacked bar charts, and grouped bar charts.</a:t>
            </a:r>
          </a:p>
          <a:p>
            <a:r>
              <a:rPr lang="en-US" sz="3400" b="1" dirty="0"/>
              <a:t>Clear Labels and Titles:</a:t>
            </a:r>
            <a:r>
              <a:rPr lang="en-US" sz="3400" dirty="0"/>
              <a:t> Clearly label the graph with a descriptive title that conveys the purpose of the visualization. Label the categorical variables on the appropriate axes, and use concise and informative labels for categories.</a:t>
            </a:r>
          </a:p>
          <a:p>
            <a:r>
              <a:rPr lang="en-US" sz="3400" b="1" dirty="0"/>
              <a:t>Consistency in Ordering:</a:t>
            </a:r>
            <a:r>
              <a:rPr lang="en-US" sz="3400" dirty="0"/>
              <a:t> Order the categories logically on the graph. You can order them by frequency, alphabetical order, chronological order, or any other meaningful criterion.</a:t>
            </a:r>
          </a:p>
          <a:p>
            <a:r>
              <a:rPr lang="en-US" sz="3400" b="1" dirty="0"/>
              <a:t>Color and Contrast:</a:t>
            </a:r>
            <a:r>
              <a:rPr lang="en-US" sz="3400" dirty="0"/>
              <a:t> Use distinct and contrasting colors for different categories to make them visually distinguishable. Ensure that the colors you choose are accessible and don't cause confusion.</a:t>
            </a:r>
          </a:p>
          <a:p>
            <a:r>
              <a:rPr lang="en-US" sz="3400" b="1" dirty="0"/>
              <a:t>Avoid Overcrowding:</a:t>
            </a:r>
            <a:r>
              <a:rPr lang="en-US" sz="3400" dirty="0"/>
              <a:t> If you have many categories, consider grouping or aggregating them to prevent overcrowding the graph. This makes the graph easier to read and interpret.</a:t>
            </a:r>
          </a:p>
          <a:p>
            <a:r>
              <a:rPr lang="en-US" sz="3400" b="1" dirty="0"/>
              <a:t>Legend:</a:t>
            </a:r>
            <a:r>
              <a:rPr lang="en-US" sz="3400" dirty="0"/>
              <a:t> If you're using colors or patterns to represent categories, include a legend that explains the meaning of each color or pattern. Place the legend where it's easily visible but doesn't obstruct the data.</a:t>
            </a:r>
          </a:p>
          <a:p>
            <a:r>
              <a:rPr lang="en-US" sz="3400" b="1" dirty="0"/>
              <a:t>Data Labels:</a:t>
            </a:r>
            <a:r>
              <a:rPr lang="en-US" sz="3400" dirty="0"/>
              <a:t> Add data labels to individual bars or segments in a pie chart to provide exact values. This helps viewers understand the proportions of each category.</a:t>
            </a:r>
          </a:p>
          <a:p>
            <a:r>
              <a:rPr lang="en-US" sz="3400" b="1" dirty="0"/>
              <a:t>Avoid 3D Effects:</a:t>
            </a:r>
            <a:r>
              <a:rPr lang="en-US" sz="3400" dirty="0"/>
              <a:t> Avoid using 3D effects or other unnecessary embellishments that can distort the data or make the graph difficult to read.</a:t>
            </a:r>
          </a:p>
          <a:p>
            <a:endParaRPr lang="en-US" dirty="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8981482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categorical data graphics</a:t>
            </a:r>
            <a:endParaRPr lang="en-IN" dirty="0"/>
          </a:p>
        </p:txBody>
      </p:sp>
      <p:sp>
        <p:nvSpPr>
          <p:cNvPr id="3" name="Content Placeholder 2"/>
          <p:cNvSpPr>
            <a:spLocks noGrp="1"/>
          </p:cNvSpPr>
          <p:nvPr>
            <p:ph idx="1"/>
          </p:nvPr>
        </p:nvSpPr>
        <p:spPr>
          <a:xfrm>
            <a:off x="700004" y="764704"/>
            <a:ext cx="8229600" cy="5472607"/>
          </a:xfrm>
        </p:spPr>
        <p:txBody>
          <a:bodyPr>
            <a:normAutofit fontScale="47500" lnSpcReduction="20000"/>
          </a:bodyPr>
          <a:lstStyle/>
          <a:p>
            <a:endParaRPr lang="en-US" b="1" dirty="0" smtClean="0"/>
          </a:p>
          <a:p>
            <a:r>
              <a:rPr lang="en-US" sz="2900" b="1" dirty="0" smtClean="0"/>
              <a:t>Annotations</a:t>
            </a:r>
            <a:r>
              <a:rPr lang="en-US" sz="2900" b="1" dirty="0"/>
              <a:t>:</a:t>
            </a:r>
            <a:r>
              <a:rPr lang="en-US" sz="2900" dirty="0"/>
              <a:t> Use annotations, such as arrows or text boxes, to highlight specific categories or explain unusual patterns.</a:t>
            </a:r>
          </a:p>
          <a:p>
            <a:r>
              <a:rPr lang="en-US" sz="2900" b="1" dirty="0"/>
              <a:t>Data Hierarchy:</a:t>
            </a:r>
            <a:r>
              <a:rPr lang="en-US" sz="2900" dirty="0"/>
              <a:t> If your categorical data has subcategories or levels, use different colors or patterns to represent these levels. This adds another layer of information.</a:t>
            </a:r>
          </a:p>
          <a:p>
            <a:r>
              <a:rPr lang="en-US" sz="2900" b="1" dirty="0"/>
              <a:t>Percentage Representation:</a:t>
            </a:r>
            <a:r>
              <a:rPr lang="en-US" sz="2900" dirty="0"/>
              <a:t> In a pie chart, consider displaying the actual percentages within or near each segment for a clearer representation of the distribution.</a:t>
            </a:r>
          </a:p>
          <a:p>
            <a:r>
              <a:rPr lang="en-US" sz="2900" b="1" dirty="0"/>
              <a:t>Explode Segments (Pie Chart):</a:t>
            </a:r>
            <a:r>
              <a:rPr lang="en-US" sz="2900" dirty="0"/>
              <a:t> If you want to emphasize a specific category in a pie chart, you can "explode" or pull out that segment slightly from the center.</a:t>
            </a:r>
          </a:p>
          <a:p>
            <a:r>
              <a:rPr lang="en-US" sz="2900" b="1" dirty="0"/>
              <a:t>Consistent Widths (Bar Charts):</a:t>
            </a:r>
            <a:r>
              <a:rPr lang="en-US" sz="2900" dirty="0"/>
              <a:t> In a bar chart, maintain consistent widths for bars to accurately represent the differences between categories.</a:t>
            </a:r>
          </a:p>
          <a:p>
            <a:r>
              <a:rPr lang="en-US" sz="2900" b="1" dirty="0"/>
              <a:t>Avoid Overlapping Labels:</a:t>
            </a:r>
            <a:r>
              <a:rPr lang="en-US" sz="2900" dirty="0"/>
              <a:t> If you have a large number of categories or long labels, rotate the labels or use alternate labeling strategies to avoid overlapping text.</a:t>
            </a:r>
          </a:p>
          <a:p>
            <a:r>
              <a:rPr lang="en-US" sz="2900" b="1" dirty="0"/>
              <a:t>Whitespace:</a:t>
            </a:r>
            <a:r>
              <a:rPr lang="en-US" sz="2900" dirty="0"/>
              <a:t> Use whitespace effectively to separate categories and make the graph easier to read.</a:t>
            </a:r>
          </a:p>
          <a:p>
            <a:r>
              <a:rPr lang="en-US" sz="2900" b="1" dirty="0"/>
              <a:t>Contextual Information:</a:t>
            </a:r>
            <a:r>
              <a:rPr lang="en-US" sz="2900" dirty="0"/>
              <a:t> Provide relevant context about the data source, time period, sample size, and any necessary explanations to aid in interpretation.</a:t>
            </a:r>
          </a:p>
          <a:p>
            <a:r>
              <a:rPr lang="en-US" sz="2900" b="1" dirty="0"/>
              <a:t>Accessibility:</a:t>
            </a:r>
            <a:r>
              <a:rPr lang="en-US" sz="2900" dirty="0"/>
              <a:t> Ensure that your graphical representation is accessible by using high-contrast colors, providing alternative text for screen readers, and avoiding excessive reliance on color alone to convey information.</a:t>
            </a:r>
          </a:p>
          <a:p>
            <a:r>
              <a:rPr lang="en-US" sz="2900" dirty="0"/>
              <a:t>By applying these principles, you can create clear and informative visualizations that effectively communicate the distribution and patterns within categorical data</a:t>
            </a:r>
            <a:r>
              <a:rPr lang="en-US" sz="2900" dirty="0" smtClean="0"/>
              <a:t>.</a:t>
            </a:r>
            <a:endParaRPr lang="en-IN" sz="2900"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4715799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time series data graphics</a:t>
            </a:r>
            <a:endParaRPr lang="en-IN" dirty="0"/>
          </a:p>
        </p:txBody>
      </p:sp>
      <p:sp>
        <p:nvSpPr>
          <p:cNvPr id="3" name="Content Placeholder 2"/>
          <p:cNvSpPr>
            <a:spLocks noGrp="1"/>
          </p:cNvSpPr>
          <p:nvPr>
            <p:ph idx="1"/>
          </p:nvPr>
        </p:nvSpPr>
        <p:spPr>
          <a:xfrm>
            <a:off x="700004" y="980728"/>
            <a:ext cx="8229600" cy="5256583"/>
          </a:xfrm>
        </p:spPr>
        <p:txBody>
          <a:bodyPr>
            <a:normAutofit fontScale="92500" lnSpcReduction="10000"/>
          </a:bodyPr>
          <a:lstStyle/>
          <a:p>
            <a:r>
              <a:rPr lang="en-US" dirty="0"/>
              <a:t>A time series is a sequence of data points that occur in successive order over some period of time</a:t>
            </a:r>
            <a:r>
              <a:rPr lang="en-US" dirty="0" smtClean="0"/>
              <a:t>.</a:t>
            </a:r>
          </a:p>
          <a:p>
            <a:pPr algn="just"/>
            <a:r>
              <a:rPr lang="en-US" dirty="0"/>
              <a:t>In investing, a time series tracks the movement of the chosen data points, such as a security’s price, over a specified period of time with data points recorded at regular intervals. </a:t>
            </a:r>
            <a:endParaRPr lang="en-US" dirty="0" smtClean="0"/>
          </a:p>
          <a:p>
            <a:pPr algn="just"/>
            <a:r>
              <a:rPr lang="en-US" dirty="0" smtClean="0"/>
              <a:t>There </a:t>
            </a:r>
            <a:r>
              <a:rPr lang="en-US" dirty="0"/>
              <a:t>is no minimum or maximum amount of time that must be included, allowing the data to be gathered in a way that provides the information being sought by the investor or analyst examining the activity.</a:t>
            </a:r>
            <a:endParaRPr lang="en-IN" dirty="0" smtClean="0"/>
          </a:p>
          <a:p>
            <a:pPr marL="0" indent="0" algn="just">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1659804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time series data graphics</a:t>
            </a:r>
            <a:endParaRPr lang="en-IN" dirty="0"/>
          </a:p>
        </p:txBody>
      </p:sp>
      <p:sp>
        <p:nvSpPr>
          <p:cNvPr id="3" name="Content Placeholder 2"/>
          <p:cNvSpPr>
            <a:spLocks noGrp="1"/>
          </p:cNvSpPr>
          <p:nvPr>
            <p:ph idx="1"/>
          </p:nvPr>
        </p:nvSpPr>
        <p:spPr>
          <a:xfrm>
            <a:off x="700004" y="980728"/>
            <a:ext cx="8229600" cy="5256583"/>
          </a:xfrm>
        </p:spPr>
        <p:txBody>
          <a:bodyPr>
            <a:normAutofit fontScale="92500"/>
          </a:bodyPr>
          <a:lstStyle/>
          <a:p>
            <a:r>
              <a:rPr lang="en-US" dirty="0"/>
              <a:t>A time series is a data set that tracks a sample over time.</a:t>
            </a:r>
          </a:p>
          <a:p>
            <a:r>
              <a:rPr lang="en-US" dirty="0"/>
              <a:t>In particular, a time series allows one to see what factors influence certain variables from period to period.</a:t>
            </a:r>
          </a:p>
          <a:p>
            <a:r>
              <a:rPr lang="en-US" dirty="0"/>
              <a:t>Time series analysis can be useful to see how a given asset, security, or economic variable changes over time.</a:t>
            </a:r>
          </a:p>
          <a:p>
            <a:r>
              <a:rPr lang="en-US" dirty="0"/>
              <a:t>Forecasting methods using time series are used in both fundamental and technical analysis.</a:t>
            </a:r>
          </a:p>
          <a:p>
            <a:pPr marL="0" indent="0" algn="just">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1472302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time series data graphics</a:t>
            </a:r>
            <a:endParaRPr lang="en-IN" dirty="0"/>
          </a:p>
        </p:txBody>
      </p:sp>
      <p:sp>
        <p:nvSpPr>
          <p:cNvPr id="3" name="Content Placeholder 2"/>
          <p:cNvSpPr>
            <a:spLocks noGrp="1"/>
          </p:cNvSpPr>
          <p:nvPr>
            <p:ph idx="1"/>
          </p:nvPr>
        </p:nvSpPr>
        <p:spPr>
          <a:xfrm>
            <a:off x="700004" y="980728"/>
            <a:ext cx="8229600" cy="5256583"/>
          </a:xfrm>
        </p:spPr>
        <p:txBody>
          <a:bodyPr>
            <a:normAutofit fontScale="85000" lnSpcReduction="20000"/>
          </a:bodyPr>
          <a:lstStyle/>
          <a:p>
            <a:r>
              <a:rPr lang="en-US" dirty="0"/>
              <a:t>Representing time series data graphically involves applying several principles to effectively convey the information and insights present in the data. Here are some key principles:</a:t>
            </a:r>
          </a:p>
          <a:p>
            <a:r>
              <a:rPr lang="en-US" b="1" dirty="0"/>
              <a:t>Time on the X-axis:</a:t>
            </a:r>
            <a:r>
              <a:rPr lang="en-US" dirty="0"/>
              <a:t> In time series graphs, the independent variable (time) is typically plotted along the horizontal X-axis. This ensures that the chronological order of events is maintained.</a:t>
            </a:r>
          </a:p>
          <a:p>
            <a:r>
              <a:rPr lang="en-US" b="1" dirty="0"/>
              <a:t>Data on the Y-axis:</a:t>
            </a:r>
            <a:r>
              <a:rPr lang="en-US" dirty="0"/>
              <a:t> The dependent variable (the data you're tracking over time) is plotted on the vertical Y-axis. This axis represents the values or measurements being recorded.</a:t>
            </a:r>
          </a:p>
          <a:p>
            <a:r>
              <a:rPr lang="en-US" b="1" dirty="0"/>
              <a:t>Clear Labels and Titles:</a:t>
            </a:r>
            <a:r>
              <a:rPr lang="en-US" dirty="0"/>
              <a:t> Use descriptive labels and titles for both axes and the graph itself. This helps viewers understand what is being represented without confusion.</a:t>
            </a:r>
          </a:p>
          <a:p>
            <a:pPr marL="0" indent="0" algn="just">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38318003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time series data graphics</a:t>
            </a:r>
            <a:endParaRPr lang="en-IN" dirty="0"/>
          </a:p>
        </p:txBody>
      </p:sp>
      <p:sp>
        <p:nvSpPr>
          <p:cNvPr id="3" name="Content Placeholder 2"/>
          <p:cNvSpPr>
            <a:spLocks noGrp="1"/>
          </p:cNvSpPr>
          <p:nvPr>
            <p:ph idx="1"/>
          </p:nvPr>
        </p:nvSpPr>
        <p:spPr>
          <a:xfrm>
            <a:off x="700004" y="980728"/>
            <a:ext cx="8229600" cy="5256583"/>
          </a:xfrm>
        </p:spPr>
        <p:txBody>
          <a:bodyPr>
            <a:normAutofit fontScale="77500" lnSpcReduction="20000"/>
          </a:bodyPr>
          <a:lstStyle/>
          <a:p>
            <a:r>
              <a:rPr lang="en-US" b="1" dirty="0"/>
              <a:t>Consistent Intervals:</a:t>
            </a:r>
            <a:r>
              <a:rPr lang="en-US" dirty="0"/>
              <a:t> Maintain consistent intervals on the X-axis. If the data points are irregularly spaced, consider using connecting lines to indicate the time progression smoothly.</a:t>
            </a:r>
          </a:p>
          <a:p>
            <a:r>
              <a:rPr lang="en-US" b="1" dirty="0"/>
              <a:t>Scaling:</a:t>
            </a:r>
            <a:r>
              <a:rPr lang="en-US" dirty="0"/>
              <a:t> Choose appropriate scaling for both axes. Scaling should ensure that the graph uses the available space effectively without distorting the data. Common scaling methods include linear, logarithmic, and percentage scales.</a:t>
            </a:r>
          </a:p>
          <a:p>
            <a:r>
              <a:rPr lang="en-US" b="1" dirty="0"/>
              <a:t>Visual Clarity:</a:t>
            </a:r>
            <a:r>
              <a:rPr lang="en-US" dirty="0"/>
              <a:t> Use clear and easy-to-read fonts for labels, titles, and data points. Avoid overcrowding the graph with excessive information that might make it difficult to interpret.</a:t>
            </a:r>
          </a:p>
          <a:p>
            <a:r>
              <a:rPr lang="en-US" b="1" dirty="0"/>
              <a:t>Color and Contrast:</a:t>
            </a:r>
            <a:r>
              <a:rPr lang="en-US" dirty="0"/>
              <a:t> Use colors and contrasts that are visually appealing and distinguishable. If multiple lines or data series are plotted on the same graph, use different colors or line styles to differentiate them.</a:t>
            </a:r>
          </a:p>
          <a:p>
            <a:pPr marL="0" indent="0" algn="just">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41446674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time series data graphics</a:t>
            </a:r>
            <a:endParaRPr lang="en-IN" dirty="0"/>
          </a:p>
        </p:txBody>
      </p:sp>
      <p:sp>
        <p:nvSpPr>
          <p:cNvPr id="3" name="Content Placeholder 2"/>
          <p:cNvSpPr>
            <a:spLocks noGrp="1"/>
          </p:cNvSpPr>
          <p:nvPr>
            <p:ph idx="1"/>
          </p:nvPr>
        </p:nvSpPr>
        <p:spPr>
          <a:xfrm>
            <a:off x="700004" y="980728"/>
            <a:ext cx="8229600" cy="5256583"/>
          </a:xfrm>
        </p:spPr>
        <p:txBody>
          <a:bodyPr>
            <a:normAutofit fontScale="70000" lnSpcReduction="20000"/>
          </a:bodyPr>
          <a:lstStyle/>
          <a:p>
            <a:r>
              <a:rPr lang="en-US" b="1" dirty="0"/>
              <a:t>Legend:</a:t>
            </a:r>
            <a:r>
              <a:rPr lang="en-US" dirty="0"/>
              <a:t> If you're plotting multiple data series on the same graph, include a legend to explain what each line represents. The legend should be placed in a way that it doesn't obscure the data.</a:t>
            </a:r>
          </a:p>
          <a:p>
            <a:r>
              <a:rPr lang="en-US" b="1" dirty="0"/>
              <a:t>Data Density:</a:t>
            </a:r>
            <a:r>
              <a:rPr lang="en-US" dirty="0"/>
              <a:t> Avoid overcrowding the graph with too many data points. Depending on the size of the graph and the resolution, you might need to aggregate data points for better visualization.</a:t>
            </a:r>
          </a:p>
          <a:p>
            <a:r>
              <a:rPr lang="en-US" b="1" dirty="0"/>
              <a:t>Annotations:</a:t>
            </a:r>
            <a:r>
              <a:rPr lang="en-US" dirty="0"/>
              <a:t> Use annotations, such as arrows, text boxes, or markers, to highlight important events, trends, or anomalies in the time series. This adds context and helps viewers understand key points.</a:t>
            </a:r>
          </a:p>
          <a:p>
            <a:r>
              <a:rPr lang="en-US" b="1" dirty="0"/>
              <a:t>Trend Lines and Averages:</a:t>
            </a:r>
            <a:r>
              <a:rPr lang="en-US" dirty="0"/>
              <a:t> Add trend lines or moving averages to highlight overall trends and smooth out noise in the data, making it easier to identify patterns.</a:t>
            </a:r>
          </a:p>
          <a:p>
            <a:r>
              <a:rPr lang="en-US" b="1" dirty="0"/>
              <a:t>Gridlines:</a:t>
            </a:r>
            <a:r>
              <a:rPr lang="en-US" dirty="0"/>
              <a:t> Gridlines on both axes can help viewers accurately read values from the graph. They provide a visual reference to the data points.</a:t>
            </a:r>
          </a:p>
          <a:p>
            <a:pPr marL="0" indent="0" algn="just">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3718434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time series data graphics</a:t>
            </a:r>
            <a:endParaRPr lang="en-IN" dirty="0"/>
          </a:p>
        </p:txBody>
      </p:sp>
      <p:sp>
        <p:nvSpPr>
          <p:cNvPr id="3" name="Content Placeholder 2"/>
          <p:cNvSpPr>
            <a:spLocks noGrp="1"/>
          </p:cNvSpPr>
          <p:nvPr>
            <p:ph idx="1"/>
          </p:nvPr>
        </p:nvSpPr>
        <p:spPr>
          <a:xfrm>
            <a:off x="700004" y="980728"/>
            <a:ext cx="8229600" cy="5256583"/>
          </a:xfrm>
        </p:spPr>
        <p:txBody>
          <a:bodyPr>
            <a:normAutofit fontScale="77500" lnSpcReduction="20000"/>
          </a:bodyPr>
          <a:lstStyle/>
          <a:p>
            <a:r>
              <a:rPr lang="en-US" b="1" dirty="0"/>
              <a:t>Time Periods:</a:t>
            </a:r>
            <a:r>
              <a:rPr lang="en-US" dirty="0"/>
              <a:t> If the time series covers multiple time periods (e.g., days, months, years), consider labeling the major time intervals on the X-axis for better comprehension.</a:t>
            </a:r>
          </a:p>
          <a:p>
            <a:r>
              <a:rPr lang="en-US" b="1" dirty="0"/>
              <a:t>Contextual Information:</a:t>
            </a:r>
            <a:r>
              <a:rPr lang="en-US" dirty="0"/>
              <a:t> Provide additional information about the data source, units of measurement, and any relevant contextual details that could aid in interpretation.</a:t>
            </a:r>
          </a:p>
          <a:p>
            <a:r>
              <a:rPr lang="en-US" b="1" dirty="0"/>
              <a:t>Interactivity:</a:t>
            </a:r>
            <a:r>
              <a:rPr lang="en-US" dirty="0"/>
              <a:t> In digital formats, consider adding interactivity that allows users to zoom in, pan, or toggle different data series on and off for a more customized viewing experience.</a:t>
            </a:r>
          </a:p>
          <a:p>
            <a:pPr marL="0" indent="0">
              <a:buNone/>
            </a:pPr>
            <a:endParaRPr lang="en-US" dirty="0" smtClean="0"/>
          </a:p>
          <a:p>
            <a:pPr marL="0" indent="0">
              <a:buNone/>
            </a:pPr>
            <a:r>
              <a:rPr lang="en-US" dirty="0" smtClean="0"/>
              <a:t>By </a:t>
            </a:r>
            <a:r>
              <a:rPr lang="en-US" dirty="0"/>
              <a:t>applying these principles, you can create clear and informative time series visualizations that effectively communicate insights from your data.</a:t>
            </a:r>
          </a:p>
          <a:p>
            <a:pPr marL="0" indent="0" algn="just">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2009014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628800"/>
            <a:ext cx="8229600" cy="4896544"/>
          </a:xfrm>
        </p:spPr>
        <p:txBody>
          <a:bodyPr>
            <a:normAutofit/>
          </a:bodyPr>
          <a:lstStyle/>
          <a:p>
            <a:r>
              <a:rPr lang="en-IN" dirty="0" smtClean="0"/>
              <a:t>Dominance/Emphasis:</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6696743"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27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77500" lnSpcReduction="20000"/>
          </a:bodyPr>
          <a:lstStyle/>
          <a:p>
            <a:r>
              <a:rPr lang="en-IN" dirty="0" smtClean="0"/>
              <a:t>Statistical data are the outcomes or the observations which occur in scientific experiments or an investigation.</a:t>
            </a:r>
          </a:p>
          <a:p>
            <a:r>
              <a:rPr lang="en-IN" dirty="0" smtClean="0"/>
              <a:t>To conduct any analysis it is must to have some data .</a:t>
            </a:r>
          </a:p>
          <a:p>
            <a:r>
              <a:rPr lang="en-IN" dirty="0" smtClean="0"/>
              <a:t>Without data we can not think about research or statistical analysis.</a:t>
            </a:r>
          </a:p>
          <a:p>
            <a:r>
              <a:rPr lang="en-IN" dirty="0" smtClean="0"/>
              <a:t>In statistics, data plays a vital role in all fields and all the theories and measurement.</a:t>
            </a:r>
          </a:p>
          <a:p>
            <a:r>
              <a:rPr lang="en-IN" dirty="0" smtClean="0"/>
              <a:t>Measure </a:t>
            </a:r>
            <a:r>
              <a:rPr lang="en-IN" dirty="0"/>
              <a:t>of central </a:t>
            </a:r>
            <a:r>
              <a:rPr lang="en-IN" dirty="0" smtClean="0"/>
              <a:t>tendency(</a:t>
            </a:r>
            <a:r>
              <a:rPr lang="en-IN" dirty="0" err="1" smtClean="0"/>
              <a:t>mean,median,mode</a:t>
            </a:r>
            <a:r>
              <a:rPr lang="en-IN" dirty="0" smtClean="0"/>
              <a:t>), measure of dispersion (</a:t>
            </a:r>
            <a:r>
              <a:rPr lang="en-IN" dirty="0" err="1" smtClean="0"/>
              <a:t>variance,mean</a:t>
            </a:r>
            <a:r>
              <a:rPr lang="en-IN" dirty="0" smtClean="0"/>
              <a:t> deviation, standard deviation </a:t>
            </a:r>
            <a:r>
              <a:rPr lang="en-IN" dirty="0" err="1" smtClean="0"/>
              <a:t>etc</a:t>
            </a:r>
            <a:r>
              <a:rPr lang="en-IN" dirty="0" smtClean="0"/>
              <a:t>)are some statistical measure by which we find the different characteristics of the data.</a:t>
            </a:r>
          </a:p>
          <a:p>
            <a:r>
              <a:rPr lang="en-IN" dirty="0" smtClean="0"/>
              <a:t>For example, In a garments factory, we want to find the female workers’ height and weight. If we consider the size in feet and weight in </a:t>
            </a:r>
            <a:r>
              <a:rPr lang="en-IN" dirty="0" err="1" smtClean="0"/>
              <a:t>kilograms,then</a:t>
            </a:r>
            <a:r>
              <a:rPr lang="en-IN" dirty="0" smtClean="0"/>
              <a:t> we get some numerical values, which are the numerical data. </a:t>
            </a:r>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29554019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a:bodyPr>
          <a:lstStyle/>
          <a:p>
            <a:pPr marL="0" indent="0">
              <a:buNone/>
            </a:pPr>
            <a:r>
              <a:rPr lang="en-IN" b="1" dirty="0" smtClean="0"/>
              <a:t>Types of statistical data</a:t>
            </a:r>
          </a:p>
          <a:p>
            <a:r>
              <a:rPr lang="en-IN" dirty="0" smtClean="0"/>
              <a:t>All statistical data may be classified into two categories:</a:t>
            </a:r>
          </a:p>
          <a:p>
            <a:pPr>
              <a:buFont typeface="Wingdings" panose="05000000000000000000" pitchFamily="2" charset="2"/>
              <a:buChar char="Ø"/>
            </a:pPr>
            <a:r>
              <a:rPr lang="en-IN" dirty="0"/>
              <a:t> </a:t>
            </a:r>
            <a:r>
              <a:rPr lang="en-IN" b="1" dirty="0" smtClean="0"/>
              <a:t>Qualitative</a:t>
            </a:r>
            <a:r>
              <a:rPr lang="en-IN" dirty="0" smtClean="0"/>
              <a:t>: Gender, Education status, marital status </a:t>
            </a:r>
            <a:r>
              <a:rPr lang="en-IN" dirty="0" err="1" smtClean="0"/>
              <a:t>etc</a:t>
            </a:r>
            <a:endParaRPr lang="en-IN" dirty="0" smtClean="0"/>
          </a:p>
          <a:p>
            <a:pPr>
              <a:buFont typeface="Wingdings" panose="05000000000000000000" pitchFamily="2" charset="2"/>
              <a:buChar char="Ø"/>
            </a:pPr>
            <a:r>
              <a:rPr lang="en-IN" b="1" dirty="0" smtClean="0"/>
              <a:t>Quantitative: </a:t>
            </a:r>
            <a:r>
              <a:rPr lang="en-IN" dirty="0" smtClean="0"/>
              <a:t>Age, height, weight </a:t>
            </a:r>
            <a:r>
              <a:rPr lang="en-IN" dirty="0" err="1" smtClean="0"/>
              <a:t>etc</a:t>
            </a: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6844571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92500" lnSpcReduction="10000"/>
          </a:bodyPr>
          <a:lstStyle/>
          <a:p>
            <a:pPr marL="0" indent="0">
              <a:buNone/>
            </a:pPr>
            <a:r>
              <a:rPr lang="en-IN" b="1" dirty="0" smtClean="0"/>
              <a:t>We can divide data into 2 categories based on data collection as,</a:t>
            </a:r>
          </a:p>
          <a:p>
            <a:pPr marL="514350" indent="-514350">
              <a:buAutoNum type="arabicPeriod"/>
            </a:pPr>
            <a:r>
              <a:rPr lang="en-IN" b="1" dirty="0" smtClean="0"/>
              <a:t>Primary data: </a:t>
            </a:r>
            <a:r>
              <a:rPr lang="en-IN" dirty="0" smtClean="0"/>
              <a:t>collected from individuals directly and these data has never been used for any purpose earlier.</a:t>
            </a:r>
          </a:p>
          <a:p>
            <a:pPr marL="514350" indent="-514350">
              <a:buAutoNum type="arabicPeriod"/>
            </a:pPr>
            <a:r>
              <a:rPr lang="en-IN" b="1" dirty="0" smtClean="0"/>
              <a:t>Secondary data: </a:t>
            </a:r>
            <a:r>
              <a:rPr lang="en-IN" dirty="0" smtClean="0"/>
              <a:t>The data which had been collated by some individual or agency and statistically treated to draw certain </a:t>
            </a:r>
            <a:r>
              <a:rPr lang="en-IN" dirty="0" err="1" smtClean="0"/>
              <a:t>conclusions.The</a:t>
            </a:r>
            <a:r>
              <a:rPr lang="en-IN" dirty="0" smtClean="0"/>
              <a:t> same data are used and </a:t>
            </a:r>
            <a:r>
              <a:rPr lang="en-IN" dirty="0" err="1" smtClean="0"/>
              <a:t>analyzed</a:t>
            </a:r>
            <a:r>
              <a:rPr lang="en-IN" dirty="0" smtClean="0"/>
              <a:t> to extract some other </a:t>
            </a:r>
            <a:r>
              <a:rPr lang="en-IN" dirty="0" err="1" smtClean="0"/>
              <a:t>information,which</a:t>
            </a:r>
            <a:r>
              <a:rPr lang="en-IN" dirty="0" smtClean="0"/>
              <a:t> is termed as secondary data.</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7620249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lnSpcReduction="10000"/>
          </a:bodyPr>
          <a:lstStyle/>
          <a:p>
            <a:pPr marL="0" indent="0">
              <a:buNone/>
            </a:pPr>
            <a:r>
              <a:rPr lang="en-IN" b="1" dirty="0" smtClean="0"/>
              <a:t>Methods of  data collection</a:t>
            </a:r>
          </a:p>
          <a:p>
            <a:r>
              <a:rPr lang="en-IN" b="1" dirty="0" smtClean="0"/>
              <a:t>Direct personal inquiry method</a:t>
            </a:r>
          </a:p>
          <a:p>
            <a:r>
              <a:rPr lang="en-IN" b="1" dirty="0" smtClean="0"/>
              <a:t>Indirect oral investigation</a:t>
            </a:r>
          </a:p>
          <a:p>
            <a:r>
              <a:rPr lang="en-IN" b="1" dirty="0" smtClean="0"/>
              <a:t>By mailed questionnaires</a:t>
            </a:r>
          </a:p>
          <a:p>
            <a:r>
              <a:rPr lang="en-IN" b="1" dirty="0" smtClean="0"/>
              <a:t>Information from local agents by old records</a:t>
            </a:r>
          </a:p>
          <a:p>
            <a:r>
              <a:rPr lang="en-IN" b="1" dirty="0" smtClean="0"/>
              <a:t>By direct observational method</a:t>
            </a: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13871476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lnSpcReduction="10000"/>
          </a:bodyPr>
          <a:lstStyle/>
          <a:p>
            <a:pPr marL="0" indent="0">
              <a:buNone/>
            </a:pPr>
            <a:r>
              <a:rPr lang="en-IN" b="1" dirty="0" smtClean="0"/>
              <a:t>Requirements of reliable statistical data</a:t>
            </a:r>
          </a:p>
          <a:p>
            <a:r>
              <a:rPr lang="en-IN" b="1" dirty="0" smtClean="0"/>
              <a:t>It should be complete</a:t>
            </a:r>
          </a:p>
          <a:p>
            <a:r>
              <a:rPr lang="en-IN" b="1" dirty="0" smtClean="0"/>
              <a:t>It should be consistent</a:t>
            </a:r>
          </a:p>
          <a:p>
            <a:r>
              <a:rPr lang="en-IN" b="1" dirty="0" smtClean="0"/>
              <a:t>It should be accurate</a:t>
            </a:r>
          </a:p>
          <a:p>
            <a:r>
              <a:rPr lang="en-IN" b="1" dirty="0" smtClean="0"/>
              <a:t>It should be homogenous  with  respect to the unit of  information.</a:t>
            </a:r>
          </a:p>
          <a:p>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6168394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77500" lnSpcReduction="20000"/>
          </a:bodyPr>
          <a:lstStyle/>
          <a:p>
            <a:pPr marL="0" indent="0">
              <a:buNone/>
            </a:pPr>
            <a:r>
              <a:rPr lang="en-IN" dirty="0"/>
              <a:t>5 Design </a:t>
            </a:r>
            <a:r>
              <a:rPr lang="en-IN" dirty="0" smtClean="0"/>
              <a:t>principles </a:t>
            </a:r>
            <a:r>
              <a:rPr lang="en-IN" dirty="0"/>
              <a:t>of statistical data graphics</a:t>
            </a:r>
            <a:endParaRPr lang="en-IN" dirty="0" smtClean="0"/>
          </a:p>
          <a:p>
            <a:pPr marL="0" indent="0">
              <a:buNone/>
            </a:pPr>
            <a:r>
              <a:rPr lang="en-IN" b="1" dirty="0" smtClean="0"/>
              <a:t>1. Show </a:t>
            </a:r>
            <a:r>
              <a:rPr lang="en-IN" b="1" dirty="0"/>
              <a:t>the data clearly</a:t>
            </a:r>
          </a:p>
          <a:p>
            <a:r>
              <a:rPr lang="en-IN" dirty="0"/>
              <a:t>Showing the data clearly includes ensuring the data points can be seen but also providing meaningful text on the graph itself.  Tips include:</a:t>
            </a:r>
          </a:p>
          <a:p>
            <a:r>
              <a:rPr lang="en-IN" dirty="0"/>
              <a:t>Check the data points plotted can be detected, and are not covered up or obscured.</a:t>
            </a:r>
          </a:p>
          <a:p>
            <a:r>
              <a:rPr lang="en-IN" dirty="0"/>
              <a:t>Don't assume the viewer is a mind-reader ... label titles and axes clearly and accurately.</a:t>
            </a:r>
          </a:p>
          <a:p>
            <a:r>
              <a:rPr lang="en-IN" dirty="0"/>
              <a:t>Maintain constant measurement scales and avoid distortions.</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6919245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92500" lnSpcReduction="20000"/>
          </a:bodyPr>
          <a:lstStyle/>
          <a:p>
            <a:pPr marL="0" indent="0">
              <a:buNone/>
            </a:pPr>
            <a:r>
              <a:rPr lang="en-IN" dirty="0"/>
              <a:t>5 Design </a:t>
            </a:r>
            <a:r>
              <a:rPr lang="en-IN" dirty="0" smtClean="0"/>
              <a:t>principles </a:t>
            </a:r>
            <a:r>
              <a:rPr lang="en-IN" dirty="0"/>
              <a:t>of statistical data graphics</a:t>
            </a:r>
            <a:endParaRPr lang="en-IN" dirty="0" smtClean="0"/>
          </a:p>
          <a:p>
            <a:pPr marL="0" indent="0">
              <a:buNone/>
            </a:pPr>
            <a:r>
              <a:rPr lang="en-IN" b="1" dirty="0" smtClean="0"/>
              <a:t>2. Use </a:t>
            </a:r>
            <a:r>
              <a:rPr lang="en-IN" b="1" dirty="0"/>
              <a:t>simplicity in design of the graph</a:t>
            </a:r>
          </a:p>
          <a:p>
            <a:r>
              <a:rPr lang="en-IN" dirty="0"/>
              <a:t>A graph with a simple design strives for a clean, uncluttered look. Simplicity in design does not mean simplicity in data however; well-designed graphs can represent rich data.</a:t>
            </a:r>
          </a:p>
          <a:p>
            <a:r>
              <a:rPr lang="en-IN" dirty="0"/>
              <a:t>Avoid distortions, shading, perspective, volume, unnecessary colour, decoration or pictograms, and 3D.</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30132659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70000" lnSpcReduction="20000"/>
          </a:bodyPr>
          <a:lstStyle/>
          <a:p>
            <a:pPr marL="0" indent="0">
              <a:buNone/>
            </a:pPr>
            <a:r>
              <a:rPr lang="en-IN" dirty="0"/>
              <a:t>5 Design </a:t>
            </a:r>
            <a:r>
              <a:rPr lang="en-IN" dirty="0" smtClean="0"/>
              <a:t>principles </a:t>
            </a:r>
            <a:r>
              <a:rPr lang="en-IN" dirty="0"/>
              <a:t>of statistical data graphics</a:t>
            </a:r>
            <a:endParaRPr lang="en-IN" dirty="0" smtClean="0"/>
          </a:p>
          <a:p>
            <a:pPr marL="0" indent="0">
              <a:buNone/>
            </a:pPr>
            <a:r>
              <a:rPr lang="en-IN" b="1" dirty="0" smtClean="0"/>
              <a:t>3. Use </a:t>
            </a:r>
            <a:r>
              <a:rPr lang="en-IN" b="1" dirty="0"/>
              <a:t>alignment on a common scale</a:t>
            </a:r>
          </a:p>
          <a:p>
            <a:r>
              <a:rPr lang="en-IN" dirty="0"/>
              <a:t>Good graphs support accurate estimation of the quantities represented.  To estimate quantities, the reader needs to understand the scale used to represent quantity on the graph.</a:t>
            </a:r>
          </a:p>
          <a:p>
            <a:r>
              <a:rPr lang="en-IN" dirty="0"/>
              <a:t>Use a single linear scale whenever possible.</a:t>
            </a:r>
          </a:p>
          <a:p>
            <a:r>
              <a:rPr lang="en-IN" dirty="0"/>
              <a:t>Use a common scale if a single scale is not possible, for example, when using </a:t>
            </a:r>
            <a:r>
              <a:rPr lang="en-IN" dirty="0" smtClean="0"/>
              <a:t>panels.</a:t>
            </a:r>
            <a:endParaRPr lang="en-IN" dirty="0"/>
          </a:p>
          <a:p>
            <a:r>
              <a:rPr lang="en-IN" dirty="0"/>
              <a:t>Avoid pie charts, doughnut charts, stacked bar charts.</a:t>
            </a:r>
          </a:p>
          <a:p>
            <a:r>
              <a:rPr lang="en-IN" dirty="0"/>
              <a:t>Add gridlines to assist with accurate comparison and estimation; a grey background with white gridlines is often effective.</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14134440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a:bodyPr>
          <a:lstStyle/>
          <a:p>
            <a:pPr marL="0" indent="0">
              <a:buNone/>
            </a:pPr>
            <a:r>
              <a:rPr lang="en-IN" dirty="0"/>
              <a:t>5 Design </a:t>
            </a:r>
            <a:r>
              <a:rPr lang="en-IN" dirty="0" smtClean="0"/>
              <a:t>principles </a:t>
            </a:r>
            <a:r>
              <a:rPr lang="en-IN" dirty="0"/>
              <a:t>of statistical data graphics</a:t>
            </a:r>
            <a:endParaRPr lang="en-IN" dirty="0" smtClean="0"/>
          </a:p>
          <a:p>
            <a:pPr marL="0" indent="0">
              <a:buNone/>
            </a:pPr>
            <a:r>
              <a:rPr lang="en-IN" b="1" dirty="0" smtClean="0"/>
              <a:t>3. Use </a:t>
            </a:r>
            <a:r>
              <a:rPr lang="en-IN" b="1" dirty="0"/>
              <a:t>alignment on a common scale</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76872"/>
            <a:ext cx="5715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4962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lnSpcReduction="10000"/>
          </a:bodyPr>
          <a:lstStyle/>
          <a:p>
            <a:pPr marL="0" indent="0">
              <a:buNone/>
            </a:pPr>
            <a:r>
              <a:rPr lang="en-IN" dirty="0"/>
              <a:t>5 Design </a:t>
            </a:r>
            <a:r>
              <a:rPr lang="en-IN" dirty="0" smtClean="0"/>
              <a:t>principles </a:t>
            </a:r>
            <a:r>
              <a:rPr lang="en-IN" dirty="0"/>
              <a:t>of statistical data graphics</a:t>
            </a:r>
            <a:endParaRPr lang="en-IN" dirty="0" smtClean="0"/>
          </a:p>
          <a:p>
            <a:pPr marL="0" indent="0">
              <a:buNone/>
            </a:pPr>
            <a:r>
              <a:rPr lang="en-IN" b="1" dirty="0" smtClean="0"/>
              <a:t>3. Use </a:t>
            </a:r>
            <a:r>
              <a:rPr lang="en-IN" b="1" dirty="0"/>
              <a:t>alignment on a common scale</a:t>
            </a:r>
          </a:p>
          <a:p>
            <a:r>
              <a:rPr lang="en-IN" dirty="0"/>
              <a:t>Consider transposing a figure to find the easiest way to display the common scale.</a:t>
            </a:r>
          </a:p>
          <a:p>
            <a:r>
              <a:rPr lang="en-IN" dirty="0"/>
              <a:t>The 2016 popular vote in the US Presidential election provides a simple example of a transposition:</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996012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836712"/>
            <a:ext cx="8229600" cy="5328591"/>
          </a:xfrm>
        </p:spPr>
        <p:txBody>
          <a:bodyPr>
            <a:normAutofit/>
          </a:bodyPr>
          <a:lstStyle/>
          <a:p>
            <a:r>
              <a:rPr lang="en-IN" dirty="0" smtClean="0"/>
              <a:t>Similarity &amp; Contrast:</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340768"/>
            <a:ext cx="7488832"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6402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a:bodyPr>
          <a:lstStyle/>
          <a:p>
            <a:pPr marL="0" indent="0">
              <a:buNone/>
            </a:pPr>
            <a:r>
              <a:rPr lang="en-IN" dirty="0"/>
              <a:t>5 Design </a:t>
            </a:r>
            <a:r>
              <a:rPr lang="en-IN" dirty="0" smtClean="0"/>
              <a:t>principles </a:t>
            </a:r>
            <a:r>
              <a:rPr lang="en-IN" dirty="0"/>
              <a:t>of statistical data graphics</a:t>
            </a:r>
            <a:endParaRPr lang="en-IN" dirty="0" smtClean="0"/>
          </a:p>
          <a:p>
            <a:pPr marL="0" indent="0">
              <a:buNone/>
            </a:pPr>
            <a:r>
              <a:rPr lang="en-IN" b="1" dirty="0" smtClean="0"/>
              <a:t>3. Use </a:t>
            </a:r>
            <a:r>
              <a:rPr lang="en-IN" b="1" dirty="0"/>
              <a:t>alignment on a common scale</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734481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9365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40000" lnSpcReduction="20000"/>
          </a:bodyPr>
          <a:lstStyle/>
          <a:p>
            <a:pPr marL="0" indent="0">
              <a:buNone/>
            </a:pPr>
            <a:r>
              <a:rPr lang="en-IN" sz="4400" dirty="0"/>
              <a:t>5 Design </a:t>
            </a:r>
            <a:r>
              <a:rPr lang="en-IN" sz="4400" dirty="0" smtClean="0"/>
              <a:t>principles </a:t>
            </a:r>
            <a:r>
              <a:rPr lang="en-IN" sz="4400" dirty="0"/>
              <a:t>of statistical data graphics</a:t>
            </a:r>
            <a:endParaRPr lang="en-IN" sz="4400" dirty="0" smtClean="0"/>
          </a:p>
          <a:p>
            <a:pPr marL="0" indent="0">
              <a:buNone/>
            </a:pPr>
            <a:r>
              <a:rPr lang="en-IN" sz="4400" b="1" dirty="0" smtClean="0"/>
              <a:t>4. Keep </a:t>
            </a:r>
            <a:r>
              <a:rPr lang="en-IN" sz="4400" b="1" dirty="0"/>
              <a:t>the visual encoding transparent</a:t>
            </a:r>
          </a:p>
          <a:p>
            <a:r>
              <a:rPr lang="en-IN" sz="4400" dirty="0"/>
              <a:t>Graphs use visual encoding to represent data.  Readers need to decode the graph.  This works best when the decoding task is made easy by astute choices in the design of the graph, making the visual encoding transparent and the decoding effortless.  Here are some tips:</a:t>
            </a:r>
          </a:p>
          <a:p>
            <a:r>
              <a:rPr lang="en-IN" sz="4400" dirty="0"/>
              <a:t>Follow principles 1, 2 and 3!</a:t>
            </a:r>
          </a:p>
          <a:p>
            <a:r>
              <a:rPr lang="en-IN" sz="4400" dirty="0"/>
              <a:t>Use a common scale if a single scale is not possible.</a:t>
            </a:r>
          </a:p>
          <a:p>
            <a:r>
              <a:rPr lang="en-IN" sz="4400" dirty="0"/>
              <a:t>Consider how the ordering of elements affects decoding.</a:t>
            </a:r>
          </a:p>
          <a:p>
            <a:r>
              <a:rPr lang="en-IN" sz="4400" dirty="0"/>
              <a:t>Use colour and shading with meaning.</a:t>
            </a:r>
          </a:p>
          <a:p>
            <a:r>
              <a:rPr lang="en-IN" sz="4400" dirty="0"/>
              <a:t>Solve detection problems with</a:t>
            </a:r>
          </a:p>
          <a:p>
            <a:pPr lvl="1"/>
            <a:r>
              <a:rPr lang="en-IN" sz="4400" dirty="0"/>
              <a:t>panels</a:t>
            </a:r>
          </a:p>
          <a:p>
            <a:pPr lvl="1"/>
            <a:r>
              <a:rPr lang="en-IN" sz="4400" dirty="0"/>
              <a:t>open circles or small points</a:t>
            </a:r>
          </a:p>
          <a:p>
            <a:pPr lvl="1"/>
            <a:r>
              <a:rPr lang="en-IN" sz="4400" dirty="0"/>
              <a:t>jittering</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1883689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32500" lnSpcReduction="20000"/>
          </a:bodyPr>
          <a:lstStyle/>
          <a:p>
            <a:pPr marL="0" indent="0">
              <a:buNone/>
            </a:pPr>
            <a:r>
              <a:rPr lang="en-IN" sz="6000" dirty="0"/>
              <a:t>5 Design </a:t>
            </a:r>
            <a:r>
              <a:rPr lang="en-IN" sz="6000" dirty="0" smtClean="0"/>
              <a:t>principles </a:t>
            </a:r>
            <a:r>
              <a:rPr lang="en-IN" sz="6000" dirty="0"/>
              <a:t>of statistical data graphics</a:t>
            </a:r>
            <a:endParaRPr lang="en-IN" sz="6000" dirty="0" smtClean="0"/>
          </a:p>
          <a:p>
            <a:pPr marL="0" indent="0">
              <a:buNone/>
            </a:pPr>
            <a:r>
              <a:rPr lang="en-IN" sz="6000" b="1" dirty="0" smtClean="0"/>
              <a:t>5. Use </a:t>
            </a:r>
            <a:r>
              <a:rPr lang="en-IN" sz="6000" b="1" dirty="0"/>
              <a:t>standard forms that work</a:t>
            </a:r>
          </a:p>
          <a:p>
            <a:r>
              <a:rPr lang="en-IN" sz="6000" dirty="0"/>
              <a:t>Accurate interpretation of graphs relies on a shared understanding of the definition of the graphical objects used. Using standard forms for standard needs supports more reliable interpretation of data visualisations.</a:t>
            </a:r>
          </a:p>
          <a:p>
            <a:r>
              <a:rPr lang="en-IN" sz="6000" dirty="0"/>
              <a:t>Adhere to the principles that define graphical objects.</a:t>
            </a:r>
          </a:p>
          <a:p>
            <a:r>
              <a:rPr lang="en-IN" sz="6000" dirty="0"/>
              <a:t>Use standard forms</a:t>
            </a:r>
          </a:p>
          <a:p>
            <a:pPr lvl="1"/>
            <a:r>
              <a:rPr lang="en-IN" sz="6000" dirty="0" err="1"/>
              <a:t>Dotplot</a:t>
            </a:r>
            <a:endParaRPr lang="en-IN" sz="6000" dirty="0"/>
          </a:p>
          <a:p>
            <a:pPr lvl="1"/>
            <a:r>
              <a:rPr lang="en-IN" sz="6000" dirty="0"/>
              <a:t>Histogram</a:t>
            </a:r>
          </a:p>
          <a:p>
            <a:pPr lvl="1"/>
            <a:r>
              <a:rPr lang="en-IN" sz="6000" dirty="0"/>
              <a:t>Boxplot</a:t>
            </a:r>
          </a:p>
          <a:p>
            <a:pPr lvl="1"/>
            <a:r>
              <a:rPr lang="en-IN" sz="6000" dirty="0"/>
              <a:t>Time series plot</a:t>
            </a:r>
          </a:p>
          <a:p>
            <a:pPr lvl="1"/>
            <a:r>
              <a:rPr lang="en-IN" sz="6000" dirty="0"/>
              <a:t>Bar chart or dot chart</a:t>
            </a:r>
          </a:p>
          <a:p>
            <a:pPr lvl="1"/>
            <a:r>
              <a:rPr lang="en-IN" sz="6000" dirty="0"/>
              <a:t>Line plot of </a:t>
            </a:r>
            <a:r>
              <a:rPr lang="en-IN" sz="6000" dirty="0" smtClean="0"/>
              <a:t>estimates</a:t>
            </a:r>
          </a:p>
          <a:p>
            <a:pPr lvl="1"/>
            <a:r>
              <a:rPr lang="en-IN" sz="6000" dirty="0"/>
              <a:t>Estimates as points, with confidence interval bars</a:t>
            </a:r>
          </a:p>
          <a:p>
            <a:pPr marL="457200" lvl="1"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25474546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25000" lnSpcReduction="20000"/>
          </a:bodyPr>
          <a:lstStyle/>
          <a:p>
            <a:r>
              <a:rPr lang="en-US" sz="8000" dirty="0"/>
              <a:t>Here are some principles to consider:</a:t>
            </a:r>
          </a:p>
          <a:p>
            <a:r>
              <a:rPr lang="en-US" sz="8000" b="1" dirty="0"/>
              <a:t>Choose the Right Graph Type:</a:t>
            </a:r>
            <a:r>
              <a:rPr lang="en-US" sz="8000" dirty="0"/>
              <a:t> Select a graph type that is appropriate for the type of data and the message you want to convey. Common graph types include bar charts, line graphs, scatter plots, pie charts, histograms, and box plots.</a:t>
            </a:r>
          </a:p>
          <a:p>
            <a:r>
              <a:rPr lang="en-US" sz="8000" b="1" dirty="0"/>
              <a:t>Simplicity:</a:t>
            </a:r>
            <a:r>
              <a:rPr lang="en-US" sz="8000" dirty="0"/>
              <a:t> Keep the graph simple and focused on conveying the main message. Avoid cluttering the graph with excessive data or decorative elements that don't contribute to understanding.</a:t>
            </a:r>
          </a:p>
          <a:p>
            <a:r>
              <a:rPr lang="en-US" sz="8000" b="1" dirty="0"/>
              <a:t>Labels and Titles:</a:t>
            </a:r>
            <a:r>
              <a:rPr lang="en-US" sz="8000" dirty="0"/>
              <a:t> Clearly label both axes, providing units of measurement if necessary. Include a descriptive title that succinctly conveys the purpose of the graph.</a:t>
            </a:r>
          </a:p>
          <a:p>
            <a:r>
              <a:rPr lang="en-US" sz="8000" b="1" dirty="0"/>
              <a:t>Consistency:</a:t>
            </a:r>
            <a:r>
              <a:rPr lang="en-US" sz="8000" dirty="0"/>
              <a:t> Maintain consistent formatting and design elements across graphs within the same presentation or report. This consistency makes it easier for viewers to compare and understand the data.</a:t>
            </a:r>
          </a:p>
          <a:p>
            <a:r>
              <a:rPr lang="en-US" sz="8000" b="1" dirty="0"/>
              <a:t>Scale Appropriately:</a:t>
            </a:r>
            <a:r>
              <a:rPr lang="en-US" sz="8000" dirty="0"/>
              <a:t> Choose appropriate scales for both axes. Scaling should accurately represent the data without distorting the visual perception. Avoid manipulating scales to exaggerate differences or trends</a:t>
            </a:r>
            <a:r>
              <a:rPr lang="en-US" sz="8000" dirty="0" smtClean="0"/>
              <a:t>.</a:t>
            </a:r>
            <a:r>
              <a:rPr lang="en-US" sz="8000" b="1" dirty="0"/>
              <a:t> </a:t>
            </a:r>
            <a:endParaRPr lang="en-US" sz="8000" b="1" dirty="0" smtClean="0"/>
          </a:p>
          <a:p>
            <a:r>
              <a:rPr lang="en-US" sz="8000" b="1" dirty="0" smtClean="0"/>
              <a:t>Axis </a:t>
            </a:r>
            <a:r>
              <a:rPr lang="en-US" sz="8000" b="1" dirty="0"/>
              <a:t>Intervals:</a:t>
            </a:r>
            <a:r>
              <a:rPr lang="en-US" sz="8000" dirty="0"/>
              <a:t> Use appropriate intervals for tick marks on the axes. Ensure that the intervals are easy to read and understand. If necessary, use labels to show cumulative data</a:t>
            </a:r>
            <a:r>
              <a:rPr lang="en-US" sz="8000" dirty="0" smtClean="0"/>
              <a:t>.</a:t>
            </a:r>
            <a:endParaRPr lang="en-US" sz="8000" dirty="0"/>
          </a:p>
        </p:txBody>
      </p:sp>
    </p:spTree>
    <p:extLst>
      <p:ext uri="{BB962C8B-B14F-4D97-AF65-F5344CB8AC3E}">
        <p14:creationId xmlns:p14="http://schemas.microsoft.com/office/powerpoint/2010/main" val="2452813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25000" lnSpcReduction="20000"/>
          </a:bodyPr>
          <a:lstStyle/>
          <a:p>
            <a:r>
              <a:rPr lang="en-US" sz="8000" b="1" dirty="0" smtClean="0"/>
              <a:t>Color </a:t>
            </a:r>
            <a:r>
              <a:rPr lang="en-US" sz="8000" b="1" dirty="0"/>
              <a:t>Selection:</a:t>
            </a:r>
            <a:r>
              <a:rPr lang="en-US" sz="8000" dirty="0"/>
              <a:t> Use a limited and cohesive color palette to distinguish different data elements. Ensure that the colors you choose are easily distinguishable for viewers with color vision deficiencies.</a:t>
            </a:r>
          </a:p>
          <a:p>
            <a:r>
              <a:rPr lang="en-US" sz="8000" b="1" dirty="0"/>
              <a:t>Annotations:</a:t>
            </a:r>
            <a:r>
              <a:rPr lang="en-US" sz="8000" dirty="0"/>
              <a:t> Include annotations, such as text labels, arrows, or callouts, to highlight specific data points, trends, or significant events in the data.</a:t>
            </a:r>
          </a:p>
          <a:p>
            <a:r>
              <a:rPr lang="en-US" sz="8000" b="1" dirty="0"/>
              <a:t>Data Integrity:</a:t>
            </a:r>
            <a:r>
              <a:rPr lang="en-US" sz="8000" dirty="0"/>
              <a:t> Avoid distorting the data by using 3D effects, exaggerated visual elements, or inappropriate scaling. Always strive to represent the data accurately.</a:t>
            </a:r>
          </a:p>
          <a:p>
            <a:r>
              <a:rPr lang="en-US" sz="8000" b="1" dirty="0"/>
              <a:t>Data Hierarchy:</a:t>
            </a:r>
            <a:r>
              <a:rPr lang="en-US" sz="8000" dirty="0"/>
              <a:t> Use graphical elements (like different colors or patterns) to represent subcategories within the data. This helps viewers understand the hierarchy and relationships.</a:t>
            </a:r>
          </a:p>
          <a:p>
            <a:r>
              <a:rPr lang="en-US" sz="8000" b="1" dirty="0"/>
              <a:t>Legend:</a:t>
            </a:r>
            <a:r>
              <a:rPr lang="en-US" sz="8000" dirty="0"/>
              <a:t> If the graph includes multiple data series, provide a legend that explains what each element represents. Place the legend where it doesn't obscure the data</a:t>
            </a:r>
            <a:endParaRPr lang="en-IN" sz="8000"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33620756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principles of statistical data graphics</a:t>
            </a:r>
            <a:endParaRPr lang="en-IN" dirty="0"/>
          </a:p>
        </p:txBody>
      </p:sp>
      <p:sp>
        <p:nvSpPr>
          <p:cNvPr id="3" name="Content Placeholder 2"/>
          <p:cNvSpPr>
            <a:spLocks noGrp="1"/>
          </p:cNvSpPr>
          <p:nvPr>
            <p:ph idx="1"/>
          </p:nvPr>
        </p:nvSpPr>
        <p:spPr>
          <a:xfrm>
            <a:off x="700004" y="836712"/>
            <a:ext cx="8229600" cy="5400599"/>
          </a:xfrm>
        </p:spPr>
        <p:txBody>
          <a:bodyPr>
            <a:normAutofit fontScale="25000" lnSpcReduction="20000"/>
          </a:bodyPr>
          <a:lstStyle/>
          <a:p>
            <a:r>
              <a:rPr lang="en-US" sz="8000" b="1" dirty="0"/>
              <a:t>Gridlines:</a:t>
            </a:r>
            <a:r>
              <a:rPr lang="en-US" sz="8000" dirty="0"/>
              <a:t> Use gridlines sparingly to guide the viewer's eyes along the data points. Overuse of gridlines can clutter the graph.</a:t>
            </a:r>
          </a:p>
          <a:p>
            <a:r>
              <a:rPr lang="en-US" sz="8000" b="1" dirty="0"/>
              <a:t>Data Labels:</a:t>
            </a:r>
            <a:r>
              <a:rPr lang="en-US" sz="8000" dirty="0"/>
              <a:t> Add data labels, especially for individual data points on a bar chart or scatter plot. This can provide specific values and aid in interpretation.</a:t>
            </a:r>
          </a:p>
          <a:p>
            <a:r>
              <a:rPr lang="en-US" sz="8000" b="1" dirty="0"/>
              <a:t>Whitespace:</a:t>
            </a:r>
            <a:r>
              <a:rPr lang="en-US" sz="8000" dirty="0"/>
              <a:t> Utilize whitespace strategically to separate data elements and make the graph more visually appealing.</a:t>
            </a:r>
          </a:p>
          <a:p>
            <a:r>
              <a:rPr lang="en-US" sz="8000" b="1" dirty="0"/>
              <a:t>Contextual Information:</a:t>
            </a:r>
            <a:r>
              <a:rPr lang="en-US" sz="8000" dirty="0"/>
              <a:t> Provide context about the data source, time period, sample size, and any relevant explanations that help viewers interpret the graph accurately.</a:t>
            </a:r>
          </a:p>
          <a:p>
            <a:r>
              <a:rPr lang="en-US" sz="8000" b="1" dirty="0"/>
              <a:t>Consistency in Symbols:</a:t>
            </a:r>
            <a:r>
              <a:rPr lang="en-US" sz="8000" dirty="0"/>
              <a:t> If you use symbols (e.g., markers on a scatter plot), ensure that they are consistent across different graphs or data points.</a:t>
            </a:r>
          </a:p>
          <a:p>
            <a:r>
              <a:rPr lang="en-US" sz="8000" b="1" dirty="0"/>
              <a:t>Accessibility:</a:t>
            </a:r>
            <a:r>
              <a:rPr lang="en-US" sz="8000" dirty="0"/>
              <a:t> Ensure that your graphs are accessible to a diverse audience, including individuals with disabilities. Provide alternative text for screen readers and choose colors that are legible for all users.</a:t>
            </a:r>
          </a:p>
          <a:p>
            <a:pPr marL="0" indent="0">
              <a:buNone/>
            </a:pPr>
            <a:r>
              <a:rPr lang="en-US" sz="8000" dirty="0"/>
              <a:t>By applying these principles, you can create graphical representations of statistical data that effectively communicate insights and support data-driven decision-making.</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1632996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92500" lnSpcReduction="10000"/>
          </a:bodyPr>
          <a:lstStyle/>
          <a:p>
            <a:r>
              <a:rPr lang="en-US" dirty="0" smtClean="0"/>
              <a:t>SUM:</a:t>
            </a:r>
          </a:p>
          <a:p>
            <a:r>
              <a:rPr lang="en-US" b="1" u="sng" dirty="0"/>
              <a:t>Example</a:t>
            </a:r>
            <a:endParaRPr lang="en-US" b="1" dirty="0"/>
          </a:p>
          <a:p>
            <a:r>
              <a:rPr lang="en-US" b="1" dirty="0"/>
              <a:t>=SUM(A1</a:t>
            </a:r>
            <a:r>
              <a:rPr lang="en-US" dirty="0"/>
              <a:t>:A5</a:t>
            </a:r>
            <a:r>
              <a:rPr lang="en-US" b="1" dirty="0"/>
              <a:t>) </a:t>
            </a:r>
            <a:endParaRPr lang="en-US" dirty="0"/>
          </a:p>
          <a:p>
            <a:r>
              <a:rPr lang="en-US" dirty="0"/>
              <a:t>Result = 41 (See Image below)</a:t>
            </a:r>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73016"/>
            <a:ext cx="34004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390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92500" lnSpcReduction="10000"/>
          </a:bodyPr>
          <a:lstStyle/>
          <a:p>
            <a:r>
              <a:rPr lang="en-US" dirty="0" err="1" smtClean="0"/>
              <a:t>COUNT:</a:t>
            </a:r>
            <a:r>
              <a:rPr lang="en-US" dirty="0" err="1"/>
              <a:t>This</a:t>
            </a:r>
            <a:r>
              <a:rPr lang="en-US" dirty="0"/>
              <a:t> basic Excel function counts the numeric value in one or more cells or ranges</a:t>
            </a:r>
            <a:r>
              <a:rPr lang="en-US" dirty="0" smtClean="0"/>
              <a:t>.</a:t>
            </a:r>
          </a:p>
          <a:p>
            <a:r>
              <a:rPr lang="en-US" dirty="0" err="1" smtClean="0"/>
              <a:t>Ans</a:t>
            </a:r>
            <a:r>
              <a:rPr lang="en-US" dirty="0" smtClean="0"/>
              <a:t> is 4</a:t>
            </a:r>
          </a:p>
          <a:p>
            <a:pPr marL="0" indent="0">
              <a:buNone/>
            </a:pPr>
            <a:endParaRPr lang="en-US" dirty="0" smtClean="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35718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3449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92500" lnSpcReduction="10000"/>
          </a:bodyPr>
          <a:lstStyle/>
          <a:p>
            <a:r>
              <a:rPr lang="en-US" dirty="0" smtClean="0"/>
              <a:t>COUNTA: This </a:t>
            </a:r>
            <a:r>
              <a:rPr lang="en-US" dirty="0"/>
              <a:t>formula counts the value in one or more cells (This will measure the cells irrespective of the number or text value</a:t>
            </a:r>
            <a:r>
              <a:rPr lang="en-US" dirty="0" smtClean="0"/>
              <a:t>).</a:t>
            </a:r>
          </a:p>
          <a:p>
            <a:r>
              <a:rPr lang="en-US" dirty="0" err="1" smtClean="0"/>
              <a:t>Ans</a:t>
            </a:r>
            <a:r>
              <a:rPr lang="en-US" dirty="0" smtClean="0"/>
              <a:t> is 5</a:t>
            </a: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12976"/>
            <a:ext cx="36576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6430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92500" lnSpcReduction="20000"/>
          </a:bodyPr>
          <a:lstStyle/>
          <a:p>
            <a:r>
              <a:rPr lang="en-US" b="1" dirty="0"/>
              <a:t>COUNTBLANK in Excel</a:t>
            </a:r>
          </a:p>
          <a:p>
            <a:r>
              <a:rPr lang="en-US" dirty="0"/>
              <a:t>This Excel basic function counts the blank value in the range. (Note: We will not consider only space in a cell a blank cell</a:t>
            </a:r>
            <a:r>
              <a:rPr lang="en-US" dirty="0" smtClean="0"/>
              <a:t>).</a:t>
            </a:r>
          </a:p>
          <a:p>
            <a:r>
              <a:rPr lang="en-US" dirty="0" err="1" smtClean="0"/>
              <a:t>Ans</a:t>
            </a:r>
            <a:r>
              <a:rPr lang="en-US" dirty="0" smtClean="0"/>
              <a:t> is 2</a:t>
            </a: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140968"/>
            <a:ext cx="4606280" cy="2356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52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Design </a:t>
            </a:r>
            <a:r>
              <a:rPr lang="en-IN" dirty="0"/>
              <a:t>principles Categorical, time series, and statistical data graphics</a:t>
            </a:r>
          </a:p>
        </p:txBody>
      </p:sp>
      <p:sp>
        <p:nvSpPr>
          <p:cNvPr id="3" name="Content Placeholder 2"/>
          <p:cNvSpPr>
            <a:spLocks noGrp="1"/>
          </p:cNvSpPr>
          <p:nvPr>
            <p:ph idx="1"/>
          </p:nvPr>
        </p:nvSpPr>
        <p:spPr>
          <a:xfrm>
            <a:off x="700004" y="1340768"/>
            <a:ext cx="8229600" cy="4824535"/>
          </a:xfrm>
        </p:spPr>
        <p:txBody>
          <a:bodyPr>
            <a:normAutofit/>
          </a:bodyPr>
          <a:lstStyle/>
          <a:p>
            <a:pPr marL="0" indent="0">
              <a:buNone/>
            </a:pPr>
            <a:r>
              <a:rPr lang="en-IN" dirty="0"/>
              <a:t>Follow these five principles to create compelling and competent visualizations</a:t>
            </a:r>
            <a:r>
              <a:rPr lang="en-IN" dirty="0" smtClean="0"/>
              <a:t>:</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7056784"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69572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70000" lnSpcReduction="20000"/>
          </a:bodyPr>
          <a:lstStyle/>
          <a:p>
            <a:r>
              <a:rPr lang="en-US" b="1" dirty="0"/>
              <a:t>AVERAGE in Excel</a:t>
            </a:r>
          </a:p>
          <a:p>
            <a:r>
              <a:rPr lang="en-US" dirty="0"/>
              <a:t>This basic formula in Excel is used to get the value average in one or more cells or ranges</a:t>
            </a:r>
            <a:r>
              <a:rPr lang="en-US" dirty="0" smtClean="0"/>
              <a:t>.</a:t>
            </a:r>
          </a:p>
          <a:p>
            <a:r>
              <a:rPr lang="en-US" dirty="0" err="1" smtClean="0"/>
              <a:t>Ans</a:t>
            </a:r>
            <a:r>
              <a:rPr lang="en-US" dirty="0" smtClean="0"/>
              <a:t> is 4</a:t>
            </a:r>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429000"/>
            <a:ext cx="37909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800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70000" lnSpcReduction="20000"/>
          </a:bodyPr>
          <a:lstStyle/>
          <a:p>
            <a:r>
              <a:rPr lang="en-US" b="1" dirty="0"/>
              <a:t>MIN Formula in Excel</a:t>
            </a:r>
          </a:p>
          <a:p>
            <a:r>
              <a:rPr lang="en-US" dirty="0"/>
              <a:t>This Excel basic function is used to get the minimum value in cells or ranges</a:t>
            </a:r>
            <a:r>
              <a:rPr lang="en-US" dirty="0" smtClean="0"/>
              <a:t>.</a:t>
            </a:r>
          </a:p>
          <a:p>
            <a:r>
              <a:rPr lang="en-US" dirty="0" err="1" smtClean="0"/>
              <a:t>Ans</a:t>
            </a:r>
            <a:r>
              <a:rPr lang="en-US" dirty="0" smtClean="0"/>
              <a:t> is 2</a:t>
            </a: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140968"/>
            <a:ext cx="33147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7720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70000" lnSpcReduction="20000"/>
          </a:bodyPr>
          <a:lstStyle/>
          <a:p>
            <a:r>
              <a:rPr lang="en-US" b="1" dirty="0"/>
              <a:t>MAX Formula in Excel</a:t>
            </a:r>
          </a:p>
          <a:p>
            <a:r>
              <a:rPr lang="en-US" dirty="0"/>
              <a:t>This basic Excel function gets the maximum value in cells or ranges.</a:t>
            </a:r>
          </a:p>
          <a:p>
            <a:r>
              <a:rPr lang="en-US" dirty="0" err="1" smtClean="0"/>
              <a:t>Ans</a:t>
            </a:r>
            <a:r>
              <a:rPr lang="en-US" dirty="0" smtClean="0"/>
              <a:t> is 9</a:t>
            </a:r>
          </a:p>
          <a:p>
            <a:pPr marL="0" indent="0">
              <a:buNone/>
            </a:pPr>
            <a:r>
              <a:rPr lang="en-US" dirty="0"/>
              <a:t/>
            </a:r>
            <a:br>
              <a:rPr lang="en-US" dirty="0"/>
            </a:br>
            <a:endParaRPr lang="en-US" dirty="0" smtClean="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4503787" cy="2428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99471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77500" lnSpcReduction="20000"/>
          </a:bodyPr>
          <a:lstStyle/>
          <a:p>
            <a:r>
              <a:rPr lang="en-US" b="1" dirty="0"/>
              <a:t>LEN in Excel</a:t>
            </a:r>
          </a:p>
          <a:p>
            <a:r>
              <a:rPr lang="en-US" dirty="0"/>
              <a:t>This basic function of Excel calculates the number of characters in a cell or text</a:t>
            </a:r>
            <a:r>
              <a:rPr lang="en-US" dirty="0" smtClean="0"/>
              <a:t>.</a:t>
            </a:r>
          </a:p>
          <a:p>
            <a:r>
              <a:rPr lang="en-US" dirty="0" err="1" smtClean="0"/>
              <a:t>Ans</a:t>
            </a:r>
            <a:r>
              <a:rPr lang="en-US" dirty="0" smtClean="0"/>
              <a:t> is 6</a:t>
            </a:r>
            <a:r>
              <a:rPr lang="en-US" dirty="0"/>
              <a:t/>
            </a:r>
            <a:br>
              <a:rPr lang="en-US" dirty="0"/>
            </a:br>
            <a:endParaRPr lang="en-US" dirty="0" smtClean="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275" y="2800350"/>
            <a:ext cx="32194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3843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77500" lnSpcReduction="20000"/>
          </a:bodyPr>
          <a:lstStyle/>
          <a:p>
            <a:r>
              <a:rPr lang="en-US" b="1" dirty="0"/>
              <a:t>TRIM in Excel</a:t>
            </a:r>
          </a:p>
          <a:p>
            <a:r>
              <a:rPr lang="en-US" dirty="0"/>
              <a:t>This basic Excel function removes unnecessary space in a cell or text</a:t>
            </a:r>
            <a:r>
              <a:rPr lang="en-US" dirty="0" smtClean="0"/>
              <a:t>.</a:t>
            </a:r>
          </a:p>
          <a:p>
            <a:r>
              <a:rPr lang="en-US" dirty="0" err="1" smtClean="0"/>
              <a:t>Ans</a:t>
            </a:r>
            <a:r>
              <a:rPr lang="en-US" dirty="0" smtClean="0"/>
              <a:t> is: Ram Kumar Gupta</a:t>
            </a:r>
            <a:r>
              <a:rPr lang="en-US" dirty="0"/>
              <a:t/>
            </a:r>
            <a:br>
              <a:rPr lang="en-US" dirty="0"/>
            </a:br>
            <a:endParaRPr lang="en-US" dirty="0" smtClean="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63" y="2800350"/>
            <a:ext cx="37242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7213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77500" lnSpcReduction="20000"/>
          </a:bodyPr>
          <a:lstStyle/>
          <a:p>
            <a:r>
              <a:rPr lang="en-US" b="1" dirty="0"/>
              <a:t>IF in Excel</a:t>
            </a:r>
          </a:p>
          <a:p>
            <a:r>
              <a:rPr lang="en-US" dirty="0"/>
              <a:t>IF function can perform a logical test in </a:t>
            </a:r>
            <a:r>
              <a:rPr lang="en-US" dirty="0" smtClean="0"/>
              <a:t>Excel.</a:t>
            </a:r>
            <a:endParaRPr lang="en-US" dirty="0"/>
          </a:p>
          <a:p>
            <a:r>
              <a:rPr lang="en-US" dirty="0"/>
              <a:t>=IF(A1&gt;33,”P”,”F”). A value in cell A1 is 50, and a logical test is if the value is greater than 33. Then the result would be P. Else, the result would be F</a:t>
            </a:r>
            <a:r>
              <a:rPr lang="en-US" dirty="0" smtClean="0"/>
              <a:t>.</a:t>
            </a:r>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84984"/>
            <a:ext cx="39243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715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85000" lnSpcReduction="20000"/>
          </a:bodyPr>
          <a:lstStyle/>
          <a:p>
            <a:r>
              <a:rPr lang="en-US" b="1" dirty="0"/>
              <a:t>IF in Excel</a:t>
            </a:r>
          </a:p>
          <a:p>
            <a:r>
              <a:rPr lang="en-US" dirty="0"/>
              <a:t>Since the value 50 is greater than 33, the result would be P. (See image below).</a:t>
            </a:r>
          </a:p>
          <a:p>
            <a:r>
              <a:rPr lang="en-US" dirty="0"/>
              <a:t/>
            </a:r>
            <a:br>
              <a:rPr lang="en-US" dirty="0"/>
            </a:br>
            <a:endParaRPr lang="en-US" dirty="0"/>
          </a:p>
          <a:p>
            <a:pPr marL="0" indent="0">
              <a:buNone/>
            </a:pP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2800350"/>
            <a:ext cx="37052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08675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70000" lnSpcReduction="20000"/>
          </a:bodyPr>
          <a:lstStyle/>
          <a:p>
            <a:r>
              <a:rPr lang="en-US" b="1" dirty="0"/>
              <a:t>CONCATENATE Formula in Excel</a:t>
            </a:r>
          </a:p>
          <a:p>
            <a:r>
              <a:rPr lang="en-US" dirty="0"/>
              <a:t>It is one of the formulas used with multiple variants, which helps us join several text strings into one text string.</a:t>
            </a:r>
          </a:p>
          <a:p>
            <a:r>
              <a:rPr lang="en-US" dirty="0"/>
              <a:t>For example, if we want to show “Employee ID” and “Employee Name” in a single column.</a:t>
            </a:r>
          </a:p>
          <a:p>
            <a:pPr marL="0" indent="0">
              <a:buNone/>
            </a:pPr>
            <a:r>
              <a:rPr lang="en-US" dirty="0"/>
              <a:t/>
            </a:r>
            <a:br>
              <a:rPr lang="en-US" dirty="0"/>
            </a:br>
            <a:endParaRPr lang="en-US" dirty="0"/>
          </a:p>
          <a:p>
            <a:pPr marL="0" indent="0">
              <a:buNone/>
            </a:pP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64904"/>
            <a:ext cx="7344816" cy="335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8785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smtClean="0"/>
              <a:t>Microsoft excel formulas</a:t>
            </a:r>
            <a:endParaRPr lang="en-IN" dirty="0"/>
          </a:p>
        </p:txBody>
      </p:sp>
      <p:sp>
        <p:nvSpPr>
          <p:cNvPr id="3" name="Content Placeholder 2"/>
          <p:cNvSpPr>
            <a:spLocks noGrp="1"/>
          </p:cNvSpPr>
          <p:nvPr>
            <p:ph idx="1"/>
          </p:nvPr>
        </p:nvSpPr>
        <p:spPr>
          <a:xfrm>
            <a:off x="700004" y="1124744"/>
            <a:ext cx="8229600" cy="5112567"/>
          </a:xfrm>
        </p:spPr>
        <p:txBody>
          <a:bodyPr>
            <a:normAutofit fontScale="92500" lnSpcReduction="10000"/>
          </a:bodyPr>
          <a:lstStyle/>
          <a:p>
            <a:r>
              <a:rPr lang="en-US" b="1" dirty="0" smtClean="0"/>
              <a:t>ROUND </a:t>
            </a:r>
            <a:r>
              <a:rPr lang="en-US" b="1" dirty="0"/>
              <a:t>Formula in Excel</a:t>
            </a:r>
          </a:p>
          <a:p>
            <a:pPr marL="0" indent="0">
              <a:buNone/>
            </a:pPr>
            <a:r>
              <a:rPr lang="en-US" dirty="0"/>
              <a:t/>
            </a:r>
            <a:br>
              <a:rPr lang="en-US" dirty="0"/>
            </a:br>
            <a:endParaRPr lang="en-US" dirty="0"/>
          </a:p>
          <a:p>
            <a:pPr marL="0" indent="0">
              <a:buNone/>
            </a:pPr>
            <a:endParaRPr lang="en-US" dirty="0"/>
          </a:p>
          <a:p>
            <a:pPr marL="0" indent="0">
              <a:buNone/>
            </a:pPr>
            <a:endParaRPr lang="en-US" dirty="0"/>
          </a:p>
          <a:p>
            <a:endParaRPr lang="en-US"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a:t/>
            </a:r>
            <a:br>
              <a:rPr lang="en-IN" dirty="0"/>
            </a:b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552" y="1916832"/>
            <a:ext cx="66675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108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8238</TotalTime>
  <Words>5438</Words>
  <Application>Microsoft Office PowerPoint</Application>
  <PresentationFormat>On-screen Show (4:3)</PresentationFormat>
  <Paragraphs>826</Paragraphs>
  <Slides>98</Slides>
  <Notes>14</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2_Custom Design</vt:lpstr>
      <vt:lpstr>Data Visualization Design principles</vt:lpstr>
      <vt:lpstr>Design principles Categorical, time series, and statistical data graphics   </vt:lpstr>
      <vt:lpstr>Design principles Categorical, time series, and statistical data graphics </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time series data graphics</vt:lpstr>
      <vt:lpstr>Design principles of time series data graphics</vt:lpstr>
      <vt:lpstr>Design principles of time series data graphics</vt:lpstr>
      <vt:lpstr>Design principles of time series data graphics</vt:lpstr>
      <vt:lpstr>Design principles of time series data graphics</vt:lpstr>
      <vt:lpstr>Design principles of time series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vector>
  </TitlesOfParts>
  <Manager>Vaibhav Vasani</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H-DV</dc:title>
  <dc:subject>Data Visualization</dc:subject>
  <dc:creator>Vaibhav Vasani</dc:creator>
  <cp:keywords>Data Visualization</cp:keywords>
  <dc:description>Vaibhav</dc:description>
  <cp:lastModifiedBy>Admin</cp:lastModifiedBy>
  <cp:revision>173</cp:revision>
  <dcterms:created xsi:type="dcterms:W3CDTF">2021-02-11T03:47:51Z</dcterms:created>
  <dcterms:modified xsi:type="dcterms:W3CDTF">2023-08-18T07:00:56Z</dcterms:modified>
  <cp:category>Honours</cp:category>
</cp:coreProperties>
</file>