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8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409a7b93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7409a7b93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7409a7b93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7409a7b93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7409a7b93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17409a7b93a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7409a7b93a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17409a7b93a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7409a7b93a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17409a7b93a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7409a7b93a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17409a7b93a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7409a7b93a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17409a7b93a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7409a7b93a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17409a7b93a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409a7b93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17409a7b93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7409a7b93a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17409a7b93a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7813a03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7813a03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7409a7b93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17409a7b93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7409a7b93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17409a7b93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7409a7b93a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17409a7b93a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7409a7b93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17409a7b93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7409a7b93a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17409a7b93a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7409a7b93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g17409a7b93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7409a7b93a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17409a7b93a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7409a7b9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17409a7b9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7409a7b93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17409a7b93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7409a7b93a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17409a7b93a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7409a7b93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7409a7b93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409a7b93a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409a7b93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7409a7b93a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7409a7b93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7ee8f8929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7ee8f8929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7409a7b93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7409a7b93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ee8f89294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ee8f89294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7ee8f89294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7ee8f89294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7ee8f89294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7ee8f8929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7409a7b93a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7409a7b93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7ee8f89294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7ee8f89294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7409a7b93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7409a7b93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7409a7b93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7409a7b93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7ee8f89294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7ee8f89294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409a7b93a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409a7b93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409a7b93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409a7b93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7409a7b93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7409a7b93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7409a7b93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7409a7b93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7409a7b93a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7409a7b93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Module 4 </a:t>
            </a:r>
            <a:endParaRPr/>
          </a:p>
          <a:p>
            <a:pPr marL="0" lvl="0" indent="0" algn="ctr" rtl="0">
              <a:spcBef>
                <a:spcPts val="0"/>
              </a:spcBef>
              <a:spcAft>
                <a:spcPts val="0"/>
              </a:spcAft>
              <a:buNone/>
            </a:pPr>
            <a:r>
              <a:rPr lang="en-GB"/>
              <a:t>Geospatial Displays</a:t>
            </a:r>
            <a:endParaRPr/>
          </a:p>
        </p:txBody>
      </p:sp>
      <p:sp>
        <p:nvSpPr>
          <p:cNvPr id="61" name="Google Shape;61;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116N54C301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18" name="Google Shape;118;p23"/>
          <p:cNvSpPr txBox="1">
            <a:spLocks noGrp="1"/>
          </p:cNvSpPr>
          <p:nvPr>
            <p:ph type="body" idx="1"/>
          </p:nvPr>
        </p:nvSpPr>
        <p:spPr>
          <a:xfrm>
            <a:off x="859900" y="645750"/>
            <a:ext cx="7229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19" name="Google Shape;119;p23"/>
          <p:cNvPicPr preferRelativeResize="0"/>
          <p:nvPr/>
        </p:nvPicPr>
        <p:blipFill>
          <a:blip r:embed="rId3">
            <a:alphaModFix/>
          </a:blip>
          <a:stretch>
            <a:fillRect/>
          </a:stretch>
        </p:blipFill>
        <p:spPr>
          <a:xfrm>
            <a:off x="665242" y="572700"/>
            <a:ext cx="6679757" cy="457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25" name="Google Shape;125;p24"/>
          <p:cNvSpPr txBox="1">
            <a:spLocks noGrp="1"/>
          </p:cNvSpPr>
          <p:nvPr>
            <p:ph type="body" idx="1"/>
          </p:nvPr>
        </p:nvSpPr>
        <p:spPr>
          <a:xfrm>
            <a:off x="1037275" y="6753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26" name="Google Shape;126;p24"/>
          <p:cNvPicPr preferRelativeResize="0"/>
          <p:nvPr/>
        </p:nvPicPr>
        <p:blipFill rotWithShape="1">
          <a:blip r:embed="rId3">
            <a:alphaModFix/>
          </a:blip>
          <a:srcRect l="5170" t="4019" r="6137" b="4220"/>
          <a:stretch/>
        </p:blipFill>
        <p:spPr>
          <a:xfrm>
            <a:off x="906525" y="572700"/>
            <a:ext cx="6079599" cy="4543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What is heat map analysis?</a:t>
            </a:r>
            <a:endParaRPr/>
          </a:p>
        </p:txBody>
      </p:sp>
      <p:sp>
        <p:nvSpPr>
          <p:cNvPr id="132" name="Google Shape;132;p25"/>
          <p:cNvSpPr txBox="1">
            <a:spLocks noGrp="1"/>
          </p:cNvSpPr>
          <p:nvPr>
            <p:ph type="body" idx="1"/>
          </p:nvPr>
        </p:nvSpPr>
        <p:spPr>
          <a:xfrm>
            <a:off x="457200" y="900131"/>
            <a:ext cx="8229600" cy="38394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a:t>The process of reviewing and analyzing heat map data to gather insights about user interaction on the page. </a:t>
            </a:r>
            <a:endParaRPr/>
          </a:p>
          <a:p>
            <a:pPr marL="457200" lvl="0" indent="-342900" algn="l" rtl="0">
              <a:spcBef>
                <a:spcPts val="1000"/>
              </a:spcBef>
              <a:spcAft>
                <a:spcPts val="0"/>
              </a:spcAft>
              <a:buSzPts val="1800"/>
              <a:buChar char="●"/>
            </a:pPr>
            <a:r>
              <a:rPr lang="en-GB"/>
              <a:t>Can lead to improved site designs with lower bounce rates, fewer drop-offs, more pageviews, and better conversion rates. </a:t>
            </a:r>
            <a:endParaRPr/>
          </a:p>
          <a:p>
            <a:pPr marL="457200" lvl="0" indent="-342900" algn="l" rtl="0">
              <a:spcBef>
                <a:spcPts val="1000"/>
              </a:spcBef>
              <a:spcAft>
                <a:spcPts val="1200"/>
              </a:spcAft>
              <a:buSzPts val="1800"/>
              <a:buChar char="●"/>
            </a:pPr>
            <a:r>
              <a:rPr lang="en-GB"/>
              <a:t>Results can be even more effective by running usability tests (like A/B testing:a method of comparing two versions of a web page or app against each other to determine which one performs better.).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38" name="Google Shape;138;p26"/>
          <p:cNvSpPr txBox="1">
            <a:spLocks noGrp="1"/>
          </p:cNvSpPr>
          <p:nvPr>
            <p:ph type="body" idx="1"/>
          </p:nvPr>
        </p:nvSpPr>
        <p:spPr>
          <a:xfrm>
            <a:off x="388200" y="1022801"/>
            <a:ext cx="8229600" cy="3539400"/>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n-GB" sz="2100"/>
              <a:t>Carried out by asking: </a:t>
            </a:r>
            <a:endParaRPr sz="2100"/>
          </a:p>
          <a:p>
            <a:pPr marL="0" lvl="0" indent="0" algn="l" rtl="0">
              <a:spcBef>
                <a:spcPts val="560"/>
              </a:spcBef>
              <a:spcAft>
                <a:spcPts val="0"/>
              </a:spcAft>
              <a:buNone/>
            </a:pPr>
            <a:r>
              <a:rPr lang="en-GB" b="1"/>
              <a:t>      Are visitors seeing important content?</a:t>
            </a:r>
            <a:endParaRPr b="1"/>
          </a:p>
          <a:p>
            <a:pPr marL="1828800" lvl="1" indent="-361950" algn="l" rtl="0">
              <a:spcBef>
                <a:spcPts val="560"/>
              </a:spcBef>
              <a:spcAft>
                <a:spcPts val="0"/>
              </a:spcAft>
              <a:buSzPts val="2100"/>
              <a:buChar char="○"/>
            </a:pPr>
            <a:r>
              <a:rPr lang="en-GB" sz="1700"/>
              <a:t>To understand if people are actually seeing important content elements or sections on your page, take a look at a</a:t>
            </a:r>
            <a:r>
              <a:rPr lang="en-GB" sz="1700" b="1"/>
              <a:t> scroll map</a:t>
            </a:r>
            <a:r>
              <a:rPr lang="en-GB" sz="1700"/>
              <a:t>—i.e., the heat map that shows you how far down the page people scroll.</a:t>
            </a:r>
            <a:endParaRPr sz="1700"/>
          </a:p>
          <a:p>
            <a:pPr marL="1828800" lvl="1" indent="-361950" algn="l" rtl="0">
              <a:spcBef>
                <a:spcPts val="0"/>
              </a:spcBef>
              <a:spcAft>
                <a:spcPts val="0"/>
              </a:spcAft>
              <a:buSzPts val="2100"/>
              <a:buChar char="○"/>
            </a:pPr>
            <a:r>
              <a:rPr lang="en-GB" sz="1700"/>
              <a:t>Start by reviewing the position of the average fold, which is the portion of the page people see on their screen without scrolling as soon as they land on your site:</a:t>
            </a:r>
            <a:endParaRPr sz="1700"/>
          </a:p>
          <a:p>
            <a:pPr marL="0" lvl="0" indent="0" algn="l" rtl="0">
              <a:spcBef>
                <a:spcPts val="560"/>
              </a:spcBef>
              <a:spcAft>
                <a:spcPts val="1200"/>
              </a:spcAft>
              <a:buNone/>
            </a:pP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44" name="Google Shape;144;p27"/>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a:t>Carried out by asking: </a:t>
            </a:r>
            <a:endParaRPr/>
          </a:p>
          <a:p>
            <a:pPr marL="0" lvl="0" indent="0" algn="l" rtl="0">
              <a:spcBef>
                <a:spcPts val="560"/>
              </a:spcBef>
              <a:spcAft>
                <a:spcPts val="0"/>
              </a:spcAft>
              <a:buNone/>
            </a:pPr>
            <a:endParaRPr b="1"/>
          </a:p>
          <a:p>
            <a:pPr marL="0" lvl="0" indent="0" algn="l" rtl="0">
              <a:spcBef>
                <a:spcPts val="560"/>
              </a:spcBef>
              <a:spcAft>
                <a:spcPts val="0"/>
              </a:spcAft>
              <a:buNone/>
            </a:pPr>
            <a:r>
              <a:rPr lang="en-GB" b="1"/>
              <a:t>Are people clicking on key page elements (links, buttons, and CTAs)?</a:t>
            </a:r>
            <a:endParaRPr b="1"/>
          </a:p>
          <a:p>
            <a:pPr marL="0" lvl="0" indent="0" algn="l" rtl="0">
              <a:spcBef>
                <a:spcPts val="560"/>
              </a:spcBef>
              <a:spcAft>
                <a:spcPts val="0"/>
              </a:spcAft>
              <a:buClr>
                <a:schemeClr val="dk1"/>
              </a:buClr>
              <a:buSzPts val="1100"/>
              <a:buFont typeface="Arial"/>
              <a:buNone/>
            </a:pPr>
            <a:r>
              <a:rPr lang="en-GB"/>
              <a:t> a </a:t>
            </a:r>
            <a:r>
              <a:rPr lang="en-GB" b="1"/>
              <a:t>click map</a:t>
            </a:r>
            <a:r>
              <a:rPr lang="en-GB"/>
              <a:t> quickly confirms if users are clicking on them or not:</a:t>
            </a:r>
            <a:endParaRPr/>
          </a:p>
          <a:p>
            <a:pPr marL="0" lvl="0" indent="0" algn="l" rtl="0">
              <a:spcBef>
                <a:spcPts val="560"/>
              </a:spcBef>
              <a:spcAft>
                <a:spcPts val="0"/>
              </a:spcAft>
              <a:buClr>
                <a:schemeClr val="dk1"/>
              </a:buClr>
              <a:buSzPts val="1100"/>
              <a:buFont typeface="Arial"/>
              <a:buNone/>
            </a:pPr>
            <a:endParaRPr b="1"/>
          </a:p>
          <a:p>
            <a:pPr marL="0" lvl="0" indent="0" algn="l" rtl="0">
              <a:spcBef>
                <a:spcPts val="560"/>
              </a:spcBef>
              <a:spcAft>
                <a:spcPts val="0"/>
              </a:spcAft>
              <a:buNone/>
            </a:pPr>
            <a:endParaRPr b="1"/>
          </a:p>
          <a:p>
            <a:pPr marL="0" lvl="0" indent="0" algn="l" rtl="0">
              <a:spcBef>
                <a:spcPts val="56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50" name="Google Shape;150;p28"/>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a:t>Carried out by asking: </a:t>
            </a:r>
            <a:endParaRPr b="1"/>
          </a:p>
          <a:p>
            <a:pPr marL="0" lvl="0" indent="0" algn="l" rtl="0">
              <a:spcBef>
                <a:spcPts val="560"/>
              </a:spcBef>
              <a:spcAft>
                <a:spcPts val="0"/>
              </a:spcAft>
              <a:buNone/>
            </a:pPr>
            <a:endParaRPr b="1"/>
          </a:p>
          <a:p>
            <a:pPr marL="0" lvl="0" indent="0" algn="l" rtl="0">
              <a:spcBef>
                <a:spcPts val="560"/>
              </a:spcBef>
              <a:spcAft>
                <a:spcPts val="0"/>
              </a:spcAft>
              <a:buNone/>
            </a:pPr>
            <a:r>
              <a:rPr lang="en-GB" b="1"/>
              <a:t>Are people confused by non-clickable elements?</a:t>
            </a:r>
            <a:endParaRPr b="1"/>
          </a:p>
          <a:p>
            <a:pPr marL="457200" lvl="0" indent="0" algn="l" rtl="0">
              <a:spcBef>
                <a:spcPts val="560"/>
              </a:spcBef>
              <a:spcAft>
                <a:spcPts val="0"/>
              </a:spcAft>
              <a:buNone/>
            </a:pPr>
            <a:r>
              <a:rPr lang="en-GB"/>
              <a:t>Non-clickable elements that look like they </a:t>
            </a:r>
            <a:r>
              <a:rPr lang="en-GB" i="1"/>
              <a:t>might</a:t>
            </a:r>
            <a:r>
              <a:rPr lang="en-GB"/>
              <a:t> be clickable can cause confusion and frustration for users who waste their clicks while expecting to be taken elsewhere</a:t>
            </a:r>
            <a:r>
              <a:rPr lang="en-GB" b="1"/>
              <a:t>  using mouse tracking heat maps</a:t>
            </a:r>
            <a:endParaRPr b="1"/>
          </a:p>
          <a:p>
            <a:pPr marL="0" lvl="0" indent="0" algn="l" rtl="0">
              <a:spcBef>
                <a:spcPts val="560"/>
              </a:spcBef>
              <a:spcAft>
                <a:spcPts val="1200"/>
              </a:spcAft>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56" name="Google Shape;156;p29"/>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a:t>Carried out by asking: </a:t>
            </a:r>
            <a:r>
              <a:rPr lang="en-GB" b="1"/>
              <a:t> </a:t>
            </a:r>
            <a:endParaRPr b="1"/>
          </a:p>
          <a:p>
            <a:pPr marL="0" lvl="0" indent="0" algn="l" rtl="0">
              <a:spcBef>
                <a:spcPts val="560"/>
              </a:spcBef>
              <a:spcAft>
                <a:spcPts val="0"/>
              </a:spcAft>
              <a:buNone/>
            </a:pPr>
            <a:endParaRPr b="1"/>
          </a:p>
          <a:p>
            <a:pPr marL="0" lvl="0" indent="0" algn="l" rtl="0">
              <a:spcBef>
                <a:spcPts val="560"/>
              </a:spcBef>
              <a:spcAft>
                <a:spcPts val="0"/>
              </a:spcAft>
              <a:buNone/>
            </a:pPr>
            <a:r>
              <a:rPr lang="en-GB" b="1"/>
              <a:t>Are people getting distracted?</a:t>
            </a:r>
            <a:endParaRPr b="1"/>
          </a:p>
          <a:p>
            <a:pPr marL="457200" lvl="0" indent="0" algn="l" rtl="0">
              <a:spcBef>
                <a:spcPts val="560"/>
              </a:spcBef>
              <a:spcAft>
                <a:spcPts val="0"/>
              </a:spcAft>
              <a:buNone/>
            </a:pPr>
            <a:r>
              <a:rPr lang="en-GB"/>
              <a:t>Identifying where exactly visitors are watching on the web page using </a:t>
            </a:r>
            <a:r>
              <a:rPr lang="en-GB" b="1"/>
              <a:t>eye-tracking heat maps</a:t>
            </a:r>
            <a:endParaRPr b="1"/>
          </a:p>
          <a:p>
            <a:pPr marL="0" lvl="0" indent="0" algn="l" rtl="0">
              <a:spcBef>
                <a:spcPts val="560"/>
              </a:spcBef>
              <a:spcAft>
                <a:spcPts val="1200"/>
              </a:spcAft>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a:t>Heat map analysis</a:t>
            </a:r>
            <a:endParaRPr/>
          </a:p>
        </p:txBody>
      </p:sp>
      <p:sp>
        <p:nvSpPr>
          <p:cNvPr id="162" name="Google Shape;162;p30"/>
          <p:cNvSpPr txBox="1">
            <a:spLocks noGrp="1"/>
          </p:cNvSpPr>
          <p:nvPr>
            <p:ph type="body" idx="1"/>
          </p:nvPr>
        </p:nvSpPr>
        <p:spPr>
          <a:xfrm>
            <a:off x="388200" y="1022799"/>
            <a:ext cx="8229600" cy="226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100"/>
              <a:t>Carried out by asking: </a:t>
            </a:r>
            <a:endParaRPr b="1"/>
          </a:p>
          <a:p>
            <a:pPr marL="0" lvl="0" indent="0" algn="l" rtl="0">
              <a:spcBef>
                <a:spcPts val="560"/>
              </a:spcBef>
              <a:spcAft>
                <a:spcPts val="0"/>
              </a:spcAft>
              <a:buNone/>
            </a:pPr>
            <a:endParaRPr b="1"/>
          </a:p>
          <a:p>
            <a:pPr marL="0" lvl="0" indent="0" algn="l" rtl="0">
              <a:spcBef>
                <a:spcPts val="1200"/>
              </a:spcBef>
              <a:spcAft>
                <a:spcPts val="1200"/>
              </a:spcAft>
              <a:buNone/>
            </a:pPr>
            <a:r>
              <a:rPr lang="en-GB" b="1"/>
              <a:t>Are people experiencing issues across devices?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07950" y="3"/>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Types of website heatmap data visualization</a:t>
            </a:r>
            <a:endParaRPr/>
          </a:p>
        </p:txBody>
      </p:sp>
      <p:sp>
        <p:nvSpPr>
          <p:cNvPr id="168" name="Google Shape;168;p31"/>
          <p:cNvSpPr txBox="1">
            <a:spLocks noGrp="1"/>
          </p:cNvSpPr>
          <p:nvPr>
            <p:ph type="body" idx="1"/>
          </p:nvPr>
        </p:nvSpPr>
        <p:spPr>
          <a:xfrm>
            <a:off x="457200" y="806000"/>
            <a:ext cx="8229600" cy="3805500"/>
          </a:xfrm>
          <a:prstGeom prst="rect">
            <a:avLst/>
          </a:prstGeom>
          <a:noFill/>
          <a:ln>
            <a:noFill/>
          </a:ln>
        </p:spPr>
        <p:txBody>
          <a:bodyPr spcFirstLastPara="1" wrap="square" lIns="91425" tIns="45700" rIns="91425" bIns="45700" anchor="t" anchorCtr="0">
            <a:normAutofit lnSpcReduction="10000"/>
          </a:bodyPr>
          <a:lstStyle/>
          <a:p>
            <a:pPr marL="457200" lvl="0" indent="-342900" algn="l" rtl="0">
              <a:spcBef>
                <a:spcPts val="0"/>
              </a:spcBef>
              <a:spcAft>
                <a:spcPts val="0"/>
              </a:spcAft>
              <a:buSzPts val="1800"/>
              <a:buChar char="●"/>
            </a:pPr>
            <a:r>
              <a:rPr lang="en-GB"/>
              <a:t>Due to their dynamic and robust nature, website heatmaps enable the graphical representation of data in many forms based on the nature of the data sets. </a:t>
            </a:r>
            <a:endParaRPr/>
          </a:p>
          <a:p>
            <a:pPr marL="457200" lvl="0" indent="-342900" algn="l" rtl="0">
              <a:lnSpc>
                <a:spcPct val="105000"/>
              </a:lnSpc>
              <a:spcBef>
                <a:spcPts val="800"/>
              </a:spcBef>
              <a:spcAft>
                <a:spcPts val="0"/>
              </a:spcAft>
              <a:buSzPts val="1800"/>
              <a:buChar char="●"/>
            </a:pPr>
            <a:r>
              <a:rPr lang="en-GB"/>
              <a:t>Businesses use website heatmaps with an online presence to visualize the visitors’ clicks, scrolls, mouse and eye movement, and so on, on their website, in real-time.</a:t>
            </a:r>
            <a:endParaRPr/>
          </a:p>
          <a:p>
            <a:pPr marL="457200" lvl="0" indent="-342900" algn="l" rtl="0">
              <a:lnSpc>
                <a:spcPct val="105000"/>
              </a:lnSpc>
              <a:spcBef>
                <a:spcPts val="800"/>
              </a:spcBef>
              <a:spcAft>
                <a:spcPts val="0"/>
              </a:spcAft>
              <a:buSzPts val="1800"/>
              <a:buChar char="●"/>
            </a:pPr>
            <a:r>
              <a:rPr lang="en-GB"/>
              <a:t>Visitor interaction on web pages is visualized in </a:t>
            </a:r>
            <a:endParaRPr/>
          </a:p>
          <a:p>
            <a:pPr marL="914400" lvl="1" indent="-342900" algn="l" rtl="0">
              <a:spcBef>
                <a:spcPts val="1200"/>
              </a:spcBef>
              <a:spcAft>
                <a:spcPts val="0"/>
              </a:spcAft>
              <a:buSzPts val="1800"/>
              <a:buChar char="○"/>
            </a:pPr>
            <a:r>
              <a:rPr lang="en-GB"/>
              <a:t>Heatmaps</a:t>
            </a:r>
            <a:endParaRPr/>
          </a:p>
          <a:p>
            <a:pPr marL="914400" lvl="1" indent="-342900" algn="l" rtl="0">
              <a:spcBef>
                <a:spcPts val="0"/>
              </a:spcBef>
              <a:spcAft>
                <a:spcPts val="0"/>
              </a:spcAft>
              <a:buSzPts val="1800"/>
              <a:buChar char="○"/>
            </a:pPr>
            <a:r>
              <a:rPr lang="en-GB"/>
              <a:t>Scrollmaps</a:t>
            </a:r>
            <a:endParaRPr/>
          </a:p>
          <a:p>
            <a:pPr marL="914400" lvl="1" indent="-342900" algn="l" rtl="0">
              <a:spcBef>
                <a:spcPts val="0"/>
              </a:spcBef>
              <a:spcAft>
                <a:spcPts val="0"/>
              </a:spcAft>
              <a:buSzPts val="1800"/>
              <a:buChar char="○"/>
            </a:pPr>
            <a:r>
              <a:rPr lang="en-GB"/>
              <a:t>click maps</a:t>
            </a:r>
            <a:endParaRPr/>
          </a:p>
          <a:p>
            <a:pPr marL="914400" lvl="1" indent="-342900" algn="l" rtl="0">
              <a:spcBef>
                <a:spcPts val="0"/>
              </a:spcBef>
              <a:spcAft>
                <a:spcPts val="0"/>
              </a:spcAft>
              <a:buSzPts val="1800"/>
              <a:buChar char="○"/>
            </a:pPr>
            <a:r>
              <a:rPr lang="en-GB"/>
              <a:t>mouse-tracking heatmaps</a:t>
            </a:r>
            <a:endParaRPr/>
          </a:p>
          <a:p>
            <a:pPr marL="914400" lvl="1" indent="-342900" algn="l" rtl="0">
              <a:spcBef>
                <a:spcPts val="0"/>
              </a:spcBef>
              <a:spcAft>
                <a:spcPts val="0"/>
              </a:spcAft>
              <a:buSzPts val="1800"/>
              <a:buChar char="○"/>
            </a:pPr>
            <a:r>
              <a:rPr lang="en-GB"/>
              <a:t>eye-tracking heatmaps.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2496875" y="176403"/>
            <a:ext cx="45468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Heatmap</a:t>
            </a:r>
            <a:endParaRPr/>
          </a:p>
        </p:txBody>
      </p:sp>
      <p:sp>
        <p:nvSpPr>
          <p:cNvPr id="174" name="Google Shape;174;p32"/>
          <p:cNvSpPr txBox="1">
            <a:spLocks noGrp="1"/>
          </p:cNvSpPr>
          <p:nvPr>
            <p:ph type="body" idx="1"/>
          </p:nvPr>
        </p:nvSpPr>
        <p:spPr>
          <a:xfrm>
            <a:off x="782375" y="1200150"/>
            <a:ext cx="7800000" cy="24162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000"/>
              <a:buChar char="●"/>
            </a:pPr>
            <a:r>
              <a:rPr lang="en-GB" sz="2000"/>
              <a:t>Heatmap is a graphical way to visualize visitor behavior data in the form of hot and cold spots employing a warm-to-cool color scheme. </a:t>
            </a:r>
            <a:endParaRPr/>
          </a:p>
          <a:p>
            <a:pPr marL="342900" lvl="0" indent="-342900" algn="just" rtl="0">
              <a:spcBef>
                <a:spcPts val="400"/>
              </a:spcBef>
              <a:spcAft>
                <a:spcPts val="1200"/>
              </a:spcAft>
              <a:buClr>
                <a:schemeClr val="dk1"/>
              </a:buClr>
              <a:buSzPts val="2000"/>
              <a:buChar char="●"/>
            </a:pPr>
            <a:r>
              <a:rPr lang="en-GB" sz="2000"/>
              <a:t>The warm colors indicate sections with the most visitor interaction, red being the area of highest interaction, and the cool colors point to the sections with the lowest interaction.</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The Heat Map</a:t>
            </a:r>
            <a:endParaRPr sz="1900"/>
          </a:p>
          <a:p>
            <a:pPr marL="457200" lvl="0" indent="-349250" algn="l" rtl="0">
              <a:spcBef>
                <a:spcPts val="0"/>
              </a:spcBef>
              <a:spcAft>
                <a:spcPts val="0"/>
              </a:spcAft>
              <a:buSzPts val="1900"/>
              <a:buChar char="●"/>
            </a:pPr>
            <a:r>
              <a:rPr lang="en-GB" sz="1900"/>
              <a:t>Maps</a:t>
            </a:r>
            <a:endParaRPr sz="1900"/>
          </a:p>
          <a:p>
            <a:pPr marL="457200" lvl="0" indent="-349250" algn="l" rtl="0">
              <a:spcBef>
                <a:spcPts val="0"/>
              </a:spcBef>
              <a:spcAft>
                <a:spcPts val="0"/>
              </a:spcAft>
              <a:buSzPts val="1900"/>
              <a:buChar char="●"/>
            </a:pPr>
            <a:r>
              <a:rPr lang="en-GB" sz="1900"/>
              <a:t>Connecting to Geographic Data</a:t>
            </a:r>
            <a:endParaRPr sz="1900"/>
          </a:p>
          <a:p>
            <a:pPr marL="457200" lvl="0" indent="-349250" algn="l" rtl="0">
              <a:spcBef>
                <a:spcPts val="0"/>
              </a:spcBef>
              <a:spcAft>
                <a:spcPts val="0"/>
              </a:spcAft>
              <a:buSzPts val="1900"/>
              <a:buChar char="●"/>
            </a:pPr>
            <a:r>
              <a:rPr lang="en-GB" sz="1900"/>
              <a:t>Assigning Geographic Roles</a:t>
            </a:r>
            <a:endParaRPr sz="1900"/>
          </a:p>
          <a:p>
            <a:pPr marL="457200" lvl="0" indent="-349250" algn="l" rtl="0">
              <a:spcBef>
                <a:spcPts val="0"/>
              </a:spcBef>
              <a:spcAft>
                <a:spcPts val="0"/>
              </a:spcAft>
              <a:buSzPts val="1900"/>
              <a:buChar char="●"/>
            </a:pPr>
            <a:r>
              <a:rPr lang="en-GB" sz="1900"/>
              <a:t>Creating Geographic Hierarchies</a:t>
            </a:r>
            <a:endParaRPr sz="1900"/>
          </a:p>
          <a:p>
            <a:pPr marL="457200" lvl="0" indent="-349250" algn="l" rtl="0">
              <a:spcBef>
                <a:spcPts val="0"/>
              </a:spcBef>
              <a:spcAft>
                <a:spcPts val="0"/>
              </a:spcAft>
              <a:buSzPts val="1900"/>
              <a:buChar char="●"/>
            </a:pPr>
            <a:r>
              <a:rPr lang="en-GB" sz="1900"/>
              <a:t>Proportional Symbol Maps</a:t>
            </a:r>
            <a:endParaRPr sz="1900"/>
          </a:p>
          <a:p>
            <a:pPr marL="457200" lvl="0" indent="-349250" algn="l" rtl="0">
              <a:spcBef>
                <a:spcPts val="0"/>
              </a:spcBef>
              <a:spcAft>
                <a:spcPts val="0"/>
              </a:spcAft>
              <a:buSzPts val="1900"/>
              <a:buChar char="●"/>
            </a:pPr>
            <a:r>
              <a:rPr lang="en-GB" sz="1900"/>
              <a:t>Choropleth Maps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2122400" y="3"/>
            <a:ext cx="45468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Heatmap</a:t>
            </a:r>
            <a:endParaRPr/>
          </a:p>
        </p:txBody>
      </p:sp>
      <p:pic>
        <p:nvPicPr>
          <p:cNvPr id="180" name="Google Shape;180;p33"/>
          <p:cNvPicPr preferRelativeResize="0"/>
          <p:nvPr/>
        </p:nvPicPr>
        <p:blipFill rotWithShape="1">
          <a:blip r:embed="rId3">
            <a:alphaModFix/>
          </a:blip>
          <a:srcRect/>
          <a:stretch/>
        </p:blipFill>
        <p:spPr>
          <a:xfrm>
            <a:off x="492682" y="681550"/>
            <a:ext cx="8303299" cy="44619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Scroll map</a:t>
            </a:r>
            <a:endParaRPr/>
          </a:p>
        </p:txBody>
      </p:sp>
      <p:sp>
        <p:nvSpPr>
          <p:cNvPr id="186" name="Google Shape;186;p34"/>
          <p:cNvSpPr txBox="1">
            <a:spLocks noGrp="1"/>
          </p:cNvSpPr>
          <p:nvPr>
            <p:ph type="body" idx="1"/>
          </p:nvPr>
        </p:nvSpPr>
        <p:spPr>
          <a:xfrm>
            <a:off x="484800" y="1012925"/>
            <a:ext cx="8174400" cy="37266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a:t>Scroll maps visually present the state of your webpages in the form of a heatmap where all the scroll data (scroll depth, scrolling pattern, etc.) are plotted. </a:t>
            </a:r>
            <a:endParaRPr/>
          </a:p>
          <a:p>
            <a:pPr marL="457200" lvl="0" indent="-342900" algn="l" rtl="0">
              <a:spcBef>
                <a:spcPts val="1000"/>
              </a:spcBef>
              <a:spcAft>
                <a:spcPts val="1200"/>
              </a:spcAft>
              <a:buSzPts val="1800"/>
              <a:buChar char="●"/>
            </a:pPr>
            <a:r>
              <a:rPr lang="en-GB"/>
              <a:t>A scroll map indicates the number of visitors scrolled to each section of a webpage, the section after which the percentage of people scrolling drastically falls, the maximum depth till which people scrolled, and more. This data is visualized using colors in a single scroll map, with each color signifying varying intensity of interaction.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Scroll map</a:t>
            </a:r>
            <a:endParaRPr/>
          </a:p>
        </p:txBody>
      </p:sp>
      <p:pic>
        <p:nvPicPr>
          <p:cNvPr id="192" name="Google Shape;192;p35"/>
          <p:cNvPicPr preferRelativeResize="0"/>
          <p:nvPr/>
        </p:nvPicPr>
        <p:blipFill rotWithShape="1">
          <a:blip r:embed="rId3">
            <a:alphaModFix/>
          </a:blip>
          <a:srcRect/>
          <a:stretch/>
        </p:blipFill>
        <p:spPr>
          <a:xfrm>
            <a:off x="1194646" y="1050100"/>
            <a:ext cx="6754725" cy="383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Click map</a:t>
            </a:r>
            <a:endParaRPr/>
          </a:p>
        </p:txBody>
      </p:sp>
      <p:sp>
        <p:nvSpPr>
          <p:cNvPr id="198" name="Google Shape;198;p36"/>
          <p:cNvSpPr txBox="1">
            <a:spLocks noGrp="1"/>
          </p:cNvSpPr>
          <p:nvPr>
            <p:ph type="body" idx="1"/>
          </p:nvPr>
        </p:nvSpPr>
        <p:spPr>
          <a:xfrm>
            <a:off x="457200" y="924250"/>
            <a:ext cx="8125200" cy="3394500"/>
          </a:xfrm>
          <a:prstGeom prst="rect">
            <a:avLst/>
          </a:prstGeom>
          <a:noFill/>
          <a:ln>
            <a:noFill/>
          </a:ln>
        </p:spPr>
        <p:txBody>
          <a:bodyPr spcFirstLastPara="1" wrap="square" lIns="91425" tIns="45700" rIns="91425" bIns="45700" anchor="t" anchorCtr="0">
            <a:normAutofit/>
          </a:bodyPr>
          <a:lstStyle/>
          <a:p>
            <a:pPr marL="457200" lvl="0" indent="-342900" algn="just" rtl="0">
              <a:spcBef>
                <a:spcPts val="0"/>
              </a:spcBef>
              <a:spcAft>
                <a:spcPts val="0"/>
              </a:spcAft>
              <a:buSzPts val="1800"/>
              <a:buChar char="●"/>
            </a:pPr>
            <a:r>
              <a:rPr lang="en-GB"/>
              <a:t>Website heatmaps also offer click maps that track and visualize click data on the web pages to help to understand visitor behavior at a granular level. </a:t>
            </a:r>
            <a:endParaRPr/>
          </a:p>
          <a:p>
            <a:pPr marL="457200" lvl="0" indent="-342900" algn="just" rtl="0">
              <a:spcBef>
                <a:spcPts val="1000"/>
              </a:spcBef>
              <a:spcAft>
                <a:spcPts val="0"/>
              </a:spcAft>
              <a:buSzPts val="1800"/>
              <a:buChar char="●"/>
            </a:pPr>
            <a:r>
              <a:rPr lang="en-GB"/>
              <a:t>Click maps visually presents clicks on each element of a page like clicks on links, missing/broken links, images, Call to action (CTA), pop-ups, and so on. </a:t>
            </a:r>
            <a:endParaRPr/>
          </a:p>
          <a:p>
            <a:pPr marL="457200" lvl="0" indent="-342900" algn="just" rtl="0">
              <a:spcBef>
                <a:spcPts val="1000"/>
              </a:spcBef>
              <a:spcAft>
                <a:spcPts val="1200"/>
              </a:spcAft>
              <a:buSzPts val="1800"/>
              <a:buChar char="●"/>
            </a:pPr>
            <a:r>
              <a:rPr lang="en-GB"/>
              <a:t>With each and every click registered on the webpage, click maps present multiple variables and data points in one single heatmap.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457200" y="9"/>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Click map</a:t>
            </a:r>
            <a:endParaRPr/>
          </a:p>
        </p:txBody>
      </p:sp>
      <p:pic>
        <p:nvPicPr>
          <p:cNvPr id="204" name="Google Shape;204;p37"/>
          <p:cNvPicPr preferRelativeResize="0"/>
          <p:nvPr/>
        </p:nvPicPr>
        <p:blipFill rotWithShape="1">
          <a:blip r:embed="rId3">
            <a:alphaModFix/>
          </a:blip>
          <a:srcRect/>
          <a:stretch/>
        </p:blipFill>
        <p:spPr>
          <a:xfrm>
            <a:off x="755750" y="535875"/>
            <a:ext cx="7632499" cy="47156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Mouse tracking heatmap</a:t>
            </a:r>
            <a:endParaRPr/>
          </a:p>
        </p:txBody>
      </p:sp>
      <p:sp>
        <p:nvSpPr>
          <p:cNvPr id="210" name="Google Shape;210;p38"/>
          <p:cNvSpPr txBox="1">
            <a:spLocks noGrp="1"/>
          </p:cNvSpPr>
          <p:nvPr>
            <p:ph type="body" idx="1"/>
          </p:nvPr>
        </p:nvSpPr>
        <p:spPr>
          <a:xfrm>
            <a:off x="457200" y="1200150"/>
            <a:ext cx="8105400" cy="33945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a:t>A color-coded heatmap is generated that visualizes mouse movement data of each visitor as well as data where the individual reports are combined to trace patterns in the mouse movement of the visitors.</a:t>
            </a:r>
            <a:endParaRPr/>
          </a:p>
          <a:p>
            <a:pPr marL="457200" lvl="0" indent="0" algn="l" rtl="0">
              <a:spcBef>
                <a:spcPts val="400"/>
              </a:spcBef>
              <a:spcAft>
                <a:spcPts val="0"/>
              </a:spcAft>
              <a:buNone/>
            </a:pPr>
            <a:endParaRPr/>
          </a:p>
          <a:p>
            <a:pPr marL="457200" lvl="0" indent="-342900" algn="l" rtl="0">
              <a:spcBef>
                <a:spcPts val="400"/>
              </a:spcBef>
              <a:spcAft>
                <a:spcPts val="0"/>
              </a:spcAft>
              <a:buSzPts val="1800"/>
              <a:buChar char="●"/>
            </a:pPr>
            <a:r>
              <a:rPr lang="en-GB"/>
              <a:t>At the most general level, mouse tracking heatmaps visualize where visitors’ cursor hovers the most, which section/s of a webpage the cursor keeps coming back to, and more such mouse movement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Mouse tracking heatmap</a:t>
            </a:r>
            <a:endParaRPr/>
          </a:p>
        </p:txBody>
      </p:sp>
      <p:pic>
        <p:nvPicPr>
          <p:cNvPr id="216" name="Google Shape;216;p39"/>
          <p:cNvPicPr preferRelativeResize="0"/>
          <p:nvPr/>
        </p:nvPicPr>
        <p:blipFill rotWithShape="1">
          <a:blip r:embed="rId3">
            <a:alphaModFix/>
          </a:blip>
          <a:srcRect/>
          <a:stretch/>
        </p:blipFill>
        <p:spPr>
          <a:xfrm>
            <a:off x="1211975" y="852300"/>
            <a:ext cx="6473725" cy="41219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Eye-tracking heatmap</a:t>
            </a:r>
            <a:endParaRPr/>
          </a:p>
        </p:txBody>
      </p:sp>
      <p:sp>
        <p:nvSpPr>
          <p:cNvPr id="222" name="Google Shape;222;p40"/>
          <p:cNvSpPr txBox="1">
            <a:spLocks noGrp="1"/>
          </p:cNvSpPr>
          <p:nvPr>
            <p:ph type="body" idx="1"/>
          </p:nvPr>
        </p:nvSpPr>
        <p:spPr>
          <a:xfrm>
            <a:off x="457200" y="993250"/>
            <a:ext cx="8115300" cy="3394500"/>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Char char="●"/>
            </a:pPr>
            <a:r>
              <a:rPr lang="en-GB"/>
              <a:t>Like mouse tracking heatmap, eye-tracking heatmap also visualizes viewing patterns, but instead of cursor data, data on visitors’ gaze is visualized. Eye-tracking heatmap tracks visitors’ eye movement and visualizes gaze data. </a:t>
            </a:r>
            <a:endParaRPr/>
          </a:p>
          <a:p>
            <a:pPr marL="457200" lvl="0" indent="-342900" algn="l" rtl="0">
              <a:spcBef>
                <a:spcPts val="1000"/>
              </a:spcBef>
              <a:spcAft>
                <a:spcPts val="1200"/>
              </a:spcAft>
              <a:buSzPts val="1800"/>
              <a:buChar char="●"/>
            </a:pPr>
            <a:r>
              <a:rPr lang="en-GB"/>
              <a:t>These data include fixation length based on the number of times an image is looked at, which elements attract the visitor’s gaze the most, which irrelevant elements are distracting the visitors’ eye away from the main CTA, and so 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Eye-tracking heatmap</a:t>
            </a:r>
            <a:endParaRPr/>
          </a:p>
        </p:txBody>
      </p:sp>
      <p:pic>
        <p:nvPicPr>
          <p:cNvPr id="228" name="Google Shape;228;p41" descr="eye tracking heatmap"/>
          <p:cNvPicPr preferRelativeResize="0"/>
          <p:nvPr/>
        </p:nvPicPr>
        <p:blipFill rotWithShape="1">
          <a:blip r:embed="rId3">
            <a:alphaModFix/>
          </a:blip>
          <a:srcRect/>
          <a:stretch/>
        </p:blipFill>
        <p:spPr>
          <a:xfrm>
            <a:off x="1044446" y="797663"/>
            <a:ext cx="6539276" cy="4912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2"/>
          <p:cNvSpPr txBox="1">
            <a:spLocks noGrp="1"/>
          </p:cNvSpPr>
          <p:nvPr>
            <p:ph type="title"/>
          </p:nvPr>
        </p:nvSpPr>
        <p:spPr>
          <a:xfrm>
            <a:off x="457200" y="154484"/>
            <a:ext cx="8229600" cy="643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GB" b="1"/>
              <a:t>The benefits of using heat maps on website</a:t>
            </a:r>
            <a:endParaRPr/>
          </a:p>
        </p:txBody>
      </p:sp>
      <p:sp>
        <p:nvSpPr>
          <p:cNvPr id="234" name="Google Shape;234;p42"/>
          <p:cNvSpPr txBox="1">
            <a:spLocks noGrp="1"/>
          </p:cNvSpPr>
          <p:nvPr>
            <p:ph type="body" idx="1"/>
          </p:nvPr>
        </p:nvSpPr>
        <p:spPr>
          <a:xfrm>
            <a:off x="457200" y="900131"/>
            <a:ext cx="8229600" cy="3849300"/>
          </a:xfrm>
          <a:prstGeom prst="rect">
            <a:avLst/>
          </a:prstGeom>
          <a:noFill/>
          <a:ln>
            <a:noFill/>
          </a:ln>
        </p:spPr>
        <p:txBody>
          <a:bodyPr spcFirstLastPara="1" wrap="square" lIns="91425" tIns="45700" rIns="91425" bIns="45700" anchor="t" anchorCtr="0">
            <a:normAutofit lnSpcReduction="20000"/>
          </a:bodyPr>
          <a:lstStyle/>
          <a:p>
            <a:pPr marL="457200" lvl="0" indent="-342900" algn="l" rtl="0">
              <a:spcBef>
                <a:spcPts val="0"/>
              </a:spcBef>
              <a:spcAft>
                <a:spcPts val="0"/>
              </a:spcAft>
              <a:buSzPts val="1800"/>
              <a:buChar char="●"/>
            </a:pPr>
            <a:r>
              <a:rPr lang="en-GB"/>
              <a:t>Heatmaps help to understand how people interact with website pages, to </a:t>
            </a:r>
            <a:r>
              <a:rPr lang="en-GB" b="1"/>
              <a:t>find answers to business-critical questions such as ‘why are users not converting?’ or ‘how to get more visitors to take action?’</a:t>
            </a:r>
            <a:r>
              <a:rPr lang="en-GB"/>
              <a:t> </a:t>
            </a:r>
            <a:endParaRPr/>
          </a:p>
          <a:p>
            <a:pPr marL="457200" lvl="0" indent="-342900" algn="l" rtl="0">
              <a:spcBef>
                <a:spcPts val="1000"/>
              </a:spcBef>
              <a:spcAft>
                <a:spcPts val="0"/>
              </a:spcAft>
              <a:buSzPts val="1800"/>
              <a:buChar char="●"/>
            </a:pPr>
            <a:r>
              <a:rPr lang="en-GB"/>
              <a:t>Heat maps can be used to determine if the visitors are:  </a:t>
            </a:r>
            <a:endParaRPr/>
          </a:p>
          <a:p>
            <a:pPr marL="914400" lvl="1" indent="-342900" algn="l" rtl="0">
              <a:spcBef>
                <a:spcPts val="0"/>
              </a:spcBef>
              <a:spcAft>
                <a:spcPts val="0"/>
              </a:spcAft>
              <a:buSzPts val="1800"/>
              <a:buChar char="○"/>
            </a:pPr>
            <a:r>
              <a:rPr lang="en-GB"/>
              <a:t>Reaching important content or failing to see it</a:t>
            </a:r>
            <a:endParaRPr/>
          </a:p>
          <a:p>
            <a:pPr marL="914400" lvl="1" indent="-342900" algn="l" rtl="0">
              <a:spcBef>
                <a:spcPts val="0"/>
              </a:spcBef>
              <a:spcAft>
                <a:spcPts val="0"/>
              </a:spcAft>
              <a:buSzPts val="1800"/>
              <a:buChar char="○"/>
            </a:pPr>
            <a:r>
              <a:rPr lang="en-GB"/>
              <a:t>Finding and using a page’s main links, buttons, opt-ins, and CTAs</a:t>
            </a:r>
            <a:endParaRPr/>
          </a:p>
          <a:p>
            <a:pPr marL="914400" lvl="1" indent="-342900" algn="l" rtl="0">
              <a:spcBef>
                <a:spcPts val="0"/>
              </a:spcBef>
              <a:spcAft>
                <a:spcPts val="0"/>
              </a:spcAft>
              <a:buSzPts val="1800"/>
              <a:buChar char="○"/>
            </a:pPr>
            <a:r>
              <a:rPr lang="en-GB"/>
              <a:t>Getting distracted by non-clickable elements</a:t>
            </a:r>
            <a:endParaRPr/>
          </a:p>
          <a:p>
            <a:pPr marL="914400" lvl="1" indent="-342900" algn="l" rtl="0">
              <a:spcBef>
                <a:spcPts val="0"/>
              </a:spcBef>
              <a:spcAft>
                <a:spcPts val="0"/>
              </a:spcAft>
              <a:buSzPts val="1800"/>
              <a:buChar char="○"/>
            </a:pPr>
            <a:r>
              <a:rPr lang="en-GB"/>
              <a:t>Experiencing issues across devices</a:t>
            </a:r>
            <a:endParaRPr/>
          </a:p>
          <a:p>
            <a:pPr marL="457200" lvl="0" indent="-342900" algn="l" rtl="0">
              <a:spcBef>
                <a:spcPts val="0"/>
              </a:spcBef>
              <a:spcAft>
                <a:spcPts val="0"/>
              </a:spcAft>
              <a:buSzPts val="1800"/>
              <a:buChar char="●"/>
            </a:pPr>
            <a:r>
              <a:rPr lang="en-GB"/>
              <a:t>help </a:t>
            </a:r>
            <a:endParaRPr/>
          </a:p>
          <a:p>
            <a:pPr marL="914400" lvl="1" indent="-342900" algn="l" rtl="0">
              <a:spcBef>
                <a:spcPts val="0"/>
              </a:spcBef>
              <a:spcAft>
                <a:spcPts val="0"/>
              </a:spcAft>
              <a:buSzPts val="1800"/>
              <a:buChar char="○"/>
            </a:pPr>
            <a:r>
              <a:rPr lang="en-GB"/>
              <a:t>to be informed</a:t>
            </a:r>
            <a:endParaRPr/>
          </a:p>
          <a:p>
            <a:pPr marL="914400" lvl="1" indent="-342900" algn="l" rtl="0">
              <a:spcBef>
                <a:spcPts val="0"/>
              </a:spcBef>
              <a:spcAft>
                <a:spcPts val="0"/>
              </a:spcAft>
              <a:buSzPts val="1800"/>
              <a:buChar char="○"/>
            </a:pPr>
            <a:r>
              <a:rPr lang="en-GB"/>
              <a:t>to take data-based decisions for A/B testing</a:t>
            </a:r>
            <a:endParaRPr/>
          </a:p>
          <a:p>
            <a:pPr marL="914400" lvl="1" indent="-342900" algn="l" rtl="0">
              <a:spcBef>
                <a:spcPts val="0"/>
              </a:spcBef>
              <a:spcAft>
                <a:spcPts val="0"/>
              </a:spcAft>
              <a:buSzPts val="1800"/>
              <a:buChar char="○"/>
            </a:pPr>
            <a:r>
              <a:rPr lang="en-GB"/>
              <a:t>in updating, or (re)designing website. </a:t>
            </a:r>
            <a:endParaRPr/>
          </a:p>
          <a:p>
            <a:pPr marL="914400" lvl="1" indent="-342900" algn="l" rtl="0">
              <a:spcBef>
                <a:spcPts val="0"/>
              </a:spcBef>
              <a:spcAft>
                <a:spcPts val="0"/>
              </a:spcAft>
              <a:buSzPts val="1800"/>
              <a:buChar char="○"/>
            </a:pPr>
            <a:r>
              <a:rPr lang="en-GB"/>
              <a:t>to show team members and stakeholders what’s happening and get their buy-in more easily when changes are needed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262425"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Analysis</a:t>
            </a:r>
            <a:endParaRPr sz="3311"/>
          </a:p>
        </p:txBody>
      </p:sp>
      <p:sp>
        <p:nvSpPr>
          <p:cNvPr id="73" name="Google Shape;73;p16"/>
          <p:cNvSpPr txBox="1">
            <a:spLocks noGrp="1"/>
          </p:cNvSpPr>
          <p:nvPr>
            <p:ph type="body" idx="1"/>
          </p:nvPr>
        </p:nvSpPr>
        <p:spPr>
          <a:xfrm>
            <a:off x="311700" y="718925"/>
            <a:ext cx="8520600" cy="3823500"/>
          </a:xfrm>
          <a:prstGeom prst="rect">
            <a:avLst/>
          </a:prstGeom>
        </p:spPr>
        <p:txBody>
          <a:bodyPr spcFirstLastPara="1" wrap="square" lIns="91425" tIns="91425" rIns="91425" bIns="91425" anchor="t" anchorCtr="0">
            <a:normAutofit fontScale="85000" lnSpcReduction="20000"/>
          </a:bodyPr>
          <a:lstStyle/>
          <a:p>
            <a:pPr marL="457200" lvl="0" indent="-379730" algn="l" rtl="0">
              <a:spcBef>
                <a:spcPts val="0"/>
              </a:spcBef>
              <a:spcAft>
                <a:spcPts val="0"/>
              </a:spcAft>
              <a:buSzPct val="116666"/>
              <a:buChar char="●"/>
            </a:pPr>
            <a:r>
              <a:rPr lang="en-GB" sz="2400" b="1">
                <a:solidFill>
                  <a:srgbClr val="073763"/>
                </a:solidFill>
                <a:highlight>
                  <a:srgbClr val="FFFFFF"/>
                </a:highlight>
              </a:rPr>
              <a:t>Geospatial analysis</a:t>
            </a:r>
            <a:r>
              <a:rPr lang="en-GB" sz="2100">
                <a:solidFill>
                  <a:srgbClr val="202124"/>
                </a:solidFill>
                <a:highlight>
                  <a:srgbClr val="FFFFFF"/>
                </a:highlight>
              </a:rPr>
              <a:t> is </a:t>
            </a:r>
            <a:r>
              <a:rPr lang="en-GB" sz="2100" b="1">
                <a:solidFill>
                  <a:srgbClr val="202124"/>
                </a:solidFill>
                <a:highlight>
                  <a:srgbClr val="FFFFFF"/>
                </a:highlight>
              </a:rPr>
              <a:t>the gathering, display, and manipulation of imagery, GPS, satellite photography and historical data</a:t>
            </a:r>
            <a:r>
              <a:rPr lang="en-GB" sz="2100">
                <a:solidFill>
                  <a:srgbClr val="202124"/>
                </a:solidFill>
                <a:highlight>
                  <a:srgbClr val="FFFFFF"/>
                </a:highlight>
              </a:rPr>
              <a:t>, described explicitly in terms of geographic coordinates or implicitly, in terms of a street address, postal code, or forest stand identifier as they are applied to geographic models</a:t>
            </a:r>
            <a:endParaRPr sz="2100">
              <a:solidFill>
                <a:srgbClr val="202124"/>
              </a:solidFill>
              <a:highlight>
                <a:srgbClr val="FFFFFF"/>
              </a:highlight>
            </a:endParaRPr>
          </a:p>
          <a:p>
            <a:pPr marL="457200" lvl="0" indent="-393763" algn="l" rtl="0">
              <a:spcBef>
                <a:spcPts val="0"/>
              </a:spcBef>
              <a:spcAft>
                <a:spcPts val="0"/>
              </a:spcAft>
              <a:buClr>
                <a:srgbClr val="202124"/>
              </a:buClr>
              <a:buSzPct val="100000"/>
              <a:buChar char="●"/>
            </a:pPr>
            <a:r>
              <a:rPr lang="en-GB" sz="3060">
                <a:solidFill>
                  <a:srgbClr val="202124"/>
                </a:solidFill>
                <a:highlight>
                  <a:srgbClr val="FFFFFF"/>
                </a:highlight>
              </a:rPr>
              <a:t>Applications: </a:t>
            </a:r>
            <a:endParaRPr sz="2310">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crisis management</a:t>
            </a:r>
            <a:endParaRPr sz="2796">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climate change modeling</a:t>
            </a:r>
            <a:endParaRPr sz="2796">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weather monitoring</a:t>
            </a:r>
            <a:endParaRPr sz="2796">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sales analysis</a:t>
            </a:r>
            <a:endParaRPr sz="2796">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human population forecasting </a:t>
            </a:r>
            <a:endParaRPr sz="2796">
              <a:solidFill>
                <a:srgbClr val="666666"/>
              </a:solidFill>
              <a:highlight>
                <a:srgbClr val="FFFFFF"/>
              </a:highlight>
            </a:endParaRPr>
          </a:p>
          <a:p>
            <a:pPr marL="914400" lvl="1" indent="-379541" algn="l" rtl="0">
              <a:lnSpc>
                <a:spcPct val="100000"/>
              </a:lnSpc>
              <a:spcBef>
                <a:spcPts val="0"/>
              </a:spcBef>
              <a:spcAft>
                <a:spcPts val="0"/>
              </a:spcAft>
              <a:buClr>
                <a:srgbClr val="666666"/>
              </a:buClr>
              <a:buSzPct val="100000"/>
              <a:buChar char="○"/>
            </a:pPr>
            <a:r>
              <a:rPr lang="en-GB" sz="2796">
                <a:solidFill>
                  <a:srgbClr val="666666"/>
                </a:solidFill>
                <a:highlight>
                  <a:srgbClr val="FFFFFF"/>
                </a:highlight>
              </a:rPr>
              <a:t>animal population management.</a:t>
            </a:r>
            <a:endParaRPr sz="2100">
              <a:solidFill>
                <a:srgbClr val="202124"/>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40" name="Google Shape;240;p43"/>
          <p:cNvSpPr txBox="1">
            <a:spLocks noGrp="1"/>
          </p:cNvSpPr>
          <p:nvPr>
            <p:ph type="body" idx="1"/>
          </p:nvPr>
        </p:nvSpPr>
        <p:spPr>
          <a:xfrm>
            <a:off x="311700" y="649950"/>
            <a:ext cx="8520600" cy="42669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900"/>
              <a:t>Maps</a:t>
            </a:r>
            <a:endParaRPr sz="1900"/>
          </a:p>
          <a:p>
            <a:pPr marL="457200" lvl="0" indent="-349250" algn="l" rtl="0">
              <a:spcBef>
                <a:spcPts val="1200"/>
              </a:spcBef>
              <a:spcAft>
                <a:spcPts val="0"/>
              </a:spcAft>
              <a:buSzPts val="1900"/>
              <a:buChar char="●"/>
            </a:pPr>
            <a:r>
              <a:rPr lang="en-GB" sz="1900"/>
              <a:t>Used to analyze or present data geographically,</a:t>
            </a:r>
            <a:endParaRPr sz="1900"/>
          </a:p>
          <a:p>
            <a:pPr marL="457200" lvl="0" indent="-349250" algn="l" rtl="0">
              <a:spcBef>
                <a:spcPts val="0"/>
              </a:spcBef>
              <a:spcAft>
                <a:spcPts val="0"/>
              </a:spcAft>
              <a:buSzPts val="1900"/>
              <a:buChar char="●"/>
            </a:pPr>
            <a:r>
              <a:rPr lang="en-GB" sz="1900"/>
              <a:t>Used to display geographic data or as a way to communicate answers to spatial questions such as country, state or any other geographical locations</a:t>
            </a:r>
            <a:endParaRPr sz="1900"/>
          </a:p>
          <a:p>
            <a:pPr marL="457200" lvl="0" indent="-349250" algn="l" rtl="0">
              <a:spcBef>
                <a:spcPts val="0"/>
              </a:spcBef>
              <a:spcAft>
                <a:spcPts val="0"/>
              </a:spcAft>
              <a:buSzPts val="1900"/>
              <a:buChar char="●"/>
            </a:pPr>
            <a:r>
              <a:rPr lang="en-GB" sz="1900"/>
              <a:t>Before beginning to build a map, be sure to take a careful look at data, analysis, and story</a:t>
            </a:r>
            <a:endParaRPr sz="1900"/>
          </a:p>
          <a:p>
            <a:pPr marL="457200" lvl="0" indent="-349250" algn="l" rtl="0">
              <a:spcBef>
                <a:spcPts val="0"/>
              </a:spcBef>
              <a:spcAft>
                <a:spcPts val="0"/>
              </a:spcAft>
              <a:buSzPts val="1900"/>
              <a:buChar char="●"/>
            </a:pPr>
            <a:r>
              <a:rPr lang="en-GB" sz="1900"/>
              <a:t>Ensure “appropriate data representation” and “attractive data representation”</a:t>
            </a:r>
            <a:endParaRPr sz="1900"/>
          </a:p>
          <a:p>
            <a:pPr marL="457200" lvl="0" indent="-349250" algn="l" rtl="0">
              <a:spcBef>
                <a:spcPts val="0"/>
              </a:spcBef>
              <a:spcAft>
                <a:spcPts val="0"/>
              </a:spcAft>
              <a:buSzPts val="1900"/>
              <a:buChar char="●"/>
            </a:pPr>
            <a:r>
              <a:rPr lang="en-GB" sz="1900" u="sng"/>
              <a:t>Maps can be particularly tricky </a:t>
            </a:r>
            <a:r>
              <a:rPr lang="en-GB" sz="1900"/>
              <a:t>in their tendency to mislead or inadvertently cause people to misinterpret the data, or to dictate a not-quite-true story.</a:t>
            </a:r>
            <a:endParaRPr sz="1900"/>
          </a:p>
          <a:p>
            <a:pPr marL="457200" lvl="0" indent="0" algn="l" rtl="0">
              <a:spcBef>
                <a:spcPts val="1200"/>
              </a:spcBef>
              <a:spcAft>
                <a:spcPts val="1200"/>
              </a:spcAft>
              <a:buNone/>
            </a:pP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46" name="Google Shape;246;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sz="1900"/>
              <a:t>Connecting to Geographic Data</a:t>
            </a:r>
            <a:endParaRPr sz="1900"/>
          </a:p>
          <a:p>
            <a:pPr marL="457200" lvl="0" indent="-325755" algn="l" rtl="0">
              <a:spcBef>
                <a:spcPts val="1200"/>
              </a:spcBef>
              <a:spcAft>
                <a:spcPts val="0"/>
              </a:spcAft>
              <a:buSzPct val="100000"/>
              <a:buChar char="●"/>
            </a:pPr>
            <a:r>
              <a:rPr lang="en-GB"/>
              <a:t>Geographic data is information mapped around a sphere. </a:t>
            </a:r>
            <a:endParaRPr/>
          </a:p>
          <a:p>
            <a:pPr marL="457200" lvl="0" indent="-325755" algn="l" rtl="0">
              <a:spcBef>
                <a:spcPts val="0"/>
              </a:spcBef>
              <a:spcAft>
                <a:spcPts val="0"/>
              </a:spcAft>
              <a:buSzPct val="100000"/>
              <a:buChar char="●"/>
            </a:pPr>
            <a:r>
              <a:rPr lang="en-GB"/>
              <a:t>Geographic data highlights the latitude and longitude relationships to a specific object or location</a:t>
            </a:r>
            <a:endParaRPr/>
          </a:p>
          <a:p>
            <a:pPr marL="457200" lvl="0" indent="-325755" algn="l" rtl="0">
              <a:spcBef>
                <a:spcPts val="0"/>
              </a:spcBef>
              <a:spcAft>
                <a:spcPts val="0"/>
              </a:spcAft>
              <a:buSzPct val="100000"/>
              <a:buChar char="●"/>
            </a:pPr>
            <a:r>
              <a:rPr lang="en-GB"/>
              <a:t>Spatial data is any type of data that directly or indirectly references a specific geographical area or location. </a:t>
            </a:r>
            <a:endParaRPr/>
          </a:p>
          <a:p>
            <a:pPr marL="457200" lvl="0" indent="-325755" algn="l" rtl="0">
              <a:spcBef>
                <a:spcPts val="0"/>
              </a:spcBef>
              <a:spcAft>
                <a:spcPts val="0"/>
              </a:spcAft>
              <a:buSzPct val="100000"/>
              <a:buChar char="●"/>
            </a:pPr>
            <a:r>
              <a:rPr lang="en-GB"/>
              <a:t>Sometimes called geospatial data or geographic information, spatial data can also numerically represent a physical object in a geographic coordinate system. However, spatial data is much more than a spatial component of a map.</a:t>
            </a:r>
            <a:endParaRPr/>
          </a:p>
          <a:p>
            <a:pPr marL="457200" lvl="0" indent="-325755" algn="l" rtl="0">
              <a:spcBef>
                <a:spcPts val="0"/>
              </a:spcBef>
              <a:spcAft>
                <a:spcPts val="0"/>
              </a:spcAft>
              <a:buSzPct val="100000"/>
              <a:buChar char="●"/>
            </a:pPr>
            <a:r>
              <a:rPr lang="en-GB"/>
              <a:t>A geographic information system (GIS) is a computer system for capturing, storing, checking, and displaying data related to positions on Earth's surface. </a:t>
            </a:r>
            <a:endParaRPr/>
          </a:p>
          <a:p>
            <a:pPr marL="457200" lvl="0" indent="-325755" algn="l" rtl="0">
              <a:spcBef>
                <a:spcPts val="0"/>
              </a:spcBef>
              <a:spcAft>
                <a:spcPts val="0"/>
              </a:spcAft>
              <a:buSzPct val="100000"/>
              <a:buChar char="●"/>
            </a:pPr>
            <a:r>
              <a:rPr lang="en-GB"/>
              <a:t>By relating seemingly unrelated data, GIS can help individuals and organizations better understand spatial patterns and relationships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52" name="Google Shape;252;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Connecting to Geographic Data</a:t>
            </a:r>
            <a:endParaRPr sz="1900"/>
          </a:p>
          <a:p>
            <a:pPr marL="457200" lvl="0" indent="-342900" algn="l" rtl="0">
              <a:spcBef>
                <a:spcPts val="1200"/>
              </a:spcBef>
              <a:spcAft>
                <a:spcPts val="0"/>
              </a:spcAft>
              <a:buSzPts val="1800"/>
              <a:buChar char="●"/>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58" name="Google Shape;258;p46"/>
          <p:cNvSpPr txBox="1">
            <a:spLocks noGrp="1"/>
          </p:cNvSpPr>
          <p:nvPr>
            <p:ph type="body" idx="1"/>
          </p:nvPr>
        </p:nvSpPr>
        <p:spPr>
          <a:xfrm>
            <a:off x="311700" y="1152475"/>
            <a:ext cx="8520600" cy="3803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GB" sz="2300" b="1"/>
              <a:t>Assigning Geographic Roles</a:t>
            </a:r>
            <a:endParaRPr sz="2300" b="1"/>
          </a:p>
          <a:p>
            <a:pPr marL="914400" lvl="1" indent="-349250" algn="l" rtl="0">
              <a:spcBef>
                <a:spcPts val="0"/>
              </a:spcBef>
              <a:spcAft>
                <a:spcPts val="0"/>
              </a:spcAft>
              <a:buSzPts val="1900"/>
              <a:buChar char="○"/>
            </a:pPr>
            <a:r>
              <a:rPr lang="en-GB" sz="1900"/>
              <a:t>All geographic fields should have a </a:t>
            </a:r>
            <a:r>
              <a:rPr lang="en-GB" sz="1900" b="1"/>
              <a:t>data type of string</a:t>
            </a:r>
            <a:r>
              <a:rPr lang="en-GB" sz="1900"/>
              <a:t>, a</a:t>
            </a:r>
            <a:r>
              <a:rPr lang="en-GB" sz="1900" b="1"/>
              <a:t> data role of dimension</a:t>
            </a:r>
            <a:r>
              <a:rPr lang="en-GB" sz="1900"/>
              <a:t>, and be assigned the appropriate geographic roles.</a:t>
            </a:r>
            <a:endParaRPr sz="1900"/>
          </a:p>
          <a:p>
            <a:pPr marL="914400" lvl="1" indent="-349250" algn="l" rtl="0">
              <a:spcBef>
                <a:spcPts val="0"/>
              </a:spcBef>
              <a:spcAft>
                <a:spcPts val="0"/>
              </a:spcAft>
              <a:buSzPts val="1900"/>
              <a:buChar char="○"/>
            </a:pPr>
            <a:r>
              <a:rPr lang="en-GB" sz="1900"/>
              <a:t>The exception is </a:t>
            </a:r>
            <a:r>
              <a:rPr lang="en-GB" sz="1900" b="1"/>
              <a:t>latitude/longitude</a:t>
            </a:r>
            <a:r>
              <a:rPr lang="en-GB" sz="1900"/>
              <a:t>, which should have a </a:t>
            </a:r>
            <a:r>
              <a:rPr lang="en-GB" sz="1900" b="1"/>
              <a:t>data type of number (decimal)</a:t>
            </a:r>
            <a:r>
              <a:rPr lang="en-GB" sz="1900"/>
              <a:t>, a </a:t>
            </a:r>
            <a:r>
              <a:rPr lang="en-GB" sz="1900" b="1"/>
              <a:t>data role of measure</a:t>
            </a:r>
            <a:r>
              <a:rPr lang="en-GB" sz="1900"/>
              <a:t>, and be assigned the Latitude and Longitude geographic roles.</a:t>
            </a:r>
            <a:endParaRPr sz="1900"/>
          </a:p>
          <a:p>
            <a:pPr marL="914400" lvl="1" indent="-349250" algn="l" rtl="0">
              <a:spcBef>
                <a:spcPts val="0"/>
              </a:spcBef>
              <a:spcAft>
                <a:spcPts val="0"/>
              </a:spcAft>
              <a:buSzPts val="1900"/>
              <a:buChar char="○"/>
            </a:pPr>
            <a:r>
              <a:rPr lang="en-GB" sz="1900"/>
              <a:t>Geographic fields could be State and County string type data could be adjusted to State field to the Geographic Role of State and the County field to the Geographic Role of County</a:t>
            </a:r>
            <a:endParaRPr sz="1900"/>
          </a:p>
          <a:p>
            <a:pPr marL="914400" lvl="1" indent="-349250" algn="l" rtl="0">
              <a:spcBef>
                <a:spcPts val="0"/>
              </a:spcBef>
              <a:spcAft>
                <a:spcPts val="0"/>
              </a:spcAft>
              <a:buSzPts val="1900"/>
              <a:buChar char="○"/>
            </a:pPr>
            <a:r>
              <a:rPr lang="en-GB" sz="1900"/>
              <a:t>Tableau will also assign a latitude and longitude to each location</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264" name="Google Shape;264;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Creating Geographic Hierarchies</a:t>
            </a:r>
            <a:endParaRPr sz="1900"/>
          </a:p>
          <a:p>
            <a:pPr marL="914400" lvl="1" indent="-349250" algn="l" rtl="0">
              <a:spcBef>
                <a:spcPts val="0"/>
              </a:spcBef>
              <a:spcAft>
                <a:spcPts val="0"/>
              </a:spcAft>
              <a:buSzPts val="1900"/>
              <a:buChar char="○"/>
            </a:pPr>
            <a:r>
              <a:rPr lang="en-GB" sz="1900"/>
              <a:t>Hierarchy can be created such as </a:t>
            </a:r>
            <a:endParaRPr sz="1900"/>
          </a:p>
          <a:p>
            <a:pPr marL="914400" lvl="1" indent="-349250" algn="l" rtl="0">
              <a:spcBef>
                <a:spcPts val="0"/>
              </a:spcBef>
              <a:spcAft>
                <a:spcPts val="0"/>
              </a:spcAft>
              <a:buSzPts val="1900"/>
              <a:buChar char="○"/>
            </a:pPr>
            <a:r>
              <a:rPr lang="en-GB" sz="1900"/>
              <a:t>Country- State- District- City </a:t>
            </a:r>
            <a:endParaRPr sz="1900"/>
          </a:p>
          <a:p>
            <a:pPr marL="914400" lvl="1" indent="-349250" algn="l" rtl="0">
              <a:spcBef>
                <a:spcPts val="0"/>
              </a:spcBef>
              <a:spcAft>
                <a:spcPts val="0"/>
              </a:spcAft>
              <a:buSzPts val="1900"/>
              <a:buChar char="○"/>
            </a:pPr>
            <a:r>
              <a:rPr lang="en-GB" sz="1900"/>
              <a:t>Region- state - county </a:t>
            </a:r>
            <a:endParaRPr sz="1900"/>
          </a:p>
          <a:p>
            <a:pPr marL="457200" lvl="0" indent="0" algn="l" rtl="0">
              <a:spcBef>
                <a:spcPts val="1200"/>
              </a:spcBef>
              <a:spcAft>
                <a:spcPts val="0"/>
              </a:spcAft>
              <a:buNone/>
            </a:pPr>
            <a:endParaRPr sz="1900"/>
          </a:p>
          <a:p>
            <a:pPr marL="457200" lvl="0" indent="0" algn="l" rtl="0">
              <a:spcBef>
                <a:spcPts val="1200"/>
              </a:spcBef>
              <a:spcAft>
                <a:spcPts val="1200"/>
              </a:spcAft>
              <a:buNone/>
            </a:pPr>
            <a:r>
              <a:rPr lang="en-GB" sz="1900"/>
              <a:t>This will help in understanding the data in better manner </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8"/>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Geographic Hierarchy  </a:t>
            </a:r>
            <a:endParaRPr sz="3311"/>
          </a:p>
        </p:txBody>
      </p:sp>
      <p:pic>
        <p:nvPicPr>
          <p:cNvPr id="270" name="Google Shape;270;p48"/>
          <p:cNvPicPr preferRelativeResize="0"/>
          <p:nvPr/>
        </p:nvPicPr>
        <p:blipFill rotWithShape="1">
          <a:blip r:embed="rId3">
            <a:alphaModFix/>
          </a:blip>
          <a:srcRect l="22167" t="16568" r="42697" b="16380"/>
          <a:stretch/>
        </p:blipFill>
        <p:spPr>
          <a:xfrm>
            <a:off x="2207175" y="685602"/>
            <a:ext cx="3685176" cy="4395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9"/>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Geographic Hierarchy  </a:t>
            </a:r>
            <a:endParaRPr sz="3311"/>
          </a:p>
        </p:txBody>
      </p:sp>
      <p:pic>
        <p:nvPicPr>
          <p:cNvPr id="276" name="Google Shape;276;p49"/>
          <p:cNvPicPr preferRelativeResize="0"/>
          <p:nvPr/>
        </p:nvPicPr>
        <p:blipFill rotWithShape="1">
          <a:blip r:embed="rId3">
            <a:alphaModFix/>
          </a:blip>
          <a:srcRect l="24681" t="40125" r="46029" b="20274"/>
          <a:stretch/>
        </p:blipFill>
        <p:spPr>
          <a:xfrm>
            <a:off x="1813025" y="866275"/>
            <a:ext cx="4296125" cy="36301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title"/>
          </p:nvPr>
        </p:nvSpPr>
        <p:spPr>
          <a:xfrm>
            <a:off x="311700" y="11000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b="1">
                <a:solidFill>
                  <a:schemeClr val="dk2"/>
                </a:solidFill>
              </a:rPr>
              <a:t>Geospatial displays: Proportional Symbol Maps </a:t>
            </a:r>
            <a:endParaRPr sz="3211"/>
          </a:p>
        </p:txBody>
      </p:sp>
      <p:sp>
        <p:nvSpPr>
          <p:cNvPr id="282" name="Google Shape;282;p50"/>
          <p:cNvSpPr txBox="1">
            <a:spLocks noGrp="1"/>
          </p:cNvSpPr>
          <p:nvPr>
            <p:ph type="body" idx="1"/>
          </p:nvPr>
        </p:nvSpPr>
        <p:spPr>
          <a:xfrm>
            <a:off x="311700" y="837150"/>
            <a:ext cx="8520600" cy="3833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2185" b="1"/>
              <a:t>Merits:</a:t>
            </a:r>
            <a:endParaRPr sz="2185" b="1"/>
          </a:p>
          <a:p>
            <a:pPr marL="914400" lvl="1" indent="-340201" algn="l" rtl="0">
              <a:spcBef>
                <a:spcPts val="1200"/>
              </a:spcBef>
              <a:spcAft>
                <a:spcPts val="0"/>
              </a:spcAft>
              <a:buSzPct val="100000"/>
              <a:buChar char="○"/>
            </a:pPr>
            <a:r>
              <a:rPr lang="en-GB" sz="1900"/>
              <a:t>Used to show quantitative values for individual locations</a:t>
            </a:r>
            <a:endParaRPr sz="1900"/>
          </a:p>
          <a:p>
            <a:pPr marL="914400" lvl="1" indent="-340201" algn="l" rtl="0">
              <a:spcBef>
                <a:spcPts val="0"/>
              </a:spcBef>
              <a:spcAft>
                <a:spcPts val="0"/>
              </a:spcAft>
              <a:buSzPct val="100000"/>
              <a:buChar char="○"/>
            </a:pPr>
            <a:r>
              <a:rPr lang="en-GB" sz="1900"/>
              <a:t>Useful for illustrating differences between many places</a:t>
            </a:r>
            <a:endParaRPr sz="1900"/>
          </a:p>
          <a:p>
            <a:pPr marL="914400" lvl="1" indent="-340201" algn="l" rtl="0">
              <a:spcBef>
                <a:spcPts val="0"/>
              </a:spcBef>
              <a:spcAft>
                <a:spcPts val="0"/>
              </a:spcAft>
              <a:buSzPct val="100000"/>
              <a:buChar char="○"/>
            </a:pPr>
            <a:r>
              <a:rPr lang="en-GB" sz="1900"/>
              <a:t>Data associated with a specific location</a:t>
            </a:r>
            <a:endParaRPr sz="1900"/>
          </a:p>
          <a:p>
            <a:pPr marL="914400" lvl="1" indent="-340201" algn="l" rtl="0">
              <a:spcBef>
                <a:spcPts val="0"/>
              </a:spcBef>
              <a:spcAft>
                <a:spcPts val="0"/>
              </a:spcAft>
              <a:buSzPct val="100000"/>
              <a:buChar char="○"/>
            </a:pPr>
            <a:r>
              <a:rPr lang="en-GB" sz="1900"/>
              <a:t>Visually appealing</a:t>
            </a:r>
            <a:endParaRPr sz="1900"/>
          </a:p>
          <a:p>
            <a:pPr marL="914400" lvl="1" indent="-340201" algn="l" rtl="0">
              <a:spcBef>
                <a:spcPts val="0"/>
              </a:spcBef>
              <a:spcAft>
                <a:spcPts val="0"/>
              </a:spcAft>
              <a:buSzPct val="100000"/>
              <a:buChar char="○"/>
            </a:pPr>
            <a:r>
              <a:rPr lang="en-GB" sz="1900"/>
              <a:t>Can be encoded with visual cues like size and color</a:t>
            </a:r>
            <a:endParaRPr sz="1900"/>
          </a:p>
          <a:p>
            <a:pPr marL="914400" lvl="1" indent="-340201" algn="l" rtl="0">
              <a:spcBef>
                <a:spcPts val="0"/>
              </a:spcBef>
              <a:spcAft>
                <a:spcPts val="0"/>
              </a:spcAft>
              <a:buSzPct val="100000"/>
              <a:buChar char="○"/>
            </a:pPr>
            <a:r>
              <a:rPr lang="en-GB" sz="1900"/>
              <a:t>Can show one or two quantitative values per location </a:t>
            </a:r>
            <a:endParaRPr sz="1900"/>
          </a:p>
          <a:p>
            <a:pPr marL="914400" lvl="1" indent="-340201" algn="l" rtl="0">
              <a:spcBef>
                <a:spcPts val="0"/>
              </a:spcBef>
              <a:spcAft>
                <a:spcPts val="0"/>
              </a:spcAft>
              <a:buSzPct val="100000"/>
              <a:buChar char="○"/>
            </a:pPr>
            <a:r>
              <a:rPr lang="en-GB" sz="1900"/>
              <a:t>Easy to read as each symbol is proportional to it's value</a:t>
            </a:r>
            <a:endParaRPr sz="1900"/>
          </a:p>
          <a:p>
            <a:pPr marL="0" lvl="0" indent="0" algn="l" rtl="0">
              <a:spcBef>
                <a:spcPts val="1200"/>
              </a:spcBef>
              <a:spcAft>
                <a:spcPts val="0"/>
              </a:spcAft>
              <a:buNone/>
            </a:pPr>
            <a:r>
              <a:rPr lang="en-GB" sz="2185" b="1"/>
              <a:t>Limitations:</a:t>
            </a:r>
            <a:endParaRPr sz="2185" b="1"/>
          </a:p>
          <a:p>
            <a:pPr marL="914400" lvl="1" indent="-340201" algn="l" rtl="0">
              <a:spcBef>
                <a:spcPts val="1200"/>
              </a:spcBef>
              <a:spcAft>
                <a:spcPts val="0"/>
              </a:spcAft>
              <a:buSzPct val="100000"/>
              <a:buChar char="○"/>
            </a:pPr>
            <a:r>
              <a:rPr lang="en-GB" sz="1900"/>
              <a:t>Difficult to calculate actual value (if not shown)</a:t>
            </a:r>
            <a:endParaRPr sz="1900"/>
          </a:p>
          <a:p>
            <a:pPr marL="914400" lvl="1" indent="-340201" algn="l" rtl="0">
              <a:spcBef>
                <a:spcPts val="0"/>
              </a:spcBef>
              <a:spcAft>
                <a:spcPts val="0"/>
              </a:spcAft>
              <a:buSzPct val="100000"/>
              <a:buChar char="○"/>
            </a:pPr>
            <a:r>
              <a:rPr lang="en-GB" sz="1900"/>
              <a:t>Time-consuming to construct</a:t>
            </a:r>
            <a:endParaRPr sz="1900"/>
          </a:p>
          <a:p>
            <a:pPr marL="914400" lvl="1" indent="-340201" algn="l" rtl="0">
              <a:spcBef>
                <a:spcPts val="0"/>
              </a:spcBef>
              <a:spcAft>
                <a:spcPts val="0"/>
              </a:spcAft>
              <a:buSzPct val="100000"/>
              <a:buChar char="○"/>
            </a:pPr>
            <a:r>
              <a:rPr lang="en-GB" sz="1900"/>
              <a:t>Size may obscure location or mean less accurate positioning on maps</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1"/>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Proportional Symbol maps</a:t>
            </a:r>
            <a:endParaRPr sz="3311"/>
          </a:p>
        </p:txBody>
      </p:sp>
      <p:pic>
        <p:nvPicPr>
          <p:cNvPr id="288" name="Google Shape;288;p51"/>
          <p:cNvPicPr preferRelativeResize="0"/>
          <p:nvPr/>
        </p:nvPicPr>
        <p:blipFill>
          <a:blip r:embed="rId3">
            <a:alphaModFix/>
          </a:blip>
          <a:stretch>
            <a:fillRect/>
          </a:stretch>
        </p:blipFill>
        <p:spPr>
          <a:xfrm>
            <a:off x="1709250" y="633425"/>
            <a:ext cx="3249147" cy="42052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Choropleth Maps </a:t>
            </a:r>
            <a:endParaRPr sz="3311"/>
          </a:p>
        </p:txBody>
      </p:sp>
      <p:sp>
        <p:nvSpPr>
          <p:cNvPr id="294" name="Google Shape;294;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GB" sz="1900"/>
              <a:t>A great tool for showing ratio or aggregated data.</a:t>
            </a:r>
            <a:endParaRPr sz="1900"/>
          </a:p>
          <a:p>
            <a:pPr marL="457200" lvl="0" indent="-349250" algn="l" rtl="0">
              <a:spcBef>
                <a:spcPts val="0"/>
              </a:spcBef>
              <a:spcAft>
                <a:spcPts val="0"/>
              </a:spcAft>
              <a:buSzPts val="1900"/>
              <a:buChar char="●"/>
            </a:pPr>
            <a:r>
              <a:rPr lang="en-GB" sz="1900"/>
              <a:t>Use shading and coloring within geographic areas to encode value to a quantity in those areas.</a:t>
            </a:r>
            <a:endParaRPr sz="1900"/>
          </a:p>
          <a:p>
            <a:pPr marL="457200" lvl="0" indent="-349250" algn="l" rtl="0">
              <a:spcBef>
                <a:spcPts val="0"/>
              </a:spcBef>
              <a:spcAft>
                <a:spcPts val="0"/>
              </a:spcAft>
              <a:buSzPts val="1900"/>
              <a:buChar char="●"/>
            </a:pPr>
            <a:r>
              <a:rPr lang="en-GB" sz="1900"/>
              <a:t>A dataset should include both quantitative and qualitative values, along with location information recognizable by Tableau</a:t>
            </a:r>
            <a:endParaRPr sz="1900"/>
          </a:p>
          <a:p>
            <a:pPr marL="0" lvl="0" indent="0" algn="l" rtl="0">
              <a:spcBef>
                <a:spcPts val="0"/>
              </a:spcBef>
              <a:spcAft>
                <a:spcPts val="0"/>
              </a:spcAft>
              <a:buNone/>
            </a:pPr>
            <a:endParaRPr sz="1900"/>
          </a:p>
          <a:p>
            <a:pPr marL="457200" lvl="0" indent="0" algn="l" rtl="0">
              <a:spcBef>
                <a:spcPts val="1200"/>
              </a:spcBef>
              <a:spcAft>
                <a:spcPts val="12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79" name="Google Shape;79;p17"/>
          <p:cNvSpPr txBox="1">
            <a:spLocks noGrp="1"/>
          </p:cNvSpPr>
          <p:nvPr>
            <p:ph type="body" idx="1"/>
          </p:nvPr>
        </p:nvSpPr>
        <p:spPr>
          <a:xfrm>
            <a:off x="1037275" y="675300"/>
            <a:ext cx="76338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sz="1900"/>
              <a:t>The Heat Map : </a:t>
            </a:r>
            <a:endParaRPr sz="1900"/>
          </a:p>
          <a:p>
            <a:pPr marL="457200" lvl="0" indent="-340201" algn="l" rtl="0">
              <a:spcBef>
                <a:spcPts val="1200"/>
              </a:spcBef>
              <a:spcAft>
                <a:spcPts val="0"/>
              </a:spcAft>
              <a:buSzPct val="100000"/>
              <a:buChar char="●"/>
            </a:pPr>
            <a:r>
              <a:rPr lang="en-GB" sz="1900"/>
              <a:t>Visualise data through variations in colouring.</a:t>
            </a:r>
            <a:endParaRPr sz="1900"/>
          </a:p>
          <a:p>
            <a:pPr marL="457200" lvl="0" indent="-340201" algn="l" rtl="0">
              <a:spcBef>
                <a:spcPts val="0"/>
              </a:spcBef>
              <a:spcAft>
                <a:spcPts val="0"/>
              </a:spcAft>
              <a:buSzPct val="100000"/>
              <a:buChar char="●"/>
            </a:pPr>
            <a:r>
              <a:rPr lang="en-GB" sz="1900"/>
              <a:t>Useful for cross-examining multivariate data, through placing variables in the rows and columns and colouring the cells within the table.</a:t>
            </a:r>
            <a:endParaRPr sz="1900"/>
          </a:p>
          <a:p>
            <a:pPr marL="457200" lvl="0" indent="-340201" algn="l" rtl="0">
              <a:spcBef>
                <a:spcPts val="0"/>
              </a:spcBef>
              <a:spcAft>
                <a:spcPts val="0"/>
              </a:spcAft>
              <a:buSzPct val="100000"/>
              <a:buChar char="●"/>
            </a:pPr>
            <a:r>
              <a:rPr lang="en-GB" sz="1900"/>
              <a:t>Good for showing variance across multiple variables, revealing any patterns, displaying whether any variables are similar to each other, and for detecting if any correlations exist in-between them</a:t>
            </a:r>
            <a:endParaRPr sz="1900"/>
          </a:p>
          <a:p>
            <a:pPr marL="0" lvl="0" indent="0" algn="l" rtl="0">
              <a:spcBef>
                <a:spcPts val="1200"/>
              </a:spcBef>
              <a:spcAft>
                <a:spcPts val="0"/>
              </a:spcAft>
              <a:buClr>
                <a:schemeClr val="dk1"/>
              </a:buClr>
              <a:buSzPct val="57894"/>
              <a:buFont typeface="Arial"/>
              <a:buNone/>
            </a:pPr>
            <a:endParaRPr sz="1900"/>
          </a:p>
          <a:p>
            <a:pPr marL="0" lvl="0" indent="0" algn="l" rtl="0">
              <a:spcBef>
                <a:spcPts val="1200"/>
              </a:spcBef>
              <a:spcAft>
                <a:spcPts val="0"/>
              </a:spcAft>
              <a:buNone/>
            </a:pPr>
            <a:r>
              <a:rPr lang="en-GB" sz="1900"/>
              <a:t> </a:t>
            </a:r>
            <a:endParaRPr sz="1900"/>
          </a:p>
          <a:p>
            <a:pPr marL="0" lvl="0" indent="0" algn="l" rtl="0">
              <a:spcBef>
                <a:spcPts val="1200"/>
              </a:spcBef>
              <a:spcAft>
                <a:spcPts val="0"/>
              </a:spcAft>
              <a:buNone/>
            </a:pPr>
            <a:endParaRPr sz="19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53"/>
          <p:cNvSpPr txBox="1">
            <a:spLocks noGrp="1"/>
          </p:cNvSpPr>
          <p:nvPr>
            <p:ph type="title"/>
          </p:nvPr>
        </p:nvSpPr>
        <p:spPr>
          <a:xfrm>
            <a:off x="252575" y="607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Choropleth maps</a:t>
            </a:r>
            <a:endParaRPr sz="3311"/>
          </a:p>
        </p:txBody>
      </p:sp>
      <p:pic>
        <p:nvPicPr>
          <p:cNvPr id="300" name="Google Shape;300;p53"/>
          <p:cNvPicPr preferRelativeResize="0"/>
          <p:nvPr/>
        </p:nvPicPr>
        <p:blipFill rotWithShape="1">
          <a:blip r:embed="rId3">
            <a:alphaModFix/>
          </a:blip>
          <a:srcRect l="45621" t="31689" r="24795" b="14653"/>
          <a:stretch/>
        </p:blipFill>
        <p:spPr>
          <a:xfrm>
            <a:off x="2069225" y="811575"/>
            <a:ext cx="3821213" cy="433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Benefits of Heat Maps </a:t>
            </a:r>
            <a:endParaRPr sz="3311"/>
          </a:p>
        </p:txBody>
      </p:sp>
      <p:sp>
        <p:nvSpPr>
          <p:cNvPr id="85" name="Google Shape;85;p18"/>
          <p:cNvSpPr txBox="1">
            <a:spLocks noGrp="1"/>
          </p:cNvSpPr>
          <p:nvPr>
            <p:ph type="body" idx="1"/>
          </p:nvPr>
        </p:nvSpPr>
        <p:spPr>
          <a:xfrm>
            <a:off x="1037275" y="675300"/>
            <a:ext cx="7633800" cy="4212000"/>
          </a:xfrm>
          <a:prstGeom prst="rect">
            <a:avLst/>
          </a:prstGeom>
        </p:spPr>
        <p:txBody>
          <a:bodyPr spcFirstLastPara="1" wrap="square" lIns="91425" tIns="91425" rIns="91425" bIns="91425" anchor="t" anchorCtr="0">
            <a:normAutofit fontScale="92500" lnSpcReduction="20000"/>
          </a:bodyPr>
          <a:lstStyle/>
          <a:p>
            <a:pPr marL="457200" lvl="0" indent="-378068" algn="l" rtl="0">
              <a:spcBef>
                <a:spcPts val="0"/>
              </a:spcBef>
              <a:spcAft>
                <a:spcPts val="0"/>
              </a:spcAft>
              <a:buSzPct val="100000"/>
              <a:buChar char="●"/>
            </a:pPr>
            <a:r>
              <a:rPr lang="en-GB" sz="2544"/>
              <a:t>Analytics tools like Google Analytics or SiteCatalyst are great at providing metrics to show which pages users visit, but they can lack detail when it comes to understanding how users engage with those pages. Heatmaps can give a more comprehensive overview of how users are really behaving.</a:t>
            </a:r>
            <a:endParaRPr sz="2544"/>
          </a:p>
          <a:p>
            <a:pPr marL="457200" lvl="0" indent="-378068" algn="l" rtl="0">
              <a:spcBef>
                <a:spcPts val="800"/>
              </a:spcBef>
              <a:spcAft>
                <a:spcPts val="0"/>
              </a:spcAft>
              <a:buSzPct val="100000"/>
              <a:buChar char="●"/>
            </a:pPr>
            <a:r>
              <a:rPr lang="en-GB" sz="2544"/>
              <a:t>A lot more visual than standard analytics reports, which can make them easier to analyze at a glance.</a:t>
            </a:r>
            <a:endParaRPr sz="2544"/>
          </a:p>
          <a:p>
            <a:pPr marL="457200" lvl="0" indent="-378068" algn="l" rtl="0">
              <a:spcBef>
                <a:spcPts val="800"/>
              </a:spcBef>
              <a:spcAft>
                <a:spcPts val="0"/>
              </a:spcAft>
              <a:buSzPct val="100000"/>
              <a:buChar char="●"/>
            </a:pPr>
            <a:r>
              <a:rPr lang="en-GB" sz="2544"/>
              <a:t>More accessible, particularly to people who are not accustomed to analyzing large amounts of data.</a:t>
            </a:r>
            <a:endParaRPr sz="2544"/>
          </a:p>
          <a:p>
            <a:pPr marL="0" lvl="0" indent="0" algn="l" rtl="0">
              <a:spcBef>
                <a:spcPts val="0"/>
              </a:spcBef>
              <a:spcAft>
                <a:spcPts val="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91" name="Google Shape;91;p19"/>
          <p:cNvSpPr txBox="1">
            <a:spLocks noGrp="1"/>
          </p:cNvSpPr>
          <p:nvPr>
            <p:ph type="body" idx="1"/>
          </p:nvPr>
        </p:nvSpPr>
        <p:spPr>
          <a:xfrm>
            <a:off x="311700" y="6893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dirty="0"/>
              <a:t>The Heat Map :</a:t>
            </a:r>
            <a:endParaRPr sz="1900" dirty="0"/>
          </a:p>
          <a:p>
            <a:pPr marL="457200" lvl="0" indent="-342900" algn="l" rtl="0">
              <a:spcBef>
                <a:spcPts val="1200"/>
              </a:spcBef>
              <a:spcAft>
                <a:spcPts val="0"/>
              </a:spcAft>
              <a:buSzPts val="1800"/>
              <a:buChar char="●"/>
            </a:pPr>
            <a:r>
              <a:rPr lang="en-GB" dirty="0">
                <a:solidFill>
                  <a:srgbClr val="333333"/>
                </a:solidFill>
              </a:rPr>
              <a:t>A heat map graph is a great way to compare categorical data using </a:t>
            </a:r>
            <a:r>
              <a:rPr lang="en-GB" dirty="0" err="1">
                <a:solidFill>
                  <a:srgbClr val="333333"/>
                </a:solidFill>
              </a:rPr>
              <a:t>color</a:t>
            </a:r>
            <a:r>
              <a:rPr lang="en-GB" dirty="0">
                <a:solidFill>
                  <a:srgbClr val="333333"/>
                </a:solidFill>
              </a:rPr>
              <a:t> </a:t>
            </a:r>
            <a:endParaRPr dirty="0">
              <a:solidFill>
                <a:srgbClr val="333333"/>
              </a:solidFill>
            </a:endParaRPr>
          </a:p>
          <a:p>
            <a:pPr marL="457200" lvl="0" indent="-342900" algn="l" rtl="0">
              <a:spcBef>
                <a:spcPts val="0"/>
              </a:spcBef>
              <a:spcAft>
                <a:spcPts val="0"/>
              </a:spcAft>
              <a:buSzPts val="1800"/>
              <a:buChar char="●"/>
            </a:pPr>
            <a:r>
              <a:rPr lang="en-GB" dirty="0">
                <a:solidFill>
                  <a:srgbClr val="333333"/>
                </a:solidFill>
              </a:rPr>
              <a:t>Similar to the tree map, a heat map represents the values by a variable in a hierarchy.</a:t>
            </a:r>
            <a:endParaRPr dirty="0">
              <a:solidFill>
                <a:srgbClr val="333333"/>
              </a:solidFill>
            </a:endParaRPr>
          </a:p>
          <a:p>
            <a:pPr marL="457200" lvl="0" indent="-342900" algn="l" rtl="0">
              <a:spcBef>
                <a:spcPts val="0"/>
              </a:spcBef>
              <a:spcAft>
                <a:spcPts val="0"/>
              </a:spcAft>
              <a:buClr>
                <a:srgbClr val="333333"/>
              </a:buClr>
              <a:buSzPts val="1800"/>
              <a:buChar char="●"/>
            </a:pPr>
            <a:r>
              <a:rPr lang="en-GB" dirty="0">
                <a:solidFill>
                  <a:srgbClr val="333333"/>
                </a:solidFill>
              </a:rPr>
              <a:t>Typically used to represent weather reports</a:t>
            </a:r>
            <a:endParaRPr dirty="0">
              <a:solidFill>
                <a:srgbClr val="333333"/>
              </a:solidFill>
            </a:endParaRPr>
          </a:p>
          <a:p>
            <a:pPr marL="457200" lvl="0" indent="0" algn="l" rtl="0">
              <a:spcBef>
                <a:spcPts val="0"/>
              </a:spcBef>
              <a:spcAft>
                <a:spcPts val="0"/>
              </a:spcAft>
              <a:buNone/>
            </a:pPr>
            <a:endParaRPr sz="1900" dirty="0"/>
          </a:p>
        </p:txBody>
      </p:sp>
      <p:pic>
        <p:nvPicPr>
          <p:cNvPr id="92" name="Google Shape;92;p19"/>
          <p:cNvPicPr preferRelativeResize="0"/>
          <p:nvPr/>
        </p:nvPicPr>
        <p:blipFill>
          <a:blip r:embed="rId3">
            <a:alphaModFix/>
          </a:blip>
          <a:stretch>
            <a:fillRect/>
          </a:stretch>
        </p:blipFill>
        <p:spPr>
          <a:xfrm>
            <a:off x="1316758" y="2834683"/>
            <a:ext cx="6093875" cy="207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98" name="Google Shape;98;p20"/>
          <p:cNvSpPr txBox="1">
            <a:spLocks noGrp="1"/>
          </p:cNvSpPr>
          <p:nvPr>
            <p:ph type="body" idx="1"/>
          </p:nvPr>
        </p:nvSpPr>
        <p:spPr>
          <a:xfrm>
            <a:off x="623400" y="980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a:t>
            </a:r>
            <a:endParaRPr sz="1900"/>
          </a:p>
          <a:p>
            <a:pPr marL="457200" lvl="0" indent="0" algn="l" rtl="0">
              <a:spcBef>
                <a:spcPts val="1200"/>
              </a:spcBef>
              <a:spcAft>
                <a:spcPts val="0"/>
              </a:spcAft>
              <a:buNone/>
            </a:pPr>
            <a:r>
              <a:rPr lang="en-GB">
                <a:solidFill>
                  <a:srgbClr val="333333"/>
                </a:solidFill>
              </a:rPr>
              <a:t>NOT restricted only for weather </a:t>
            </a:r>
            <a:endParaRPr sz="1900"/>
          </a:p>
        </p:txBody>
      </p:sp>
      <p:pic>
        <p:nvPicPr>
          <p:cNvPr id="99" name="Google Shape;99;p20"/>
          <p:cNvPicPr preferRelativeResize="0"/>
          <p:nvPr/>
        </p:nvPicPr>
        <p:blipFill>
          <a:blip r:embed="rId3">
            <a:alphaModFix/>
          </a:blip>
          <a:stretch>
            <a:fillRect/>
          </a:stretch>
        </p:blipFill>
        <p:spPr>
          <a:xfrm>
            <a:off x="670298" y="723000"/>
            <a:ext cx="7326851" cy="4206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05" name="Google Shape;105;p21"/>
          <p:cNvSpPr txBox="1">
            <a:spLocks noGrp="1"/>
          </p:cNvSpPr>
          <p:nvPr>
            <p:ph type="body" idx="1"/>
          </p:nvPr>
        </p:nvSpPr>
        <p:spPr>
          <a:xfrm>
            <a:off x="623400" y="980750"/>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900"/>
              <a:t>The Heat Map :</a:t>
            </a:r>
            <a:endParaRPr sz="1900"/>
          </a:p>
          <a:p>
            <a:pPr marL="0" lvl="0" indent="0" algn="l" rtl="0">
              <a:spcBef>
                <a:spcPts val="1200"/>
              </a:spcBef>
              <a:spcAft>
                <a:spcPts val="0"/>
              </a:spcAft>
              <a:buClr>
                <a:schemeClr val="dk1"/>
              </a:buClr>
              <a:buSzPct val="61111"/>
              <a:buFont typeface="Arial"/>
              <a:buNone/>
            </a:pPr>
            <a:r>
              <a:rPr lang="en-GB">
                <a:solidFill>
                  <a:srgbClr val="333333"/>
                </a:solidFill>
              </a:rPr>
              <a:t>For navigating heat map as a visualization tool include:</a:t>
            </a:r>
            <a:endParaRPr>
              <a:solidFill>
                <a:srgbClr val="333333"/>
              </a:solidFill>
            </a:endParaRPr>
          </a:p>
          <a:p>
            <a:pPr marL="457200" lvl="0" indent="-334327" algn="l" rtl="0">
              <a:spcBef>
                <a:spcPts val="0"/>
              </a:spcBef>
              <a:spcAft>
                <a:spcPts val="0"/>
              </a:spcAft>
              <a:buClr>
                <a:srgbClr val="333333"/>
              </a:buClr>
              <a:buSzPct val="100000"/>
              <a:buChar char="●"/>
            </a:pPr>
            <a:r>
              <a:rPr lang="en-GB">
                <a:solidFill>
                  <a:srgbClr val="333333"/>
                </a:solidFill>
              </a:rPr>
              <a:t>Can be used effectively when a large amount of data is available </a:t>
            </a:r>
            <a:endParaRPr>
              <a:solidFill>
                <a:srgbClr val="333333"/>
              </a:solidFill>
            </a:endParaRPr>
          </a:p>
          <a:p>
            <a:pPr marL="457200" lvl="0" indent="-334327" algn="l" rtl="0">
              <a:spcBef>
                <a:spcPts val="0"/>
              </a:spcBef>
              <a:spcAft>
                <a:spcPts val="0"/>
              </a:spcAft>
              <a:buClr>
                <a:srgbClr val="333333"/>
              </a:buClr>
              <a:buSzPct val="100000"/>
              <a:buChar char="●"/>
            </a:pPr>
            <a:r>
              <a:rPr lang="en-GB">
                <a:solidFill>
                  <a:srgbClr val="333333"/>
                </a:solidFill>
              </a:rPr>
              <a:t>It is important to have enough information to ensure that any anomalies do not affect the overall heatmap picture</a:t>
            </a:r>
            <a:endParaRPr>
              <a:solidFill>
                <a:srgbClr val="333333"/>
              </a:solidFill>
            </a:endParaRPr>
          </a:p>
          <a:p>
            <a:pPr marL="457200" lvl="0" indent="-334327" algn="l" rtl="0">
              <a:spcBef>
                <a:spcPts val="0"/>
              </a:spcBef>
              <a:spcAft>
                <a:spcPts val="0"/>
              </a:spcAft>
              <a:buClr>
                <a:srgbClr val="333333"/>
              </a:buClr>
              <a:buSzPct val="100000"/>
              <a:buChar char="●"/>
            </a:pPr>
            <a:r>
              <a:rPr lang="en-GB">
                <a:solidFill>
                  <a:srgbClr val="333333"/>
                </a:solidFill>
              </a:rPr>
              <a:t>Adding a size variation for squares to show the concentration of intersecting factors while adding a third element.</a:t>
            </a:r>
            <a:endParaRPr>
              <a:solidFill>
                <a:srgbClr val="333333"/>
              </a:solidFill>
            </a:endParaRPr>
          </a:p>
          <a:p>
            <a:pPr marL="457200" lvl="0" indent="-334327" algn="l" rtl="0">
              <a:spcBef>
                <a:spcPts val="0"/>
              </a:spcBef>
              <a:spcAft>
                <a:spcPts val="0"/>
              </a:spcAft>
              <a:buClr>
                <a:srgbClr val="333333"/>
              </a:buClr>
              <a:buSzPct val="100000"/>
              <a:buChar char="●"/>
            </a:pPr>
            <a:r>
              <a:rPr lang="en-GB">
                <a:solidFill>
                  <a:srgbClr val="333333"/>
                </a:solidFill>
              </a:rPr>
              <a:t>Using a shape other than a square to convey meaning in a more impactful way.</a:t>
            </a:r>
            <a:endParaRPr>
              <a:solidFill>
                <a:srgbClr val="333333"/>
              </a:solidFill>
            </a:endParaRPr>
          </a:p>
          <a:p>
            <a:pPr marL="457200" lvl="0" indent="-334327" algn="l" rtl="0">
              <a:spcBef>
                <a:spcPts val="0"/>
              </a:spcBef>
              <a:spcAft>
                <a:spcPts val="0"/>
              </a:spcAft>
              <a:buClr>
                <a:srgbClr val="333333"/>
              </a:buClr>
              <a:buSzPct val="100000"/>
              <a:buChar char="●"/>
            </a:pPr>
            <a:r>
              <a:rPr lang="en-GB">
                <a:solidFill>
                  <a:srgbClr val="333333"/>
                </a:solidFill>
              </a:rPr>
              <a:t>As with other forms of quantitative data, heatmaps can tell you </a:t>
            </a:r>
            <a:r>
              <a:rPr lang="en-GB" u="sng">
                <a:solidFill>
                  <a:srgbClr val="333333"/>
                </a:solidFill>
              </a:rPr>
              <a:t>what has happened </a:t>
            </a:r>
            <a:r>
              <a:rPr lang="en-GB">
                <a:solidFill>
                  <a:srgbClr val="333333"/>
                </a:solidFill>
              </a:rPr>
              <a:t>on a page, but </a:t>
            </a:r>
            <a:r>
              <a:rPr lang="en-GB" u="sng">
                <a:solidFill>
                  <a:srgbClr val="333333"/>
                </a:solidFill>
              </a:rPr>
              <a:t>cannot tell you why that happened</a:t>
            </a:r>
            <a:r>
              <a:rPr lang="en-GB">
                <a:solidFill>
                  <a:srgbClr val="333333"/>
                </a:solidFill>
              </a:rPr>
              <a:t>.</a:t>
            </a:r>
            <a:endParaRPr>
              <a:solidFill>
                <a:srgbClr val="333333"/>
              </a:solidFill>
            </a:endParaRPr>
          </a:p>
          <a:p>
            <a:pPr marL="457200" lvl="0" indent="0" algn="l" rtl="0">
              <a:spcBef>
                <a:spcPts val="0"/>
              </a:spcBef>
              <a:spcAft>
                <a:spcPts val="0"/>
              </a:spcAft>
              <a:buNone/>
            </a:pPr>
            <a:endParaRPr>
              <a:solidFill>
                <a:srgbClr val="3333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GB" sz="2900" b="1">
                <a:solidFill>
                  <a:schemeClr val="dk2"/>
                </a:solidFill>
              </a:rPr>
              <a:t>Geospatial displays </a:t>
            </a:r>
            <a:endParaRPr sz="3311"/>
          </a:p>
        </p:txBody>
      </p:sp>
      <p:sp>
        <p:nvSpPr>
          <p:cNvPr id="111" name="Google Shape;111;p22"/>
          <p:cNvSpPr txBox="1">
            <a:spLocks noGrp="1"/>
          </p:cNvSpPr>
          <p:nvPr>
            <p:ph type="body" idx="1"/>
          </p:nvPr>
        </p:nvSpPr>
        <p:spPr>
          <a:xfrm>
            <a:off x="436200" y="6457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The Heat Map : examples </a:t>
            </a:r>
            <a:endParaRPr sz="1900"/>
          </a:p>
          <a:p>
            <a:pPr marL="0" lvl="0" indent="0" algn="l" rtl="0">
              <a:spcBef>
                <a:spcPts val="1200"/>
              </a:spcBef>
              <a:spcAft>
                <a:spcPts val="0"/>
              </a:spcAft>
              <a:buNone/>
            </a:pPr>
            <a:endParaRPr sz="1900"/>
          </a:p>
        </p:txBody>
      </p:sp>
      <p:pic>
        <p:nvPicPr>
          <p:cNvPr id="112" name="Google Shape;112;p22"/>
          <p:cNvPicPr preferRelativeResize="0"/>
          <p:nvPr/>
        </p:nvPicPr>
        <p:blipFill rotWithShape="1">
          <a:blip r:embed="rId3">
            <a:alphaModFix/>
          </a:blip>
          <a:srcRect b="42426"/>
          <a:stretch/>
        </p:blipFill>
        <p:spPr>
          <a:xfrm>
            <a:off x="65375" y="1265850"/>
            <a:ext cx="9144000" cy="29613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On-screen Show (16:9)</PresentationFormat>
  <Paragraphs>176</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Simple Light</vt:lpstr>
      <vt:lpstr>Module 4  Geospatial Displays</vt:lpstr>
      <vt:lpstr>Geospatial displays  </vt:lpstr>
      <vt:lpstr>Geospatial Analysis</vt:lpstr>
      <vt:lpstr>Geospatial displays </vt:lpstr>
      <vt:lpstr>Benefits of Heat Maps </vt:lpstr>
      <vt:lpstr>Geospatial displays </vt:lpstr>
      <vt:lpstr>Geospatial displays </vt:lpstr>
      <vt:lpstr>Geospatial displays </vt:lpstr>
      <vt:lpstr>Geospatial displays </vt:lpstr>
      <vt:lpstr>Geospatial displays </vt:lpstr>
      <vt:lpstr>Geospatial displays </vt:lpstr>
      <vt:lpstr>What is heat map analysis?</vt:lpstr>
      <vt:lpstr>Heat map analysis</vt:lpstr>
      <vt:lpstr>Heat map analysis</vt:lpstr>
      <vt:lpstr>Heat map analysis</vt:lpstr>
      <vt:lpstr>Heat map analysis</vt:lpstr>
      <vt:lpstr>Heat map analysis</vt:lpstr>
      <vt:lpstr>Types of website heatmap data visualization</vt:lpstr>
      <vt:lpstr>Heatmap</vt:lpstr>
      <vt:lpstr>Heatmap</vt:lpstr>
      <vt:lpstr>Scroll map</vt:lpstr>
      <vt:lpstr>Scroll map</vt:lpstr>
      <vt:lpstr>Click map</vt:lpstr>
      <vt:lpstr>Click map</vt:lpstr>
      <vt:lpstr>Mouse tracking heatmap</vt:lpstr>
      <vt:lpstr>Mouse tracking heatmap</vt:lpstr>
      <vt:lpstr>Eye-tracking heatmap</vt:lpstr>
      <vt:lpstr>Eye-tracking heatmap</vt:lpstr>
      <vt:lpstr>The benefits of using heat maps on website</vt:lpstr>
      <vt:lpstr>Geospatial displays </vt:lpstr>
      <vt:lpstr>Geospatial displays </vt:lpstr>
      <vt:lpstr>Geospatial displays </vt:lpstr>
      <vt:lpstr>Geospatial displays </vt:lpstr>
      <vt:lpstr>Geospatial displays </vt:lpstr>
      <vt:lpstr>Geographic Hierarchy  </vt:lpstr>
      <vt:lpstr>Geographic Hierarchy  </vt:lpstr>
      <vt:lpstr>Geospatial displays: Proportional Symbol Maps </vt:lpstr>
      <vt:lpstr>Proportional Symbol maps</vt:lpstr>
      <vt:lpstr>Geospatial displays:  Choropleth Maps </vt:lpstr>
      <vt:lpstr>Choropleth maps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Geospatial Displays</dc:title>
  <cp:lastModifiedBy>Uday Joshi</cp:lastModifiedBy>
  <cp:revision>2</cp:revision>
  <dcterms:modified xsi:type="dcterms:W3CDTF">2023-09-14T06:18:37Z</dcterms:modified>
</cp:coreProperties>
</file>