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5f5f60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5f5f60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5f5f60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5f5f60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5f5f60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5f5f60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5f5f608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5f5f60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5f5f608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5f5f60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5f5f60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5f5f60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5f5f60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5f5f60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5f5f608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85f5f608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5f5f60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5f5f60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5f5f608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5f5f608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5f5f608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85f5f608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5f5f608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85f5f608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5f5f608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5f5f608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85f5f608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85f5f608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5f5f608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5f5f608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63b1c6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63b1c6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f63b1c6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f63b1c6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6446b3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f6446b3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f6446b3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f6446b3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85f5f60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85f5f60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5f5f608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5f5f608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85f5f60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85f5f60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f6446b3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f6446b3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85f5f608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85f5f608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5f5f608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5f5f608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f6446b3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f6446b3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85f5f608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85f5f608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85f5f608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85f5f608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5f5f608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5f5f608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5f5f60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5f5f60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5f5f608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5f5f608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5f5f608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5f5f60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5f5f60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5f5f60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5f5f608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5f5f608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ieeexplore.ieee.org/abstract/document/6424959?casa_token=UlT1o-JfxOkAAAAA:fd8eWme0PzZAX5OaYGqx5KvlN8ZEP1ufxdWOiwl1c1J1_vjaT_wljxgraC6k4UT7JzNC54ugnfQ61A" TargetMode="External"/><Relationship Id="rId4" Type="http://schemas.openxmlformats.org/officeDocument/2006/relationships/hyperlink" Target="https://www.usenix.org/system/files/conference/icac13/icac13_herbst.pdf" TargetMode="External"/><Relationship Id="rId5" Type="http://schemas.openxmlformats.org/officeDocument/2006/relationships/hyperlink" Target="https://ieeexplore.ieee.org/document/8814555?denied=" TargetMode="External"/><Relationship Id="rId6" Type="http://schemas.openxmlformats.org/officeDocument/2006/relationships/hyperlink" Target="https://ieeexplore.ieee.org/stamp/stamp.jsp?tp=&amp;arnumber=79378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Adaptation in Cloud Computing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0525" y="2789118"/>
            <a:ext cx="82221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 Project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Rohit Kumar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 mode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 (policy) refers to the needed interactions (or manner) in order to perform elasticity actions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handles the case of how the need for adaptation is calculated.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Reactive mode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threshold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threshold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Proactive mode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series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solving mechanisms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predictive control (MPC)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Reinforcement Learning (RL)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theory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Elasticity Methods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elasticity policy have decided for more resources, elasticity methods handles how the demanded resource will be provided.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deploy the elasticity solutions, one or hybrid of the following methods is implemented to meet the demand.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Horizontal scaling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Vertical scaling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level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Software Elasticity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cloud supports online provisioning / deprovisioning of resources provides a flexible system of resources for the softwares.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helps in robust handling of dynamic traffic that service provider face from day to day.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0841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problem is to select one of the possible method such that it is optimal.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Optimal in the sense that it satisfies over the following recognised challenges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Resources are limited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Resource initiation time can be too long.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Partial usage waste.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9" name="Google Shape;139;p26"/>
          <p:cNvSpPr/>
          <p:nvPr/>
        </p:nvSpPr>
        <p:spPr>
          <a:xfrm>
            <a:off x="5714600" y="1973825"/>
            <a:ext cx="1796100" cy="4302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4419975" y="2807575"/>
            <a:ext cx="1156200" cy="43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</a:t>
            </a:r>
            <a:r>
              <a:rPr baseline="-25000" lang="en"/>
              <a:t>Infra</a:t>
            </a:r>
            <a:endParaRPr baseline="-25000"/>
          </a:p>
        </p:txBody>
      </p:sp>
      <p:sp>
        <p:nvSpPr>
          <p:cNvPr id="141" name="Google Shape;141;p26"/>
          <p:cNvSpPr/>
          <p:nvPr/>
        </p:nvSpPr>
        <p:spPr>
          <a:xfrm>
            <a:off x="5104300" y="3360125"/>
            <a:ext cx="1220700" cy="36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r>
              <a:rPr baseline="-25000" lang="en"/>
              <a:t>Infra</a:t>
            </a:r>
            <a:endParaRPr baseline="-25000"/>
          </a:p>
        </p:txBody>
      </p:sp>
      <p:sp>
        <p:nvSpPr>
          <p:cNvPr id="142" name="Google Shape;142;p26"/>
          <p:cNvSpPr/>
          <p:nvPr/>
        </p:nvSpPr>
        <p:spPr>
          <a:xfrm>
            <a:off x="6650525" y="3360125"/>
            <a:ext cx="1220700" cy="3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</a:t>
            </a:r>
            <a:r>
              <a:rPr baseline="-25000" lang="en"/>
              <a:t>Soft</a:t>
            </a:r>
            <a:endParaRPr baseline="-25000"/>
          </a:p>
        </p:txBody>
      </p:sp>
      <p:sp>
        <p:nvSpPr>
          <p:cNvPr id="143" name="Google Shape;143;p26"/>
          <p:cNvSpPr/>
          <p:nvPr/>
        </p:nvSpPr>
        <p:spPr>
          <a:xfrm>
            <a:off x="7475300" y="2665075"/>
            <a:ext cx="1579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r>
              <a:rPr baseline="-25000" lang="en"/>
              <a:t>Soft</a:t>
            </a:r>
            <a:endParaRPr baseline="-25000"/>
          </a:p>
        </p:txBody>
      </p:sp>
      <p:cxnSp>
        <p:nvCxnSpPr>
          <p:cNvPr id="144" name="Google Shape;144;p26"/>
          <p:cNvCxnSpPr>
            <a:stCxn id="139" idx="4"/>
            <a:endCxn id="140" idx="0"/>
          </p:cNvCxnSpPr>
          <p:nvPr/>
        </p:nvCxnSpPr>
        <p:spPr>
          <a:xfrm flipH="1">
            <a:off x="4998050" y="2404025"/>
            <a:ext cx="16146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6"/>
          <p:cNvCxnSpPr>
            <a:stCxn id="139" idx="4"/>
            <a:endCxn id="141" idx="0"/>
          </p:cNvCxnSpPr>
          <p:nvPr/>
        </p:nvCxnSpPr>
        <p:spPr>
          <a:xfrm flipH="1">
            <a:off x="5714750" y="2404025"/>
            <a:ext cx="897900" cy="9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6"/>
          <p:cNvCxnSpPr>
            <a:stCxn id="139" idx="4"/>
            <a:endCxn id="142" idx="0"/>
          </p:cNvCxnSpPr>
          <p:nvPr/>
        </p:nvCxnSpPr>
        <p:spPr>
          <a:xfrm>
            <a:off x="6612650" y="2404025"/>
            <a:ext cx="648300" cy="9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6"/>
          <p:cNvCxnSpPr>
            <a:stCxn id="139" idx="4"/>
            <a:endCxn id="143" idx="0"/>
          </p:cNvCxnSpPr>
          <p:nvPr/>
        </p:nvCxnSpPr>
        <p:spPr>
          <a:xfrm>
            <a:off x="6612650" y="2404025"/>
            <a:ext cx="1652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Reviewed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Adapt Applications for the Cloud Environment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Presents a review of field.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Three layer software </a:t>
            </a:r>
            <a:r>
              <a:rPr lang="en"/>
              <a:t>development</a:t>
            </a:r>
            <a:r>
              <a:rPr lang="en"/>
              <a:t> model as base and studies the adaptation layerwise.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layer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Business layer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Presentation layer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Addresses the research questions and open challenges with respect to adaptation of each layer.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Reviewed 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SmartScale: Automatic Application Scaling in Enterprise Clouds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Summary :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the choice of horizontal scaling and vertical scaling as an optimisation problem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Optimisation to minimize the joint cost of horizontal scaling and vertical scaling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binary search to find the minima.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Reviewed 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SmartScale: Automatic Application Scaling in Enterprise Clouds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Issues not recognised :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initiation time - what if vertical and horizontal scaling initiation time is high 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Reviewed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Experimental Analysis on Autonomic Strategies for Cloud Elasticity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Addresses the various challenges in cloud computing adaptation</a:t>
            </a:r>
            <a:r>
              <a:rPr lang="en"/>
              <a:t> 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Resource limitation, initiation time, partial usage wastage. </a:t>
            </a:r>
            <a:endParaRPr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/>
              <a:t>E.g consider the case that there is peak demand of resources for minutes but initiation time is in of the order of minutes.</a:t>
            </a:r>
            <a:r>
              <a:rPr lang="en"/>
              <a:t> </a:t>
            </a:r>
            <a:endParaRPr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Think of the implications. </a:t>
            </a:r>
            <a:endParaRPr sz="12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Addresses a new adaptation that could help with the high initiation time </a:t>
            </a:r>
            <a:endParaRPr sz="13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Software elasticity</a:t>
            </a:r>
            <a:endParaRPr sz="12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Uses MAPE-K loop.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Preliminaries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Problem statement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Literature Survey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Preferred approach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My ideas on possible extensions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Key takeaways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911625"/>
            <a:ext cx="85206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two types of resources at our hand to use for adaptation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and Software elasticity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of the above have their Horizontal and vertical Components.</a:t>
            </a:r>
            <a:endParaRPr sz="14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15300" y="2042325"/>
            <a:ext cx="85206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Infrastructure resources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are limited. I.e there is a threshold beyond which we can’t extend.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initiation time is significant i.e</a:t>
            </a:r>
            <a:r>
              <a:rPr lang="en"/>
              <a:t> maybe of </a:t>
            </a:r>
            <a:r>
              <a:rPr lang="en" sz="1400"/>
              <a:t> the order of minutes.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Pricing is per instance-hour : leads to partial usage wastage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resources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Initiation time is negligible compared to infrastructure resources. </a:t>
            </a:r>
            <a:endParaRPr sz="1400"/>
          </a:p>
        </p:txBody>
      </p:sp>
      <p:sp>
        <p:nvSpPr>
          <p:cNvPr id="184" name="Google Shape;184;p32"/>
          <p:cNvSpPr/>
          <p:nvPr/>
        </p:nvSpPr>
        <p:spPr>
          <a:xfrm>
            <a:off x="8102825" y="911625"/>
            <a:ext cx="659100" cy="10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HS</a:t>
            </a:r>
            <a:r>
              <a:rPr baseline="-25000" lang="en" sz="1300"/>
              <a:t>Infra</a:t>
            </a:r>
            <a:endParaRPr baseline="-2500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VS</a:t>
            </a:r>
            <a:r>
              <a:rPr baseline="-25000" lang="en" sz="1300"/>
              <a:t>Infra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HS</a:t>
            </a:r>
            <a:r>
              <a:rPr baseline="-25000" lang="en" sz="1300"/>
              <a:t>Soft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VS</a:t>
            </a:r>
            <a:r>
              <a:rPr baseline="-25000" lang="en" sz="1300"/>
              <a:t>Soft</a:t>
            </a:r>
            <a:endParaRPr baseline="-25000" sz="1300"/>
          </a:p>
        </p:txBody>
      </p:sp>
      <p:grpSp>
        <p:nvGrpSpPr>
          <p:cNvPr id="185" name="Google Shape;185;p32"/>
          <p:cNvGrpSpPr/>
          <p:nvPr/>
        </p:nvGrpSpPr>
        <p:grpSpPr>
          <a:xfrm>
            <a:off x="6001775" y="2213211"/>
            <a:ext cx="3168075" cy="2421700"/>
            <a:chOff x="6001775" y="2213211"/>
            <a:chExt cx="3168075" cy="2421700"/>
          </a:xfrm>
        </p:grpSpPr>
        <p:sp>
          <p:nvSpPr>
            <p:cNvPr id="186" name="Google Shape;186;p32"/>
            <p:cNvSpPr/>
            <p:nvPr/>
          </p:nvSpPr>
          <p:spPr>
            <a:xfrm>
              <a:off x="7281593" y="2213211"/>
              <a:ext cx="1371300" cy="330000"/>
            </a:xfrm>
            <a:prstGeom prst="ellipse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Current State</a:t>
              </a: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6001775" y="4304911"/>
              <a:ext cx="882900" cy="33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</a:t>
              </a:r>
              <a:r>
                <a:rPr baseline="-25000" lang="en"/>
                <a:t>Infra</a:t>
              </a:r>
              <a:endParaRPr baseline="-25000"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6718020" y="4256294"/>
              <a:ext cx="932100" cy="280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VS</a:t>
              </a:r>
              <a:r>
                <a:rPr baseline="-25000" lang="en"/>
                <a:t>Infra</a:t>
              </a:r>
              <a:endParaRPr baseline="-25000"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7281599" y="3738669"/>
              <a:ext cx="932100" cy="28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HS</a:t>
              </a:r>
              <a:r>
                <a:rPr baseline="-25000" lang="en"/>
                <a:t>Soft</a:t>
              </a:r>
              <a:endParaRPr baseline="-25000"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7938003" y="3755173"/>
              <a:ext cx="912900" cy="3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VS</a:t>
              </a:r>
              <a:r>
                <a:rPr baseline="-25000" lang="en"/>
                <a:t>Soft</a:t>
              </a:r>
              <a:endParaRPr baseline="-25000"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6398700" y="2832525"/>
              <a:ext cx="1324500" cy="49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Infrastructure</a:t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8151050" y="2819675"/>
              <a:ext cx="1018800" cy="49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Software</a:t>
              </a:r>
              <a:endParaRPr/>
            </a:p>
          </p:txBody>
        </p:sp>
        <p:cxnSp>
          <p:nvCxnSpPr>
            <p:cNvPr id="193" name="Google Shape;193;p32"/>
            <p:cNvCxnSpPr>
              <a:stCxn id="191" idx="2"/>
              <a:endCxn id="187" idx="0"/>
            </p:cNvCxnSpPr>
            <p:nvPr/>
          </p:nvCxnSpPr>
          <p:spPr>
            <a:xfrm rot="5400000">
              <a:off x="6264000" y="3507975"/>
              <a:ext cx="976200" cy="6177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2"/>
            <p:cNvCxnSpPr>
              <a:stCxn id="191" idx="2"/>
              <a:endCxn id="188" idx="0"/>
            </p:cNvCxnSpPr>
            <p:nvPr/>
          </p:nvCxnSpPr>
          <p:spPr>
            <a:xfrm flipH="1" rot="-5400000">
              <a:off x="6658650" y="3731025"/>
              <a:ext cx="927600" cy="123000"/>
            </a:xfrm>
            <a:prstGeom prst="bentConnector3">
              <a:avLst>
                <a:gd fmla="val 4999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32"/>
            <p:cNvCxnSpPr>
              <a:stCxn id="192" idx="2"/>
              <a:endCxn id="189" idx="0"/>
            </p:cNvCxnSpPr>
            <p:nvPr/>
          </p:nvCxnSpPr>
          <p:spPr>
            <a:xfrm rot="5400000">
              <a:off x="7992650" y="3070775"/>
              <a:ext cx="422700" cy="9129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32"/>
            <p:cNvCxnSpPr>
              <a:stCxn id="192" idx="2"/>
              <a:endCxn id="190" idx="0"/>
            </p:cNvCxnSpPr>
            <p:nvPr/>
          </p:nvCxnSpPr>
          <p:spPr>
            <a:xfrm rot="5400000">
              <a:off x="8307800" y="3402425"/>
              <a:ext cx="439200" cy="2661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2"/>
            <p:cNvCxnSpPr>
              <a:stCxn id="186" idx="4"/>
              <a:endCxn id="192" idx="0"/>
            </p:cNvCxnSpPr>
            <p:nvPr/>
          </p:nvCxnSpPr>
          <p:spPr>
            <a:xfrm flipH="1" rot="-5400000">
              <a:off x="8175593" y="2334861"/>
              <a:ext cx="276600" cy="693300"/>
            </a:xfrm>
            <a:prstGeom prst="bentConnector3">
              <a:avLst>
                <a:gd fmla="val 4997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2"/>
            <p:cNvCxnSpPr>
              <a:stCxn id="191" idx="0"/>
              <a:endCxn id="186" idx="4"/>
            </p:cNvCxnSpPr>
            <p:nvPr/>
          </p:nvCxnSpPr>
          <p:spPr>
            <a:xfrm rot="-5400000">
              <a:off x="7369500" y="2234775"/>
              <a:ext cx="289200" cy="906300"/>
            </a:xfrm>
            <a:prstGeom prst="bentConnector3">
              <a:avLst>
                <a:gd fmla="val 5002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903500"/>
            <a:ext cx="8520600" cy="4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Benefits of this complementary usage of IaaS and SaaS elasticities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1"/>
            <a:ext cx="8192050" cy="1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06875" y="1318400"/>
            <a:ext cx="52797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Alleviate the use of infrastructure resources.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Improve responsiveness of scaling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Improve expression capabilities of elasticity.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84642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Autoscaling Service.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Manages the elasticity of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Person Incharge of this - CA : Cloud Administator.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 needs a way to monitor and act on both Iaas and SaaS resources,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84642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B. Model overview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71430"/>
          <a:stretch/>
        </p:blipFill>
        <p:spPr>
          <a:xfrm>
            <a:off x="4470100" y="3824050"/>
            <a:ext cx="4362200" cy="11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28098" l="0" r="0" t="35462"/>
          <a:stretch/>
        </p:blipFill>
        <p:spPr>
          <a:xfrm>
            <a:off x="4470100" y="2392250"/>
            <a:ext cx="4362200" cy="1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64388" l="0" r="0" t="-827"/>
          <a:stretch/>
        </p:blipFill>
        <p:spPr>
          <a:xfrm>
            <a:off x="4470100" y="960444"/>
            <a:ext cx="4362200" cy="1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846425"/>
            <a:ext cx="42972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C. Managed system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n-tier web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tier is hosted on a VM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VM’s are hosted on a set of Physical Machines ( PM )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0" y="1142625"/>
            <a:ext cx="4652750" cy="2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80232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D. Monitor : Events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cloud resource has a set of metrics indicating its health.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monitor phase collect and aggregate multiple sensor values over time.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helps system to make timely relevant information about the system health in form of </a:t>
            </a:r>
            <a:r>
              <a:rPr i="1" lang="en" sz="1400"/>
              <a:t>events.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example of event: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CPU consumption of one VM has exceeded a maximum threshold, generate a HighCPU_vm event.</a:t>
            </a:r>
            <a:endParaRPr sz="1400"/>
          </a:p>
        </p:txBody>
      </p:sp>
      <p:grpSp>
        <p:nvGrpSpPr>
          <p:cNvPr id="235" name="Google Shape;235;p37"/>
          <p:cNvGrpSpPr/>
          <p:nvPr/>
        </p:nvGrpSpPr>
        <p:grpSpPr>
          <a:xfrm>
            <a:off x="2640700" y="2786925"/>
            <a:ext cx="2608200" cy="1205400"/>
            <a:chOff x="2640700" y="2786925"/>
            <a:chExt cx="2608200" cy="1205400"/>
          </a:xfrm>
        </p:grpSpPr>
        <p:sp>
          <p:nvSpPr>
            <p:cNvPr id="236" name="Google Shape;236;p37"/>
            <p:cNvSpPr/>
            <p:nvPr/>
          </p:nvSpPr>
          <p:spPr>
            <a:xfrm>
              <a:off x="3442600" y="2786925"/>
              <a:ext cx="801900" cy="44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Events</a:t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2640700" y="3546825"/>
              <a:ext cx="801900" cy="44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Basic</a:t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4244500" y="3546825"/>
              <a:ext cx="1004400" cy="44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Complex</a:t>
              </a:r>
              <a:endParaRPr/>
            </a:p>
          </p:txBody>
        </p:sp>
        <p:cxnSp>
          <p:nvCxnSpPr>
            <p:cNvPr id="239" name="Google Shape;239;p37"/>
            <p:cNvCxnSpPr>
              <a:stCxn id="236" idx="2"/>
              <a:endCxn id="237" idx="0"/>
            </p:cNvCxnSpPr>
            <p:nvPr/>
          </p:nvCxnSpPr>
          <p:spPr>
            <a:xfrm flipH="1">
              <a:off x="3041650" y="3232425"/>
              <a:ext cx="801900" cy="3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37"/>
            <p:cNvCxnSpPr>
              <a:stCxn id="236" idx="2"/>
              <a:endCxn id="238" idx="0"/>
            </p:cNvCxnSpPr>
            <p:nvPr/>
          </p:nvCxnSpPr>
          <p:spPr>
            <a:xfrm>
              <a:off x="3843550" y="3232425"/>
              <a:ext cx="903300" cy="3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" name="Google Shape;241;p37"/>
          <p:cNvCxnSpPr>
            <a:stCxn id="237" idx="1"/>
          </p:cNvCxnSpPr>
          <p:nvPr/>
        </p:nvCxnSpPr>
        <p:spPr>
          <a:xfrm rot="10800000">
            <a:off x="2269900" y="2628375"/>
            <a:ext cx="370800" cy="11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2" name="Google Shape;242;p37"/>
          <p:cNvGrpSpPr/>
          <p:nvPr/>
        </p:nvGrpSpPr>
        <p:grpSpPr>
          <a:xfrm>
            <a:off x="5248900" y="2742150"/>
            <a:ext cx="3583300" cy="1027425"/>
            <a:chOff x="5248900" y="2742150"/>
            <a:chExt cx="3583300" cy="1027425"/>
          </a:xfrm>
        </p:grpSpPr>
        <p:sp>
          <p:nvSpPr>
            <p:cNvPr id="243" name="Google Shape;243;p37"/>
            <p:cNvSpPr txBox="1"/>
            <p:nvPr/>
          </p:nvSpPr>
          <p:spPr>
            <a:xfrm>
              <a:off x="6182900" y="2742150"/>
              <a:ext cx="2649300" cy="6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Complex events are generated by composition of basic event.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37"/>
            <p:cNvCxnSpPr>
              <a:stCxn id="238" idx="3"/>
              <a:endCxn id="243" idx="1"/>
            </p:cNvCxnSpPr>
            <p:nvPr/>
          </p:nvCxnSpPr>
          <p:spPr>
            <a:xfrm flipH="1" rot="10800000">
              <a:off x="5248900" y="3079875"/>
              <a:ext cx="933900" cy="68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5" name="Google Shape;245;p37"/>
          <p:cNvSpPr txBox="1"/>
          <p:nvPr/>
        </p:nvSpPr>
        <p:spPr>
          <a:xfrm>
            <a:off x="5719175" y="3547550"/>
            <a:ext cx="3384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patterns 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detect complex relationships between events overtime by defining correlation rules also known as Event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needs to observe and define these.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805925"/>
            <a:ext cx="85206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E. Execute : predefined actions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Actions : Basic actions and complex actions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goal of the complex actions is to absorb the infrastructure resource initiation time.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52" name="Google Shape;252;p38"/>
          <p:cNvGrpSpPr/>
          <p:nvPr/>
        </p:nvGrpSpPr>
        <p:grpSpPr>
          <a:xfrm>
            <a:off x="1920050" y="2124675"/>
            <a:ext cx="6658900" cy="2685375"/>
            <a:chOff x="1920050" y="2124675"/>
            <a:chExt cx="6658900" cy="2685375"/>
          </a:xfrm>
        </p:grpSpPr>
        <p:sp>
          <p:nvSpPr>
            <p:cNvPr id="253" name="Google Shape;253;p38"/>
            <p:cNvSpPr txBox="1"/>
            <p:nvPr/>
          </p:nvSpPr>
          <p:spPr>
            <a:xfrm>
              <a:off x="1920050" y="2124675"/>
              <a:ext cx="57678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 SD</a:t>
              </a:r>
              <a:r>
                <a:rPr baseline="-25000" lang="en" sz="1200"/>
                <a:t>soft</a:t>
              </a:r>
              <a:r>
                <a:rPr lang="en" sz="1200"/>
                <a:t> (e.g., switching the Offcomp from Video HD to Image - step 2’)</a:t>
              </a:r>
              <a:endParaRPr sz="1200"/>
            </a:p>
          </p:txBody>
        </p:sp>
        <p:grpSp>
          <p:nvGrpSpPr>
            <p:cNvPr id="254" name="Google Shape;254;p38"/>
            <p:cNvGrpSpPr/>
            <p:nvPr/>
          </p:nvGrpSpPr>
          <p:grpSpPr>
            <a:xfrm>
              <a:off x="2026921" y="2671275"/>
              <a:ext cx="6552029" cy="2138775"/>
              <a:chOff x="2026921" y="2671275"/>
              <a:chExt cx="6552029" cy="2138775"/>
            </a:xfrm>
          </p:grpSpPr>
          <p:pic>
            <p:nvPicPr>
              <p:cNvPr id="255" name="Google Shape;255;p3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26921" y="2815800"/>
                <a:ext cx="3707350" cy="1174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" name="Google Shape;256;p38"/>
              <p:cNvSpPr txBox="1"/>
              <p:nvPr/>
            </p:nvSpPr>
            <p:spPr>
              <a:xfrm>
                <a:off x="2383750" y="4263450"/>
                <a:ext cx="2993700" cy="54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50">
                    <a:solidFill>
                      <a:srgbClr val="4A4A4A"/>
                    </a:solidFill>
                    <a:highlight>
                      <a:srgbClr val="FFFFFF"/>
                    </a:highlight>
                  </a:rPr>
                  <a:t>SO</a:t>
                </a:r>
                <a:r>
                  <a:rPr baseline="-25000" lang="en" sz="1050">
                    <a:solidFill>
                      <a:srgbClr val="4A4A4A"/>
                    </a:solidFill>
                    <a:highlight>
                      <a:srgbClr val="FFFFFF"/>
                    </a:highlight>
                  </a:rPr>
                  <a:t>infra</a:t>
                </a:r>
                <a:r>
                  <a:rPr lang="en" sz="1050">
                    <a:solidFill>
                      <a:srgbClr val="4A4A4A"/>
                    </a:solidFill>
                    <a:highlight>
                      <a:srgbClr val="FFFFFF"/>
                    </a:highlight>
                  </a:rPr>
                  <a:t> (e.g., adding one VM to the pool - step 2)</a:t>
                </a:r>
                <a:endParaRPr/>
              </a:p>
            </p:txBody>
          </p:sp>
          <p:cxnSp>
            <p:nvCxnSpPr>
              <p:cNvPr id="257" name="Google Shape;257;p38"/>
              <p:cNvCxnSpPr>
                <a:endCxn id="256" idx="0"/>
              </p:cNvCxnSpPr>
              <p:nvPr/>
            </p:nvCxnSpPr>
            <p:spPr>
              <a:xfrm>
                <a:off x="3620200" y="3612750"/>
                <a:ext cx="260400" cy="65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38"/>
              <p:cNvCxnSpPr>
                <a:endCxn id="253" idx="2"/>
              </p:cNvCxnSpPr>
              <p:nvPr/>
            </p:nvCxnSpPr>
            <p:spPr>
              <a:xfrm flipH="1" rot="10800000">
                <a:off x="3644750" y="2671275"/>
                <a:ext cx="1159200" cy="3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9" name="Google Shape;259;p38"/>
              <p:cNvSpPr txBox="1"/>
              <p:nvPr/>
            </p:nvSpPr>
            <p:spPr>
              <a:xfrm>
                <a:off x="6333750" y="3026775"/>
                <a:ext cx="2245200" cy="9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SU</a:t>
                </a:r>
                <a:r>
                  <a:rPr baseline="-25000" lang="en" sz="1200"/>
                  <a:t>soft</a:t>
                </a:r>
                <a:r>
                  <a:rPr lang="en" sz="1200"/>
                  <a:t> (e.g., switching back to Video HD - step 4)</a:t>
                </a:r>
                <a:endParaRPr sz="1200"/>
              </a:p>
            </p:txBody>
          </p:sp>
          <p:cxnSp>
            <p:nvCxnSpPr>
              <p:cNvPr id="260" name="Google Shape;260;p38"/>
              <p:cNvCxnSpPr>
                <a:endCxn id="259" idx="1"/>
              </p:cNvCxnSpPr>
              <p:nvPr/>
            </p:nvCxnSpPr>
            <p:spPr>
              <a:xfrm>
                <a:off x="4612950" y="3075675"/>
                <a:ext cx="1720800" cy="4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805925"/>
            <a:ext cx="51633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F: Analyse and Plan : Reconfiguration decision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67" name="Google Shape;267;p39"/>
          <p:cNvPicPr preferRelativeResize="0"/>
          <p:nvPr/>
        </p:nvPicPr>
        <p:blipFill rotWithShape="1">
          <a:blip r:embed="rId3">
            <a:alphaModFix/>
          </a:blip>
          <a:srcRect b="64388" l="0" r="0" t="-827"/>
          <a:stretch/>
        </p:blipFill>
        <p:spPr>
          <a:xfrm>
            <a:off x="5362625" y="805924"/>
            <a:ext cx="3469675" cy="11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431550" y="1497175"/>
            <a:ext cx="57270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Tactic filter</a:t>
            </a:r>
            <a:r>
              <a:rPr lang="en" sz="1200"/>
              <a:t> : A tactic is actually an event-action pair defined by CA and representing a well-known IF-THEN statement.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Tactics Filter takes a look at the event-action mapping stored in the Knowledge which was given by CA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69" name="Google Shape;269;p39"/>
          <p:cNvGrpSpPr/>
          <p:nvPr/>
        </p:nvGrpSpPr>
        <p:grpSpPr>
          <a:xfrm>
            <a:off x="447550" y="1806600"/>
            <a:ext cx="8647675" cy="1545800"/>
            <a:chOff x="447550" y="1806600"/>
            <a:chExt cx="8647675" cy="1545800"/>
          </a:xfrm>
        </p:grpSpPr>
        <p:sp>
          <p:nvSpPr>
            <p:cNvPr id="270" name="Google Shape;270;p39"/>
            <p:cNvSpPr/>
            <p:nvPr/>
          </p:nvSpPr>
          <p:spPr>
            <a:xfrm>
              <a:off x="7004550" y="1806600"/>
              <a:ext cx="97500" cy="4476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6996425" y="2310975"/>
              <a:ext cx="2098800" cy="58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Runtime constraints e.g maximum capacity of PM in terms of RAM and CPU</a:t>
              </a:r>
              <a:endParaRPr sz="1000"/>
            </a:p>
          </p:txBody>
        </p:sp>
        <p:sp>
          <p:nvSpPr>
            <p:cNvPr id="272" name="Google Shape;272;p39"/>
            <p:cNvSpPr txBox="1"/>
            <p:nvPr/>
          </p:nvSpPr>
          <p:spPr>
            <a:xfrm>
              <a:off x="447550" y="2823500"/>
              <a:ext cx="57516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Constraints Filter – Context</a:t>
              </a:r>
              <a:r>
                <a:rPr lang="en" sz="1200">
                  <a:solidFill>
                    <a:schemeClr val="dk2"/>
                  </a:solidFill>
                </a:rPr>
                <a:t>: The runtime context can induce some constraints that may prevent to execute eligible tactics.</a:t>
              </a:r>
              <a:endParaRPr/>
            </a:p>
          </p:txBody>
        </p:sp>
      </p:grpSp>
      <p:grpSp>
        <p:nvGrpSpPr>
          <p:cNvPr id="273" name="Google Shape;273;p39"/>
          <p:cNvGrpSpPr/>
          <p:nvPr/>
        </p:nvGrpSpPr>
        <p:grpSpPr>
          <a:xfrm>
            <a:off x="5857550" y="1839125"/>
            <a:ext cx="968100" cy="886800"/>
            <a:chOff x="5857550" y="1839125"/>
            <a:chExt cx="968100" cy="886800"/>
          </a:xfrm>
        </p:grpSpPr>
        <p:sp>
          <p:nvSpPr>
            <p:cNvPr id="274" name="Google Shape;274;p39"/>
            <p:cNvSpPr/>
            <p:nvPr/>
          </p:nvSpPr>
          <p:spPr>
            <a:xfrm>
              <a:off x="6256100" y="1839125"/>
              <a:ext cx="171000" cy="447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5857550" y="2327225"/>
              <a:ext cx="968100" cy="39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Lookup in knowledge</a:t>
              </a:r>
              <a:endParaRPr sz="1200"/>
            </a:p>
          </p:txBody>
        </p:sp>
      </p:grpSp>
      <p:grpSp>
        <p:nvGrpSpPr>
          <p:cNvPr id="276" name="Google Shape;276;p39"/>
          <p:cNvGrpSpPr/>
          <p:nvPr/>
        </p:nvGrpSpPr>
        <p:grpSpPr>
          <a:xfrm>
            <a:off x="569575" y="1944950"/>
            <a:ext cx="7801925" cy="2928900"/>
            <a:chOff x="569575" y="1944950"/>
            <a:chExt cx="7801925" cy="2928900"/>
          </a:xfrm>
        </p:grpSpPr>
        <p:sp>
          <p:nvSpPr>
            <p:cNvPr id="277" name="Google Shape;277;p39"/>
            <p:cNvSpPr txBox="1"/>
            <p:nvPr/>
          </p:nvSpPr>
          <p:spPr>
            <a:xfrm>
              <a:off x="569575" y="3685850"/>
              <a:ext cx="5418000" cy="11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</a:rPr>
                <a:t>Preferences Filter – Strategy: </a:t>
              </a:r>
              <a:r>
                <a:rPr lang="en" sz="1200">
                  <a:solidFill>
                    <a:srgbClr val="666666"/>
                  </a:solidFill>
                </a:rPr>
                <a:t>based on CA preferences, final action to take. </a:t>
              </a:r>
              <a:endParaRPr sz="12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Some criteria: Cost, QoS, QoE, Elasticity time, Responsiveness</a:t>
              </a:r>
              <a:endParaRPr sz="1200">
                <a:solidFill>
                  <a:srgbClr val="666666"/>
                </a:solidFill>
              </a:endParaRPr>
            </a:p>
          </p:txBody>
        </p:sp>
        <p:grpSp>
          <p:nvGrpSpPr>
            <p:cNvPr id="278" name="Google Shape;278;p39"/>
            <p:cNvGrpSpPr/>
            <p:nvPr/>
          </p:nvGrpSpPr>
          <p:grpSpPr>
            <a:xfrm>
              <a:off x="7346100" y="1944950"/>
              <a:ext cx="1025400" cy="1740900"/>
              <a:chOff x="7346100" y="1944950"/>
              <a:chExt cx="1025400" cy="1740900"/>
            </a:xfrm>
          </p:grpSpPr>
          <p:cxnSp>
            <p:nvCxnSpPr>
              <p:cNvPr id="279" name="Google Shape;279;p39"/>
              <p:cNvCxnSpPr>
                <a:endCxn id="280" idx="0"/>
              </p:cNvCxnSpPr>
              <p:nvPr/>
            </p:nvCxnSpPr>
            <p:spPr>
              <a:xfrm>
                <a:off x="7728600" y="1944950"/>
                <a:ext cx="130200" cy="138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80" name="Google Shape;280;p39"/>
              <p:cNvSpPr/>
              <p:nvPr/>
            </p:nvSpPr>
            <p:spPr>
              <a:xfrm>
                <a:off x="7346100" y="3324950"/>
                <a:ext cx="1025400" cy="360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CA preferences</a:t>
                </a:r>
                <a:endParaRPr sz="12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Papers Reviewed : </a:t>
            </a:r>
            <a:r>
              <a:rPr b="1" lang="en" sz="1500">
                <a:solidFill>
                  <a:schemeClr val="dk2"/>
                </a:solidFill>
              </a:rPr>
              <a:t>Experimental Analysis on Autonomic Strategies for Cloud Elasticity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11700" y="805925"/>
            <a:ext cx="85206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G: Knowledge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shared among all MAPE phases such as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current cloud resources graph with associated metrics values,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runtime constraints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preferences expressed on the system.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event patterns and predefined actions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Tactics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Papers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Survey on Cloud Computing Elasticity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Link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Elasticity in Cloud Computing: What It Is, and What It Is Not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Link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Horizontal and Vertical Scaling of Container-Based Applications Using Reinforcement Learning -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Link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Elasticity in Cloud Computing: State of the Art and Research Challenges -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Link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Preferred Approach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Smart scale does not take into account the infrastructure resource initiation time.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have been few work in cross-layered adaptation.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Integrating the SaaS layer elasticity with infrastructure elasticities is one possible approach to handle it.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ideas on possible extensions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301550"/>
            <a:ext cx="5944500" cy="4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Discussed paper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is no optimisation in resource selection at runtime.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 have a quite big role.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He have to decide preferred actions by test runs at different constraints and other factors.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Need of a team to manual handle the optimisation and changing system parameters iteratively. </a:t>
            </a:r>
            <a:endParaRPr sz="1200"/>
          </a:p>
        </p:txBody>
      </p:sp>
      <p:grpSp>
        <p:nvGrpSpPr>
          <p:cNvPr id="314" name="Google Shape;314;p45"/>
          <p:cNvGrpSpPr/>
          <p:nvPr/>
        </p:nvGrpSpPr>
        <p:grpSpPr>
          <a:xfrm>
            <a:off x="5125300" y="301550"/>
            <a:ext cx="3945500" cy="577500"/>
            <a:chOff x="5125300" y="301550"/>
            <a:chExt cx="3945500" cy="577500"/>
          </a:xfrm>
        </p:grpSpPr>
        <p:sp>
          <p:nvSpPr>
            <p:cNvPr id="315" name="Google Shape;315;p45"/>
            <p:cNvSpPr txBox="1"/>
            <p:nvPr/>
          </p:nvSpPr>
          <p:spPr>
            <a:xfrm>
              <a:off x="6345600" y="301550"/>
              <a:ext cx="2725200" cy="577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</a:rPr>
                <a:t>Smartscale paper proposes one such algorithm that can be used.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5125300" y="602550"/>
              <a:ext cx="1220400" cy="8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45"/>
          <p:cNvGrpSpPr/>
          <p:nvPr/>
        </p:nvGrpSpPr>
        <p:grpSpPr>
          <a:xfrm>
            <a:off x="5873750" y="1513700"/>
            <a:ext cx="3197150" cy="1862900"/>
            <a:chOff x="5873750" y="1513700"/>
            <a:chExt cx="3197150" cy="1862900"/>
          </a:xfrm>
        </p:grpSpPr>
        <p:sp>
          <p:nvSpPr>
            <p:cNvPr id="318" name="Google Shape;318;p45"/>
            <p:cNvSpPr/>
            <p:nvPr/>
          </p:nvSpPr>
          <p:spPr>
            <a:xfrm>
              <a:off x="5873750" y="1660150"/>
              <a:ext cx="748500" cy="122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45"/>
            <p:cNvGrpSpPr/>
            <p:nvPr/>
          </p:nvGrpSpPr>
          <p:grpSpPr>
            <a:xfrm>
              <a:off x="6646600" y="1513700"/>
              <a:ext cx="2424300" cy="1862900"/>
              <a:chOff x="6646600" y="1513700"/>
              <a:chExt cx="2424300" cy="1862900"/>
            </a:xfrm>
          </p:grpSpPr>
          <p:sp>
            <p:nvSpPr>
              <p:cNvPr id="320" name="Google Shape;320;p45"/>
              <p:cNvSpPr txBox="1"/>
              <p:nvPr/>
            </p:nvSpPr>
            <p:spPr>
              <a:xfrm>
                <a:off x="6646600" y="1513700"/>
                <a:ext cx="2424300" cy="114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666666"/>
                    </a:solidFill>
                  </a:rPr>
                  <a:t>The human intervention can be minimised or the decision algorithm can be based on some algorithm that adapts itself with time. 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>
                <a:off x="7610650" y="3010600"/>
                <a:ext cx="496200" cy="366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RL</a:t>
                </a:r>
                <a:endParaRPr/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7765150" y="2465550"/>
                <a:ext cx="187200" cy="3660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Cross-layered optimisation 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resource initiation time is a physical limit in the cloud systems.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Algorithmically</a:t>
            </a:r>
            <a:r>
              <a:rPr lang="en" sz="1200"/>
              <a:t>, cross-layered </a:t>
            </a:r>
            <a:r>
              <a:rPr lang="en" sz="1200"/>
              <a:t>approach</a:t>
            </a:r>
            <a:r>
              <a:rPr lang="en" sz="1200"/>
              <a:t> to handle the issue seems a valid direction to work towards.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is not much work in this direction.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One other work is </a:t>
            </a:r>
            <a:r>
              <a:rPr i="1" lang="en" sz="1200"/>
              <a:t>Rainbow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RL with human in loop can be a viable solution that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Minimises the human intervention.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Optimises for the resource selection. 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254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2547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 paradigm has changed the way we work around now. E.g google drive, onedrive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change for the softwares is quite huge.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poses several options and we need to select best for us, as we are paying for the same.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Hence, a need for optimisation in resource selection.</a:t>
            </a:r>
            <a:endParaRPr/>
          </a:p>
        </p:txBody>
      </p:sp>
      <p:sp>
        <p:nvSpPr>
          <p:cNvPr id="340" name="Google Shape;340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SmartScale - infrastructure layer based only.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Infrastructure resource initiation time is high.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Cross-layered elasticities is one possible solution.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Elasticity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Cloud Elasticity is defined as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the degree to which a system is able to adapt to workload changes by provisioning and de-provisioning resources in an autonomic manner, such that at each point in time the available resources match the current demand as closely as possible.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6"/>
          <p:cNvSpPr txBox="1"/>
          <p:nvPr/>
        </p:nvSpPr>
        <p:spPr>
          <a:xfrm>
            <a:off x="317400" y="2742050"/>
            <a:ext cx="85206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E.g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2"/>
                </a:solidFill>
              </a:rPr>
              <a:t>Software-as-a-Service (SaaS) providers relying on Infrastructure-as-a-Service (IaaS)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2"/>
                </a:solidFill>
              </a:rPr>
              <a:t>have the capability to quickly cope with highly and unpredictable demands by finely allocating resources accordingly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lang="en">
                <a:solidFill>
                  <a:schemeClr val="dk2"/>
                </a:solidFill>
              </a:rPr>
              <a:t>Therefore meeting Service Level Agreements (SLAs) previously established with their customers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863750" y="2872250"/>
            <a:ext cx="15783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provider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686000" y="2571750"/>
            <a:ext cx="6996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11250" y="2571750"/>
            <a:ext cx="18468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 With Customers</a:t>
            </a:r>
            <a:endParaRPr/>
          </a:p>
        </p:txBody>
      </p:sp>
      <p:cxnSp>
        <p:nvCxnSpPr>
          <p:cNvPr id="77" name="Google Shape;77;p16"/>
          <p:cNvCxnSpPr>
            <a:stCxn id="74" idx="1"/>
            <a:endCxn id="76" idx="3"/>
          </p:cNvCxnSpPr>
          <p:nvPr/>
        </p:nvCxnSpPr>
        <p:spPr>
          <a:xfrm rot="10800000">
            <a:off x="2758150" y="2758850"/>
            <a:ext cx="1056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4" idx="3"/>
            <a:endCxn id="75" idx="1"/>
          </p:cNvCxnSpPr>
          <p:nvPr/>
        </p:nvCxnSpPr>
        <p:spPr>
          <a:xfrm flipH="1" rot="10800000">
            <a:off x="4442050" y="2758850"/>
            <a:ext cx="243900" cy="308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elasticity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Basically refers to the on-demand adding of a new VM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Horizontal scaling is applicable for applications that have a clustered architecture.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a gateway or a master node that distributes requests between the worker nodes (or VMs).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or removing node from cluster is the elastic mechanism.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depends on the ease with which nodes can join or leave the cluster.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notate as HS</a:t>
            </a:r>
            <a:r>
              <a:rPr baseline="-25000" lang="en" sz="1400"/>
              <a:t>Infra </a:t>
            </a:r>
            <a:r>
              <a:rPr lang="en" sz="1400"/>
              <a:t> throughout the ppt. 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elasticity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Adding / deleting RAM or CPU to/from VM system.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Modern hypervisors support online VM resizing allowing one to add CPU or memory resources to a VM without bringing it down.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Note 1: </a:t>
            </a:r>
            <a:r>
              <a:rPr lang="en" sz="1400"/>
              <a:t>vertical scaling is limited by the amount of free CPU cores and memory available on the physical server hosting the virtual machine.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Note 2: </a:t>
            </a:r>
            <a:r>
              <a:rPr lang="en" sz="1400"/>
              <a:t> Modern hypervisors also support</a:t>
            </a:r>
            <a:r>
              <a:rPr b="1" lang="en" sz="1400"/>
              <a:t> live migration</a:t>
            </a:r>
            <a:r>
              <a:rPr lang="en" sz="1400"/>
              <a:t> allowing virtual machines to be migrated from one physical server to another.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will notate as VS</a:t>
            </a:r>
            <a:r>
              <a:rPr baseline="-25000" lang="en" sz="1400"/>
              <a:t>Infra </a:t>
            </a:r>
            <a:r>
              <a:rPr lang="en" sz="1400"/>
              <a:t> throughout the ppt.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elasticity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Elasticity is the capability of a software to adapt itself (ideally in an autonomic manner) to meet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demand changes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and/or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infrastructure resources limitations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We will notate as HS</a:t>
            </a:r>
            <a:r>
              <a:rPr baseline="-25000" lang="en" sz="1400"/>
              <a:t>Soft </a:t>
            </a:r>
            <a:r>
              <a:rPr lang="en" sz="1400"/>
              <a:t> and VS</a:t>
            </a:r>
            <a:r>
              <a:rPr baseline="-25000" lang="en" sz="1400"/>
              <a:t>soft </a:t>
            </a:r>
            <a:r>
              <a:rPr lang="en" sz="1400"/>
              <a:t>throughout the ppt.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HS</a:t>
            </a:r>
            <a:r>
              <a:rPr baseline="-25000" lang="en"/>
              <a:t>Soft </a:t>
            </a:r>
            <a:r>
              <a:rPr lang="en"/>
              <a:t>- add or remove software components on the fly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VS</a:t>
            </a:r>
            <a:r>
              <a:rPr baseline="-25000" lang="en"/>
              <a:t>Soft</a:t>
            </a:r>
            <a:r>
              <a:rPr lang="en"/>
              <a:t> - change the offering of existing components.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layer software model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710425" y="1103675"/>
            <a:ext cx="44334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Modular view of software.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unit can be handled in cloud environment in seperate ways.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E.g. Google App Engine can be used only for logic tier/layer and Amazon Database service for data layer for the same software. </a:t>
            </a:r>
            <a:endParaRPr sz="14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87200" cy="37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11700" y="4544150"/>
            <a:ext cx="2709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 : Wikipedia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Difference b/w Elasticity mode and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