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8" r:id="rId5"/>
    <p:sldId id="278" r:id="rId6"/>
    <p:sldId id="269" r:id="rId7"/>
    <p:sldId id="279" r:id="rId8"/>
    <p:sldId id="270" r:id="rId9"/>
    <p:sldId id="280" r:id="rId10"/>
    <p:sldId id="276" r:id="rId11"/>
    <p:sldId id="260" r:id="rId12"/>
    <p:sldId id="275" r:id="rId13"/>
    <p:sldId id="274" r:id="rId14"/>
    <p:sldId id="281" r:id="rId15"/>
    <p:sldId id="282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BBA5F-1DE5-4A8F-8867-348A10D5338F}" v="63" dt="2025-06-09T17:38:26.826"/>
    <p1510:client id="{E76FAB22-FF8E-457B-864C-CE771922E018}" v="341" dt="2025-06-10T05:20:09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037" y="955309"/>
            <a:ext cx="5305926" cy="2898975"/>
          </a:xfrm>
        </p:spPr>
        <p:txBody>
          <a:bodyPr>
            <a:normAutofit/>
          </a:bodyPr>
          <a:lstStyle/>
          <a:p>
            <a:r>
              <a:rPr lang="en-US" sz="5700">
                <a:solidFill>
                  <a:srgbClr val="FFFFFF"/>
                </a:solidFill>
              </a:rPr>
              <a:t> Stock Market Analysis</a:t>
            </a:r>
            <a:endParaRPr lang="en-US" sz="57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187" y="4533813"/>
            <a:ext cx="5197641" cy="938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Group-4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EC653E-68FD-290F-9CC5-6B30BAA1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ea typeface="Calibri"/>
                <a:cs typeface="Calibri"/>
              </a:rPr>
              <a:t>Model Building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CBCB20-7A08-D56B-E0E7-80D73E72A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91209"/>
              </p:ext>
            </p:extLst>
          </p:nvPr>
        </p:nvGraphicFramePr>
        <p:xfrm>
          <a:off x="769942" y="1675227"/>
          <a:ext cx="7604117" cy="439420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75586">
                  <a:extLst>
                    <a:ext uri="{9D8B030D-6E8A-4147-A177-3AD203B41FA5}">
                      <a16:colId xmlns:a16="http://schemas.microsoft.com/office/drawing/2014/main" val="2314293671"/>
                    </a:ext>
                  </a:extLst>
                </a:gridCol>
                <a:gridCol w="1164999">
                  <a:extLst>
                    <a:ext uri="{9D8B030D-6E8A-4147-A177-3AD203B41FA5}">
                      <a16:colId xmlns:a16="http://schemas.microsoft.com/office/drawing/2014/main" val="3421478661"/>
                    </a:ext>
                  </a:extLst>
                </a:gridCol>
                <a:gridCol w="1322909">
                  <a:extLst>
                    <a:ext uri="{9D8B030D-6E8A-4147-A177-3AD203B41FA5}">
                      <a16:colId xmlns:a16="http://schemas.microsoft.com/office/drawing/2014/main" val="2477394355"/>
                    </a:ext>
                  </a:extLst>
                </a:gridCol>
                <a:gridCol w="1322909">
                  <a:extLst>
                    <a:ext uri="{9D8B030D-6E8A-4147-A177-3AD203B41FA5}">
                      <a16:colId xmlns:a16="http://schemas.microsoft.com/office/drawing/2014/main" val="224207745"/>
                    </a:ext>
                  </a:extLst>
                </a:gridCol>
                <a:gridCol w="2017714">
                  <a:extLst>
                    <a:ext uri="{9D8B030D-6E8A-4147-A177-3AD203B41FA5}">
                      <a16:colId xmlns:a16="http://schemas.microsoft.com/office/drawing/2014/main" val="503706900"/>
                    </a:ext>
                  </a:extLst>
                </a:gridCol>
              </a:tblGrid>
              <a:tr h="574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cap="none" spc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84893" marR="60638" marT="121275" marB="1212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cap="none" spc="0">
                          <a:solidFill>
                            <a:schemeClr val="bg1"/>
                          </a:solidFill>
                        </a:rPr>
                        <a:t>MAE (↓)</a:t>
                      </a:r>
                    </a:p>
                  </a:txBody>
                  <a:tcPr marL="84893" marR="60638" marT="121275" marB="1212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cap="none" spc="0">
                          <a:solidFill>
                            <a:schemeClr val="bg1"/>
                          </a:solidFill>
                        </a:rPr>
                        <a:t>RMSE (↓)</a:t>
                      </a:r>
                    </a:p>
                  </a:txBody>
                  <a:tcPr marL="84893" marR="60638" marT="121275" marB="1212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cap="none" spc="0">
                          <a:solidFill>
                            <a:schemeClr val="bg1"/>
                          </a:solidFill>
                        </a:rPr>
                        <a:t>MAPE (↓)</a:t>
                      </a:r>
                    </a:p>
                  </a:txBody>
                  <a:tcPr marL="84893" marR="60638" marT="121275" marB="1212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cap="none" spc="0">
                          <a:solidFill>
                            <a:schemeClr val="bg1"/>
                          </a:solidFill>
                        </a:rPr>
                        <a:t>Notes</a:t>
                      </a:r>
                    </a:p>
                  </a:txBody>
                  <a:tcPr marL="84893" marR="60638" marT="121275" marB="1212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74457"/>
                  </a:ext>
                </a:extLst>
              </a:tr>
              <a:tr h="7155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50.58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60.37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NaN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Poor for non-linear, noisy data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933594"/>
                  </a:ext>
                </a:extLst>
              </a:tr>
              <a:tr h="7155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SARIMA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43.41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52.22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NaN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Slight improvement with seasonality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259"/>
                  </a:ext>
                </a:extLst>
              </a:tr>
              <a:tr h="7155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22.51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33.27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Good general-purpose model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49118"/>
                  </a:ext>
                </a:extLst>
              </a:tr>
              <a:tr h="7155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22.13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32.85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High performance on structured data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55060"/>
                  </a:ext>
                </a:extLst>
              </a:tr>
              <a:tr h="958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⭐ </a:t>
                      </a: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22.10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⭐ </a:t>
                      </a: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32.27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Best overall, captures temporal dependencies</a:t>
                      </a:r>
                    </a:p>
                  </a:txBody>
                  <a:tcPr marL="84893" marR="60638" marT="60638" marB="121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35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LSTM?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Stock prices are time-dependent; LSTMs are built to capture these trends and dependencies over time.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LSTM has "memory" that helps it retain important past information.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Can learn complex nonlinear relationships that traditional models (like linear regression or ARIMA) might miss.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AB12-AC89-0F29-8E85-C168A718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Model Deployment 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87D4B6-8692-E0BA-FE26-3D3AACA71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04195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70F11-8365-9963-3E52-5E9BEC5A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67" y="637763"/>
            <a:ext cx="3233024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67" y="2372156"/>
            <a:ext cx="3429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3250D-4440-6105-AEBC-789BFB361D69}"/>
              </a:ext>
            </a:extLst>
          </p:cNvPr>
          <p:cNvSpPr txBox="1"/>
          <p:nvPr/>
        </p:nvSpPr>
        <p:spPr>
          <a:xfrm>
            <a:off x="866667" y="2581065"/>
            <a:ext cx="3213312" cy="3633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Consistent Uptrend:</a:t>
            </a:r>
            <a:r>
              <a:rPr lang="en-US" sz="1400">
                <a:solidFill>
                  <a:schemeClr val="bg1"/>
                </a:solidFill>
              </a:rPr>
              <a:t> The predicted close prices show a steady upward trend, indicating model confidence in continued growth in AAPL stock over the next month.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Low Volatility:</a:t>
            </a:r>
            <a:r>
              <a:rPr lang="en-US" sz="1400">
                <a:solidFill>
                  <a:schemeClr val="bg1"/>
                </a:solidFill>
              </a:rPr>
              <a:t> The gradual increase without sharp spikes or dips suggests stable market expectations and low short-term volatility.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Momentum Continuation:</a:t>
            </a:r>
            <a:r>
              <a:rPr lang="en-US" sz="1400">
                <a:solidFill>
                  <a:schemeClr val="bg1"/>
                </a:solidFill>
              </a:rPr>
              <a:t> The trend aligns with previous bullish behavior, supporting the idea that the stock’s momentum is likely to persist in the near future.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DD12FE3-EEAB-A414-D504-7356DF4B0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598" y="1183496"/>
            <a:ext cx="3229418" cy="448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1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B3E45-7D74-4DAE-8CB5-4E4B85C1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310895"/>
            <a:ext cx="3666893" cy="2121408"/>
          </a:xfrm>
        </p:spPr>
        <p:txBody>
          <a:bodyPr anchor="ctr">
            <a:normAutofit/>
          </a:bodyPr>
          <a:lstStyle/>
          <a:p>
            <a:r>
              <a:rPr lang="en-US" sz="3500">
                <a:latin typeface="Source Sans Pro"/>
                <a:ea typeface="Source Sans Pro"/>
              </a:rPr>
              <a:t>Predicted vs Actual Close Price</a:t>
            </a:r>
            <a:endParaRPr lang="en-US" sz="3500"/>
          </a:p>
          <a:p>
            <a:endParaRPr lang="en-US" sz="3500">
              <a:ea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0A4A8D-4DE9-98DE-638E-B455BE27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658" y="310896"/>
            <a:ext cx="3943350" cy="2121407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  <p:pic>
        <p:nvPicPr>
          <p:cNvPr id="4" name="Content Placeholder 3" descr="A graph with blue lines and orange lines&#10;&#10;AI-generated content may be incorrect.">
            <a:extLst>
              <a:ext uri="{FF2B5EF4-FFF2-40B4-BE49-F238E27FC236}">
                <a16:creationId xmlns:a16="http://schemas.microsoft.com/office/drawing/2014/main" id="{6A707020-6359-EC51-8002-20434D5A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" r="1" b="1"/>
          <a:stretch>
            <a:fillRect/>
          </a:stretch>
        </p:blipFill>
        <p:spPr>
          <a:xfrm>
            <a:off x="20" y="2743201"/>
            <a:ext cx="9143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5324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57DD-15AB-1418-F8CC-4738AA66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ea typeface="Calibri"/>
                <a:cs typeface="Calibri"/>
              </a:rPr>
              <a:t>Challenges Faced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3F76-2581-E010-60B4-980CDED7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ea typeface="+mn-lt"/>
                <a:cs typeface="+mn-lt"/>
              </a:rPr>
              <a:t>LSTM models can overfit due to their high capacity, especially with limited historical data or improper tuning.</a:t>
            </a:r>
          </a:p>
          <a:p>
            <a:pPr>
              <a:lnSpc>
                <a:spcPct val="90000"/>
              </a:lnSpc>
            </a:pPr>
            <a:r>
              <a:rPr lang="en-US" sz="2200">
                <a:ea typeface="+mn-lt"/>
                <a:cs typeface="+mn-lt"/>
              </a:rPr>
              <a:t>LSTM models can be too large to load quickly in online platforms like </a:t>
            </a:r>
            <a:r>
              <a:rPr lang="en-US" sz="2200" err="1">
                <a:ea typeface="+mn-lt"/>
                <a:cs typeface="+mn-lt"/>
              </a:rPr>
              <a:t>Streamlit</a:t>
            </a:r>
            <a:r>
              <a:rPr lang="en-US" sz="2200">
                <a:ea typeface="+mn-lt"/>
                <a:cs typeface="+mn-lt"/>
              </a:rPr>
              <a:t> Cloud.</a:t>
            </a:r>
          </a:p>
          <a:p>
            <a:pPr>
              <a:lnSpc>
                <a:spcPct val="90000"/>
              </a:lnSpc>
            </a:pPr>
            <a:r>
              <a:rPr lang="en-US" sz="2200">
                <a:ea typeface="+mn-lt"/>
                <a:cs typeface="+mn-lt"/>
              </a:rPr>
              <a:t>Cold-start time for loading models and predictions can lead to a sluggish user experience.</a:t>
            </a:r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42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Scope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Integrate real-time data APIs (e.g., Yahoo Finance).</a:t>
            </a:r>
            <a:endParaRPr lang="en-US" sz="27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700"/>
              <a:t>Explore deep learning models like Prophet and others using real time data.</a:t>
            </a:r>
            <a:endParaRPr lang="en-US" sz="27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700"/>
              <a:t>Deploy permanently on Hugging Face or Render.</a:t>
            </a:r>
            <a:endParaRPr lang="en-US" sz="27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23F9344-4629-F26A-4EDA-6E468534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545" y="762538"/>
            <a:ext cx="4237012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Objective: Analyze and forecast Apple stock prices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Dataset: AAPL historical stock data (CSV)</a:t>
            </a:r>
            <a:endParaRPr dirty="0">
              <a:ea typeface="Calibri"/>
              <a:cs typeface="Calibri"/>
            </a:endParaRPr>
          </a:p>
          <a:p>
            <a:r>
              <a:rPr dirty="0"/>
              <a:t>Tools: Python,</a:t>
            </a:r>
            <a:r>
              <a:rPr lang="en-US" dirty="0"/>
              <a:t> </a:t>
            </a:r>
            <a:r>
              <a:rPr lang="en-US" dirty="0" err="1"/>
              <a:t>Streamlit</a:t>
            </a:r>
            <a:r>
              <a:rPr dirty="0"/>
              <a:t>, Google </a:t>
            </a:r>
            <a:r>
              <a:rPr dirty="0" err="1"/>
              <a:t>Colab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</a:t>
            </a:r>
            <a:endParaRPr dirty="0" err="1">
              <a:ea typeface="Calibri"/>
              <a:cs typeface="Calibri"/>
            </a:endParaRPr>
          </a:p>
          <a:p>
            <a:r>
              <a:rPr dirty="0"/>
              <a:t>Deliverable: Forecasting web app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Displayed plot trends, seasonal decomposition and correlation heatmap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Line chart of historical closing prices</a:t>
            </a:r>
            <a:endParaRPr dirty="0">
              <a:ea typeface="Calibri"/>
              <a:cs typeface="Calibri"/>
            </a:endParaRPr>
          </a:p>
          <a:p>
            <a:r>
              <a:rPr dirty="0"/>
              <a:t>Identified trends, missing data, and stationarity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B94FC-6B18-3875-EC27-22F0579B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monospace"/>
              </a:rPr>
              <a:t>Plot Trends</a:t>
            </a:r>
            <a:endParaRPr lang="en-US" b="1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E12775-521A-7B38-EF94-8D65D046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Trend plots help visualize the general direction of stock prices over time (upward, downward, or stable).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They reveal long-term movements, ignoring short-term fluctuations or noise.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Useful for detecting phases like bull or bear markets in historical data.</a:t>
            </a:r>
            <a:endParaRPr lang="en-US"/>
          </a:p>
          <a:p>
            <a:pPr>
              <a:lnSpc>
                <a:spcPct val="90000"/>
              </a:lnSpc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7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15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showing the price of a stock&#10;&#10;AI-generated content may be incorrect.">
            <a:extLst>
              <a:ext uri="{FF2B5EF4-FFF2-40B4-BE49-F238E27FC236}">
                <a16:creationId xmlns:a16="http://schemas.microsoft.com/office/drawing/2014/main" id="{806E6ABA-E6BB-B7DD-EF68-00103847D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691005"/>
            <a:ext cx="8178799" cy="34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8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E17F4-28E6-95E3-015B-9358078F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ea typeface="Calibri"/>
                <a:cs typeface="Calibri"/>
              </a:rPr>
              <a:t>Seasonal decomposition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C6DBB-8D85-938A-75D1-78D97B38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Decomposes time series into </a:t>
            </a:r>
            <a:r>
              <a:rPr lang="en-US" b="1" dirty="0">
                <a:ea typeface="+mn-lt"/>
                <a:cs typeface="+mn-lt"/>
              </a:rPr>
              <a:t>trend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seasonal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residual</a:t>
            </a:r>
            <a:r>
              <a:rPr lang="en-US" dirty="0">
                <a:ea typeface="+mn-lt"/>
                <a:cs typeface="+mn-lt"/>
              </a:rPr>
              <a:t> components.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Highlights periodic behavior like monthly or quarterly cycles in stock prices.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Makes it easier to model and forecast by isolating consistent patterns.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152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CB75D-9D7F-9F49-811F-315021825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48" r="-1" b="-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76134-E0D8-AADF-6AB4-4EC90FF3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ea typeface="Calibri"/>
                <a:cs typeface="Calibri"/>
              </a:rPr>
              <a:t>Correlation heatmap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3D7C7B-15E8-7014-9A56-B58E4BB7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Displays correlation values between features using color intensity.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Helps identify which variables move together (e.g., volume and price).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Useful in feature selection for multivariate time series models or hybrid models.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55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red and blue grid with numbers&#10;&#10;AI-generated content may be incorrect.">
            <a:extLst>
              <a:ext uri="{FF2B5EF4-FFF2-40B4-BE49-F238E27FC236}">
                <a16:creationId xmlns:a16="http://schemas.microsoft.com/office/drawing/2014/main" id="{1D2FDC62-73EB-7324-2706-AAE91C2F9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17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Stock Market Analysis</vt:lpstr>
      <vt:lpstr>Project Overview</vt:lpstr>
      <vt:lpstr>Exploratory Data Analysis (EDA)</vt:lpstr>
      <vt:lpstr>Plot Trends </vt:lpstr>
      <vt:lpstr>PowerPoint Presentation</vt:lpstr>
      <vt:lpstr>Seasonal decomposition</vt:lpstr>
      <vt:lpstr>PowerPoint Presentation</vt:lpstr>
      <vt:lpstr>Correlation heatmap</vt:lpstr>
      <vt:lpstr>PowerPoint Presentation</vt:lpstr>
      <vt:lpstr>Model Building</vt:lpstr>
      <vt:lpstr>Why LSTM?</vt:lpstr>
      <vt:lpstr>Model Deployment </vt:lpstr>
      <vt:lpstr>Output:</vt:lpstr>
      <vt:lpstr>Predicted vs Actual Close Price </vt:lpstr>
      <vt:lpstr>Challenges Faced</vt:lpstr>
      <vt:lpstr>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212</cp:revision>
  <dcterms:created xsi:type="dcterms:W3CDTF">2013-01-27T09:14:16Z</dcterms:created>
  <dcterms:modified xsi:type="dcterms:W3CDTF">2025-06-10T05:21:43Z</dcterms:modified>
  <cp:category/>
</cp:coreProperties>
</file>