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8" r:id="rId5"/>
    <p:sldId id="261" r:id="rId6"/>
    <p:sldId id="257" r:id="rId7"/>
    <p:sldId id="263" r:id="rId8"/>
    <p:sldId id="290" r:id="rId9"/>
    <p:sldId id="293" r:id="rId10"/>
    <p:sldId id="294" r:id="rId11"/>
    <p:sldId id="291" r:id="rId12"/>
    <p:sldId id="292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89" r:id="rId27"/>
    <p:sldId id="276" r:id="rId28"/>
    <p:sldId id="280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A0000"/>
    <a:srgbClr val="AF6666"/>
    <a:srgbClr val="3D8C41"/>
    <a:srgbClr val="32A1A6"/>
    <a:srgbClr val="EBEBDD"/>
    <a:srgbClr val="4D4D4D"/>
    <a:srgbClr val="006F83"/>
    <a:srgbClr val="DED8A4"/>
    <a:srgbClr val="969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70" autoAdjust="0"/>
  </p:normalViewPr>
  <p:slideViewPr>
    <p:cSldViewPr snapToGrid="0" showGuides="1">
      <p:cViewPr varScale="1">
        <p:scale>
          <a:sx n="83" d="100"/>
          <a:sy n="83" d="100"/>
        </p:scale>
        <p:origin x="686" y="5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0AC88-849D-4E5C-8DDB-4685CD260E9D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6_5" csCatId="accent6" phldr="1"/>
      <dgm:spPr/>
    </dgm:pt>
    <dgm:pt modelId="{0B9976E5-C107-4818-8176-04A7BBC52235}">
      <dgm:prSet phldrT="[Text]"/>
      <dgm:spPr>
        <a:solidFill>
          <a:schemeClr val="tx2">
            <a:lumMod val="75000"/>
            <a:alpha val="50000"/>
          </a:schemeClr>
        </a:solidFill>
      </dgm:spPr>
      <dgm:t>
        <a:bodyPr/>
        <a:lstStyle/>
        <a:p>
          <a:r>
            <a:rPr lang="en-IN" dirty="0" smtClean="0"/>
            <a:t>Admin</a:t>
          </a:r>
          <a:endParaRPr lang="en-IN" dirty="0"/>
        </a:p>
      </dgm:t>
    </dgm:pt>
    <dgm:pt modelId="{6A363E57-4667-4FC7-AE2F-91A3B929419D}" type="parTrans" cxnId="{0D23478E-5527-4DE2-98C2-AF538738ACDE}">
      <dgm:prSet/>
      <dgm:spPr/>
      <dgm:t>
        <a:bodyPr/>
        <a:lstStyle/>
        <a:p>
          <a:endParaRPr lang="en-IN"/>
        </a:p>
      </dgm:t>
    </dgm:pt>
    <dgm:pt modelId="{668211C2-D86A-4357-8757-A0ECD492474C}" type="sibTrans" cxnId="{0D23478E-5527-4DE2-98C2-AF538738ACDE}">
      <dgm:prSet/>
      <dgm:spPr/>
      <dgm:t>
        <a:bodyPr/>
        <a:lstStyle/>
        <a:p>
          <a:endParaRPr lang="en-IN"/>
        </a:p>
      </dgm:t>
    </dgm:pt>
    <dgm:pt modelId="{9F88D2D3-025E-48BC-8D52-BEF3A35575A7}">
      <dgm:prSet phldrT="[Text]"/>
      <dgm:spPr>
        <a:solidFill>
          <a:schemeClr val="accent3">
            <a:lumMod val="75000"/>
            <a:alpha val="65000"/>
          </a:schemeClr>
        </a:solidFill>
      </dgm:spPr>
      <dgm:t>
        <a:bodyPr/>
        <a:lstStyle/>
        <a:p>
          <a:r>
            <a:rPr lang="en-IN" dirty="0" smtClean="0"/>
            <a:t>Login</a:t>
          </a:r>
          <a:endParaRPr lang="en-IN" dirty="0"/>
        </a:p>
      </dgm:t>
    </dgm:pt>
    <dgm:pt modelId="{A2F7CD62-3E41-40BF-8751-0D65D0382D1C}" type="parTrans" cxnId="{CFA23999-FB20-48A7-92F8-155A24A532B6}">
      <dgm:prSet/>
      <dgm:spPr/>
      <dgm:t>
        <a:bodyPr/>
        <a:lstStyle/>
        <a:p>
          <a:endParaRPr lang="en-IN"/>
        </a:p>
      </dgm:t>
    </dgm:pt>
    <dgm:pt modelId="{40592035-E010-4084-9B1F-B010AE7FA978}" type="sibTrans" cxnId="{CFA23999-FB20-48A7-92F8-155A24A532B6}">
      <dgm:prSet/>
      <dgm:spPr/>
      <dgm:t>
        <a:bodyPr/>
        <a:lstStyle/>
        <a:p>
          <a:endParaRPr lang="en-IN"/>
        </a:p>
      </dgm:t>
    </dgm:pt>
    <dgm:pt modelId="{E248F799-D2C1-488A-90D8-59C44AD435E2}">
      <dgm:prSet phldrT="[Text]"/>
      <dgm:spPr>
        <a:solidFill>
          <a:schemeClr val="accent5">
            <a:lumMod val="60000"/>
            <a:lumOff val="40000"/>
            <a:alpha val="80000"/>
          </a:schemeClr>
        </a:solidFill>
      </dgm:spPr>
      <dgm:t>
        <a:bodyPr/>
        <a:lstStyle/>
        <a:p>
          <a:r>
            <a:rPr lang="en-IN" dirty="0" smtClean="0"/>
            <a:t>Guest</a:t>
          </a:r>
          <a:endParaRPr lang="en-IN" dirty="0"/>
        </a:p>
      </dgm:t>
    </dgm:pt>
    <dgm:pt modelId="{3D301CDA-5A8D-428B-8929-CCD80C53E214}" type="parTrans" cxnId="{4C3980D0-3F0F-48AD-9704-A01FB8A4577F}">
      <dgm:prSet/>
      <dgm:spPr/>
      <dgm:t>
        <a:bodyPr/>
        <a:lstStyle/>
        <a:p>
          <a:endParaRPr lang="en-IN"/>
        </a:p>
      </dgm:t>
    </dgm:pt>
    <dgm:pt modelId="{913D81BA-4A7B-483A-982F-2A110D83233E}" type="sibTrans" cxnId="{4C3980D0-3F0F-48AD-9704-A01FB8A4577F}">
      <dgm:prSet/>
      <dgm:spPr/>
      <dgm:t>
        <a:bodyPr/>
        <a:lstStyle/>
        <a:p>
          <a:endParaRPr lang="en-IN"/>
        </a:p>
      </dgm:t>
    </dgm:pt>
    <dgm:pt modelId="{FB00E1FF-E320-42DA-830E-71E8B769C1C8}" type="pres">
      <dgm:prSet presAssocID="{FBF0AC88-849D-4E5C-8DDB-4685CD260E9D}" presName="Name0" presStyleCnt="0">
        <dgm:presLayoutVars>
          <dgm:chMax val="7"/>
          <dgm:dir/>
          <dgm:resizeHandles val="exact"/>
        </dgm:presLayoutVars>
      </dgm:prSet>
      <dgm:spPr/>
    </dgm:pt>
    <dgm:pt modelId="{0B5F98E4-9B72-419A-897A-0ED4C91DBC13}" type="pres">
      <dgm:prSet presAssocID="{FBF0AC88-849D-4E5C-8DDB-4685CD260E9D}" presName="ellipse1" presStyleLbl="vennNode1" presStyleIdx="0" presStyleCnt="3" custScaleX="151950" custScaleY="111907" custLinFactX="54578" custLinFactNeighborX="100000" custLinFactNeighborY="5655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999F16-19AB-458A-B1B1-AFAD1C196C11}" type="pres">
      <dgm:prSet presAssocID="{FBF0AC88-849D-4E5C-8DDB-4685CD260E9D}" presName="ellipse2" presStyleLbl="vennNode1" presStyleIdx="1" presStyleCnt="3" custScaleX="135720" custLinFactNeighborX="-23811" custLinFactNeighborY="-6371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97E5C8-D4F6-455D-94CB-612C07236E1E}" type="pres">
      <dgm:prSet presAssocID="{FBF0AC88-849D-4E5C-8DDB-4685CD260E9D}" presName="ellipse3" presStyleLbl="vennNode1" presStyleIdx="2" presStyleCnt="3" custScaleX="122763" custLinFactX="-92556" custLinFactNeighborX="-100000" custLinFactNeighborY="506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C3980D0-3F0F-48AD-9704-A01FB8A4577F}" srcId="{FBF0AC88-849D-4E5C-8DDB-4685CD260E9D}" destId="{E248F799-D2C1-488A-90D8-59C44AD435E2}" srcOrd="2" destOrd="0" parTransId="{3D301CDA-5A8D-428B-8929-CCD80C53E214}" sibTransId="{913D81BA-4A7B-483A-982F-2A110D83233E}"/>
    <dgm:cxn modelId="{CFA23999-FB20-48A7-92F8-155A24A532B6}" srcId="{FBF0AC88-849D-4E5C-8DDB-4685CD260E9D}" destId="{9F88D2D3-025E-48BC-8D52-BEF3A35575A7}" srcOrd="1" destOrd="0" parTransId="{A2F7CD62-3E41-40BF-8751-0D65D0382D1C}" sibTransId="{40592035-E010-4084-9B1F-B010AE7FA978}"/>
    <dgm:cxn modelId="{638B969F-B9A9-4FA5-BC10-84564A2E1D5D}" type="presOf" srcId="{FBF0AC88-849D-4E5C-8DDB-4685CD260E9D}" destId="{FB00E1FF-E320-42DA-830E-71E8B769C1C8}" srcOrd="0" destOrd="0" presId="urn:microsoft.com/office/officeart/2005/8/layout/rings+Icon"/>
    <dgm:cxn modelId="{86FC7E8D-9683-4D10-BA79-98AA14DA85FD}" type="presOf" srcId="{E248F799-D2C1-488A-90D8-59C44AD435E2}" destId="{9C97E5C8-D4F6-455D-94CB-612C07236E1E}" srcOrd="0" destOrd="0" presId="urn:microsoft.com/office/officeart/2005/8/layout/rings+Icon"/>
    <dgm:cxn modelId="{0D23478E-5527-4DE2-98C2-AF538738ACDE}" srcId="{FBF0AC88-849D-4E5C-8DDB-4685CD260E9D}" destId="{0B9976E5-C107-4818-8176-04A7BBC52235}" srcOrd="0" destOrd="0" parTransId="{6A363E57-4667-4FC7-AE2F-91A3B929419D}" sibTransId="{668211C2-D86A-4357-8757-A0ECD492474C}"/>
    <dgm:cxn modelId="{3C96420C-9DD9-443E-959D-F680716DC5B6}" type="presOf" srcId="{9F88D2D3-025E-48BC-8D52-BEF3A35575A7}" destId="{31999F16-19AB-458A-B1B1-AFAD1C196C11}" srcOrd="0" destOrd="0" presId="urn:microsoft.com/office/officeart/2005/8/layout/rings+Icon"/>
    <dgm:cxn modelId="{494F18EF-4ECA-49E8-B009-70CAAE5A83EB}" type="presOf" srcId="{0B9976E5-C107-4818-8176-04A7BBC52235}" destId="{0B5F98E4-9B72-419A-897A-0ED4C91DBC13}" srcOrd="0" destOrd="0" presId="urn:microsoft.com/office/officeart/2005/8/layout/rings+Icon"/>
    <dgm:cxn modelId="{D2C7EBBB-82A1-404F-B1BE-C555A8025984}" type="presParOf" srcId="{FB00E1FF-E320-42DA-830E-71E8B769C1C8}" destId="{0B5F98E4-9B72-419A-897A-0ED4C91DBC13}" srcOrd="0" destOrd="0" presId="urn:microsoft.com/office/officeart/2005/8/layout/rings+Icon"/>
    <dgm:cxn modelId="{2873C542-D72E-4BA5-B771-866AD490DDAB}" type="presParOf" srcId="{FB00E1FF-E320-42DA-830E-71E8B769C1C8}" destId="{31999F16-19AB-458A-B1B1-AFAD1C196C11}" srcOrd="1" destOrd="0" presId="urn:microsoft.com/office/officeart/2005/8/layout/rings+Icon"/>
    <dgm:cxn modelId="{0E54532A-6E5F-45CA-86A0-7073098B6D35}" type="presParOf" srcId="{FB00E1FF-E320-42DA-830E-71E8B769C1C8}" destId="{9C97E5C8-D4F6-455D-94CB-612C07236E1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F98E4-9B72-419A-897A-0ED4C91DBC13}">
      <dsp:nvSpPr>
        <dsp:cNvPr id="0" name=""/>
        <dsp:cNvSpPr/>
      </dsp:nvSpPr>
      <dsp:spPr>
        <a:xfrm>
          <a:off x="1953408" y="446416"/>
          <a:ext cx="1266025" cy="932379"/>
        </a:xfrm>
        <a:prstGeom prst="ellipse">
          <a:avLst/>
        </a:prstGeom>
        <a:solidFill>
          <a:schemeClr val="tx2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Admin</a:t>
          </a:r>
          <a:endParaRPr lang="en-IN" sz="1700" kern="1200" dirty="0"/>
        </a:p>
      </dsp:txBody>
      <dsp:txXfrm>
        <a:off x="2138813" y="582960"/>
        <a:ext cx="895215" cy="659291"/>
      </dsp:txXfrm>
    </dsp:sp>
    <dsp:sp modelId="{31999F16-19AB-458A-B1B1-AFAD1C196C11}">
      <dsp:nvSpPr>
        <dsp:cNvPr id="0" name=""/>
        <dsp:cNvSpPr/>
      </dsp:nvSpPr>
      <dsp:spPr>
        <a:xfrm>
          <a:off x="963558" y="49600"/>
          <a:ext cx="1130799" cy="833173"/>
        </a:xfrm>
        <a:prstGeom prst="ellipse">
          <a:avLst/>
        </a:prstGeom>
        <a:solidFill>
          <a:schemeClr val="accent3">
            <a:lumMod val="75000"/>
            <a:alpha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Login</a:t>
          </a:r>
          <a:endParaRPr lang="en-IN" sz="1700" kern="1200" dirty="0"/>
        </a:p>
      </dsp:txBody>
      <dsp:txXfrm>
        <a:off x="1129160" y="171615"/>
        <a:ext cx="799595" cy="589143"/>
      </dsp:txXfrm>
    </dsp:sp>
    <dsp:sp modelId="{9C97E5C8-D4F6-455D-94CB-612C07236E1E}">
      <dsp:nvSpPr>
        <dsp:cNvPr id="0" name=""/>
        <dsp:cNvSpPr/>
      </dsp:nvSpPr>
      <dsp:spPr>
        <a:xfrm>
          <a:off x="39918" y="446420"/>
          <a:ext cx="1022843" cy="833173"/>
        </a:xfrm>
        <a:prstGeom prst="ellipse">
          <a:avLst/>
        </a:prstGeom>
        <a:solidFill>
          <a:schemeClr val="accent5">
            <a:lumMod val="60000"/>
            <a:lumOff val="40000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Guest</a:t>
          </a:r>
          <a:endParaRPr lang="en-IN" sz="1600" kern="1200" dirty="0"/>
        </a:p>
      </dsp:txBody>
      <dsp:txXfrm>
        <a:off x="189710" y="568435"/>
        <a:ext cx="723259" cy="589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11/29/2019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110D-4E99-49C1-BF09-9D9E5818BB6B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80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xmlns="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xmlns="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xmlns="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xmlns="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xmlns="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xmlns="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xmlns="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xmlns="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xmlns="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xmlns="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xmlns="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xmlns="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xmlns="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xmlns="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xmlns="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xmlns="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xmlns="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xmlns="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xmlns="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xmlns="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xmlns="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xmlns="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xmlns="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xmlns="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xmlns="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xmlns="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xmlns="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xmlns="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xmlns="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xmlns="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xmlns="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xmlns="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xmlns="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xmlns="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xmlns="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xmlns="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xmlns="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xmlns="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xmlns="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xmlns="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xmlns="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xmlns="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xmlns="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xmlns="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xmlns="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xmlns="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xmlns="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xmlns="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xmlns="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xmlns="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xmlns="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xmlns="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xmlns="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xmlns="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xmlns="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xmlns="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xmlns="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xmlns="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xmlns="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xmlns="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xmlns="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xmlns="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xmlns="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xmlns="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xmlns="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xmlns="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xmlns="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xmlns="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xmlns="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xmlns="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xmlns="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xmlns="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xmlns="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xmlns="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xmlns="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xmlns="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xmlns="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PROJECT ON DATA STRUCTURE AND ALGORITHMS</a:t>
            </a:r>
            <a:endParaRPr lang="en-US" sz="4200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xmlns="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500" dirty="0" smtClean="0"/>
              <a:t>PRESENTED BY –</a:t>
            </a:r>
          </a:p>
          <a:p>
            <a:r>
              <a:rPr lang="en-US" sz="2500" dirty="0" smtClean="0"/>
              <a:t>1.SANDEEP DAS(203)</a:t>
            </a:r>
          </a:p>
          <a:p>
            <a:r>
              <a:rPr lang="en-US" sz="2500" dirty="0" smtClean="0"/>
              <a:t>2.ROHIT KUMAR GUPTA(218)</a:t>
            </a:r>
            <a:endParaRPr lang="en-US" sz="25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xmlns="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9162" y="2544955"/>
            <a:ext cx="400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i="1" dirty="0" smtClean="0">
                <a:solidFill>
                  <a:schemeClr val="tx2">
                    <a:lumMod val="50000"/>
                  </a:schemeClr>
                </a:solidFill>
              </a:rPr>
              <a:t>IEM’s 2</a:t>
            </a:r>
            <a:r>
              <a:rPr lang="en-IN" sz="2100" i="1" baseline="30000" dirty="0" smtClean="0">
                <a:solidFill>
                  <a:schemeClr val="tx2">
                    <a:lumMod val="50000"/>
                  </a:schemeClr>
                </a:solidFill>
              </a:rPr>
              <a:t>nd</a:t>
            </a:r>
            <a:r>
              <a:rPr lang="en-IN" sz="2100" i="1" dirty="0" smtClean="0">
                <a:solidFill>
                  <a:schemeClr val="tx2">
                    <a:lumMod val="50000"/>
                  </a:schemeClr>
                </a:solidFill>
              </a:rPr>
              <a:t> Year CSE Students present to you………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93464" y="0"/>
            <a:ext cx="4005072" cy="191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-259256"/>
            <a:ext cx="3438525" cy="23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Header Files that were used ….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3" y="2881223"/>
            <a:ext cx="9276358" cy="28380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9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</a:rPr>
              <a:t>Source Code 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-Part  </a:t>
            </a:r>
            <a:r>
              <a:rPr lang="en-IN" sz="3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IN" sz="3000" dirty="0" err="1" smtClean="0">
                <a:solidFill>
                  <a:schemeClr val="accent1">
                    <a:lumMod val="75000"/>
                  </a:schemeClr>
                </a:solidFill>
              </a:rPr>
              <a:t>HeaderFile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 / Declaration</a:t>
            </a:r>
            <a:endParaRPr lang="en-IN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149" y="2299716"/>
            <a:ext cx="10435806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#include &lt;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stdio.h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&gt;#include &lt;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stdlib.h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&gt;#include &lt;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string.h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&gt;#define MAX 1000#include &lt;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conio.h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&gt;#include &lt;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time.h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&gt;#include &lt;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windows.h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&gt;#define BUFFER_SIZE 1000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// declaration of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Linklist,stack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and queue as a structure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typedef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struct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node {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 char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car_name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[2000];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struct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node *next;} node;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typedef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struct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{ char a[MAX][1000];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int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top;} stack;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 err="1" smtClean="0">
                <a:solidFill>
                  <a:prstClr val="black"/>
                </a:solidFill>
                <a:latin typeface="Palatino Linotype" panose="02040502050505030304"/>
              </a:rPr>
              <a:t>typedef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struct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queue {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 char *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car_order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[MAX];</a:t>
            </a:r>
          </a:p>
          <a:p>
            <a:pPr marL="274320" lvl="0" indent="-228600">
              <a:lnSpc>
                <a:spcPct val="90000"/>
              </a:lnSpc>
              <a:spcBef>
                <a:spcPts val="1800"/>
              </a:spcBef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 </a:t>
            </a:r>
            <a:r>
              <a:rPr lang="en-IN" sz="1400" dirty="0" err="1">
                <a:solidFill>
                  <a:prstClr val="black"/>
                </a:solidFill>
                <a:latin typeface="Palatino Linotype" panose="02040502050505030304"/>
              </a:rPr>
              <a:t>int</a:t>
            </a:r>
            <a:r>
              <a:rPr lang="en-IN" sz="1400" dirty="0">
                <a:solidFill>
                  <a:prstClr val="black"/>
                </a:solidFill>
                <a:latin typeface="Palatino Linotype" panose="02040502050505030304"/>
              </a:rPr>
              <a:t> rear, front;} queue</a:t>
            </a:r>
            <a:r>
              <a:rPr lang="en-IN" sz="1400" dirty="0" smtClean="0">
                <a:solidFill>
                  <a:prstClr val="black"/>
                </a:solidFill>
                <a:latin typeface="Palatino Linotype" panose="02040502050505030304"/>
              </a:rPr>
              <a:t>;</a:t>
            </a:r>
            <a:endParaRPr lang="en-IN" sz="1400" dirty="0">
              <a:solidFill>
                <a:prstClr val="black"/>
              </a:solidFill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8304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Source Code---Part 2 ---Designing Function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299" y="2372265"/>
            <a:ext cx="5998456" cy="4003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COORD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xy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= {0, 0};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void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SetColorAndBackground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ForgC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,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BackC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 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WORD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wColor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= ((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BackC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&amp; 0x0F) &lt;&lt; 4) + 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ForgC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&amp; 0x0F);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SetConsoleTextAttribute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GetStdHandle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(STD_OUTPUT_HANDLE),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wColor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return;}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void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gotoxy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x,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y) 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xy.X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= x;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xy.Y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= y;  // X and Y coordinates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SetConsoleCursorPosition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GetStdHandle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(STD_OUTPUT_HANDLE),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xy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);}</a:t>
            </a:r>
          </a:p>
        </p:txBody>
      </p:sp>
      <p:sp>
        <p:nvSpPr>
          <p:cNvPr id="10" name="Bent Arrow 9"/>
          <p:cNvSpPr/>
          <p:nvPr/>
        </p:nvSpPr>
        <p:spPr>
          <a:xfrm rot="16200000" flipV="1">
            <a:off x="5911519" y="5823527"/>
            <a:ext cx="628274" cy="702126"/>
          </a:xfrm>
          <a:prstGeom prst="bentArrow">
            <a:avLst>
              <a:gd name="adj1" fmla="val 23627"/>
              <a:gd name="adj2" fmla="val 25000"/>
              <a:gd name="adj3" fmla="val 25000"/>
              <a:gd name="adj4" fmla="val 42377"/>
            </a:avLst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3648" y="2407438"/>
            <a:ext cx="4280152" cy="4185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void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SetColor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(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int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ForgC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) 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WORD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wColor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HANDLE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hStdOut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=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GetStdHandle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(STD_OUTPUT_HANDLE);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CONSOLE_SCREEN_BUFFER_INFO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csbi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if (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GetConsoleScreenBufferInfo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(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hStdOut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, &amp;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csbi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)) 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 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wColor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= (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csbi.wAttributes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&amp; 0xF0) + (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ForgC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&amp; 0x0F);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 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SetConsoleTextAttribute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(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hStdOut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,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wColor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return;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/>
            </a:r>
            <a:b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</a:b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void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ClearColor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() {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SetColor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(15); 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/>
            </a:r>
            <a:b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</a:b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void delay(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int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number_of_seconds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) 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int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milli_seconds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= 1000 *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number_of_seconds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clock_t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start_time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= clock();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 while (clock() &lt;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start_time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 + </a:t>
            </a:r>
            <a:r>
              <a:rPr kumimoji="0" lang="en-I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milli_seconds</a:t>
            </a:r>
            <a:r>
              <a:rPr kumimoji="0" lang="en-I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</a:rPr>
              <a:t>) ;</a:t>
            </a:r>
            <a:r>
              <a:rPr lang="en-IN" sz="1400" kern="0" dirty="0">
                <a:solidFill>
                  <a:prstClr val="black"/>
                </a:solidFill>
                <a:latin typeface="Palatino Linotype" panose="02040502050505030304"/>
              </a:rPr>
              <a:t>}</a:t>
            </a:r>
            <a:endParaRPr kumimoji="0" lang="en-IN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31903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Source Code ----Part 3 DS Queue And Stack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3026" y="2299716"/>
            <a:ext cx="3433314" cy="4454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// function of stack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void push(stack *s, char *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str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 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if (s-&gt;top == MAX - 1)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printf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("overflow");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else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strcpy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(s-&gt;a[++s-&gt;top],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str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}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void display(stack *s) 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for (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= s-&gt;top;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&gt;= 0;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--) 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printf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("%s ", s-&gt;a[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]);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}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}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6" y="2299716"/>
            <a:ext cx="7617587" cy="445476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054417" y="2331677"/>
            <a:ext cx="8625" cy="439084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Source Code ----Part 4: </a:t>
            </a:r>
            <a:r>
              <a:rPr lang="en-IN" dirty="0" err="1">
                <a:ln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Linkedlist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5" y="2299716"/>
            <a:ext cx="6457041" cy="4360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22" y="2299717"/>
            <a:ext cx="6498899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Source Code : Part 5: Write On File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39506" y="2299716"/>
            <a:ext cx="9947594" cy="4437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void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writefile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(){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FILE *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fptr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fptr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=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fopen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("carname.txt", "a");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node * iterator=head ;</a:t>
            </a:r>
          </a:p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     if(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fptr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==NULL)       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printf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("Error\n");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else   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    while(iterator!= NULL){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       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fprintf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fptr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, "%s\n", iterator-&gt;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car_name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        iterator= iterator-&gt;next;}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} 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fclose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fptr</a:t>
            </a: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);</a:t>
            </a: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    }</a:t>
            </a:r>
            <a:b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</a:br>
            <a:endParaRPr kumimoji="0" lang="en-IN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ysClr val="windowText" lastClr="000000">
                  <a:lumMod val="65000"/>
                  <a:lumOff val="35000"/>
                </a:sysClr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2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>Source Code ---:part 6 –Search Element In File And Linked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0" y="2373744"/>
            <a:ext cx="5240257" cy="4114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947" y="2373744"/>
            <a:ext cx="5096153" cy="4114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73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Source Code Part 7: Admin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0" y="2372264"/>
            <a:ext cx="6135103" cy="4054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83" y="2372264"/>
            <a:ext cx="5056517" cy="4054415"/>
          </a:xfrm>
          <a:prstGeom prst="rect">
            <a:avLst/>
          </a:prstGeom>
        </p:spPr>
      </p:pic>
      <p:sp>
        <p:nvSpPr>
          <p:cNvPr id="10" name="Bent Arrow 9"/>
          <p:cNvSpPr/>
          <p:nvPr/>
        </p:nvSpPr>
        <p:spPr>
          <a:xfrm>
            <a:off x="5518348" y="3645024"/>
            <a:ext cx="576064" cy="2808312"/>
          </a:xfrm>
          <a:prstGeom prst="ben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Source Code : part 8 Guest Session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37" y="2367838"/>
            <a:ext cx="6321504" cy="42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03" y="2367838"/>
            <a:ext cx="5246298" cy="4257250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>
            <a:off x="4941239" y="4496463"/>
            <a:ext cx="1008112" cy="2037497"/>
          </a:xfrm>
          <a:prstGeom prst="ben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Part 8 : continue----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5" y="2372294"/>
            <a:ext cx="5089585" cy="4270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55" y="2449100"/>
            <a:ext cx="5985163" cy="4116433"/>
          </a:xfrm>
          <a:prstGeom prst="rect">
            <a:avLst/>
          </a:prstGeom>
        </p:spPr>
      </p:pic>
      <p:sp>
        <p:nvSpPr>
          <p:cNvPr id="10" name="Bent-Up Arrow 9"/>
          <p:cNvSpPr/>
          <p:nvPr/>
        </p:nvSpPr>
        <p:spPr>
          <a:xfrm>
            <a:off x="3608109" y="5902718"/>
            <a:ext cx="2160240" cy="720080"/>
          </a:xfrm>
          <a:prstGeom prst="bentUp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5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ADB21EC-A694-46EC-A11A-C6E02A13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722" y="2497015"/>
            <a:ext cx="4405067" cy="1022476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7241320-E948-4C41-96A5-A5BBDCB41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“Welcome to SOULDIERS Ltd. .This is a startup </a:t>
            </a:r>
            <a:r>
              <a:rPr lang="en-US" dirty="0" err="1" smtClean="0"/>
              <a:t>programme.Hope</a:t>
            </a:r>
            <a:r>
              <a:rPr lang="en-US" dirty="0" smtClean="0"/>
              <a:t> you’ll like our work”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A96FD62-B299-468D-AC37-BC8FE0EF0F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Our mission is to design and do the performance analysis of Algorithms with appropriate usage of Data Structures.</a:t>
            </a:r>
          </a:p>
          <a:p>
            <a:r>
              <a:rPr lang="en-US" dirty="0" smtClean="0"/>
              <a:t>This is a joint venture of </a:t>
            </a:r>
            <a:r>
              <a:rPr lang="en-US" dirty="0" err="1" smtClean="0"/>
              <a:t>Rohit</a:t>
            </a:r>
            <a:r>
              <a:rPr lang="en-US" dirty="0" smtClean="0"/>
              <a:t> Kumar Gupta(India),20 years old and Sandeep Das(India),21 years old.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877"/>
            <a:ext cx="6110654" cy="5785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1343" y="597878"/>
            <a:ext cx="3859824" cy="946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prstTxWarp prst="textTriangleInverted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relaxedInset"/>
            </a:sp3d>
          </a:bodyPr>
          <a:lstStyle/>
          <a:p>
            <a:r>
              <a:rPr lang="en-IN" sz="5000" b="1" dirty="0" smtClean="0">
                <a:ln/>
                <a:solidFill>
                  <a:schemeClr val="tx1">
                    <a:lumMod val="75000"/>
                  </a:schemeClr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" panose="040409050D0802020404" pitchFamily="82" charset="0"/>
                <a:cs typeface="Arial" panose="020B0604020202020204" pitchFamily="34" charset="0"/>
              </a:rPr>
              <a:t>TEAM SOUL</a:t>
            </a:r>
            <a:endParaRPr lang="en-IN" sz="5000" b="1" dirty="0">
              <a:ln/>
              <a:solidFill>
                <a:schemeClr val="tx1">
                  <a:lumMod val="75000"/>
                </a:schemeClr>
              </a:solidFill>
              <a:effectLst>
                <a:glow rad="101600">
                  <a:srgbClr val="FFC000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Source code part 9 Main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77" y="2401455"/>
            <a:ext cx="6236668" cy="4221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5" y="2401456"/>
            <a:ext cx="5232534" cy="414712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6520873" y="2401455"/>
            <a:ext cx="9236" cy="414712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613891"/>
            <a:ext cx="4045526" cy="2165818"/>
          </a:xfrm>
        </p:spPr>
        <p:txBody>
          <a:bodyPr>
            <a:noAutofit/>
          </a:bodyPr>
          <a:lstStyle/>
          <a:p>
            <a:pPr algn="ctr"/>
            <a:r>
              <a:rPr lang="en-IN" sz="6200" dirty="0" smtClean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en-IN" sz="6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4982250"/>
            <a:ext cx="4045526" cy="89234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Test Case for Administrator 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7" y="-1203"/>
            <a:ext cx="8146473" cy="2635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6" y="2613891"/>
            <a:ext cx="4027057" cy="2136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582" y="2613891"/>
            <a:ext cx="4119419" cy="2128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27" y="4742104"/>
            <a:ext cx="8146474" cy="2115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" y="4779709"/>
            <a:ext cx="4045524" cy="2104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285673" y="198170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1.)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6726" y="2745884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7091" y="4982250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38301" y="2745885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35" y="2904351"/>
            <a:ext cx="4064000" cy="19909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5098474"/>
            <a:ext cx="4054763" cy="975467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Test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Case for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Customer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95273"/>
            <a:ext cx="4054763" cy="2032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8" y="0"/>
            <a:ext cx="4137892" cy="2763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0" y="0"/>
            <a:ext cx="3999743" cy="2763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63" y="2763024"/>
            <a:ext cx="8146870" cy="2132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62" y="4895273"/>
            <a:ext cx="8146871" cy="2078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716491" y="2820847"/>
            <a:ext cx="12746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CASE 1 :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6491" y="5074460"/>
            <a:ext cx="12746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CASE 2 :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3309" y="4944585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3309" y="127821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1.)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03182" y="141676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93308" y="2912335"/>
            <a:ext cx="3879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IN" sz="1400" b="1" dirty="0" smtClean="0">
                <a:solidFill>
                  <a:schemeClr val="tx2">
                    <a:lumMod val="50000"/>
                  </a:schemeClr>
                </a:solidFill>
              </a:rPr>
              <a:t>.)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19728" y="0"/>
            <a:ext cx="4352544" cy="151824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DISCUSSION &amp; FUTURE ASPECTS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901" y="3039809"/>
            <a:ext cx="11102197" cy="313932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147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Today Everything is Online for us. Now technology is touching the Sky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Now people are favoring online shopping rather than going to market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project help to those people who want to make car service app for customer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benefit.Later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on we will provide QR Code, Car Id and many more facility to check status of car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will help to Minimized the crime such as Kidnapping through car and It also help those people to get car/transport facility at late night through this app if they are in danger or emergency situation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Though Car Id, We can able to find lost car and its owner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Profile.</a:t>
            </a: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This project Will be good for those who Want to do provide buy and sell facility  through app but don’t have idea to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build.</a:t>
            </a:r>
          </a:p>
          <a:p>
            <a:pPr marL="33147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And lastly, this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Project is first Step to Start…Later on we are going to Implement additional feature and After that We Will launch it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12"/>
            <a:ext cx="3919728" cy="22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B7A25C9-076A-49F4-8305-F4D21348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5BAD01-B024-496F-916B-5A8B58A2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“TEAMWORK divides the task and multiples the success.”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5A50062-D602-4524-976A-C7F7EB5D16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6537" y="3278039"/>
            <a:ext cx="2026516" cy="772994"/>
          </a:xfrm>
        </p:spPr>
        <p:txBody>
          <a:bodyPr/>
          <a:lstStyle/>
          <a:p>
            <a:r>
              <a:rPr lang="en-US" dirty="0" err="1" smtClean="0"/>
              <a:t>Rohit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Gupta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0ADA1CE-E809-4DB2-822D-8E0D1CA2AE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209691"/>
            <a:ext cx="2025312" cy="979601"/>
          </a:xfrm>
        </p:spPr>
        <p:txBody>
          <a:bodyPr/>
          <a:lstStyle/>
          <a:p>
            <a:r>
              <a:rPr lang="en-US" dirty="0" smtClean="0"/>
              <a:t>“A dream </a:t>
            </a:r>
            <a:r>
              <a:rPr lang="en-US" dirty="0"/>
              <a:t>Of Today Will </a:t>
            </a:r>
            <a:r>
              <a:rPr lang="en-US" dirty="0" smtClean="0"/>
              <a:t>be the </a:t>
            </a:r>
            <a:r>
              <a:rPr lang="en-US" dirty="0"/>
              <a:t>innovation of </a:t>
            </a:r>
            <a:r>
              <a:rPr lang="en-US" dirty="0" smtClean="0"/>
              <a:t>tomorrow</a:t>
            </a:r>
            <a:r>
              <a:rPr lang="en-US" dirty="0"/>
              <a:t>”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2BE43587-35BF-472F-B30B-B9F99D69ED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97542" y="3278039"/>
            <a:ext cx="2026516" cy="772993"/>
          </a:xfrm>
        </p:spPr>
        <p:txBody>
          <a:bodyPr/>
          <a:lstStyle/>
          <a:p>
            <a:r>
              <a:rPr lang="en-US" dirty="0" smtClean="0"/>
              <a:t>Sandeep </a:t>
            </a:r>
          </a:p>
          <a:p>
            <a:r>
              <a:rPr lang="en-US" dirty="0" smtClean="0"/>
              <a:t>Das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23C08017-E917-410B-B692-42F913A2BD1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95138" y="4160902"/>
            <a:ext cx="2028920" cy="1078470"/>
          </a:xfrm>
        </p:spPr>
        <p:txBody>
          <a:bodyPr/>
          <a:lstStyle/>
          <a:p>
            <a:r>
              <a:rPr lang="en-US" dirty="0" smtClean="0"/>
              <a:t>“One </a:t>
            </a:r>
            <a:r>
              <a:rPr lang="en-US" dirty="0"/>
              <a:t>machine can do the work of fifty ordinary men. No machine can do the work of one extraordinary man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0285C1-2CA4-4018-8010-A65FA0DA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1155" y="1423358"/>
            <a:ext cx="3619620" cy="8195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prstTxWarp prst="textPlain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relaxedInset"/>
            </a:sp3d>
          </a:bodyPr>
          <a:lstStyle/>
          <a:p>
            <a:r>
              <a:rPr lang="en-IN" sz="5000" dirty="0" smtClean="0">
                <a:ln/>
                <a:solidFill>
                  <a:schemeClr val="tx1">
                    <a:lumMod val="75000"/>
                  </a:schemeClr>
                </a:solidFill>
                <a:effectLst>
                  <a:glow rad="101600">
                    <a:srgbClr val="FFC000">
                      <a:alpha val="6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" panose="040409050D0802020404" pitchFamily="82" charset="0"/>
                <a:cs typeface="Arial" panose="020B0604020202020204" pitchFamily="34" charset="0"/>
              </a:rPr>
              <a:t>TEAM SOUL</a:t>
            </a:r>
            <a:endParaRPr lang="en-IN" sz="5000" dirty="0">
              <a:ln/>
              <a:solidFill>
                <a:schemeClr val="tx1">
                  <a:lumMod val="75000"/>
                </a:schemeClr>
              </a:solidFill>
              <a:effectLst>
                <a:glow rad="101600">
                  <a:srgbClr val="FFC000">
                    <a:alpha val="60000"/>
                  </a:srgb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61185" y="3027646"/>
            <a:ext cx="2389517" cy="248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9067800" y="741646"/>
            <a:ext cx="2286000" cy="2318752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6" b="12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3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464" y="2631057"/>
            <a:ext cx="4005072" cy="2631233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1181907-ED54-40A8-BFDF-6EA13291E8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chemeClr val="tx2">
                    <a:lumMod val="50000"/>
                  </a:schemeClr>
                </a:solidFill>
              </a:rPr>
              <a:t>“There is always a start but never an end.”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4EE85FC-ED8D-48DF-89BD-B085F9178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Phone: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7D50CDE-8308-4F6D-BE73-E214E76CAD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+91-8340552687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28E1F60-6C6C-485D-9479-5F6E3AF499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Email1: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2241E27-DB7F-42AE-9A03-F047CD2F1C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700" dirty="0" smtClean="0"/>
              <a:t>maximus.iemcal10@gmail.com</a:t>
            </a:r>
            <a:endParaRPr lang="en-US" sz="17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E6A9792-30C2-4B8D-9673-6D7E1BFE97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Email2: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D8510FA-FCEE-41BD-9624-BB86CEBFC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sz="1700" dirty="0"/>
              <a:t>rohitgupta.dbs@gmail.com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6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78633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TOPIC</a:t>
            </a:r>
            <a:endParaRPr lang="en-IN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0" y="1777042"/>
            <a:ext cx="12192000" cy="4830792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There is a car agency that contains many kind of cars and each client give an order to buy a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car.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 agency employees will search for the required car upon customers’ request in order (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come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First Served).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car agency system has the following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: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A. There are many kinds of cars in the car agency’s inventory and inventory consists of at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least ten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cars. There may be more than one cars for each kind.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B. The customers are organized as a Queue and served as FCFS basis.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C. Retrieve data of the last sold car.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Your program should consist of the followings:</a:t>
            </a:r>
          </a:p>
          <a:p>
            <a:pPr marL="285750" indent="-285750" algn="l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linked list consists of the following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algn="l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InsertatHead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B)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InsertatTail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C)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DeletefromHead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D)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DeletefromTail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E)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DeleteatSpecificValue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stack using the linked list with the following functions</a:t>
            </a:r>
          </a:p>
          <a:p>
            <a:pPr algn="l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Push     B) Pop     C)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  <a:p>
            <a:pPr marL="285750" indent="-285750" algn="l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queue using the linked list with the following functions</a:t>
            </a:r>
          </a:p>
          <a:p>
            <a:pPr algn="l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B)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C)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849F580-01FD-484E-9950-47D2C72C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000932"/>
            <a:ext cx="2215552" cy="136270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INDEX</a:t>
            </a: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97E66D7-791B-4DE1-9B2A-979805735D1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08804" y="3996912"/>
            <a:ext cx="6107633" cy="2491815"/>
          </a:xfrm>
          <a:ln>
            <a:solidFill>
              <a:schemeClr val="tx2">
                <a:lumMod val="50000"/>
              </a:schemeClr>
            </a:solidFill>
            <a:prstDash val="dashDot"/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   </a:t>
            </a:r>
            <a:endParaRPr lang="en-US" sz="2500" dirty="0" smtClean="0"/>
          </a:p>
          <a:p>
            <a:pPr lvl="1"/>
            <a:r>
              <a:rPr lang="en-US" dirty="0" smtClean="0"/>
              <a:t>a</a:t>
            </a:r>
            <a:r>
              <a:rPr lang="en-US" dirty="0"/>
              <a:t>)    Project Description.</a:t>
            </a:r>
          </a:p>
          <a:p>
            <a:pPr lvl="1"/>
            <a:r>
              <a:rPr lang="en-US" dirty="0"/>
              <a:t>b)    Different functions with a brief introduction.</a:t>
            </a:r>
          </a:p>
          <a:p>
            <a:pPr lvl="1"/>
            <a:r>
              <a:rPr lang="en-US" dirty="0"/>
              <a:t>c)    Underlying data structure/used files.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)</a:t>
            </a:r>
            <a:r>
              <a:rPr lang="en-US" dirty="0"/>
              <a:t>    Source code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)</a:t>
            </a:r>
            <a:r>
              <a:rPr lang="en-US" dirty="0"/>
              <a:t>    Output (With at least three test cases)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)</a:t>
            </a:r>
            <a:r>
              <a:rPr lang="en-US" dirty="0"/>
              <a:t>    Discussion and future work.</a:t>
            </a:r>
          </a:p>
          <a:p>
            <a:pPr marL="0" indent="0">
              <a:buClr>
                <a:schemeClr val="tx2">
                  <a:lumMod val="50000"/>
                </a:schemeClr>
              </a:buClr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 descr="Man's arms dressed in a suit pointing at documents on his desk.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9600" y="951343"/>
            <a:ext cx="4370388" cy="6488727"/>
          </a:xfrm>
        </p:spPr>
      </p:pic>
      <p:sp>
        <p:nvSpPr>
          <p:cNvPr id="10" name="TextBox 9"/>
          <p:cNvSpPr txBox="1"/>
          <p:nvPr/>
        </p:nvSpPr>
        <p:spPr>
          <a:xfrm>
            <a:off x="1190443" y="3260784"/>
            <a:ext cx="4994697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19728" y="0"/>
            <a:ext cx="4352544" cy="252754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Project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Description</a:t>
            </a:r>
            <a:endParaRPr lang="en-IN" sz="4000" dirty="0"/>
          </a:p>
        </p:txBody>
      </p:sp>
      <p:graphicFrame>
        <p:nvGraphicFramePr>
          <p:cNvPr id="8" name="Picture Placeholder 7"/>
          <p:cNvGraphicFramePr>
            <a:graphicFrameLocks noGrp="1"/>
          </p:cNvGraphicFramePr>
          <p:nvPr>
            <p:ph type="pic" sz="quarter" idx="16"/>
            <p:extLst>
              <p:ext uri="{D42A27DB-BD31-4B8C-83A1-F6EECF244321}">
                <p14:modId xmlns:p14="http://schemas.microsoft.com/office/powerpoint/2010/main" val="3425374946"/>
              </p:ext>
            </p:extLst>
          </p:nvPr>
        </p:nvGraphicFramePr>
        <p:xfrm>
          <a:off x="419893" y="733244"/>
          <a:ext cx="3332597" cy="1388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9893" y="3062378"/>
            <a:ext cx="11464505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project, we have made 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Agency cum Service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 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C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Our Program contains the following features :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1)It takes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customers’s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Personal Info and accepts or rejects the orders depending on availability of stock.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2)It search In data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records(Files) and if we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have a order then we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contact the customer providing the details.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3)New cars can be added to the stock only by a Company Member.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4)It Keeps all the data of last sold car.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5)It keeps secure all the data as Company Employees have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Login into 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unique Username &amp; Password.</a:t>
            </a:r>
          </a:p>
          <a:p>
            <a:endParaRPr lang="en-IN" dirty="0">
              <a:solidFill>
                <a:schemeClr val="tx2">
                  <a:lumMod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5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11" name="Picture Placeholder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IN" sz="3400" dirty="0">
                <a:solidFill>
                  <a:schemeClr val="accent1">
                    <a:lumMod val="75000"/>
                  </a:schemeClr>
                </a:solidFill>
              </a:rPr>
              <a:t>Different Functions Used With its Description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19728" y="2426688"/>
            <a:ext cx="435254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9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UI Designing And Delay</a:t>
            </a:r>
            <a:endParaRPr lang="en-IN" sz="29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3163733"/>
            <a:ext cx="11377894" cy="29696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85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Different Functions Used With its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Description contd.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61" y="2336333"/>
            <a:ext cx="10065092" cy="3926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8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08753" y="-1"/>
            <a:ext cx="4563519" cy="2424023"/>
          </a:xfrm>
          <a:solidFill>
            <a:schemeClr val="accent4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Data Structures used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 the Project</a:t>
            </a:r>
            <a:r>
              <a:rPr lang="en-US" sz="3000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  <a:t/>
            </a:r>
            <a:br>
              <a:rPr lang="en-US" sz="3000" dirty="0" smtClean="0">
                <a:solidFill>
                  <a:srgbClr val="002060"/>
                </a:solidFill>
                <a:latin typeface="Monotype Corsiva" panose="03010101010201010101" pitchFamily="66" charset="0"/>
              </a:rPr>
            </a:br>
            <a:endParaRPr lang="en-IN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4" y="3090639"/>
            <a:ext cx="2257425" cy="2028825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428897" y="5411569"/>
            <a:ext cx="288032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Demi" panose="020B0703020102020204" pitchFamily="34" charset="0"/>
              </a:rPr>
              <a:t>Stack</a:t>
            </a:r>
            <a:r>
              <a:rPr lang="en-IN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41" y="855846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Monotype Corsiva" panose="03010101010201010101" pitchFamily="66" charset="0"/>
                <a:ea typeface="+mj-ea"/>
                <a:cs typeface="+mj-cs"/>
              </a:rPr>
              <a:t>1)Stack</a:t>
            </a:r>
            <a:br>
              <a:rPr lang="en-US" sz="2400" b="1" dirty="0">
                <a:solidFill>
                  <a:schemeClr val="tx1">
                    <a:lumMod val="75000"/>
                  </a:schemeClr>
                </a:solidFill>
                <a:latin typeface="Monotype Corsiva" panose="03010101010201010101" pitchFamily="66" charset="0"/>
                <a:ea typeface="+mj-ea"/>
                <a:cs typeface="+mj-cs"/>
              </a:rPr>
            </a:b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Monotype Corsiva" panose="03010101010201010101" pitchFamily="66" charset="0"/>
                <a:ea typeface="+mj-ea"/>
                <a:cs typeface="+mj-cs"/>
              </a:rPr>
              <a:t>2)Queue</a:t>
            </a:r>
            <a:br>
              <a:rPr lang="en-US" sz="2400" b="1" dirty="0">
                <a:solidFill>
                  <a:schemeClr val="tx1">
                    <a:lumMod val="75000"/>
                  </a:schemeClr>
                </a:solidFill>
                <a:latin typeface="Monotype Corsiva" panose="03010101010201010101" pitchFamily="66" charset="0"/>
                <a:ea typeface="+mj-ea"/>
                <a:cs typeface="+mj-cs"/>
              </a:rPr>
            </a:b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Monotype Corsiva" panose="03010101010201010101" pitchFamily="66" charset="0"/>
                <a:ea typeface="+mj-ea"/>
                <a:cs typeface="+mj-cs"/>
              </a:rPr>
              <a:t>3)Linked List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753" y="2922784"/>
            <a:ext cx="764504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19728" y="0"/>
            <a:ext cx="4352544" cy="2299716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Structures used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Project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contd.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13" y="5193102"/>
            <a:ext cx="5184475" cy="9849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2" y="725636"/>
            <a:ext cx="2428875" cy="188595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12" name="Rectangle 11"/>
          <p:cNvSpPr/>
          <p:nvPr/>
        </p:nvSpPr>
        <p:spPr>
          <a:xfrm>
            <a:off x="197419" y="3869723"/>
            <a:ext cx="57548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Queue Contain Three Function to Store Car Order given by customer.</a:t>
            </a:r>
          </a:p>
          <a:p>
            <a:pPr marL="4572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-It Add car Order to the queue.</a:t>
            </a:r>
          </a:p>
          <a:p>
            <a:pPr marL="4572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 it help to delete car order</a:t>
            </a:r>
          </a:p>
          <a:p>
            <a:pPr marL="4572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Display- this function used by customer to display his/her order.</a:t>
            </a:r>
          </a:p>
          <a:p>
            <a:pPr marL="45720" indent="0">
              <a:buNone/>
            </a:pPr>
            <a:r>
              <a:rPr lang="en-IN" dirty="0"/>
              <a:t>Queue are necessary because of first in first out property.</a:t>
            </a:r>
          </a:p>
          <a:p>
            <a:pPr marL="45720" indent="0">
              <a:buNone/>
            </a:pP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0" y="2424023"/>
            <a:ext cx="0" cy="4261449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6000" y="2347938"/>
            <a:ext cx="6096000" cy="20617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IN" sz="15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15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Create_List</a:t>
            </a:r>
            <a:r>
              <a:rPr lang="en-IN" sz="15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-: This Function take parameter as total no. of order and create a 			linked list to store car order name.</a:t>
            </a:r>
            <a:endParaRPr lang="en-IN" sz="1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IN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2)</a:t>
            </a:r>
            <a:r>
              <a:rPr lang="en-IN" sz="15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Delete_List</a:t>
            </a:r>
            <a:r>
              <a:rPr lang="en-IN" sz="15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-: This Help  to Delete Car name that added by mistake</a:t>
            </a:r>
            <a:endParaRPr lang="en-IN" sz="1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IN" sz="15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IN" sz="15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Display_List</a:t>
            </a:r>
            <a:r>
              <a:rPr lang="en-IN" sz="15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-: This display the Linked list element that admin has added.</a:t>
            </a:r>
            <a:endParaRPr lang="en-IN" sz="15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 bwMode="auto">
          <a:xfrm>
            <a:off x="7909521" y="4457878"/>
            <a:ext cx="2468957" cy="5885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Linked List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22" name="Title 1"/>
          <p:cNvSpPr>
            <a:spLocks noGrp="1"/>
          </p:cNvSpPr>
          <p:nvPr/>
        </p:nvSpPr>
        <p:spPr bwMode="auto">
          <a:xfrm>
            <a:off x="2060726" y="2950233"/>
            <a:ext cx="1726272" cy="5808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Queue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44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880</Words>
  <Application>Microsoft Office PowerPoint</Application>
  <PresentationFormat>Widescreen</PresentationFormat>
  <Paragraphs>199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Unicode MS</vt:lpstr>
      <vt:lpstr>Arial</vt:lpstr>
      <vt:lpstr>Calibri</vt:lpstr>
      <vt:lpstr>Century Gothic</vt:lpstr>
      <vt:lpstr>Franklin Gothic Demi</vt:lpstr>
      <vt:lpstr>Monotype Corsiva</vt:lpstr>
      <vt:lpstr>Palatino Linotype</vt:lpstr>
      <vt:lpstr>Stencil</vt:lpstr>
      <vt:lpstr>Tahoma</vt:lpstr>
      <vt:lpstr>Times New Roman</vt:lpstr>
      <vt:lpstr>Wingdings</vt:lpstr>
      <vt:lpstr>Financial_PitchDeck_MO-v6</vt:lpstr>
      <vt:lpstr>PROJECT ON DATA STRUCTURE AND ALGORITHMS</vt:lpstr>
      <vt:lpstr>ABOUT US</vt:lpstr>
      <vt:lpstr>TOPIC</vt:lpstr>
      <vt:lpstr>INDEX</vt:lpstr>
      <vt:lpstr>Project  Description</vt:lpstr>
      <vt:lpstr>Different Functions Used With its Description </vt:lpstr>
      <vt:lpstr>Different Functions Used With its Description contd.</vt:lpstr>
      <vt:lpstr>Data Structures used in the Project </vt:lpstr>
      <vt:lpstr>Data Structures used in the Project contd.</vt:lpstr>
      <vt:lpstr>Header Files that were used ….</vt:lpstr>
      <vt:lpstr>Source Code -Part  1 HeaderFile / Declaration</vt:lpstr>
      <vt:lpstr>Source Code---Part 2 ---Designing Function</vt:lpstr>
      <vt:lpstr>Source Code ----Part 3 DS Queue And Stack</vt:lpstr>
      <vt:lpstr>Source Code ----Part 4: Linkedlist</vt:lpstr>
      <vt:lpstr>Source Code : Part 5: Write On File</vt:lpstr>
      <vt:lpstr>Source Code ---:part 6 –Search Element In File And Linked list</vt:lpstr>
      <vt:lpstr>Source Code Part 7: Admin Function</vt:lpstr>
      <vt:lpstr>Source Code : part 8 Guest Session</vt:lpstr>
      <vt:lpstr>Part 8 : continue----</vt:lpstr>
      <vt:lpstr>Source code part 9 Main function</vt:lpstr>
      <vt:lpstr>OUTPUT</vt:lpstr>
      <vt:lpstr>OUTPUT</vt:lpstr>
      <vt:lpstr>DISCUSSION &amp; FUTURE ASPECTS</vt:lpstr>
      <vt:lpstr>OUR TEAM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2019-11-20T05:08:54Z</dcterms:created>
  <dcterms:modified xsi:type="dcterms:W3CDTF">2019-11-29T03:22:53Z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