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160300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335670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7994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70122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3075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2318192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1692171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102317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388648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C7023-EF58-4058-B7CD-751961CC58A7}" type="datetimeFigureOut">
              <a:rPr lang="en-IN" smtClean="0"/>
              <a:t>10-09-2019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356750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C7023-EF58-4058-B7CD-751961CC58A7}" type="datetimeFigureOut">
              <a:rPr lang="en-IN" smtClean="0"/>
              <a:t>10-09-2019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222021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C7023-EF58-4058-B7CD-751961CC58A7}" type="datetimeFigureOut">
              <a:rPr lang="en-IN" smtClean="0"/>
              <a:t>10-09-2019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22439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C7023-EF58-4058-B7CD-751961CC58A7}" type="datetimeFigureOut">
              <a:rPr lang="en-IN" smtClean="0"/>
              <a:t>10-09-2019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343104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C7023-EF58-4058-B7CD-751961CC58A7}" type="datetimeFigureOut">
              <a:rPr lang="en-IN" smtClean="0"/>
              <a:t>10-09-2019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57097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C7023-EF58-4058-B7CD-751961CC58A7}" type="datetimeFigureOut">
              <a:rPr lang="en-IN" smtClean="0"/>
              <a:t>10-09-2019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133631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C7023-EF58-4058-B7CD-751961CC58A7}" type="datetimeFigureOut">
              <a:rPr lang="en-IN" smtClean="0"/>
              <a:t>10-09-2019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DEFBC-FB1D-4AD9-AEC5-60AF765A7172}" type="slidenum">
              <a:rPr lang="en-IN" smtClean="0"/>
              <a:t>‹#›</a:t>
            </a:fld>
            <a:endParaRPr lang="en-IN"/>
          </a:p>
        </p:txBody>
      </p:sp>
    </p:spTree>
    <p:extLst>
      <p:ext uri="{BB962C8B-B14F-4D97-AF65-F5344CB8AC3E}">
        <p14:creationId xmlns:p14="http://schemas.microsoft.com/office/powerpoint/2010/main" val="374618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2C7023-EF58-4058-B7CD-751961CC58A7}" type="datetimeFigureOut">
              <a:rPr lang="en-IN" smtClean="0"/>
              <a:t>10-09-2019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BDEFBC-FB1D-4AD9-AEC5-60AF765A7172}" type="slidenum">
              <a:rPr lang="en-IN" smtClean="0"/>
              <a:t>‹#›</a:t>
            </a:fld>
            <a:endParaRPr lang="en-IN"/>
          </a:p>
        </p:txBody>
      </p:sp>
    </p:spTree>
    <p:extLst>
      <p:ext uri="{BB962C8B-B14F-4D97-AF65-F5344CB8AC3E}">
        <p14:creationId xmlns:p14="http://schemas.microsoft.com/office/powerpoint/2010/main" val="2884631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it kanpur logo">
            <a:extLst>
              <a:ext uri="{FF2B5EF4-FFF2-40B4-BE49-F238E27FC236}">
                <a16:creationId xmlns:a16="http://schemas.microsoft.com/office/drawing/2014/main" xmlns="" id="{E8A63DEC-80FA-4E67-B802-152AD6913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868" y="1774665"/>
            <a:ext cx="2341642" cy="23261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5031AB73-8601-4AC6-A1E2-755F6EF48051}"/>
              </a:ext>
            </a:extLst>
          </p:cNvPr>
          <p:cNvSpPr/>
          <p:nvPr/>
        </p:nvSpPr>
        <p:spPr>
          <a:xfrm>
            <a:off x="643812" y="753060"/>
            <a:ext cx="9265297" cy="4308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UTM coordinate system and its transformation to spherical coordinate system</a:t>
            </a:r>
            <a:r>
              <a:rPr lang="en-IN" sz="2200"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xmlns="" id="{978624DD-B00D-4B64-8369-D86EDBCD4D9D}"/>
              </a:ext>
            </a:extLst>
          </p:cNvPr>
          <p:cNvSpPr/>
          <p:nvPr/>
        </p:nvSpPr>
        <p:spPr>
          <a:xfrm>
            <a:off x="2967135" y="4981319"/>
            <a:ext cx="6018245" cy="70788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Term paper report by:-</a:t>
            </a:r>
            <a:r>
              <a:rPr lang="en-US" dirty="0" err="1">
                <a:latin typeface="Times New Roman" panose="02020603050405020304" pitchFamily="18" charset="0"/>
                <a:cs typeface="Times New Roman" panose="02020603050405020304" pitchFamily="18" charset="0"/>
              </a:rPr>
              <a:t>Shubham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Kumar           (</a:t>
            </a:r>
            <a:r>
              <a:rPr lang="en-US" dirty="0">
                <a:latin typeface="Times New Roman" panose="02020603050405020304" pitchFamily="18" charset="0"/>
                <a:cs typeface="Times New Roman" panose="02020603050405020304" pitchFamily="18" charset="0"/>
              </a:rPr>
              <a:t>19103080)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Rohit</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Jagannath</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Dhote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19103065)</a:t>
            </a:r>
          </a:p>
        </p:txBody>
      </p:sp>
    </p:spTree>
    <p:extLst>
      <p:ext uri="{BB962C8B-B14F-4D97-AF65-F5344CB8AC3E}">
        <p14:creationId xmlns:p14="http://schemas.microsoft.com/office/powerpoint/2010/main" val="2603554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FF9AE0F-C242-45D5-B063-9000DE9FF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822" y="1912775"/>
            <a:ext cx="3459713" cy="4717790"/>
          </a:xfrm>
          <a:prstGeom prst="rect">
            <a:avLst/>
          </a:prstGeom>
        </p:spPr>
      </p:pic>
      <p:sp>
        <p:nvSpPr>
          <p:cNvPr id="6" name="Rectangle 5">
            <a:extLst>
              <a:ext uri="{FF2B5EF4-FFF2-40B4-BE49-F238E27FC236}">
                <a16:creationId xmlns:a16="http://schemas.microsoft.com/office/drawing/2014/main" xmlns="" id="{20116151-5A48-4340-8ECC-C956EFF037A7}"/>
              </a:ext>
            </a:extLst>
          </p:cNvPr>
          <p:cNvSpPr/>
          <p:nvPr/>
        </p:nvSpPr>
        <p:spPr>
          <a:xfrm>
            <a:off x="270588" y="147325"/>
            <a:ext cx="9032032"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When we use UTM cell, X-axis is called easting, and Y-axis is called northing. Unit of measurement is metres.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Along the centre of the grid easting is always taken as 500000.</a:t>
            </a:r>
          </a:p>
        </p:txBody>
      </p:sp>
    </p:spTree>
    <p:extLst>
      <p:ext uri="{BB962C8B-B14F-4D97-AF65-F5344CB8AC3E}">
        <p14:creationId xmlns:p14="http://schemas.microsoft.com/office/powerpoint/2010/main" val="149957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7DD2674-3D2E-44C8-A5FC-8470A2FE4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64" y="1899196"/>
            <a:ext cx="6364060" cy="4377815"/>
          </a:xfrm>
          <a:prstGeom prst="rect">
            <a:avLst/>
          </a:prstGeom>
        </p:spPr>
      </p:pic>
      <p:sp>
        <p:nvSpPr>
          <p:cNvPr id="6" name="Rectangle 5">
            <a:extLst>
              <a:ext uri="{FF2B5EF4-FFF2-40B4-BE49-F238E27FC236}">
                <a16:creationId xmlns:a16="http://schemas.microsoft.com/office/drawing/2014/main" xmlns="" id="{AAD5DBE1-8BBD-411C-86A4-CB6F257A8F01}"/>
              </a:ext>
            </a:extLst>
          </p:cNvPr>
          <p:cNvSpPr/>
          <p:nvPr/>
        </p:nvSpPr>
        <p:spPr>
          <a:xfrm>
            <a:off x="279919" y="412207"/>
            <a:ext cx="8640146" cy="1200329"/>
          </a:xfrm>
          <a:prstGeom prst="rect">
            <a:avLst/>
          </a:prstGeom>
        </p:spPr>
        <p:txBody>
          <a:bodyPr wrap="square">
            <a:spAutoFit/>
          </a:bodyPr>
          <a:lstStyle/>
          <a:p>
            <a:pPr marL="285750" indent="-285750" fontAlgn="base">
              <a:buFont typeface="Arial" panose="020B0604020202020204" pitchFamily="34" charset="0"/>
              <a:buChar char="•"/>
            </a:pPr>
            <a:r>
              <a:rPr lang="en-US" dirty="0">
                <a:solidFill>
                  <a:srgbClr val="000000"/>
                </a:solidFill>
                <a:latin typeface="Roboto"/>
              </a:rPr>
              <a:t>In the northern hemisphere, the equator has a northing value of 0 meters.</a:t>
            </a:r>
          </a:p>
          <a:p>
            <a:pPr fontAlgn="base"/>
            <a:endParaRPr lang="en-US" dirty="0">
              <a:solidFill>
                <a:srgbClr val="000000"/>
              </a:solidFill>
              <a:latin typeface="Roboto"/>
            </a:endParaRPr>
          </a:p>
          <a:p>
            <a:pPr marL="285750" indent="-285750" fontAlgn="base">
              <a:buFont typeface="Arial" panose="020B0604020202020204" pitchFamily="34" charset="0"/>
              <a:buChar char="•"/>
            </a:pPr>
            <a:r>
              <a:rPr lang="en-US" dirty="0">
                <a:solidFill>
                  <a:srgbClr val="000000"/>
                </a:solidFill>
                <a:latin typeface="Roboto"/>
              </a:rPr>
              <a:t>In the southern hemisphere, the equator starts at 10,000,000 meters northing values.</a:t>
            </a:r>
            <a:endParaRPr lang="en-US" b="0" i="0" dirty="0">
              <a:solidFill>
                <a:srgbClr val="000000"/>
              </a:solidFill>
              <a:effectLst/>
              <a:latin typeface="Roboto"/>
            </a:endParaRPr>
          </a:p>
        </p:txBody>
      </p:sp>
    </p:spTree>
    <p:extLst>
      <p:ext uri="{BB962C8B-B14F-4D97-AF65-F5344CB8AC3E}">
        <p14:creationId xmlns:p14="http://schemas.microsoft.com/office/powerpoint/2010/main" val="4187380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A58F9D-35F1-4005-9F89-EC0F929DF30F}"/>
              </a:ext>
            </a:extLst>
          </p:cNvPr>
          <p:cNvSpPr/>
          <p:nvPr/>
        </p:nvSpPr>
        <p:spPr>
          <a:xfrm>
            <a:off x="0" y="287285"/>
            <a:ext cx="9619861"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Conversion from UTM coordinate system to </a:t>
            </a:r>
            <a:r>
              <a:rPr lang="en-US" sz="2800" dirty="0" smtClean="0">
                <a:latin typeface="Times New Roman" panose="02020603050405020304" pitchFamily="18" charset="0"/>
                <a:cs typeface="Times New Roman" panose="02020603050405020304" pitchFamily="18" charset="0"/>
              </a:rPr>
              <a:t>Geodetic </a:t>
            </a:r>
            <a:r>
              <a:rPr lang="en-US" sz="2800" dirty="0">
                <a:latin typeface="Times New Roman" panose="02020603050405020304" pitchFamily="18" charset="0"/>
                <a:cs typeface="Times New Roman" panose="02020603050405020304" pitchFamily="18" charset="0"/>
              </a:rPr>
              <a:t>coordinate </a:t>
            </a:r>
            <a:r>
              <a:rPr lang="en-US" sz="2800" dirty="0" smtClean="0">
                <a:latin typeface="Times New Roman" panose="02020603050405020304" pitchFamily="18" charset="0"/>
                <a:cs typeface="Times New Roman" panose="02020603050405020304" pitchFamily="18" charset="0"/>
              </a:rPr>
              <a:t>system</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6" y="1510333"/>
            <a:ext cx="9451628" cy="29689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76" y="5060462"/>
            <a:ext cx="6833707" cy="7704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075" y="5843272"/>
            <a:ext cx="6833707" cy="581229"/>
          </a:xfrm>
          <a:prstGeom prst="rect">
            <a:avLst/>
          </a:prstGeom>
        </p:spPr>
      </p:pic>
    </p:spTree>
    <p:extLst>
      <p:ext uri="{BB962C8B-B14F-4D97-AF65-F5344CB8AC3E}">
        <p14:creationId xmlns:p14="http://schemas.microsoft.com/office/powerpoint/2010/main" val="386310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773" y="655775"/>
            <a:ext cx="4314618" cy="10573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73" y="1713160"/>
            <a:ext cx="4314618" cy="8445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773" y="2557670"/>
            <a:ext cx="4314618" cy="84813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3391" y="655775"/>
            <a:ext cx="3705225" cy="5067300"/>
          </a:xfrm>
          <a:prstGeom prst="rect">
            <a:avLst/>
          </a:prstGeom>
        </p:spPr>
      </p:pic>
    </p:spTree>
    <p:extLst>
      <p:ext uri="{BB962C8B-B14F-4D97-AF65-F5344CB8AC3E}">
        <p14:creationId xmlns:p14="http://schemas.microsoft.com/office/powerpoint/2010/main" val="2277555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Spherical coordinate system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96603" y="1643754"/>
                <a:ext cx="5405414" cy="5214246"/>
              </a:xfrm>
            </p:spPr>
            <p:txBody>
              <a:bodyPr>
                <a:normAutofit/>
              </a:bodyPr>
              <a:lstStyle/>
              <a:p>
                <a:r>
                  <a:rPr lang="en-US" dirty="0" smtClean="0"/>
                  <a:t>R = 6,371,000 meters</a:t>
                </a:r>
              </a:p>
              <a:p>
                <a:r>
                  <a:rPr lang="en-US" dirty="0" smtClean="0"/>
                  <a:t>a = b = R = 6,371,000 meters</a:t>
                </a:r>
              </a:p>
              <a:p>
                <a:r>
                  <a:rPr lang="en-US" dirty="0" smtClean="0"/>
                  <a:t>e = </a:t>
                </a:r>
                <a14:m>
                  <m:oMath xmlns:m="http://schemas.openxmlformats.org/officeDocument/2006/math">
                    <m:rad>
                      <m:radPr>
                        <m:degHide m:val="on"/>
                        <m:ctrlPr>
                          <a:rPr lang="en-US" i="1">
                            <a:latin typeface="Cambria Math" panose="02040503050406030204" pitchFamily="18" charset="0"/>
                          </a:rPr>
                        </m:ctrlPr>
                      </m:radPr>
                      <m:deg/>
                      <m:e>
                        <m:r>
                          <m:rPr>
                            <m:nor/>
                          </m:rPr>
                          <a:rPr lang="en-US" dirty="0"/>
                          <m:t>(</m:t>
                        </m:r>
                        <m:r>
                          <m:rPr>
                            <m:nor/>
                          </m:rPr>
                          <a:rPr lang="en-US" dirty="0"/>
                          <m:t>a</m:t>
                        </m:r>
                        <m:r>
                          <m:rPr>
                            <m:nor/>
                          </m:rPr>
                          <a:rPr lang="en-US" b="1" baseline="30000" dirty="0"/>
                          <m:t>2</m:t>
                        </m:r>
                        <m:r>
                          <m:rPr>
                            <m:nor/>
                          </m:rPr>
                          <a:rPr lang="en-US" dirty="0"/>
                          <m:t>−</m:t>
                        </m:r>
                        <m:r>
                          <m:rPr>
                            <m:nor/>
                          </m:rPr>
                          <a:rPr lang="en-US" dirty="0"/>
                          <m:t>b</m:t>
                        </m:r>
                        <m:r>
                          <m:rPr>
                            <m:nor/>
                          </m:rPr>
                          <a:rPr lang="en-US" b="1" baseline="30000" dirty="0"/>
                          <m:t>2</m:t>
                        </m:r>
                        <m:r>
                          <m:rPr>
                            <m:nor/>
                          </m:rPr>
                          <a:rPr lang="en-US" dirty="0"/>
                          <m:t>)/</m:t>
                        </m:r>
                        <m:r>
                          <m:rPr>
                            <m:nor/>
                          </m:rPr>
                          <a:rPr lang="en-US" dirty="0"/>
                          <m:t>a</m:t>
                        </m:r>
                        <m:r>
                          <m:rPr>
                            <m:nor/>
                          </m:rPr>
                          <a:rPr lang="en-US" b="1" baseline="30000" dirty="0"/>
                          <m:t>2</m:t>
                        </m:r>
                        <m:r>
                          <m:rPr>
                            <m:nor/>
                          </m:rPr>
                          <a:rPr lang="en-US" b="1" i="0" baseline="30000" dirty="0" smtClean="0"/>
                          <m:t> </m:t>
                        </m:r>
                      </m:e>
                    </m:rad>
                  </m:oMath>
                </a14:m>
                <a:r>
                  <a:rPr lang="en-US" dirty="0" smtClean="0"/>
                  <a:t>= 0</a:t>
                </a:r>
              </a:p>
              <a:p>
                <a:r>
                  <a:rPr lang="en-US" dirty="0" smtClean="0"/>
                  <a:t>e’ = 0</a:t>
                </a:r>
              </a:p>
              <a:p>
                <a:r>
                  <a:rPr lang="en-US" dirty="0"/>
                  <a:t>e</a:t>
                </a:r>
                <a:r>
                  <a:rPr lang="en-US" b="1" baseline="-25000" dirty="0" smtClean="0"/>
                  <a:t>1</a:t>
                </a:r>
                <a:r>
                  <a:rPr lang="en-US" dirty="0" smtClean="0"/>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𝑒</m:t>
                            </m:r>
                            <m:r>
                              <a:rPr lang="en-US" sz="2400" i="1" baseline="30000">
                                <a:latin typeface="Cambria Math" panose="02040503050406030204" pitchFamily="18" charset="0"/>
                              </a:rPr>
                              <m:t>2</m:t>
                            </m:r>
                          </m:e>
                        </m:d>
                        <m:r>
                          <a:rPr lang="en-US" sz="2400" i="1" baseline="30000">
                            <a:latin typeface="Cambria Math" panose="02040503050406030204" pitchFamily="18" charset="0"/>
                          </a:rPr>
                          <m:t>0.5</m:t>
                        </m:r>
                      </m:num>
                      <m:den>
                        <m:r>
                          <a:rPr lang="en-US" sz="2400" i="1">
                            <a:latin typeface="Cambria Math" panose="02040503050406030204" pitchFamily="18" charset="0"/>
                          </a:rPr>
                          <m:t>1+</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𝑒</m:t>
                            </m:r>
                            <m:r>
                              <a:rPr lang="en-US" sz="2400" i="1" baseline="30000">
                                <a:latin typeface="Cambria Math" panose="02040503050406030204" pitchFamily="18" charset="0"/>
                              </a:rPr>
                              <m:t>2</m:t>
                            </m:r>
                          </m:e>
                        </m:d>
                        <m:r>
                          <a:rPr lang="en-US" sz="2400" i="1" baseline="30000">
                            <a:latin typeface="Cambria Math" panose="02040503050406030204" pitchFamily="18" charset="0"/>
                          </a:rPr>
                          <m:t>0.5</m:t>
                        </m:r>
                      </m:den>
                    </m:f>
                  </m:oMath>
                </a14:m>
                <a:r>
                  <a:rPr lang="en-US" sz="2400" dirty="0" smtClean="0"/>
                  <a:t>  = </a:t>
                </a:r>
                <a:r>
                  <a:rPr lang="en-US" sz="2400" dirty="0" smtClean="0"/>
                  <a:t>0</a:t>
                </a:r>
                <a:endParaRPr lang="en-US" sz="2400" dirty="0" smtClean="0"/>
              </a:p>
              <a:p>
                <a:r>
                  <a:rPr lang="el-GR" sz="2400" dirty="0" smtClean="0"/>
                  <a:t>μ</a:t>
                </a:r>
                <a:r>
                  <a:rPr lang="en-US" sz="2400" dirty="0" smtClean="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𝑚</m:t>
                        </m:r>
                      </m:num>
                      <m:den>
                        <m:r>
                          <a:rPr lang="en-US" sz="2800" b="0" i="1" smtClean="0">
                            <a:latin typeface="Cambria Math" panose="02040503050406030204" pitchFamily="18" charset="0"/>
                          </a:rPr>
                          <m:t>𝑅</m:t>
                        </m:r>
                      </m:den>
                    </m:f>
                  </m:oMath>
                </a14:m>
                <a:endParaRPr lang="en-US" sz="2800" dirty="0" smtClean="0"/>
              </a:p>
              <a:p>
                <a:r>
                  <a:rPr lang="en-US" dirty="0" smtClean="0"/>
                  <a:t>T</a:t>
                </a:r>
                <a:r>
                  <a:rPr lang="en-US" baseline="-25000" dirty="0" smtClean="0"/>
                  <a:t>1</a:t>
                </a:r>
                <a:r>
                  <a:rPr lang="en-US" dirty="0" smtClean="0"/>
                  <a:t> = tan</a:t>
                </a:r>
                <a:r>
                  <a:rPr lang="en-US" baseline="30000" dirty="0" smtClean="0"/>
                  <a:t>2</a:t>
                </a:r>
                <a:r>
                  <a:rPr lang="az-Cyrl-AZ" dirty="0" smtClean="0"/>
                  <a:t>ф</a:t>
                </a:r>
                <a:r>
                  <a:rPr lang="en-US" baseline="-25000" dirty="0" smtClean="0"/>
                  <a:t>1</a:t>
                </a:r>
              </a:p>
              <a:p>
                <a:r>
                  <a:rPr lang="en-US" dirty="0" smtClean="0"/>
                  <a:t>C</a:t>
                </a:r>
                <a:r>
                  <a:rPr lang="en-US" baseline="-25000" dirty="0" smtClean="0"/>
                  <a:t>1</a:t>
                </a:r>
                <a:r>
                  <a:rPr lang="en-US" dirty="0" smtClean="0"/>
                  <a:t> = e’</a:t>
                </a:r>
                <a:r>
                  <a:rPr lang="en-US" baseline="30000" dirty="0" smtClean="0"/>
                  <a:t>2</a:t>
                </a:r>
                <a:r>
                  <a:rPr lang="en-US" dirty="0" smtClean="0"/>
                  <a:t> * cos2</a:t>
                </a:r>
                <a:r>
                  <a:rPr lang="az-Cyrl-AZ" dirty="0" smtClean="0"/>
                  <a:t>ф</a:t>
                </a:r>
                <a:r>
                  <a:rPr lang="en-US" baseline="-25000" dirty="0" smtClean="0"/>
                  <a:t>1 </a:t>
                </a:r>
                <a:r>
                  <a:rPr lang="en-US" dirty="0" smtClean="0"/>
                  <a:t>= 0</a:t>
                </a:r>
              </a:p>
              <a:p>
                <a:r>
                  <a:rPr lang="en-US" dirty="0" smtClean="0"/>
                  <a:t>D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num>
                      <m:den>
                        <m:r>
                          <a:rPr lang="en-US" sz="2800" b="0" i="1" smtClean="0">
                            <a:latin typeface="Cambria Math" panose="02040503050406030204" pitchFamily="18" charset="0"/>
                          </a:rPr>
                          <m:t>𝑁</m:t>
                        </m:r>
                        <m:r>
                          <a:rPr lang="en-US" sz="2800" b="0" i="1" baseline="-25000"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baseline="-25000" smtClean="0">
                            <a:latin typeface="Cambria Math" panose="02040503050406030204" pitchFamily="18" charset="0"/>
                          </a:rPr>
                          <m:t>0</m:t>
                        </m:r>
                      </m:den>
                    </m:f>
                  </m:oMath>
                </a14:m>
                <a:r>
                  <a:rPr lang="en-US" sz="2800" dirty="0" smtClean="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num>
                      <m:den>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baseline="-25000" smtClean="0">
                            <a:latin typeface="Cambria Math" panose="02040503050406030204" pitchFamily="18" charset="0"/>
                          </a:rPr>
                          <m:t>0</m:t>
                        </m:r>
                      </m:den>
                    </m:f>
                  </m:oMath>
                </a14:m>
                <a:r>
                  <a:rPr lang="en-US" sz="2800" dirty="0" smtClean="0"/>
                  <a:t>        </a:t>
                </a:r>
                <a:r>
                  <a:rPr lang="en-US" dirty="0" smtClean="0"/>
                  <a:t>where  k</a:t>
                </a:r>
                <a:r>
                  <a:rPr lang="en-US" baseline="-25000" dirty="0" smtClean="0"/>
                  <a:t>0 </a:t>
                </a:r>
                <a:r>
                  <a:rPr lang="en-US" dirty="0" smtClean="0"/>
                  <a:t>= 0.9996</a:t>
                </a:r>
                <a:endParaRPr lang="en-US" sz="2800" baseline="-25000" dirty="0" smtClean="0"/>
              </a:p>
              <a:p>
                <a:endParaRPr lang="en-US" baseline="-25000" dirty="0" smtClean="0"/>
              </a:p>
              <a:p>
                <a:endParaRPr lang="en-US" b="1" baseline="-25000" dirty="0" smtClean="0"/>
              </a:p>
              <a:p>
                <a:endParaRPr lang="en-US" b="1" baseline="3000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96603" y="1643754"/>
                <a:ext cx="5405414" cy="5214246"/>
              </a:xfrm>
              <a:blipFill rotWithShape="0">
                <a:blip r:embed="rId2"/>
                <a:stretch>
                  <a:fillRect l="-903" t="-819"/>
                </a:stretch>
              </a:blipFill>
            </p:spPr>
            <p:txBody>
              <a:bodyPr/>
              <a:lstStyle/>
              <a:p>
                <a:r>
                  <a:rPr lang="en-US">
                    <a:noFill/>
                  </a:rPr>
                  <a:t> </a:t>
                </a:r>
              </a:p>
            </p:txBody>
          </p:sp>
        </mc:Fallback>
      </mc:AlternateContent>
      <p:sp>
        <p:nvSpPr>
          <p:cNvPr id="5" name="TextBox 4"/>
          <p:cNvSpPr txBox="1"/>
          <p:nvPr/>
        </p:nvSpPr>
        <p:spPr>
          <a:xfrm>
            <a:off x="6891130" y="1749287"/>
            <a:ext cx="292873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N</a:t>
            </a:r>
            <a:r>
              <a:rPr lang="en-US" baseline="-25000" dirty="0" smtClean="0"/>
              <a:t>1</a:t>
            </a:r>
            <a:r>
              <a:rPr lang="en-US" dirty="0" smtClean="0"/>
              <a:t> = R</a:t>
            </a:r>
          </a:p>
          <a:p>
            <a:endParaRPr lang="en-US" dirty="0" smtClean="0"/>
          </a:p>
          <a:p>
            <a:pPr marL="285750" indent="-285750">
              <a:buFont typeface="Wingdings" panose="05000000000000000000" pitchFamily="2" charset="2"/>
              <a:buChar char="Ø"/>
            </a:pPr>
            <a:r>
              <a:rPr lang="en-US" dirty="0" smtClean="0"/>
              <a:t>M</a:t>
            </a:r>
            <a:r>
              <a:rPr lang="en-US" baseline="-25000" dirty="0" smtClean="0"/>
              <a:t>1</a:t>
            </a:r>
            <a:r>
              <a:rPr lang="en-US" dirty="0" smtClean="0"/>
              <a:t> = R</a:t>
            </a:r>
            <a:endParaRPr lang="en-US" dirty="0"/>
          </a:p>
        </p:txBody>
      </p:sp>
    </p:spTree>
    <p:extLst>
      <p:ext uri="{BB962C8B-B14F-4D97-AF65-F5344CB8AC3E}">
        <p14:creationId xmlns:p14="http://schemas.microsoft.com/office/powerpoint/2010/main" val="3124507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az-Cyrl-AZ" dirty="0"/>
              <a:t>ф</a:t>
            </a:r>
            <a:r>
              <a:rPr lang="en-US" dirty="0"/>
              <a:t>1 </a:t>
            </a:r>
            <a:r>
              <a:rPr lang="en-US" dirty="0" smtClean="0"/>
              <a:t>?</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4293704"/>
                <a:ext cx="8596668" cy="2411896"/>
              </a:xfrm>
            </p:spPr>
            <p:txBody>
              <a:bodyPr/>
              <a:lstStyle/>
              <a:p>
                <a:pPr marL="0" indent="0">
                  <a:buNone/>
                </a:pPr>
                <a:r>
                  <a:rPr lang="en-US" dirty="0" smtClean="0">
                    <a:solidFill>
                      <a:schemeClr val="accent5">
                        <a:lumMod val="75000"/>
                      </a:schemeClr>
                    </a:solidFill>
                  </a:rPr>
                  <a:t>For spherical :</a:t>
                </a:r>
              </a:p>
              <a:p>
                <a:pPr marL="0" indent="0">
                  <a:buNone/>
                </a:pPr>
                <a:r>
                  <a:rPr lang="az-Cyrl-AZ" dirty="0" smtClean="0"/>
                  <a:t>Ф</a:t>
                </a:r>
                <a:r>
                  <a:rPr lang="en-US" baseline="-25000" dirty="0" smtClean="0"/>
                  <a:t>1</a:t>
                </a:r>
                <a:r>
                  <a:rPr lang="en-US" dirty="0" smtClean="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𝑚</m:t>
                        </m:r>
                      </m:num>
                      <m:den>
                        <m:r>
                          <a:rPr lang="en-US" sz="2800" b="0" i="1" smtClean="0">
                            <a:latin typeface="Cambria Math" panose="02040503050406030204" pitchFamily="18" charset="0"/>
                          </a:rPr>
                          <m:t>𝑅</m:t>
                        </m:r>
                      </m:den>
                    </m:f>
                  </m:oMath>
                </a14:m>
                <a:endParaRPr lang="en-US" sz="2800" baseline="-25000" dirty="0"/>
              </a:p>
              <a:p>
                <a:pPr marL="0" indent="0">
                  <a:buNone/>
                </a:pPr>
                <a:r>
                  <a:rPr lang="en-US" sz="2800" baseline="-25000" dirty="0" smtClean="0"/>
                  <a:t> </a:t>
                </a:r>
                <a:endParaRPr lang="en-US" sz="2800" baseline="-25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4293704"/>
                <a:ext cx="8596668" cy="2411896"/>
              </a:xfrm>
              <a:blipFill rotWithShape="0">
                <a:blip r:embed="rId2"/>
                <a:stretch>
                  <a:fillRect l="-567" t="-151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8" y="2951370"/>
            <a:ext cx="6833707" cy="5272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744" y="3494477"/>
            <a:ext cx="6833707" cy="581229"/>
          </a:xfrm>
          <a:prstGeom prst="rect">
            <a:avLst/>
          </a:prstGeom>
        </p:spPr>
      </p:pic>
      <p:sp>
        <p:nvSpPr>
          <p:cNvPr id="6" name="Rectangle 5"/>
          <p:cNvSpPr/>
          <p:nvPr/>
        </p:nvSpPr>
        <p:spPr>
          <a:xfrm>
            <a:off x="677334" y="5779810"/>
            <a:ext cx="2648162" cy="646331"/>
          </a:xfrm>
          <a:prstGeom prst="rect">
            <a:avLst/>
          </a:prstGeom>
          <a:noFill/>
        </p:spPr>
        <p:txBody>
          <a:bodyPr wrap="none" lIns="91440" tIns="45720" rIns="91440" bIns="45720">
            <a:spAutoFit/>
          </a:bodyPr>
          <a:lstStyle/>
          <a:p>
            <a:pPr algn="ctr"/>
            <a:r>
              <a:rPr lang="en-US" sz="3600" dirty="0" smtClean="0">
                <a:solidFill>
                  <a:schemeClr val="accent1">
                    <a:lumMod val="75000"/>
                  </a:schemeClr>
                </a:solidFill>
              </a:rPr>
              <a:t>We get </a:t>
            </a:r>
            <a:r>
              <a:rPr lang="az-Cyrl-AZ" sz="3600" dirty="0" smtClean="0">
                <a:solidFill>
                  <a:schemeClr val="accent1">
                    <a:lumMod val="75000"/>
                  </a:schemeClr>
                </a:solidFill>
              </a:rPr>
              <a:t>Ф</a:t>
            </a:r>
            <a:r>
              <a:rPr lang="en-US" sz="3600" dirty="0">
                <a:solidFill>
                  <a:schemeClr val="accent1">
                    <a:lumMod val="75000"/>
                  </a:schemeClr>
                </a:solidFill>
              </a:rPr>
              <a:t>,</a:t>
            </a:r>
            <a:r>
              <a:rPr lang="en-US" sz="3600" dirty="0" smtClean="0">
                <a:solidFill>
                  <a:schemeClr val="accent1">
                    <a:lumMod val="75000"/>
                  </a:schemeClr>
                </a:solidFill>
              </a:rPr>
              <a:t> </a:t>
            </a:r>
            <a:r>
              <a:rPr lang="el-GR" sz="3600" dirty="0" smtClean="0">
                <a:solidFill>
                  <a:schemeClr val="accent1">
                    <a:lumMod val="75000"/>
                  </a:schemeClr>
                </a:solidFill>
              </a:rPr>
              <a:t>λ</a:t>
            </a:r>
            <a:endParaRPr lang="en-US" sz="3600" b="0"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7" name="TextBox 6"/>
          <p:cNvSpPr txBox="1"/>
          <p:nvPr/>
        </p:nvSpPr>
        <p:spPr>
          <a:xfrm>
            <a:off x="902744" y="1553594"/>
            <a:ext cx="527436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‘Foot point latitude’ or latitude at the central meridian which has the same y coordinate as that of point (</a:t>
            </a:r>
            <a:r>
              <a:rPr lang="az-Cyrl-AZ" dirty="0" smtClean="0"/>
              <a:t>Ф</a:t>
            </a:r>
            <a:r>
              <a:rPr lang="en-US" dirty="0" smtClean="0"/>
              <a:t>,</a:t>
            </a:r>
            <a:r>
              <a:rPr lang="el-GR" dirty="0" smtClean="0"/>
              <a:t>λ</a:t>
            </a:r>
            <a:r>
              <a:rPr lang="en-US" dirty="0" smtClean="0"/>
              <a:t>)</a:t>
            </a:r>
            <a:endParaRPr lang="en-US" dirty="0"/>
          </a:p>
        </p:txBody>
      </p:sp>
    </p:spTree>
    <p:extLst>
      <p:ext uri="{BB962C8B-B14F-4D97-AF65-F5344CB8AC3E}">
        <p14:creationId xmlns:p14="http://schemas.microsoft.com/office/powerpoint/2010/main" val="279621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6104"/>
          </a:xfrm>
        </p:spPr>
        <p:txBody>
          <a:bodyPr>
            <a:normAutofit fontScale="90000"/>
          </a:bodyPr>
          <a:lstStyle/>
          <a:p>
            <a:r>
              <a:rPr lang="en-US" sz="2700" dirty="0" smtClean="0"/>
              <a:t>Problem</a:t>
            </a:r>
            <a:r>
              <a:rPr lang="en-US"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09312200"/>
              </p:ext>
            </p:extLst>
          </p:nvPr>
        </p:nvGraphicFramePr>
        <p:xfrm>
          <a:off x="1759757" y="1644328"/>
          <a:ext cx="3986902" cy="739140"/>
        </p:xfrm>
        <a:graphic>
          <a:graphicData uri="http://schemas.openxmlformats.org/drawingml/2006/table">
            <a:tbl>
              <a:tblPr/>
              <a:tblGrid>
                <a:gridCol w="1993451"/>
                <a:gridCol w="1993451"/>
              </a:tblGrid>
              <a:tr h="0">
                <a:tc>
                  <a:txBody>
                    <a:bodyPr/>
                    <a:lstStyle/>
                    <a:p>
                      <a:pPr algn="l"/>
                      <a:r>
                        <a:rPr lang="en-US" dirty="0">
                          <a:effectLst/>
                        </a:rPr>
                        <a:t>UTM Easting</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2F0C6"/>
                    </a:solidFill>
                  </a:tcPr>
                </a:tc>
                <a:tc>
                  <a:txBody>
                    <a:bodyPr/>
                    <a:lstStyle/>
                    <a:p>
                      <a:pPr algn="l"/>
                      <a:r>
                        <a:rPr lang="en-US" dirty="0" smtClean="0">
                          <a:effectLst/>
                        </a:rPr>
                        <a:t>274,415.09 m</a:t>
                      </a:r>
                      <a:endParaRPr lang="en-US" dirty="0">
                        <a:effectLst/>
                      </a:endParaRP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dirty="0">
                          <a:effectLst/>
                        </a:rPr>
                        <a:t>UTM Northing</a:t>
                      </a: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2F0C6"/>
                    </a:solidFill>
                  </a:tcPr>
                </a:tc>
                <a:tc>
                  <a:txBody>
                    <a:bodyPr/>
                    <a:lstStyle/>
                    <a:p>
                      <a:pPr algn="l"/>
                      <a:r>
                        <a:rPr lang="en-US" dirty="0" smtClean="0">
                          <a:effectLst/>
                        </a:rPr>
                        <a:t>2,127,538.47 m</a:t>
                      </a:r>
                      <a:endParaRPr lang="en-US" dirty="0">
                        <a:effectLst/>
                      </a:endParaRPr>
                    </a:p>
                  </a:txBody>
                  <a:tcPr marL="47625" marR="47625"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bl>
          </a:graphicData>
        </a:graphic>
      </p:graphicFrame>
      <p:sp>
        <p:nvSpPr>
          <p:cNvPr id="7" name="Rectangle 6"/>
          <p:cNvSpPr/>
          <p:nvPr/>
        </p:nvSpPr>
        <p:spPr>
          <a:xfrm>
            <a:off x="2303097" y="742986"/>
            <a:ext cx="4031873" cy="369332"/>
          </a:xfrm>
          <a:prstGeom prst="rect">
            <a:avLst/>
          </a:prstGeom>
        </p:spPr>
        <p:txBody>
          <a:bodyPr wrap="none">
            <a:spAutoFit/>
          </a:bodyPr>
          <a:lstStyle/>
          <a:p>
            <a:r>
              <a:rPr lang="en-US" b="1" dirty="0" smtClean="0">
                <a:solidFill>
                  <a:srgbClr val="111111"/>
                </a:solidFill>
                <a:latin typeface="x-locale-heading-primary"/>
              </a:rPr>
              <a:t> For </a:t>
            </a:r>
            <a:r>
              <a:rPr lang="en-US" b="1" dirty="0" err="1" smtClean="0">
                <a:solidFill>
                  <a:srgbClr val="111111"/>
                </a:solidFill>
                <a:latin typeface="x-locale-heading-primary"/>
              </a:rPr>
              <a:t>Borivali</a:t>
            </a:r>
            <a:r>
              <a:rPr lang="en-US" b="1" dirty="0">
                <a:solidFill>
                  <a:srgbClr val="111111"/>
                </a:solidFill>
                <a:latin typeface="x-locale-heading-primary"/>
              </a:rPr>
              <a:t>, Mumbai, </a:t>
            </a:r>
            <a:r>
              <a:rPr lang="en-US" b="1" dirty="0" smtClean="0">
                <a:solidFill>
                  <a:srgbClr val="111111"/>
                </a:solidFill>
                <a:latin typeface="x-locale-heading-primary"/>
              </a:rPr>
              <a:t>Maharashtra</a:t>
            </a:r>
            <a:endParaRPr lang="en-US" b="1" i="0" dirty="0">
              <a:solidFill>
                <a:srgbClr val="111111"/>
              </a:solidFill>
              <a:effectLst/>
              <a:latin typeface="x-locale-heading-primary"/>
            </a:endParaRPr>
          </a:p>
        </p:txBody>
      </p:sp>
      <p:sp>
        <p:nvSpPr>
          <p:cNvPr id="9" name="TextBox 8"/>
          <p:cNvSpPr txBox="1"/>
          <p:nvPr/>
        </p:nvSpPr>
        <p:spPr>
          <a:xfrm>
            <a:off x="677334" y="3299792"/>
            <a:ext cx="8188370" cy="2031325"/>
          </a:xfrm>
          <a:prstGeom prst="rect">
            <a:avLst/>
          </a:prstGeom>
          <a:noFill/>
        </p:spPr>
        <p:txBody>
          <a:bodyPr wrap="square" rtlCol="0">
            <a:spAutoFit/>
          </a:bodyPr>
          <a:lstStyle/>
          <a:p>
            <a:r>
              <a:rPr lang="en-US" dirty="0" smtClean="0">
                <a:solidFill>
                  <a:schemeClr val="accent1">
                    <a:lumMod val="75000"/>
                  </a:schemeClr>
                </a:solidFill>
              </a:rPr>
              <a:t>Solution </a:t>
            </a:r>
            <a:r>
              <a:rPr lang="en-US" dirty="0" smtClean="0"/>
              <a:t>: </a:t>
            </a:r>
            <a:r>
              <a:rPr lang="en-US" dirty="0"/>
              <a:t>R = 6,371,000 </a:t>
            </a:r>
            <a:r>
              <a:rPr lang="en-US" dirty="0" smtClean="0"/>
              <a:t>meters</a:t>
            </a:r>
          </a:p>
          <a:p>
            <a:endParaRPr lang="en-US" dirty="0"/>
          </a:p>
          <a:p>
            <a:endParaRPr lang="en-US" dirty="0" smtClean="0"/>
          </a:p>
          <a:p>
            <a:r>
              <a:rPr lang="en-IN" dirty="0"/>
              <a:t>Ф</a:t>
            </a:r>
            <a:r>
              <a:rPr lang="en-US" dirty="0"/>
              <a:t>= </a:t>
            </a:r>
            <a:r>
              <a:rPr lang="en-US" dirty="0" smtClean="0"/>
              <a:t>19.0000 </a:t>
            </a:r>
            <a:r>
              <a:rPr lang="en-US" baseline="30000" dirty="0"/>
              <a:t>0</a:t>
            </a:r>
            <a:r>
              <a:rPr lang="en-US" dirty="0"/>
              <a:t>   </a:t>
            </a:r>
            <a:r>
              <a:rPr lang="en-US" dirty="0" smtClean="0"/>
              <a:t>7.0000</a:t>
            </a:r>
            <a:r>
              <a:rPr lang="en-US" dirty="0"/>
              <a:t>’   </a:t>
            </a:r>
            <a:r>
              <a:rPr lang="en-US" dirty="0" smtClean="0"/>
              <a:t>21</a:t>
            </a:r>
            <a:r>
              <a:rPr lang="en-US" dirty="0" smtClean="0"/>
              <a:t>.4418”</a:t>
            </a:r>
            <a:endParaRPr lang="en-US" dirty="0"/>
          </a:p>
          <a:p>
            <a:r>
              <a:rPr lang="en-US" dirty="0"/>
              <a:t>Λ  = </a:t>
            </a:r>
            <a:r>
              <a:rPr lang="en-US" dirty="0" smtClean="0"/>
              <a:t>77</a:t>
            </a:r>
            <a:r>
              <a:rPr lang="en-US" dirty="0" smtClean="0"/>
              <a:t>.0000</a:t>
            </a:r>
            <a:r>
              <a:rPr lang="en-US" baseline="30000" dirty="0" smtClean="0"/>
              <a:t>0 </a:t>
            </a:r>
            <a:r>
              <a:rPr lang="en-US" dirty="0" smtClean="0"/>
              <a:t>  36.0000</a:t>
            </a:r>
            <a:r>
              <a:rPr lang="en-US" dirty="0"/>
              <a:t>’   </a:t>
            </a:r>
            <a:r>
              <a:rPr lang="en-US" dirty="0" smtClean="0"/>
              <a:t>43</a:t>
            </a:r>
            <a:r>
              <a:rPr lang="en-US" dirty="0" smtClean="0"/>
              <a:t>.3729”</a:t>
            </a:r>
            <a:endParaRPr lang="en-US" dirty="0"/>
          </a:p>
          <a:p>
            <a:endParaRPr lang="en-US" dirty="0"/>
          </a:p>
          <a:p>
            <a:endParaRPr lang="en-US" dirty="0"/>
          </a:p>
        </p:txBody>
      </p:sp>
    </p:spTree>
    <p:extLst>
      <p:ext uri="{BB962C8B-B14F-4D97-AF65-F5344CB8AC3E}">
        <p14:creationId xmlns:p14="http://schemas.microsoft.com/office/powerpoint/2010/main" val="751628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2783" y="2027583"/>
            <a:ext cx="8136834" cy="1323439"/>
          </a:xfrm>
          <a:prstGeom prst="rect">
            <a:avLst/>
          </a:prstGeom>
          <a:noFill/>
        </p:spPr>
        <p:txBody>
          <a:bodyPr wrap="square" rtlCol="0">
            <a:spAutoFit/>
          </a:bodyPr>
          <a:lstStyle/>
          <a:p>
            <a:pPr algn="ctr"/>
            <a:r>
              <a:rPr lang="en-US" sz="8000" dirty="0" smtClean="0">
                <a:solidFill>
                  <a:schemeClr val="accent1">
                    <a:lumMod val="75000"/>
                  </a:schemeClr>
                </a:solidFill>
              </a:rPr>
              <a:t>Thank you!</a:t>
            </a:r>
            <a:endParaRPr lang="en-US" sz="8000" dirty="0">
              <a:solidFill>
                <a:schemeClr val="accent1">
                  <a:lumMod val="75000"/>
                </a:schemeClr>
              </a:solidFill>
            </a:endParaRPr>
          </a:p>
        </p:txBody>
      </p:sp>
    </p:spTree>
    <p:extLst>
      <p:ext uri="{BB962C8B-B14F-4D97-AF65-F5344CB8AC3E}">
        <p14:creationId xmlns:p14="http://schemas.microsoft.com/office/powerpoint/2010/main" val="683979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09364E-3A7A-4E1F-A454-591F9438F7D4}"/>
              </a:ext>
            </a:extLst>
          </p:cNvPr>
          <p:cNvSpPr/>
          <p:nvPr/>
        </p:nvSpPr>
        <p:spPr>
          <a:xfrm>
            <a:off x="4254466" y="687746"/>
            <a:ext cx="1518364" cy="369332"/>
          </a:xfrm>
          <a:prstGeom prst="rect">
            <a:avLst/>
          </a:prstGeom>
        </p:spPr>
        <p:txBody>
          <a:bodyPr wrap="none">
            <a:spAutoFit/>
          </a:bodyPr>
          <a:lstStyle/>
          <a:p>
            <a:r>
              <a:rPr lang="en-US" altLang="en-US"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OBJECTIVE</a:t>
            </a:r>
            <a:endParaRPr lang="en-IN" dirty="0"/>
          </a:p>
        </p:txBody>
      </p:sp>
      <p:sp>
        <p:nvSpPr>
          <p:cNvPr id="5" name="Rectangle 4">
            <a:extLst>
              <a:ext uri="{FF2B5EF4-FFF2-40B4-BE49-F238E27FC236}">
                <a16:creationId xmlns:a16="http://schemas.microsoft.com/office/drawing/2014/main" xmlns="" id="{1FE29F5D-74A2-4BBC-AB63-57AC43B0D748}"/>
              </a:ext>
            </a:extLst>
          </p:cNvPr>
          <p:cNvSpPr/>
          <p:nvPr/>
        </p:nvSpPr>
        <p:spPr>
          <a:xfrm>
            <a:off x="1875453" y="1605422"/>
            <a:ext cx="7305869" cy="2074927"/>
          </a:xfrm>
          <a:prstGeom prst="rect">
            <a:avLst/>
          </a:prstGeom>
        </p:spPr>
        <p:txBody>
          <a:bodyPr wrap="square">
            <a:spAutoFit/>
          </a:bodyPr>
          <a:lstStyle/>
          <a:p>
            <a:pPr marL="342900" indent="-342900" algn="just">
              <a:spcBef>
                <a:spcPts val="480"/>
              </a:spcBef>
              <a:buSzPts val="2400"/>
              <a:buFont typeface="Arial" panose="020B0604020202020204" pitchFamily="34" charset="0"/>
              <a:buChar char="•"/>
              <a:defRPr/>
            </a:pPr>
            <a:r>
              <a:rPr lang="en-US" dirty="0">
                <a:latin typeface="Times New Roman"/>
                <a:ea typeface="Times New Roman"/>
                <a:cs typeface="Times New Roman"/>
                <a:sym typeface="Times New Roman"/>
              </a:rPr>
              <a:t>To know what is UTM coordinate system and become familiar with it.</a:t>
            </a:r>
          </a:p>
          <a:p>
            <a:pPr marL="342900" indent="-342900" algn="just">
              <a:spcBef>
                <a:spcPts val="480"/>
              </a:spcBef>
              <a:buSzPts val="2400"/>
              <a:buFont typeface="Arial" panose="020B0604020202020204" pitchFamily="34" charset="0"/>
              <a:buChar char="•"/>
              <a:defRPr/>
            </a:pPr>
            <a:endParaRPr lang="en-US" dirty="0">
              <a:latin typeface="Times New Roman"/>
              <a:cs typeface="Times New Roman"/>
              <a:sym typeface="Times New Roman"/>
            </a:endParaRPr>
          </a:p>
          <a:p>
            <a:pPr marL="342900" indent="-342900" algn="just">
              <a:spcBef>
                <a:spcPts val="480"/>
              </a:spcBef>
              <a:buSzPts val="2400"/>
              <a:buFont typeface="Arial" panose="020B0604020202020204" pitchFamily="34" charset="0"/>
              <a:buChar char="•"/>
              <a:defRPr/>
            </a:pPr>
            <a:r>
              <a:rPr lang="en-US" dirty="0">
                <a:latin typeface="Times New Roman"/>
                <a:cs typeface="Times New Roman"/>
                <a:sym typeface="Times New Roman"/>
              </a:rPr>
              <a:t>To find coordinate of a point in a UTM system</a:t>
            </a:r>
            <a:endParaRPr lang="en-US" dirty="0"/>
          </a:p>
          <a:p>
            <a:pPr marL="404621" indent="-285750" algn="just">
              <a:spcBef>
                <a:spcPts val="480"/>
              </a:spcBef>
              <a:buSzPts val="2400"/>
              <a:buFont typeface="Arial" panose="020B0604020202020204" pitchFamily="34" charset="0"/>
              <a:buChar char="•"/>
              <a:defRPr/>
            </a:pPr>
            <a:endParaRPr lang="en-US" dirty="0">
              <a:latin typeface="Times New Roman"/>
              <a:ea typeface="Times New Roman"/>
              <a:cs typeface="Times New Roman"/>
              <a:sym typeface="Times New Roman"/>
            </a:endParaRPr>
          </a:p>
          <a:p>
            <a:pPr marL="342900" indent="-342900" algn="just">
              <a:spcBef>
                <a:spcPts val="480"/>
              </a:spcBef>
              <a:buSzPts val="2400"/>
              <a:buFont typeface="Arial" panose="020B0604020202020204" pitchFamily="34" charset="0"/>
              <a:buChar char="•"/>
              <a:defRPr/>
            </a:pPr>
            <a:r>
              <a:rPr lang="en-US" dirty="0">
                <a:latin typeface="Times New Roman"/>
                <a:cs typeface="Times New Roman"/>
                <a:sym typeface="Times New Roman"/>
              </a:rPr>
              <a:t>To transform UTM coordinate to spherical coordinate system</a:t>
            </a:r>
            <a:endParaRPr lang="en-US" dirty="0"/>
          </a:p>
          <a:p>
            <a:pPr marL="118871" algn="just">
              <a:spcBef>
                <a:spcPts val="480"/>
              </a:spcBef>
              <a:buSzPts val="2400"/>
              <a:defRPr/>
            </a:pP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919929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DD9B5E6-AE0A-47F4-AE0D-7C79B5F44421}"/>
              </a:ext>
            </a:extLst>
          </p:cNvPr>
          <p:cNvSpPr/>
          <p:nvPr/>
        </p:nvSpPr>
        <p:spPr>
          <a:xfrm>
            <a:off x="3856653" y="99918"/>
            <a:ext cx="2024743"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Introduction</a:t>
            </a:r>
          </a:p>
        </p:txBody>
      </p:sp>
      <p:pic>
        <p:nvPicPr>
          <p:cNvPr id="7" name="Picture 6">
            <a:extLst>
              <a:ext uri="{FF2B5EF4-FFF2-40B4-BE49-F238E27FC236}">
                <a16:creationId xmlns:a16="http://schemas.microsoft.com/office/drawing/2014/main" xmlns="" id="{0CB77E63-C20F-4D84-865A-666D8EE33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61" y="1023140"/>
            <a:ext cx="5716853" cy="4942348"/>
          </a:xfrm>
          <a:prstGeom prst="rect">
            <a:avLst/>
          </a:prstGeom>
        </p:spPr>
      </p:pic>
      <p:sp>
        <p:nvSpPr>
          <p:cNvPr id="10" name="Rectangle 9">
            <a:extLst>
              <a:ext uri="{FF2B5EF4-FFF2-40B4-BE49-F238E27FC236}">
                <a16:creationId xmlns:a16="http://schemas.microsoft.com/office/drawing/2014/main" xmlns="" id="{64E4573A-703F-41EC-A229-F5AFEBE68F4C}"/>
              </a:ext>
            </a:extLst>
          </p:cNvPr>
          <p:cNvSpPr/>
          <p:nvPr/>
        </p:nvSpPr>
        <p:spPr>
          <a:xfrm>
            <a:off x="6615404" y="1023140"/>
            <a:ext cx="258458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What is Coordinate system?</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29DC77A6-394C-41AA-8FD2-6DF5CAA2FD1E}"/>
              </a:ext>
            </a:extLst>
          </p:cNvPr>
          <p:cNvSpPr/>
          <p:nvPr/>
        </p:nvSpPr>
        <p:spPr>
          <a:xfrm>
            <a:off x="6615404" y="2164901"/>
            <a:ext cx="2584580" cy="1754326"/>
          </a:xfrm>
          <a:prstGeom prst="rect">
            <a:avLst/>
          </a:prstGeom>
        </p:spPr>
        <p:txBody>
          <a:bodyPr wrap="square">
            <a:spAutoFit/>
          </a:bodyPr>
          <a:lstStyle/>
          <a:p>
            <a:pPr>
              <a:defRPr/>
            </a:pPr>
            <a:r>
              <a:rPr lang="en-US" dirty="0">
                <a:latin typeface="Times New Roman" panose="02020603050405020304" pitchFamily="18" charset="0"/>
                <a:cs typeface="Times New Roman" panose="02020603050405020304" pitchFamily="18" charset="0"/>
              </a:rPr>
              <a:t>A coordinate system is a grid used to identify locations on a page or screen that are equivalent to grid locations on the globe.</a:t>
            </a:r>
          </a:p>
        </p:txBody>
      </p:sp>
    </p:spTree>
    <p:extLst>
      <p:ext uri="{BB962C8B-B14F-4D97-AF65-F5344CB8AC3E}">
        <p14:creationId xmlns:p14="http://schemas.microsoft.com/office/powerpoint/2010/main" val="157646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BFED50D-6A0D-4243-93BD-9BF7F1079D8B}"/>
              </a:ext>
            </a:extLst>
          </p:cNvPr>
          <p:cNvSpPr/>
          <p:nvPr/>
        </p:nvSpPr>
        <p:spPr>
          <a:xfrm>
            <a:off x="5019870" y="1183023"/>
            <a:ext cx="2472611"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What is UTM?</a:t>
            </a:r>
            <a:endParaRPr lang="en-IN" sz="2800" dirty="0">
              <a:latin typeface="Times New Roman" panose="02020603050405020304" pitchFamily="18" charset="0"/>
              <a:cs typeface="Times New Roman" panose="02020603050405020304" pitchFamily="18" charset="0"/>
            </a:endParaRPr>
          </a:p>
        </p:txBody>
      </p:sp>
      <p:pic>
        <p:nvPicPr>
          <p:cNvPr id="5" name="Picture 2" descr="Image result for boy having doubt images">
            <a:extLst>
              <a:ext uri="{FF2B5EF4-FFF2-40B4-BE49-F238E27FC236}">
                <a16:creationId xmlns:a16="http://schemas.microsoft.com/office/drawing/2014/main" xmlns="" id="{17024C61-E00B-4B7C-8D31-5881A6486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55" y="282770"/>
            <a:ext cx="4422711" cy="44227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F9B5D033-36C0-4D9C-B8B9-46D30914D585}"/>
              </a:ext>
            </a:extLst>
          </p:cNvPr>
          <p:cNvSpPr/>
          <p:nvPr/>
        </p:nvSpPr>
        <p:spPr>
          <a:xfrm>
            <a:off x="3470988" y="2721114"/>
            <a:ext cx="6391469"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UTM is a projection which helps to display 3 dimensional features into 2 dimensional space.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(x,y) coordinate is used to find the location of the point in the plane.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93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9B9910D-38A5-41B3-AC53-2AA574E00D26}"/>
              </a:ext>
            </a:extLst>
          </p:cNvPr>
          <p:cNvSpPr/>
          <p:nvPr/>
        </p:nvSpPr>
        <p:spPr>
          <a:xfrm>
            <a:off x="2175749" y="734400"/>
            <a:ext cx="5568660" cy="369332"/>
          </a:xfrm>
          <a:prstGeom prst="rect">
            <a:avLst/>
          </a:prstGeom>
        </p:spPr>
        <p:txBody>
          <a:bodyPr wrap="square">
            <a:spAutoFit/>
          </a:bodyPr>
          <a:lstStyle/>
          <a:p>
            <a:pPr fontAlgn="base"/>
            <a:r>
              <a:rPr lang="en-US" b="1" dirty="0">
                <a:solidFill>
                  <a:srgbClr val="000000"/>
                </a:solidFill>
                <a:latin typeface="Roboto"/>
              </a:rPr>
              <a:t>How Universal Transverse Mercator (UTM) works</a:t>
            </a:r>
            <a:endParaRPr lang="en-US" b="1" i="0" dirty="0">
              <a:solidFill>
                <a:srgbClr val="000000"/>
              </a:solidFill>
              <a:effectLst/>
              <a:latin typeface="Roboto"/>
            </a:endParaRPr>
          </a:p>
        </p:txBody>
      </p:sp>
      <p:sp>
        <p:nvSpPr>
          <p:cNvPr id="5" name="Rectangle 4">
            <a:extLst>
              <a:ext uri="{FF2B5EF4-FFF2-40B4-BE49-F238E27FC236}">
                <a16:creationId xmlns:a16="http://schemas.microsoft.com/office/drawing/2014/main" xmlns="" id="{5EB71DA4-7709-4B55-9CBD-11BB9C32FF41}"/>
              </a:ext>
            </a:extLst>
          </p:cNvPr>
          <p:cNvSpPr/>
          <p:nvPr/>
        </p:nvSpPr>
        <p:spPr>
          <a:xfrm>
            <a:off x="2108718" y="1427784"/>
            <a:ext cx="5225143" cy="369332"/>
          </a:xfrm>
          <a:prstGeom prst="rect">
            <a:avLst/>
          </a:prstGeom>
        </p:spPr>
        <p:txBody>
          <a:bodyPr wrap="square">
            <a:spAutoFit/>
          </a:bodyPr>
          <a:lstStyle/>
          <a:p>
            <a:pPr fontAlgn="base"/>
            <a:r>
              <a:rPr lang="en-US" dirty="0">
                <a:solidFill>
                  <a:srgbClr val="000000"/>
                </a:solidFill>
                <a:latin typeface="Times New Roman" panose="02020603050405020304" pitchFamily="18" charset="0"/>
                <a:cs typeface="Times New Roman" panose="02020603050405020304" pitchFamily="18" charset="0"/>
              </a:rPr>
              <a:t>It is one of the most used and common map projection.</a:t>
            </a:r>
          </a:p>
        </p:txBody>
      </p:sp>
      <p:pic>
        <p:nvPicPr>
          <p:cNvPr id="7" name="Picture 6">
            <a:extLst>
              <a:ext uri="{FF2B5EF4-FFF2-40B4-BE49-F238E27FC236}">
                <a16:creationId xmlns:a16="http://schemas.microsoft.com/office/drawing/2014/main" xmlns="" id="{BEE0172A-1EB0-4636-AC4B-BA9A8BA23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02" y="2388636"/>
            <a:ext cx="2513135" cy="3645315"/>
          </a:xfrm>
          <a:prstGeom prst="rect">
            <a:avLst/>
          </a:prstGeom>
        </p:spPr>
      </p:pic>
      <p:sp>
        <p:nvSpPr>
          <p:cNvPr id="8" name="Rectangle 7">
            <a:extLst>
              <a:ext uri="{FF2B5EF4-FFF2-40B4-BE49-F238E27FC236}">
                <a16:creationId xmlns:a16="http://schemas.microsoft.com/office/drawing/2014/main" xmlns="" id="{49C2A3C6-59FA-494D-A974-6CE6C4644B16}"/>
              </a:ext>
            </a:extLst>
          </p:cNvPr>
          <p:cNvSpPr/>
          <p:nvPr/>
        </p:nvSpPr>
        <p:spPr>
          <a:xfrm>
            <a:off x="3651379" y="2802494"/>
            <a:ext cx="5225143" cy="2308324"/>
          </a:xfrm>
          <a:prstGeom prst="rect">
            <a:avLst/>
          </a:prstGeom>
        </p:spPr>
        <p:txBody>
          <a:bodyPr wrap="square">
            <a:spAutoFit/>
          </a:bodyPr>
          <a:lstStyle/>
          <a:p>
            <a:pPr marL="285750" indent="-285750" fontAlgn="base">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Let us assume that we put the globe in the cylinder.</a:t>
            </a:r>
          </a:p>
          <a:p>
            <a:pPr marL="285750" indent="-285750" fontAlgn="base">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Now we put a bulb inside the globe, at the  </a:t>
            </a:r>
            <a:r>
              <a:rPr lang="en-US" dirty="0" err="1">
                <a:solidFill>
                  <a:srgbClr val="000000"/>
                </a:solidFill>
                <a:latin typeface="Times New Roman" panose="02020603050405020304" pitchFamily="18" charset="0"/>
                <a:cs typeface="Times New Roman" panose="02020603050405020304" pitchFamily="18" charset="0"/>
              </a:rPr>
              <a:t>centre</a:t>
            </a:r>
            <a:r>
              <a:rPr lang="en-US" dirty="0">
                <a:solidFill>
                  <a:srgbClr val="000000"/>
                </a:solidFill>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light of the bulb will project the surface of the earth at the wall of the cylinder.</a:t>
            </a:r>
          </a:p>
          <a:p>
            <a:pPr marL="285750" indent="-285750" fontAlgn="base">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Now cylinder is cut into the half.</a:t>
            </a:r>
          </a:p>
        </p:txBody>
      </p:sp>
    </p:spTree>
    <p:extLst>
      <p:ext uri="{BB962C8B-B14F-4D97-AF65-F5344CB8AC3E}">
        <p14:creationId xmlns:p14="http://schemas.microsoft.com/office/powerpoint/2010/main" val="4130809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utm coordinates system">
            <a:extLst>
              <a:ext uri="{FF2B5EF4-FFF2-40B4-BE49-F238E27FC236}">
                <a16:creationId xmlns:a16="http://schemas.microsoft.com/office/drawing/2014/main" xmlns="" id="{6932D19E-7582-4355-9EBA-605A5F3A3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37" y="763459"/>
            <a:ext cx="8921418" cy="497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90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639BE715-10B3-4119-9C83-0B4A2B4C4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467" y="1966525"/>
            <a:ext cx="4943475" cy="4791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683A94C8-D8BA-43DC-B90F-23904947C26D}"/>
              </a:ext>
            </a:extLst>
          </p:cNvPr>
          <p:cNvSpPr/>
          <p:nvPr/>
        </p:nvSpPr>
        <p:spPr>
          <a:xfrm>
            <a:off x="345233" y="821295"/>
            <a:ext cx="9116008" cy="923330"/>
          </a:xfrm>
          <a:prstGeom prst="rect">
            <a:avLst/>
          </a:prstGeom>
        </p:spPr>
        <p:txBody>
          <a:bodyPr wrap="square">
            <a:spAutoFit/>
          </a:bodyPr>
          <a:lstStyle/>
          <a:p>
            <a:pPr fontAlgn="base"/>
            <a:r>
              <a:rPr lang="en-US" dirty="0">
                <a:solidFill>
                  <a:srgbClr val="000000"/>
                </a:solidFill>
                <a:latin typeface="Times New Roman" panose="02020603050405020304" pitchFamily="18" charset="0"/>
                <a:cs typeface="Times New Roman" panose="02020603050405020304" pitchFamily="18" charset="0"/>
              </a:rPr>
              <a:t>We assume earth as a sphere or ellipsoid and we peel it off like an orange into 60 segments where each segments is called zone. We then flattened each zone and we UTM projection. Here each zone have 6 degree segment of the earth.</a:t>
            </a:r>
          </a:p>
        </p:txBody>
      </p:sp>
    </p:spTree>
    <p:extLst>
      <p:ext uri="{BB962C8B-B14F-4D97-AF65-F5344CB8AC3E}">
        <p14:creationId xmlns:p14="http://schemas.microsoft.com/office/powerpoint/2010/main" val="2129175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F710EE1-9426-45C7-9F3A-D3282AEB4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6164" cy="6858000"/>
          </a:xfrm>
          <a:prstGeom prst="rect">
            <a:avLst/>
          </a:prstGeom>
        </p:spPr>
      </p:pic>
    </p:spTree>
    <p:extLst>
      <p:ext uri="{BB962C8B-B14F-4D97-AF65-F5344CB8AC3E}">
        <p14:creationId xmlns:p14="http://schemas.microsoft.com/office/powerpoint/2010/main" val="4130317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605CDF0-1604-4D72-A59A-11BB3FBB6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00328" cy="7007290"/>
          </a:xfrm>
        </p:spPr>
      </p:pic>
    </p:spTree>
    <p:extLst>
      <p:ext uri="{BB962C8B-B14F-4D97-AF65-F5344CB8AC3E}">
        <p14:creationId xmlns:p14="http://schemas.microsoft.com/office/powerpoint/2010/main" val="105506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485</TotalTime>
  <Words>427</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Cambria Math</vt:lpstr>
      <vt:lpstr>Roboto</vt:lpstr>
      <vt:lpstr>Times New Roman</vt:lpstr>
      <vt:lpstr>Trebuchet MS</vt:lpstr>
      <vt:lpstr>Wingdings</vt:lpstr>
      <vt:lpstr>Wingdings 3</vt:lpstr>
      <vt:lpstr>x-locale-heading-primary</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need Spherical coordinate system</vt:lpstr>
      <vt:lpstr>Why ф1 ? </vt:lpstr>
      <vt:lpstr>Problem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Kumar Saw</dc:creator>
  <cp:lastModifiedBy>ADMIN</cp:lastModifiedBy>
  <cp:revision>40</cp:revision>
  <dcterms:created xsi:type="dcterms:W3CDTF">2019-09-08T11:02:18Z</dcterms:created>
  <dcterms:modified xsi:type="dcterms:W3CDTF">2019-09-10T03:00:41Z</dcterms:modified>
</cp:coreProperties>
</file>