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2" r:id="rId15"/>
    <p:sldId id="273" r:id="rId16"/>
    <p:sldId id="274" r:id="rId17"/>
    <p:sldId id="275" r:id="rId18"/>
    <p:sldId id="276" r:id="rId19"/>
    <p:sldId id="278" r:id="rId20"/>
    <p:sldId id="279" r:id="rId21"/>
    <p:sldId id="280" r:id="rId22"/>
    <p:sldId id="281" r:id="rId23"/>
    <p:sldId id="282" r:id="rId24"/>
    <p:sldId id="283" r:id="rId25"/>
    <p:sldId id="284" r:id="rId26"/>
    <p:sldId id="286" r:id="rId27"/>
    <p:sldId id="285"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1ED56-C91A-44C1-A252-6D211532E4F7}"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IN"/>
        </a:p>
      </dgm:t>
    </dgm:pt>
    <dgm:pt modelId="{02DD61A3-C474-409B-9964-910952F70DCD}">
      <dgm:prSet phldrT="[Text]"/>
      <dgm:spPr/>
      <dgm:t>
        <a:bodyPr/>
        <a:lstStyle/>
        <a:p>
          <a:r>
            <a:rPr lang="en-US" dirty="0"/>
            <a:t>Among the several approaches of point estimation, here we are considering only two approaches</a:t>
          </a:r>
          <a:endParaRPr lang="en-IN" dirty="0"/>
        </a:p>
      </dgm:t>
    </dgm:pt>
    <dgm:pt modelId="{39104337-A5F6-48F4-B752-966EF5A0463B}" type="parTrans" cxnId="{3711DBD1-C542-4CF6-A7DF-9C1DCC5DE5C9}">
      <dgm:prSet/>
      <dgm:spPr/>
      <dgm:t>
        <a:bodyPr/>
        <a:lstStyle/>
        <a:p>
          <a:endParaRPr lang="en-IN"/>
        </a:p>
      </dgm:t>
    </dgm:pt>
    <dgm:pt modelId="{9DA91434-D025-4089-870D-6A9F9378D1BD}" type="sibTrans" cxnId="{3711DBD1-C542-4CF6-A7DF-9C1DCC5DE5C9}">
      <dgm:prSet/>
      <dgm:spPr/>
      <dgm:t>
        <a:bodyPr/>
        <a:lstStyle/>
        <a:p>
          <a:endParaRPr lang="en-IN"/>
        </a:p>
      </dgm:t>
    </dgm:pt>
    <dgm:pt modelId="{AAE72F81-DFA9-47A3-9821-2DC63944C86F}">
      <dgm:prSet phldrT="[Text]"/>
      <dgm:spPr/>
      <dgm:t>
        <a:bodyPr/>
        <a:lstStyle/>
        <a:p>
          <a:r>
            <a:rPr lang="en-IN" dirty="0"/>
            <a:t>Classical Approach</a:t>
          </a:r>
        </a:p>
      </dgm:t>
    </dgm:pt>
    <dgm:pt modelId="{EAF3C9C1-2333-4949-BBD4-065FC70FA3D5}" type="parTrans" cxnId="{6DD50B5D-5720-46B4-9A90-D9D742B573CF}">
      <dgm:prSet/>
      <dgm:spPr/>
      <dgm:t>
        <a:bodyPr/>
        <a:lstStyle/>
        <a:p>
          <a:endParaRPr lang="en-IN"/>
        </a:p>
      </dgm:t>
    </dgm:pt>
    <dgm:pt modelId="{76555AF1-4C00-4BB1-B6AC-153F190339D8}" type="sibTrans" cxnId="{6DD50B5D-5720-46B4-9A90-D9D742B573CF}">
      <dgm:prSet/>
      <dgm:spPr/>
      <dgm:t>
        <a:bodyPr/>
        <a:lstStyle/>
        <a:p>
          <a:endParaRPr lang="en-IN"/>
        </a:p>
      </dgm:t>
    </dgm:pt>
    <dgm:pt modelId="{C4E8648A-1897-4612-9E18-46CAA9F02117}">
      <dgm:prSet phldrT="[Text]"/>
      <dgm:spPr/>
      <dgm:t>
        <a:bodyPr/>
        <a:lstStyle/>
        <a:p>
          <a:r>
            <a:rPr lang="en-IN" dirty="0"/>
            <a:t>Maximum Likelihood Estimator</a:t>
          </a:r>
        </a:p>
      </dgm:t>
    </dgm:pt>
    <dgm:pt modelId="{D9C38C8E-7787-4B25-8598-59F639E8C663}" type="parTrans" cxnId="{F08DED8B-816F-440B-8FAF-53FB11CDB3AA}">
      <dgm:prSet/>
      <dgm:spPr/>
      <dgm:t>
        <a:bodyPr/>
        <a:lstStyle/>
        <a:p>
          <a:endParaRPr lang="en-IN"/>
        </a:p>
      </dgm:t>
    </dgm:pt>
    <dgm:pt modelId="{C8B592D7-2D94-4899-B771-2A8D9D71B64C}" type="sibTrans" cxnId="{F08DED8B-816F-440B-8FAF-53FB11CDB3AA}">
      <dgm:prSet/>
      <dgm:spPr/>
      <dgm:t>
        <a:bodyPr/>
        <a:lstStyle/>
        <a:p>
          <a:endParaRPr lang="en-IN"/>
        </a:p>
      </dgm:t>
    </dgm:pt>
    <dgm:pt modelId="{8C74E51D-F45E-4B08-B55B-61B822853730}">
      <dgm:prSet phldrT="[Text]"/>
      <dgm:spPr/>
      <dgm:t>
        <a:bodyPr/>
        <a:lstStyle/>
        <a:p>
          <a:r>
            <a:rPr lang="en-IN" dirty="0"/>
            <a:t>Bayesian Approach</a:t>
          </a:r>
        </a:p>
      </dgm:t>
    </dgm:pt>
    <dgm:pt modelId="{3B4B29F2-5B06-4A85-B93D-C00660D5ED08}" type="parTrans" cxnId="{1BC9F8F9-2A17-45F5-B453-4F349B064C4D}">
      <dgm:prSet/>
      <dgm:spPr/>
      <dgm:t>
        <a:bodyPr/>
        <a:lstStyle/>
        <a:p>
          <a:endParaRPr lang="en-IN"/>
        </a:p>
      </dgm:t>
    </dgm:pt>
    <dgm:pt modelId="{B7F2F169-3906-4B86-8A29-23C810312652}" type="sibTrans" cxnId="{1BC9F8F9-2A17-45F5-B453-4F349B064C4D}">
      <dgm:prSet/>
      <dgm:spPr/>
      <dgm:t>
        <a:bodyPr/>
        <a:lstStyle/>
        <a:p>
          <a:endParaRPr lang="en-IN"/>
        </a:p>
      </dgm:t>
    </dgm:pt>
    <dgm:pt modelId="{869A1445-5FA9-476C-B685-687A8389DFD0}">
      <dgm:prSet phldrT="[Text]"/>
      <dgm:spPr/>
      <dgm:t>
        <a:bodyPr/>
        <a:lstStyle/>
        <a:p>
          <a:r>
            <a:rPr lang="en-IN" dirty="0"/>
            <a:t>Posterior Mean </a:t>
          </a:r>
          <a:br>
            <a:rPr lang="en-IN" dirty="0"/>
          </a:br>
          <a:r>
            <a:rPr lang="en-IN" dirty="0"/>
            <a:t>(Bayes estimator)</a:t>
          </a:r>
        </a:p>
      </dgm:t>
    </dgm:pt>
    <dgm:pt modelId="{42426858-1959-45EA-827A-ED9CF3663C31}" type="parTrans" cxnId="{1D9302DD-2091-4275-9EFD-A7F0886FBE96}">
      <dgm:prSet/>
      <dgm:spPr/>
      <dgm:t>
        <a:bodyPr/>
        <a:lstStyle/>
        <a:p>
          <a:endParaRPr lang="en-IN"/>
        </a:p>
      </dgm:t>
    </dgm:pt>
    <dgm:pt modelId="{3008E559-E0A7-4BCE-AADD-6C14A7A69C16}" type="sibTrans" cxnId="{1D9302DD-2091-4275-9EFD-A7F0886FBE96}">
      <dgm:prSet/>
      <dgm:spPr/>
      <dgm:t>
        <a:bodyPr/>
        <a:lstStyle/>
        <a:p>
          <a:endParaRPr lang="en-IN"/>
        </a:p>
      </dgm:t>
    </dgm:pt>
    <dgm:pt modelId="{6E9E13BD-D298-43E5-9D4E-C953BC325496}" type="pres">
      <dgm:prSet presAssocID="{6211ED56-C91A-44C1-A252-6D211532E4F7}" presName="diagram" presStyleCnt="0">
        <dgm:presLayoutVars>
          <dgm:chPref val="1"/>
          <dgm:dir/>
          <dgm:animOne val="branch"/>
          <dgm:animLvl val="lvl"/>
          <dgm:resizeHandles val="exact"/>
        </dgm:presLayoutVars>
      </dgm:prSet>
      <dgm:spPr/>
    </dgm:pt>
    <dgm:pt modelId="{39C745EB-93EC-4259-844F-4A28A095BAEE}" type="pres">
      <dgm:prSet presAssocID="{02DD61A3-C474-409B-9964-910952F70DCD}" presName="root1" presStyleCnt="0"/>
      <dgm:spPr/>
    </dgm:pt>
    <dgm:pt modelId="{57C7E18A-89FB-4511-AD81-926FB1907E76}" type="pres">
      <dgm:prSet presAssocID="{02DD61A3-C474-409B-9964-910952F70DCD}" presName="LevelOneTextNode" presStyleLbl="node0" presStyleIdx="0" presStyleCnt="1" custScaleX="178750" custScaleY="176422">
        <dgm:presLayoutVars>
          <dgm:chPref val="3"/>
        </dgm:presLayoutVars>
      </dgm:prSet>
      <dgm:spPr/>
    </dgm:pt>
    <dgm:pt modelId="{7E4AFFB0-9F4C-4909-9600-51D9DE7EFF06}" type="pres">
      <dgm:prSet presAssocID="{02DD61A3-C474-409B-9964-910952F70DCD}" presName="level2hierChild" presStyleCnt="0"/>
      <dgm:spPr/>
    </dgm:pt>
    <dgm:pt modelId="{65257EA4-5EA5-48A4-926D-812370724316}" type="pres">
      <dgm:prSet presAssocID="{EAF3C9C1-2333-4949-BBD4-065FC70FA3D5}" presName="conn2-1" presStyleLbl="parChTrans1D2" presStyleIdx="0" presStyleCnt="2"/>
      <dgm:spPr/>
    </dgm:pt>
    <dgm:pt modelId="{237B3904-24F0-4961-AFB9-F21B85F9F763}" type="pres">
      <dgm:prSet presAssocID="{EAF3C9C1-2333-4949-BBD4-065FC70FA3D5}" presName="connTx" presStyleLbl="parChTrans1D2" presStyleIdx="0" presStyleCnt="2"/>
      <dgm:spPr/>
    </dgm:pt>
    <dgm:pt modelId="{AF955046-A347-490A-9B8F-AB9F97CC08A0}" type="pres">
      <dgm:prSet presAssocID="{AAE72F81-DFA9-47A3-9821-2DC63944C86F}" presName="root2" presStyleCnt="0"/>
      <dgm:spPr/>
    </dgm:pt>
    <dgm:pt modelId="{908A8A7F-814D-4C19-8AE4-AEAE05F74179}" type="pres">
      <dgm:prSet presAssocID="{AAE72F81-DFA9-47A3-9821-2DC63944C86F}" presName="LevelTwoTextNode" presStyleLbl="node2" presStyleIdx="0" presStyleCnt="2" custLinFactNeighborX="0" custLinFactNeighborY="1663">
        <dgm:presLayoutVars>
          <dgm:chPref val="3"/>
        </dgm:presLayoutVars>
      </dgm:prSet>
      <dgm:spPr/>
    </dgm:pt>
    <dgm:pt modelId="{5738F6F1-5D85-40C2-BCEF-2749D793D2B9}" type="pres">
      <dgm:prSet presAssocID="{AAE72F81-DFA9-47A3-9821-2DC63944C86F}" presName="level3hierChild" presStyleCnt="0"/>
      <dgm:spPr/>
    </dgm:pt>
    <dgm:pt modelId="{86F2109A-7977-4FD7-9C9B-9F634BF91930}" type="pres">
      <dgm:prSet presAssocID="{D9C38C8E-7787-4B25-8598-59F639E8C663}" presName="conn2-1" presStyleLbl="parChTrans1D3" presStyleIdx="0" presStyleCnt="2"/>
      <dgm:spPr/>
    </dgm:pt>
    <dgm:pt modelId="{B2DE0755-1316-4485-BFE6-0BE14D17600D}" type="pres">
      <dgm:prSet presAssocID="{D9C38C8E-7787-4B25-8598-59F639E8C663}" presName="connTx" presStyleLbl="parChTrans1D3" presStyleIdx="0" presStyleCnt="2"/>
      <dgm:spPr/>
    </dgm:pt>
    <dgm:pt modelId="{78B60611-95B2-481E-925B-C80CFF2D7AC9}" type="pres">
      <dgm:prSet presAssocID="{C4E8648A-1897-4612-9E18-46CAA9F02117}" presName="root2" presStyleCnt="0"/>
      <dgm:spPr/>
    </dgm:pt>
    <dgm:pt modelId="{1161DF91-94B0-4C7D-A5AB-FD001C0EAB57}" type="pres">
      <dgm:prSet presAssocID="{C4E8648A-1897-4612-9E18-46CAA9F02117}" presName="LevelTwoTextNode" presStyleLbl="node3" presStyleIdx="0" presStyleCnt="2">
        <dgm:presLayoutVars>
          <dgm:chPref val="3"/>
        </dgm:presLayoutVars>
      </dgm:prSet>
      <dgm:spPr/>
    </dgm:pt>
    <dgm:pt modelId="{2EE4DC7D-636F-4093-B31F-30556A4F142C}" type="pres">
      <dgm:prSet presAssocID="{C4E8648A-1897-4612-9E18-46CAA9F02117}" presName="level3hierChild" presStyleCnt="0"/>
      <dgm:spPr/>
    </dgm:pt>
    <dgm:pt modelId="{6B9C98F4-0141-44E7-9FD4-47ABDF597CE9}" type="pres">
      <dgm:prSet presAssocID="{3B4B29F2-5B06-4A85-B93D-C00660D5ED08}" presName="conn2-1" presStyleLbl="parChTrans1D2" presStyleIdx="1" presStyleCnt="2"/>
      <dgm:spPr/>
    </dgm:pt>
    <dgm:pt modelId="{FDC05DDF-A220-481A-A7C4-AB14CCB894FC}" type="pres">
      <dgm:prSet presAssocID="{3B4B29F2-5B06-4A85-B93D-C00660D5ED08}" presName="connTx" presStyleLbl="parChTrans1D2" presStyleIdx="1" presStyleCnt="2"/>
      <dgm:spPr/>
    </dgm:pt>
    <dgm:pt modelId="{299CDA11-3CDA-4E3C-82CC-17497A5496DD}" type="pres">
      <dgm:prSet presAssocID="{8C74E51D-F45E-4B08-B55B-61B822853730}" presName="root2" presStyleCnt="0"/>
      <dgm:spPr/>
    </dgm:pt>
    <dgm:pt modelId="{01125179-2265-44BF-9C23-37B08EDE702D}" type="pres">
      <dgm:prSet presAssocID="{8C74E51D-F45E-4B08-B55B-61B822853730}" presName="LevelTwoTextNode" presStyleLbl="node2" presStyleIdx="1" presStyleCnt="2">
        <dgm:presLayoutVars>
          <dgm:chPref val="3"/>
        </dgm:presLayoutVars>
      </dgm:prSet>
      <dgm:spPr/>
    </dgm:pt>
    <dgm:pt modelId="{36060D3C-688C-42CA-9697-2DC176CA2368}" type="pres">
      <dgm:prSet presAssocID="{8C74E51D-F45E-4B08-B55B-61B822853730}" presName="level3hierChild" presStyleCnt="0"/>
      <dgm:spPr/>
    </dgm:pt>
    <dgm:pt modelId="{007106EE-9CCE-4145-B795-A41B426FE8C1}" type="pres">
      <dgm:prSet presAssocID="{42426858-1959-45EA-827A-ED9CF3663C31}" presName="conn2-1" presStyleLbl="parChTrans1D3" presStyleIdx="1" presStyleCnt="2"/>
      <dgm:spPr/>
    </dgm:pt>
    <dgm:pt modelId="{23ECD590-E711-4899-AEDF-5A8B1094A2BE}" type="pres">
      <dgm:prSet presAssocID="{42426858-1959-45EA-827A-ED9CF3663C31}" presName="connTx" presStyleLbl="parChTrans1D3" presStyleIdx="1" presStyleCnt="2"/>
      <dgm:spPr/>
    </dgm:pt>
    <dgm:pt modelId="{4C11D795-87E8-4C76-808C-778F16069FC0}" type="pres">
      <dgm:prSet presAssocID="{869A1445-5FA9-476C-B685-687A8389DFD0}" presName="root2" presStyleCnt="0"/>
      <dgm:spPr/>
    </dgm:pt>
    <dgm:pt modelId="{EA6CE39A-F997-446C-BA3D-280D30471765}" type="pres">
      <dgm:prSet presAssocID="{869A1445-5FA9-476C-B685-687A8389DFD0}" presName="LevelTwoTextNode" presStyleLbl="node3" presStyleIdx="1" presStyleCnt="2">
        <dgm:presLayoutVars>
          <dgm:chPref val="3"/>
        </dgm:presLayoutVars>
      </dgm:prSet>
      <dgm:spPr/>
    </dgm:pt>
    <dgm:pt modelId="{F9416D7B-6141-4327-A51F-20F74AC97FE5}" type="pres">
      <dgm:prSet presAssocID="{869A1445-5FA9-476C-B685-687A8389DFD0}" presName="level3hierChild" presStyleCnt="0"/>
      <dgm:spPr/>
    </dgm:pt>
  </dgm:ptLst>
  <dgm:cxnLst>
    <dgm:cxn modelId="{C8DFA50A-109A-4581-A261-98E6C503B503}" type="presOf" srcId="{3B4B29F2-5B06-4A85-B93D-C00660D5ED08}" destId="{6B9C98F4-0141-44E7-9FD4-47ABDF597CE9}" srcOrd="0" destOrd="0" presId="urn:microsoft.com/office/officeart/2005/8/layout/hierarchy2"/>
    <dgm:cxn modelId="{F87BD529-27D4-478F-B29E-8B458E5293E3}" type="presOf" srcId="{42426858-1959-45EA-827A-ED9CF3663C31}" destId="{007106EE-9CCE-4145-B795-A41B426FE8C1}" srcOrd="0" destOrd="0" presId="urn:microsoft.com/office/officeart/2005/8/layout/hierarchy2"/>
    <dgm:cxn modelId="{6DD50B5D-5720-46B4-9A90-D9D742B573CF}" srcId="{02DD61A3-C474-409B-9964-910952F70DCD}" destId="{AAE72F81-DFA9-47A3-9821-2DC63944C86F}" srcOrd="0" destOrd="0" parTransId="{EAF3C9C1-2333-4949-BBD4-065FC70FA3D5}" sibTransId="{76555AF1-4C00-4BB1-B6AC-153F190339D8}"/>
    <dgm:cxn modelId="{32FB2C48-D70C-4275-9B9E-9F80B9DA70EE}" type="presOf" srcId="{D9C38C8E-7787-4B25-8598-59F639E8C663}" destId="{B2DE0755-1316-4485-BFE6-0BE14D17600D}" srcOrd="1" destOrd="0" presId="urn:microsoft.com/office/officeart/2005/8/layout/hierarchy2"/>
    <dgm:cxn modelId="{BA9CF94C-626F-4A06-9707-F4027C876371}" type="presOf" srcId="{D9C38C8E-7787-4B25-8598-59F639E8C663}" destId="{86F2109A-7977-4FD7-9C9B-9F634BF91930}" srcOrd="0" destOrd="0" presId="urn:microsoft.com/office/officeart/2005/8/layout/hierarchy2"/>
    <dgm:cxn modelId="{32C58A79-0B60-4345-A7DF-D695228F8D24}" type="presOf" srcId="{3B4B29F2-5B06-4A85-B93D-C00660D5ED08}" destId="{FDC05DDF-A220-481A-A7C4-AB14CCB894FC}" srcOrd="1" destOrd="0" presId="urn:microsoft.com/office/officeart/2005/8/layout/hierarchy2"/>
    <dgm:cxn modelId="{704D0F7E-0303-4AD3-88F8-5E686E8D6FEE}" type="presOf" srcId="{8C74E51D-F45E-4B08-B55B-61B822853730}" destId="{01125179-2265-44BF-9C23-37B08EDE702D}" srcOrd="0" destOrd="0" presId="urn:microsoft.com/office/officeart/2005/8/layout/hierarchy2"/>
    <dgm:cxn modelId="{8C915784-27CB-486A-8AE3-4A3C73620FAA}" type="presOf" srcId="{EAF3C9C1-2333-4949-BBD4-065FC70FA3D5}" destId="{237B3904-24F0-4961-AFB9-F21B85F9F763}" srcOrd="1" destOrd="0" presId="urn:microsoft.com/office/officeart/2005/8/layout/hierarchy2"/>
    <dgm:cxn modelId="{F08DED8B-816F-440B-8FAF-53FB11CDB3AA}" srcId="{AAE72F81-DFA9-47A3-9821-2DC63944C86F}" destId="{C4E8648A-1897-4612-9E18-46CAA9F02117}" srcOrd="0" destOrd="0" parTransId="{D9C38C8E-7787-4B25-8598-59F639E8C663}" sibTransId="{C8B592D7-2D94-4899-B771-2A8D9D71B64C}"/>
    <dgm:cxn modelId="{9F6D9A9A-3E7B-43E8-9EC9-8743F3AB3601}" type="presOf" srcId="{C4E8648A-1897-4612-9E18-46CAA9F02117}" destId="{1161DF91-94B0-4C7D-A5AB-FD001C0EAB57}" srcOrd="0" destOrd="0" presId="urn:microsoft.com/office/officeart/2005/8/layout/hierarchy2"/>
    <dgm:cxn modelId="{9E0A63AB-DF5E-413E-B4D4-6786036E2F14}" type="presOf" srcId="{02DD61A3-C474-409B-9964-910952F70DCD}" destId="{57C7E18A-89FB-4511-AD81-926FB1907E76}" srcOrd="0" destOrd="0" presId="urn:microsoft.com/office/officeart/2005/8/layout/hierarchy2"/>
    <dgm:cxn modelId="{D606DCC0-295A-48D6-9FB9-0644D332A2F0}" type="presOf" srcId="{42426858-1959-45EA-827A-ED9CF3663C31}" destId="{23ECD590-E711-4899-AEDF-5A8B1094A2BE}" srcOrd="1" destOrd="0" presId="urn:microsoft.com/office/officeart/2005/8/layout/hierarchy2"/>
    <dgm:cxn modelId="{3B300AC8-FA8D-4BDB-876A-D1305C0ADDD6}" type="presOf" srcId="{EAF3C9C1-2333-4949-BBD4-065FC70FA3D5}" destId="{65257EA4-5EA5-48A4-926D-812370724316}" srcOrd="0" destOrd="0" presId="urn:microsoft.com/office/officeart/2005/8/layout/hierarchy2"/>
    <dgm:cxn modelId="{7A6943CA-09D6-4D62-8764-CB3F001E8848}" type="presOf" srcId="{6211ED56-C91A-44C1-A252-6D211532E4F7}" destId="{6E9E13BD-D298-43E5-9D4E-C953BC325496}" srcOrd="0" destOrd="0" presId="urn:microsoft.com/office/officeart/2005/8/layout/hierarchy2"/>
    <dgm:cxn modelId="{3711DBD1-C542-4CF6-A7DF-9C1DCC5DE5C9}" srcId="{6211ED56-C91A-44C1-A252-6D211532E4F7}" destId="{02DD61A3-C474-409B-9964-910952F70DCD}" srcOrd="0" destOrd="0" parTransId="{39104337-A5F6-48F4-B752-966EF5A0463B}" sibTransId="{9DA91434-D025-4089-870D-6A9F9378D1BD}"/>
    <dgm:cxn modelId="{1D9302DD-2091-4275-9EFD-A7F0886FBE96}" srcId="{8C74E51D-F45E-4B08-B55B-61B822853730}" destId="{869A1445-5FA9-476C-B685-687A8389DFD0}" srcOrd="0" destOrd="0" parTransId="{42426858-1959-45EA-827A-ED9CF3663C31}" sibTransId="{3008E559-E0A7-4BCE-AADD-6C14A7A69C16}"/>
    <dgm:cxn modelId="{D796CAE5-28EC-4DDE-BB13-6A0DB34D69B7}" type="presOf" srcId="{AAE72F81-DFA9-47A3-9821-2DC63944C86F}" destId="{908A8A7F-814D-4C19-8AE4-AEAE05F74179}" srcOrd="0" destOrd="0" presId="urn:microsoft.com/office/officeart/2005/8/layout/hierarchy2"/>
    <dgm:cxn modelId="{E2FB2BE6-27D5-444C-8886-D603638B8B80}" type="presOf" srcId="{869A1445-5FA9-476C-B685-687A8389DFD0}" destId="{EA6CE39A-F997-446C-BA3D-280D30471765}" srcOrd="0" destOrd="0" presId="urn:microsoft.com/office/officeart/2005/8/layout/hierarchy2"/>
    <dgm:cxn modelId="{1BC9F8F9-2A17-45F5-B453-4F349B064C4D}" srcId="{02DD61A3-C474-409B-9964-910952F70DCD}" destId="{8C74E51D-F45E-4B08-B55B-61B822853730}" srcOrd="1" destOrd="0" parTransId="{3B4B29F2-5B06-4A85-B93D-C00660D5ED08}" sibTransId="{B7F2F169-3906-4B86-8A29-23C810312652}"/>
    <dgm:cxn modelId="{6EBA4A4B-A6FE-45EE-9894-0721FE06696F}" type="presParOf" srcId="{6E9E13BD-D298-43E5-9D4E-C953BC325496}" destId="{39C745EB-93EC-4259-844F-4A28A095BAEE}" srcOrd="0" destOrd="0" presId="urn:microsoft.com/office/officeart/2005/8/layout/hierarchy2"/>
    <dgm:cxn modelId="{8BB1200C-D737-4DA1-9F96-1193D90A9282}" type="presParOf" srcId="{39C745EB-93EC-4259-844F-4A28A095BAEE}" destId="{57C7E18A-89FB-4511-AD81-926FB1907E76}" srcOrd="0" destOrd="0" presId="urn:microsoft.com/office/officeart/2005/8/layout/hierarchy2"/>
    <dgm:cxn modelId="{5443888D-DBA9-4F65-AAA6-5EA04740414F}" type="presParOf" srcId="{39C745EB-93EC-4259-844F-4A28A095BAEE}" destId="{7E4AFFB0-9F4C-4909-9600-51D9DE7EFF06}" srcOrd="1" destOrd="0" presId="urn:microsoft.com/office/officeart/2005/8/layout/hierarchy2"/>
    <dgm:cxn modelId="{BD3019C8-8AA7-4681-8D55-DEE56687E9BB}" type="presParOf" srcId="{7E4AFFB0-9F4C-4909-9600-51D9DE7EFF06}" destId="{65257EA4-5EA5-48A4-926D-812370724316}" srcOrd="0" destOrd="0" presId="urn:microsoft.com/office/officeart/2005/8/layout/hierarchy2"/>
    <dgm:cxn modelId="{B8C2787B-84B4-4B11-8BA5-318F454E46F9}" type="presParOf" srcId="{65257EA4-5EA5-48A4-926D-812370724316}" destId="{237B3904-24F0-4961-AFB9-F21B85F9F763}" srcOrd="0" destOrd="0" presId="urn:microsoft.com/office/officeart/2005/8/layout/hierarchy2"/>
    <dgm:cxn modelId="{6D10BAD1-040A-45D6-8CDA-FAF32E476A90}" type="presParOf" srcId="{7E4AFFB0-9F4C-4909-9600-51D9DE7EFF06}" destId="{AF955046-A347-490A-9B8F-AB9F97CC08A0}" srcOrd="1" destOrd="0" presId="urn:microsoft.com/office/officeart/2005/8/layout/hierarchy2"/>
    <dgm:cxn modelId="{8EF54E75-AF7C-494E-A246-8FCEEF4D46D4}" type="presParOf" srcId="{AF955046-A347-490A-9B8F-AB9F97CC08A0}" destId="{908A8A7F-814D-4C19-8AE4-AEAE05F74179}" srcOrd="0" destOrd="0" presId="urn:microsoft.com/office/officeart/2005/8/layout/hierarchy2"/>
    <dgm:cxn modelId="{7C43EC86-A550-45EC-AD5C-636BBBB739B6}" type="presParOf" srcId="{AF955046-A347-490A-9B8F-AB9F97CC08A0}" destId="{5738F6F1-5D85-40C2-BCEF-2749D793D2B9}" srcOrd="1" destOrd="0" presId="urn:microsoft.com/office/officeart/2005/8/layout/hierarchy2"/>
    <dgm:cxn modelId="{344C2DE2-5CFA-4708-93F3-D4B94AD77EB3}" type="presParOf" srcId="{5738F6F1-5D85-40C2-BCEF-2749D793D2B9}" destId="{86F2109A-7977-4FD7-9C9B-9F634BF91930}" srcOrd="0" destOrd="0" presId="urn:microsoft.com/office/officeart/2005/8/layout/hierarchy2"/>
    <dgm:cxn modelId="{BE13EF4A-3250-4D75-A641-E7EA8B84151D}" type="presParOf" srcId="{86F2109A-7977-4FD7-9C9B-9F634BF91930}" destId="{B2DE0755-1316-4485-BFE6-0BE14D17600D}" srcOrd="0" destOrd="0" presId="urn:microsoft.com/office/officeart/2005/8/layout/hierarchy2"/>
    <dgm:cxn modelId="{327C57FD-07DE-48A1-908B-3A25D8B25BA8}" type="presParOf" srcId="{5738F6F1-5D85-40C2-BCEF-2749D793D2B9}" destId="{78B60611-95B2-481E-925B-C80CFF2D7AC9}" srcOrd="1" destOrd="0" presId="urn:microsoft.com/office/officeart/2005/8/layout/hierarchy2"/>
    <dgm:cxn modelId="{AD881C82-7639-402C-BA36-F358A57D254B}" type="presParOf" srcId="{78B60611-95B2-481E-925B-C80CFF2D7AC9}" destId="{1161DF91-94B0-4C7D-A5AB-FD001C0EAB57}" srcOrd="0" destOrd="0" presId="urn:microsoft.com/office/officeart/2005/8/layout/hierarchy2"/>
    <dgm:cxn modelId="{407DFAE1-853E-4F81-96E1-BCC880DA53E6}" type="presParOf" srcId="{78B60611-95B2-481E-925B-C80CFF2D7AC9}" destId="{2EE4DC7D-636F-4093-B31F-30556A4F142C}" srcOrd="1" destOrd="0" presId="urn:microsoft.com/office/officeart/2005/8/layout/hierarchy2"/>
    <dgm:cxn modelId="{8381D3AD-3995-40FD-B354-5808EF013BFC}" type="presParOf" srcId="{7E4AFFB0-9F4C-4909-9600-51D9DE7EFF06}" destId="{6B9C98F4-0141-44E7-9FD4-47ABDF597CE9}" srcOrd="2" destOrd="0" presId="urn:microsoft.com/office/officeart/2005/8/layout/hierarchy2"/>
    <dgm:cxn modelId="{F2CE2D50-B99B-4958-B061-C7ABD216A17F}" type="presParOf" srcId="{6B9C98F4-0141-44E7-9FD4-47ABDF597CE9}" destId="{FDC05DDF-A220-481A-A7C4-AB14CCB894FC}" srcOrd="0" destOrd="0" presId="urn:microsoft.com/office/officeart/2005/8/layout/hierarchy2"/>
    <dgm:cxn modelId="{F3760061-B13E-4D40-A3A5-1C9867A36DCD}" type="presParOf" srcId="{7E4AFFB0-9F4C-4909-9600-51D9DE7EFF06}" destId="{299CDA11-3CDA-4E3C-82CC-17497A5496DD}" srcOrd="3" destOrd="0" presId="urn:microsoft.com/office/officeart/2005/8/layout/hierarchy2"/>
    <dgm:cxn modelId="{6FF3DB83-09A5-4D77-A126-CFB3309022FA}" type="presParOf" srcId="{299CDA11-3CDA-4E3C-82CC-17497A5496DD}" destId="{01125179-2265-44BF-9C23-37B08EDE702D}" srcOrd="0" destOrd="0" presId="urn:microsoft.com/office/officeart/2005/8/layout/hierarchy2"/>
    <dgm:cxn modelId="{820E1547-3CF2-4A2D-B179-5F2B0FB4C82A}" type="presParOf" srcId="{299CDA11-3CDA-4E3C-82CC-17497A5496DD}" destId="{36060D3C-688C-42CA-9697-2DC176CA2368}" srcOrd="1" destOrd="0" presId="urn:microsoft.com/office/officeart/2005/8/layout/hierarchy2"/>
    <dgm:cxn modelId="{B954518B-A1D4-492F-BC6F-AE458C815528}" type="presParOf" srcId="{36060D3C-688C-42CA-9697-2DC176CA2368}" destId="{007106EE-9CCE-4145-B795-A41B426FE8C1}" srcOrd="0" destOrd="0" presId="urn:microsoft.com/office/officeart/2005/8/layout/hierarchy2"/>
    <dgm:cxn modelId="{8FE63D01-13D2-449A-A4BA-621949D83DE8}" type="presParOf" srcId="{007106EE-9CCE-4145-B795-A41B426FE8C1}" destId="{23ECD590-E711-4899-AEDF-5A8B1094A2BE}" srcOrd="0" destOrd="0" presId="urn:microsoft.com/office/officeart/2005/8/layout/hierarchy2"/>
    <dgm:cxn modelId="{C4F3A277-A210-4641-BE8A-5F6C43D7EA26}" type="presParOf" srcId="{36060D3C-688C-42CA-9697-2DC176CA2368}" destId="{4C11D795-87E8-4C76-808C-778F16069FC0}" srcOrd="1" destOrd="0" presId="urn:microsoft.com/office/officeart/2005/8/layout/hierarchy2"/>
    <dgm:cxn modelId="{AE97995F-E2BF-4D2C-809E-AB021F0D4CF7}" type="presParOf" srcId="{4C11D795-87E8-4C76-808C-778F16069FC0}" destId="{EA6CE39A-F997-446C-BA3D-280D30471765}" srcOrd="0" destOrd="0" presId="urn:microsoft.com/office/officeart/2005/8/layout/hierarchy2"/>
    <dgm:cxn modelId="{A712DECF-C7FC-4214-AC69-15CA1ECF573B}" type="presParOf" srcId="{4C11D795-87E8-4C76-808C-778F16069FC0}" destId="{F9416D7B-6141-4327-A51F-20F74AC97F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1020F-8496-4405-88C7-A19F5C4228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93F9A8CE-5C0F-4497-B73D-68E57972BD74}">
      <dgm:prSet phldrT="[Text]" custT="1"/>
      <dgm:spPr/>
      <dgm:t>
        <a:bodyPr/>
        <a:lstStyle/>
        <a:p>
          <a:r>
            <a:rPr lang="en-IN" sz="2800" dirty="0">
              <a:latin typeface="Times New Roman" panose="02020603050405020304" pitchFamily="18" charset="0"/>
              <a:cs typeface="Times New Roman" panose="02020603050405020304" pitchFamily="18" charset="0"/>
            </a:rPr>
            <a:t>The unknown population parameter is assumed to be fixed quantity.</a:t>
          </a:r>
        </a:p>
      </dgm:t>
    </dgm:pt>
    <dgm:pt modelId="{57F360EF-7F5A-4F97-84D6-3D48ED06EE5A}" type="parTrans" cxnId="{109BCCC1-1D17-454F-BE35-1A9CD8F012D8}">
      <dgm:prSet/>
      <dgm:spPr/>
      <dgm:t>
        <a:bodyPr/>
        <a:lstStyle/>
        <a:p>
          <a:endParaRPr lang="en-IN">
            <a:latin typeface="Times New Roman" panose="02020603050405020304" pitchFamily="18" charset="0"/>
            <a:cs typeface="Times New Roman" panose="02020603050405020304" pitchFamily="18" charset="0"/>
          </a:endParaRPr>
        </a:p>
      </dgm:t>
    </dgm:pt>
    <dgm:pt modelId="{C5A4ACA2-43D7-46ED-9088-A89AC1CB129D}" type="sibTrans" cxnId="{109BCCC1-1D17-454F-BE35-1A9CD8F012D8}">
      <dgm:prSet/>
      <dgm:spPr/>
      <dgm:t>
        <a:bodyPr/>
        <a:lstStyle/>
        <a:p>
          <a:endParaRPr lang="en-IN">
            <a:latin typeface="Times New Roman" panose="02020603050405020304" pitchFamily="18" charset="0"/>
            <a:cs typeface="Times New Roman" panose="02020603050405020304" pitchFamily="18" charset="0"/>
          </a:endParaRPr>
        </a:p>
      </dgm:t>
    </dgm:pt>
    <dgm:pt modelId="{BA57BAD3-FAD0-4019-A78A-7426E561F188}">
      <dgm:prSet phldrT="[Text]"/>
      <dgm:spPr/>
      <dgm:t>
        <a:bodyPr/>
        <a:lstStyle/>
        <a:p>
          <a:r>
            <a:rPr lang="en-IN" dirty="0">
              <a:latin typeface="Times New Roman" panose="02020603050405020304" pitchFamily="18" charset="0"/>
              <a:cs typeface="Times New Roman" panose="02020603050405020304" pitchFamily="18" charset="0"/>
            </a:rPr>
            <a:t>The unknown population parameter is assumed to be random quantity or a random variable itself.</a:t>
          </a:r>
        </a:p>
      </dgm:t>
    </dgm:pt>
    <dgm:pt modelId="{9B660537-2ACC-4071-936E-97C8A9CD59DE}" type="parTrans" cxnId="{19CC9D0B-949A-4B8E-811D-6A931F474CE6}">
      <dgm:prSet/>
      <dgm:spPr/>
      <dgm:t>
        <a:bodyPr/>
        <a:lstStyle/>
        <a:p>
          <a:endParaRPr lang="en-IN">
            <a:latin typeface="Times New Roman" panose="02020603050405020304" pitchFamily="18" charset="0"/>
            <a:cs typeface="Times New Roman" panose="02020603050405020304" pitchFamily="18" charset="0"/>
          </a:endParaRPr>
        </a:p>
      </dgm:t>
    </dgm:pt>
    <dgm:pt modelId="{EF52C750-F794-4D17-84EA-91E35BE0C16A}" type="sibTrans" cxnId="{19CC9D0B-949A-4B8E-811D-6A931F474CE6}">
      <dgm:prSet/>
      <dgm:spPr/>
      <dgm:t>
        <a:bodyPr/>
        <a:lstStyle/>
        <a:p>
          <a:endParaRPr lang="en-IN">
            <a:latin typeface="Times New Roman" panose="02020603050405020304" pitchFamily="18" charset="0"/>
            <a:cs typeface="Times New Roman" panose="02020603050405020304" pitchFamily="18" charset="0"/>
          </a:endParaRPr>
        </a:p>
      </dgm:t>
    </dgm:pt>
    <dgm:pt modelId="{3F2823D6-81C9-4457-9F4A-D608C12F21D6}" type="pres">
      <dgm:prSet presAssocID="{5951020F-8496-4405-88C7-A19F5C422860}" presName="Name0" presStyleCnt="0">
        <dgm:presLayoutVars>
          <dgm:chMax val="7"/>
          <dgm:chPref val="7"/>
          <dgm:dir/>
        </dgm:presLayoutVars>
      </dgm:prSet>
      <dgm:spPr/>
    </dgm:pt>
    <dgm:pt modelId="{06191842-967C-4250-820F-C0B8BBC5196E}" type="pres">
      <dgm:prSet presAssocID="{5951020F-8496-4405-88C7-A19F5C422860}" presName="Name1" presStyleCnt="0"/>
      <dgm:spPr/>
    </dgm:pt>
    <dgm:pt modelId="{16740C1D-C97C-4773-9607-6F114283BE91}" type="pres">
      <dgm:prSet presAssocID="{5951020F-8496-4405-88C7-A19F5C422860}" presName="cycle" presStyleCnt="0"/>
      <dgm:spPr/>
    </dgm:pt>
    <dgm:pt modelId="{D96867A9-3949-4814-A027-A89857689E2C}" type="pres">
      <dgm:prSet presAssocID="{5951020F-8496-4405-88C7-A19F5C422860}" presName="srcNode" presStyleLbl="node1" presStyleIdx="0" presStyleCnt="2"/>
      <dgm:spPr/>
    </dgm:pt>
    <dgm:pt modelId="{85D6ACB8-86B7-4DF8-B872-71BAE9170D06}" type="pres">
      <dgm:prSet presAssocID="{5951020F-8496-4405-88C7-A19F5C422860}" presName="conn" presStyleLbl="parChTrans1D2" presStyleIdx="0" presStyleCnt="1"/>
      <dgm:spPr/>
    </dgm:pt>
    <dgm:pt modelId="{C0A1F1E0-B14E-464C-8806-A8D0081ACF20}" type="pres">
      <dgm:prSet presAssocID="{5951020F-8496-4405-88C7-A19F5C422860}" presName="extraNode" presStyleLbl="node1" presStyleIdx="0" presStyleCnt="2"/>
      <dgm:spPr/>
    </dgm:pt>
    <dgm:pt modelId="{95F7C674-3815-4CC1-AD9D-2BDD9DA7B72F}" type="pres">
      <dgm:prSet presAssocID="{5951020F-8496-4405-88C7-A19F5C422860}" presName="dstNode" presStyleLbl="node1" presStyleIdx="0" presStyleCnt="2"/>
      <dgm:spPr/>
    </dgm:pt>
    <dgm:pt modelId="{FBC53334-9933-485A-BA4F-3614D99A40C4}" type="pres">
      <dgm:prSet presAssocID="{93F9A8CE-5C0F-4497-B73D-68E57972BD74}" presName="text_1" presStyleLbl="node1" presStyleIdx="0" presStyleCnt="2">
        <dgm:presLayoutVars>
          <dgm:bulletEnabled val="1"/>
        </dgm:presLayoutVars>
      </dgm:prSet>
      <dgm:spPr/>
    </dgm:pt>
    <dgm:pt modelId="{10C2D028-7D3F-459D-83F9-1C74AEF301FE}" type="pres">
      <dgm:prSet presAssocID="{93F9A8CE-5C0F-4497-B73D-68E57972BD74}" presName="accent_1" presStyleCnt="0"/>
      <dgm:spPr/>
    </dgm:pt>
    <dgm:pt modelId="{61EA05C4-9E16-4482-9F6C-C3B600BDF50B}" type="pres">
      <dgm:prSet presAssocID="{93F9A8CE-5C0F-4497-B73D-68E57972BD74}" presName="accentRepeatNode" presStyleLbl="solidFgAcc1" presStyleIdx="0" presStyleCnt="2" custScaleX="125456" custScaleY="106598"/>
      <dgm:spPr/>
    </dgm:pt>
    <dgm:pt modelId="{76947319-41D5-4436-BB45-134085E2A890}" type="pres">
      <dgm:prSet presAssocID="{BA57BAD3-FAD0-4019-A78A-7426E561F188}" presName="text_2" presStyleLbl="node1" presStyleIdx="1" presStyleCnt="2">
        <dgm:presLayoutVars>
          <dgm:bulletEnabled val="1"/>
        </dgm:presLayoutVars>
      </dgm:prSet>
      <dgm:spPr/>
    </dgm:pt>
    <dgm:pt modelId="{F0B1F85D-CD12-4B1C-8F3F-8C356994DCE9}" type="pres">
      <dgm:prSet presAssocID="{BA57BAD3-FAD0-4019-A78A-7426E561F188}" presName="accent_2" presStyleCnt="0"/>
      <dgm:spPr/>
    </dgm:pt>
    <dgm:pt modelId="{C5EDAB4F-BEF5-4C43-856F-3BA688DFDFD4}" type="pres">
      <dgm:prSet presAssocID="{BA57BAD3-FAD0-4019-A78A-7426E561F188}" presName="accentRepeatNode" presStyleLbl="solidFgAcc1" presStyleIdx="1" presStyleCnt="2" custScaleX="122404" custScaleY="111177"/>
      <dgm:spPr/>
    </dgm:pt>
  </dgm:ptLst>
  <dgm:cxnLst>
    <dgm:cxn modelId="{19CC9D0B-949A-4B8E-811D-6A931F474CE6}" srcId="{5951020F-8496-4405-88C7-A19F5C422860}" destId="{BA57BAD3-FAD0-4019-A78A-7426E561F188}" srcOrd="1" destOrd="0" parTransId="{9B660537-2ACC-4071-936E-97C8A9CD59DE}" sibTransId="{EF52C750-F794-4D17-84EA-91E35BE0C16A}"/>
    <dgm:cxn modelId="{CDD00619-F30F-4E51-A021-67E1A20D59F9}" type="presOf" srcId="{BA57BAD3-FAD0-4019-A78A-7426E561F188}" destId="{76947319-41D5-4436-BB45-134085E2A890}" srcOrd="0" destOrd="0" presId="urn:microsoft.com/office/officeart/2008/layout/VerticalCurvedList"/>
    <dgm:cxn modelId="{73E77162-05E7-40B5-9DC8-FEF7983DD4B1}" type="presOf" srcId="{C5A4ACA2-43D7-46ED-9088-A89AC1CB129D}" destId="{85D6ACB8-86B7-4DF8-B872-71BAE9170D06}" srcOrd="0" destOrd="0" presId="urn:microsoft.com/office/officeart/2008/layout/VerticalCurvedList"/>
    <dgm:cxn modelId="{74E30958-D50C-4E47-8D7E-C65FC6C06C41}" type="presOf" srcId="{93F9A8CE-5C0F-4497-B73D-68E57972BD74}" destId="{FBC53334-9933-485A-BA4F-3614D99A40C4}" srcOrd="0" destOrd="0" presId="urn:microsoft.com/office/officeart/2008/layout/VerticalCurvedList"/>
    <dgm:cxn modelId="{109BCCC1-1D17-454F-BE35-1A9CD8F012D8}" srcId="{5951020F-8496-4405-88C7-A19F5C422860}" destId="{93F9A8CE-5C0F-4497-B73D-68E57972BD74}" srcOrd="0" destOrd="0" parTransId="{57F360EF-7F5A-4F97-84D6-3D48ED06EE5A}" sibTransId="{C5A4ACA2-43D7-46ED-9088-A89AC1CB129D}"/>
    <dgm:cxn modelId="{D40818E4-FF99-41DF-849C-925B1E538D69}" type="presOf" srcId="{5951020F-8496-4405-88C7-A19F5C422860}" destId="{3F2823D6-81C9-4457-9F4A-D608C12F21D6}" srcOrd="0" destOrd="0" presId="urn:microsoft.com/office/officeart/2008/layout/VerticalCurvedList"/>
    <dgm:cxn modelId="{C37549CE-B4FF-4A74-B357-A66E80CB46D1}" type="presParOf" srcId="{3F2823D6-81C9-4457-9F4A-D608C12F21D6}" destId="{06191842-967C-4250-820F-C0B8BBC5196E}" srcOrd="0" destOrd="0" presId="urn:microsoft.com/office/officeart/2008/layout/VerticalCurvedList"/>
    <dgm:cxn modelId="{12B05D4F-34B0-49FB-825F-4C2477836F42}" type="presParOf" srcId="{06191842-967C-4250-820F-C0B8BBC5196E}" destId="{16740C1D-C97C-4773-9607-6F114283BE91}" srcOrd="0" destOrd="0" presId="urn:microsoft.com/office/officeart/2008/layout/VerticalCurvedList"/>
    <dgm:cxn modelId="{A90AFB73-A728-4A74-A0F9-087119359307}" type="presParOf" srcId="{16740C1D-C97C-4773-9607-6F114283BE91}" destId="{D96867A9-3949-4814-A027-A89857689E2C}" srcOrd="0" destOrd="0" presId="urn:microsoft.com/office/officeart/2008/layout/VerticalCurvedList"/>
    <dgm:cxn modelId="{477ED9BA-9A2D-4535-8301-B0F6D2BF47D3}" type="presParOf" srcId="{16740C1D-C97C-4773-9607-6F114283BE91}" destId="{85D6ACB8-86B7-4DF8-B872-71BAE9170D06}" srcOrd="1" destOrd="0" presId="urn:microsoft.com/office/officeart/2008/layout/VerticalCurvedList"/>
    <dgm:cxn modelId="{6B32743B-F04D-42C3-8580-DC6DB9472D03}" type="presParOf" srcId="{16740C1D-C97C-4773-9607-6F114283BE91}" destId="{C0A1F1E0-B14E-464C-8806-A8D0081ACF20}" srcOrd="2" destOrd="0" presId="urn:microsoft.com/office/officeart/2008/layout/VerticalCurvedList"/>
    <dgm:cxn modelId="{E72A6DF3-64CB-4891-8153-4EE443FD647B}" type="presParOf" srcId="{16740C1D-C97C-4773-9607-6F114283BE91}" destId="{95F7C674-3815-4CC1-AD9D-2BDD9DA7B72F}" srcOrd="3" destOrd="0" presId="urn:microsoft.com/office/officeart/2008/layout/VerticalCurvedList"/>
    <dgm:cxn modelId="{7ECB2920-20BF-41AC-A131-853A44C476EF}" type="presParOf" srcId="{06191842-967C-4250-820F-C0B8BBC5196E}" destId="{FBC53334-9933-485A-BA4F-3614D99A40C4}" srcOrd="1" destOrd="0" presId="urn:microsoft.com/office/officeart/2008/layout/VerticalCurvedList"/>
    <dgm:cxn modelId="{A5356A77-6039-47E1-9F01-ED90A8530654}" type="presParOf" srcId="{06191842-967C-4250-820F-C0B8BBC5196E}" destId="{10C2D028-7D3F-459D-83F9-1C74AEF301FE}" srcOrd="2" destOrd="0" presId="urn:microsoft.com/office/officeart/2008/layout/VerticalCurvedList"/>
    <dgm:cxn modelId="{DE392D8B-A3B2-4E4B-AFC9-824B72A931C5}" type="presParOf" srcId="{10C2D028-7D3F-459D-83F9-1C74AEF301FE}" destId="{61EA05C4-9E16-4482-9F6C-C3B600BDF50B}" srcOrd="0" destOrd="0" presId="urn:microsoft.com/office/officeart/2008/layout/VerticalCurvedList"/>
    <dgm:cxn modelId="{5B31C173-3375-4941-A3F9-7CB7BD1255DB}" type="presParOf" srcId="{06191842-967C-4250-820F-C0B8BBC5196E}" destId="{76947319-41D5-4436-BB45-134085E2A890}" srcOrd="3" destOrd="0" presId="urn:microsoft.com/office/officeart/2008/layout/VerticalCurvedList"/>
    <dgm:cxn modelId="{548C1178-1E36-4E55-84EC-2D42EA2FEB76}" type="presParOf" srcId="{06191842-967C-4250-820F-C0B8BBC5196E}" destId="{F0B1F85D-CD12-4B1C-8F3F-8C356994DCE9}" srcOrd="4" destOrd="0" presId="urn:microsoft.com/office/officeart/2008/layout/VerticalCurvedList"/>
    <dgm:cxn modelId="{DDF4AE51-AA62-4F10-96AC-82CC125315C6}" type="presParOf" srcId="{F0B1F85D-CD12-4B1C-8F3F-8C356994DCE9}" destId="{C5EDAB4F-BEF5-4C43-856F-3BA688DFDF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7E18A-89FB-4511-AD81-926FB1907E76}">
      <dsp:nvSpPr>
        <dsp:cNvPr id="0" name=""/>
        <dsp:cNvSpPr/>
      </dsp:nvSpPr>
      <dsp:spPr>
        <a:xfrm>
          <a:off x="1582" y="355106"/>
          <a:ext cx="3687877" cy="1819923"/>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Among the several approaches of point estimation, here we are considering only two approaches</a:t>
          </a:r>
          <a:endParaRPr lang="en-IN" sz="2300" kern="1200" dirty="0"/>
        </a:p>
      </dsp:txBody>
      <dsp:txXfrm>
        <a:off x="54886" y="408410"/>
        <a:ext cx="3581269" cy="1713315"/>
      </dsp:txXfrm>
    </dsp:sp>
    <dsp:sp modelId="{65257EA4-5EA5-48A4-926D-812370724316}">
      <dsp:nvSpPr>
        <dsp:cNvPr id="0" name=""/>
        <dsp:cNvSpPr/>
      </dsp:nvSpPr>
      <dsp:spPr>
        <a:xfrm rot="19505184">
          <a:off x="3598892" y="940373"/>
          <a:ext cx="1006393" cy="73388"/>
        </a:xfrm>
        <a:custGeom>
          <a:avLst/>
          <a:gdLst/>
          <a:ahLst/>
          <a:cxnLst/>
          <a:rect l="0" t="0" r="0" b="0"/>
          <a:pathLst>
            <a:path>
              <a:moveTo>
                <a:pt x="0" y="36694"/>
              </a:moveTo>
              <a:lnTo>
                <a:pt x="1006393" y="366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76929" y="951908"/>
        <a:ext cx="50319" cy="50319"/>
      </dsp:txXfrm>
    </dsp:sp>
    <dsp:sp modelId="{908A8A7F-814D-4C19-8AE4-AEAE05F74179}">
      <dsp:nvSpPr>
        <dsp:cNvPr id="0" name=""/>
        <dsp:cNvSpPr/>
      </dsp:nvSpPr>
      <dsp:spPr>
        <a:xfrm>
          <a:off x="4514719" y="173281"/>
          <a:ext cx="2063148" cy="1031574"/>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Classical Approach</a:t>
          </a:r>
        </a:p>
      </dsp:txBody>
      <dsp:txXfrm>
        <a:off x="4544933" y="203495"/>
        <a:ext cx="2002720" cy="971146"/>
      </dsp:txXfrm>
    </dsp:sp>
    <dsp:sp modelId="{86F2109A-7977-4FD7-9C9B-9F634BF91930}">
      <dsp:nvSpPr>
        <dsp:cNvPr id="0" name=""/>
        <dsp:cNvSpPr/>
      </dsp:nvSpPr>
      <dsp:spPr>
        <a:xfrm rot="21528548">
          <a:off x="6577777" y="643796"/>
          <a:ext cx="825437" cy="73388"/>
        </a:xfrm>
        <a:custGeom>
          <a:avLst/>
          <a:gdLst/>
          <a:ahLst/>
          <a:cxnLst/>
          <a:rect l="0" t="0" r="0" b="0"/>
          <a:pathLst>
            <a:path>
              <a:moveTo>
                <a:pt x="0" y="36694"/>
              </a:moveTo>
              <a:lnTo>
                <a:pt x="825437" y="366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969860" y="659854"/>
        <a:ext cx="41271" cy="41271"/>
      </dsp:txXfrm>
    </dsp:sp>
    <dsp:sp modelId="{1161DF91-94B0-4C7D-A5AB-FD001C0EAB57}">
      <dsp:nvSpPr>
        <dsp:cNvPr id="0" name=""/>
        <dsp:cNvSpPr/>
      </dsp:nvSpPr>
      <dsp:spPr>
        <a:xfrm>
          <a:off x="7403126" y="156125"/>
          <a:ext cx="2063148" cy="1031574"/>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Maximum Likelihood Estimator</a:t>
          </a:r>
        </a:p>
      </dsp:txBody>
      <dsp:txXfrm>
        <a:off x="7433340" y="186339"/>
        <a:ext cx="2002720" cy="971146"/>
      </dsp:txXfrm>
    </dsp:sp>
    <dsp:sp modelId="{6B9C98F4-0141-44E7-9FD4-47ABDF597CE9}">
      <dsp:nvSpPr>
        <dsp:cNvPr id="0" name=""/>
        <dsp:cNvSpPr/>
      </dsp:nvSpPr>
      <dsp:spPr>
        <a:xfrm rot="2142401">
          <a:off x="3593934" y="1524951"/>
          <a:ext cx="1016309" cy="73388"/>
        </a:xfrm>
        <a:custGeom>
          <a:avLst/>
          <a:gdLst/>
          <a:ahLst/>
          <a:cxnLst/>
          <a:rect l="0" t="0" r="0" b="0"/>
          <a:pathLst>
            <a:path>
              <a:moveTo>
                <a:pt x="0" y="36694"/>
              </a:moveTo>
              <a:lnTo>
                <a:pt x="1016309" y="366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76681" y="1536237"/>
        <a:ext cx="50815" cy="50815"/>
      </dsp:txXfrm>
    </dsp:sp>
    <dsp:sp modelId="{01125179-2265-44BF-9C23-37B08EDE702D}">
      <dsp:nvSpPr>
        <dsp:cNvPr id="0" name=""/>
        <dsp:cNvSpPr/>
      </dsp:nvSpPr>
      <dsp:spPr>
        <a:xfrm>
          <a:off x="4514719" y="1342436"/>
          <a:ext cx="2063148" cy="1031574"/>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Bayesian Approach</a:t>
          </a:r>
        </a:p>
      </dsp:txBody>
      <dsp:txXfrm>
        <a:off x="4544933" y="1372650"/>
        <a:ext cx="2002720" cy="971146"/>
      </dsp:txXfrm>
    </dsp:sp>
    <dsp:sp modelId="{007106EE-9CCE-4145-B795-A41B426FE8C1}">
      <dsp:nvSpPr>
        <dsp:cNvPr id="0" name=""/>
        <dsp:cNvSpPr/>
      </dsp:nvSpPr>
      <dsp:spPr>
        <a:xfrm>
          <a:off x="6577867" y="1821528"/>
          <a:ext cx="825259" cy="73388"/>
        </a:xfrm>
        <a:custGeom>
          <a:avLst/>
          <a:gdLst/>
          <a:ahLst/>
          <a:cxnLst/>
          <a:rect l="0" t="0" r="0" b="0"/>
          <a:pathLst>
            <a:path>
              <a:moveTo>
                <a:pt x="0" y="36694"/>
              </a:moveTo>
              <a:lnTo>
                <a:pt x="825259" y="3669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969865" y="1837591"/>
        <a:ext cx="41262" cy="41262"/>
      </dsp:txXfrm>
    </dsp:sp>
    <dsp:sp modelId="{EA6CE39A-F997-446C-BA3D-280D30471765}">
      <dsp:nvSpPr>
        <dsp:cNvPr id="0" name=""/>
        <dsp:cNvSpPr/>
      </dsp:nvSpPr>
      <dsp:spPr>
        <a:xfrm>
          <a:off x="7403126" y="1342436"/>
          <a:ext cx="2063148" cy="1031574"/>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Posterior Mean </a:t>
          </a:r>
          <a:br>
            <a:rPr lang="en-IN" sz="2300" kern="1200" dirty="0"/>
          </a:br>
          <a:r>
            <a:rPr lang="en-IN" sz="2300" kern="1200" dirty="0"/>
            <a:t>(Bayes estimator)</a:t>
          </a:r>
        </a:p>
      </dsp:txBody>
      <dsp:txXfrm>
        <a:off x="7433340" y="1372650"/>
        <a:ext cx="2002720" cy="971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6ACB8-86B7-4DF8-B872-71BAE9170D06}">
      <dsp:nvSpPr>
        <dsp:cNvPr id="0" name=""/>
        <dsp:cNvSpPr/>
      </dsp:nvSpPr>
      <dsp:spPr>
        <a:xfrm>
          <a:off x="-4148680" y="-654357"/>
          <a:ext cx="5081724" cy="5081724"/>
        </a:xfrm>
        <a:prstGeom prst="blockArc">
          <a:avLst>
            <a:gd name="adj1" fmla="val 18900000"/>
            <a:gd name="adj2" fmla="val 2700000"/>
            <a:gd name="adj3" fmla="val 42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C53334-9933-485A-BA4F-3614D99A40C4}">
      <dsp:nvSpPr>
        <dsp:cNvPr id="0" name=""/>
        <dsp:cNvSpPr/>
      </dsp:nvSpPr>
      <dsp:spPr>
        <a:xfrm>
          <a:off x="779318" y="539012"/>
          <a:ext cx="7854461" cy="10778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5562" tIns="71120" rIns="71120" bIns="7112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The unknown population parameter is assumed to be fixed quantity.</a:t>
          </a:r>
        </a:p>
      </dsp:txBody>
      <dsp:txXfrm>
        <a:off x="779318" y="539012"/>
        <a:ext cx="7854461" cy="1077873"/>
      </dsp:txXfrm>
    </dsp:sp>
    <dsp:sp modelId="{61EA05C4-9E16-4482-9F6C-C3B600BDF50B}">
      <dsp:nvSpPr>
        <dsp:cNvPr id="0" name=""/>
        <dsp:cNvSpPr/>
      </dsp:nvSpPr>
      <dsp:spPr>
        <a:xfrm>
          <a:off x="-65842" y="359829"/>
          <a:ext cx="1690320" cy="143623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947319-41D5-4436-BB45-134085E2A890}">
      <dsp:nvSpPr>
        <dsp:cNvPr id="0" name=""/>
        <dsp:cNvSpPr/>
      </dsp:nvSpPr>
      <dsp:spPr>
        <a:xfrm>
          <a:off x="779318" y="2156123"/>
          <a:ext cx="7854461" cy="107787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5562" tIns="68580" rIns="68580" bIns="6858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The unknown population parameter is assumed to be random quantity or a random variable itself.</a:t>
          </a:r>
        </a:p>
      </dsp:txBody>
      <dsp:txXfrm>
        <a:off x="779318" y="2156123"/>
        <a:ext cx="7854461" cy="1077873"/>
      </dsp:txXfrm>
    </dsp:sp>
    <dsp:sp modelId="{C5EDAB4F-BEF5-4C43-856F-3BA688DFDFD4}">
      <dsp:nvSpPr>
        <dsp:cNvPr id="0" name=""/>
        <dsp:cNvSpPr/>
      </dsp:nvSpPr>
      <dsp:spPr>
        <a:xfrm>
          <a:off x="-45281" y="1946093"/>
          <a:ext cx="1649199" cy="149793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onjugate_prior"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2A59-A1B0-413D-9006-26309A2F5C69}"/>
              </a:ext>
            </a:extLst>
          </p:cNvPr>
          <p:cNvSpPr>
            <a:spLocks noGrp="1"/>
          </p:cNvSpPr>
          <p:nvPr>
            <p:ph type="title"/>
          </p:nvPr>
        </p:nvSpPr>
        <p:spPr/>
        <p:txBody>
          <a:bodyPr>
            <a:noAutofit/>
          </a:bodyPr>
          <a:lstStyle/>
          <a:p>
            <a:r>
              <a:rPr lang="en-US" sz="2800" b="1" dirty="0"/>
              <a:t>COMPARISON BETWEEN CLASSICAL AND BAYESIAN APPROACH TO ESTIMATE UNKNOWN POPULATION PARAMETER</a:t>
            </a:r>
            <a:endParaRPr lang="en-IN" sz="2800" b="1" dirty="0"/>
          </a:p>
        </p:txBody>
      </p:sp>
      <p:sp>
        <p:nvSpPr>
          <p:cNvPr id="3" name="Content Placeholder 2">
            <a:extLst>
              <a:ext uri="{FF2B5EF4-FFF2-40B4-BE49-F238E27FC236}">
                <a16:creationId xmlns:a16="http://schemas.microsoft.com/office/drawing/2014/main" id="{C58E9E57-E5B2-442D-AD1D-5AB90A95DF22}"/>
              </a:ext>
            </a:extLst>
          </p:cNvPr>
          <p:cNvSpPr>
            <a:spLocks noGrp="1"/>
          </p:cNvSpPr>
          <p:nvPr>
            <p:ph idx="1"/>
          </p:nvPr>
        </p:nvSpPr>
        <p:spPr>
          <a:xfrm>
            <a:off x="1295401" y="2556932"/>
            <a:ext cx="9601196" cy="3639682"/>
          </a:xfrm>
        </p:spPr>
        <p:txBody>
          <a:bodyPr/>
          <a:lstStyle/>
          <a:p>
            <a:pPr marL="0" indent="0" algn="ctr">
              <a:buNone/>
            </a:pPr>
            <a:r>
              <a:rPr lang="en-US" b="1" i="1" dirty="0"/>
              <a:t>NAME: ROHIT DUTTA </a:t>
            </a:r>
          </a:p>
          <a:p>
            <a:pPr marL="0" indent="0" algn="ctr">
              <a:buNone/>
            </a:pPr>
            <a:r>
              <a:rPr lang="en-US" b="1" i="1" dirty="0"/>
              <a:t>ROLL: 19-300-4-07-0464 </a:t>
            </a:r>
          </a:p>
          <a:p>
            <a:pPr marL="0" indent="0" algn="ctr">
              <a:buNone/>
            </a:pPr>
            <a:r>
              <a:rPr lang="en-US" b="1" i="1" dirty="0"/>
              <a:t>REGISTRATION NUMBER: A01-1112-0855-19 </a:t>
            </a:r>
          </a:p>
          <a:p>
            <a:pPr marL="0" indent="0" algn="ctr">
              <a:buNone/>
            </a:pPr>
            <a:r>
              <a:rPr lang="en-US" b="1" i="1" dirty="0"/>
              <a:t>SEMESTER: 6 </a:t>
            </a:r>
          </a:p>
          <a:p>
            <a:pPr marL="0" indent="0" algn="ctr">
              <a:buNone/>
            </a:pPr>
            <a:r>
              <a:rPr lang="en-US" b="1" i="1" dirty="0"/>
              <a:t>SESSION: 2019-2022 </a:t>
            </a:r>
          </a:p>
          <a:p>
            <a:pPr marL="0" indent="0" algn="ctr">
              <a:buNone/>
            </a:pPr>
            <a:r>
              <a:rPr lang="en-US" b="1" i="1" dirty="0"/>
              <a:t>SUPERVISOR: PROF. PALLABI GHOSH</a:t>
            </a:r>
            <a:endParaRPr lang="en-IN" b="1" i="1" dirty="0"/>
          </a:p>
        </p:txBody>
      </p:sp>
    </p:spTree>
    <p:extLst>
      <p:ext uri="{BB962C8B-B14F-4D97-AF65-F5344CB8AC3E}">
        <p14:creationId xmlns:p14="http://schemas.microsoft.com/office/powerpoint/2010/main" val="438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C58DE-E6AC-F3D7-DA8E-C44719603F00}"/>
              </a:ext>
            </a:extLst>
          </p:cNvPr>
          <p:cNvSpPr txBox="1"/>
          <p:nvPr/>
        </p:nvSpPr>
        <p:spPr>
          <a:xfrm>
            <a:off x="1091952" y="798991"/>
            <a:ext cx="2086253" cy="461665"/>
          </a:xfrm>
          <a:prstGeom prst="rect">
            <a:avLst/>
          </a:prstGeom>
          <a:noFill/>
        </p:spPr>
        <p:txBody>
          <a:bodyPr wrap="square" rtlCol="0">
            <a:spAutoFit/>
          </a:bodyPr>
          <a:lstStyle/>
          <a:p>
            <a:r>
              <a:rPr lang="en-US" sz="2400" b="1" i="1" u="sng" dirty="0"/>
              <a:t>Findings:</a:t>
            </a:r>
            <a:endParaRPr lang="en-IN" sz="2400" b="1" i="1" u="sn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369C28-C02C-E753-0607-288B50BD5727}"/>
                  </a:ext>
                </a:extLst>
              </p:cNvPr>
              <p:cNvSpPr txBox="1"/>
              <p:nvPr/>
            </p:nvSpPr>
            <p:spPr>
              <a:xfrm>
                <a:off x="1091953" y="1379945"/>
                <a:ext cx="10537795" cy="4961999"/>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incorporate the additional information about p that it is itself a random variable,</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Bayes estimator performs better than Maximum Likelihood estimator in terms of standard errors of the estimators.</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all the conjugate priors, the standard error of the Bayes estimators is lower than that of the Maximum Likelihood estimators.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 the value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0.768 which is close to 1, the conjugate priors that have more weight in the upper half or for that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prior for which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&gt;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more appropriate than the others. From the graphs of different conjugate priors, it is seen that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(5,2),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(8,4),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(13,6),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(13,3)</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conjugate prior distributions have high density in the region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0.6&lt;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&lt;0.9</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 by considering these priors we can get better Bayes estimators than the others, which can be seen from the </a:t>
                </a:r>
                <a:r>
                  <a:rPr lang="en-IN" sz="1800" b="1" i="1" dirty="0">
                    <a:effectLst/>
                    <a:latin typeface="Times New Roman" panose="02020603050405020304" pitchFamily="18" charset="0"/>
                    <a:ea typeface="Times New Roman" panose="02020603050405020304" pitchFamily="18" charset="0"/>
                    <a:cs typeface="Times New Roman" panose="02020603050405020304" pitchFamily="18" charset="0"/>
                  </a:rPr>
                  <a:t>Table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given </a:t>
                </a:r>
                <a:r>
                  <a:rPr lang="en-IN" dirty="0">
                    <a:latin typeface="Times New Roman" panose="02020603050405020304" pitchFamily="18" charset="0"/>
                    <a:ea typeface="Times New Roman" panose="02020603050405020304" pitchFamily="18" charset="0"/>
                    <a:cs typeface="Times New Roman" panose="02020603050405020304" pitchFamily="18" charset="0"/>
                  </a:rPr>
                  <a:t>in the previous slide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do not prefer any values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over the others, which means if we are assuming that the all-possible values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equally probable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(1,1)</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prior), then the corresponding Bayes estimator yields largest standard error than the other Bayes estimators corresponding to the different conjugate priors.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p>
            </p:txBody>
          </p:sp>
        </mc:Choice>
        <mc:Fallback xmlns="">
          <p:sp>
            <p:nvSpPr>
              <p:cNvPr id="4" name="TextBox 3">
                <a:extLst>
                  <a:ext uri="{FF2B5EF4-FFF2-40B4-BE49-F238E27FC236}">
                    <a16:creationId xmlns:a16="http://schemas.microsoft.com/office/drawing/2014/main" id="{75369C28-C02C-E753-0607-288B50BD5727}"/>
                  </a:ext>
                </a:extLst>
              </p:cNvPr>
              <p:cNvSpPr txBox="1">
                <a:spLocks noRot="1" noChangeAspect="1" noMove="1" noResize="1" noEditPoints="1" noAdjustHandles="1" noChangeArrowheads="1" noChangeShapeType="1" noTextEdit="1"/>
              </p:cNvSpPr>
              <p:nvPr/>
            </p:nvSpPr>
            <p:spPr>
              <a:xfrm>
                <a:off x="1091953" y="1379945"/>
                <a:ext cx="10537795" cy="4961999"/>
              </a:xfrm>
              <a:prstGeom prst="rect">
                <a:avLst/>
              </a:prstGeom>
              <a:blipFill>
                <a:blip r:embed="rId2"/>
                <a:stretch>
                  <a:fillRect l="-347" t="-614"/>
                </a:stretch>
              </a:blipFill>
            </p:spPr>
            <p:txBody>
              <a:bodyPr/>
              <a:lstStyle/>
              <a:p>
                <a:r>
                  <a:rPr lang="en-IN">
                    <a:noFill/>
                  </a:rPr>
                  <a:t> </a:t>
                </a:r>
              </a:p>
            </p:txBody>
          </p:sp>
        </mc:Fallback>
      </mc:AlternateContent>
    </p:spTree>
    <p:extLst>
      <p:ext uri="{BB962C8B-B14F-4D97-AF65-F5344CB8AC3E}">
        <p14:creationId xmlns:p14="http://schemas.microsoft.com/office/powerpoint/2010/main" val="86093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5A64E7-E58D-F41E-AC4C-BCB134E90A4C}"/>
                  </a:ext>
                </a:extLst>
              </p:cNvPr>
              <p:cNvSpPr txBox="1"/>
              <p:nvPr/>
            </p:nvSpPr>
            <p:spPr>
              <a:xfrm>
                <a:off x="870012" y="861134"/>
                <a:ext cx="839204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When the population distribution follows </a:t>
                </a:r>
                <a14:m>
                  <m:oMath xmlns:m="http://schemas.openxmlformats.org/officeDocument/2006/math">
                    <m:r>
                      <a:rPr lang="en-IN" sz="2400" b="1" i="1">
                        <a:latin typeface="Cambria Math" panose="02040503050406030204" pitchFamily="18" charset="0"/>
                      </a:rPr>
                      <m:t>𝑷𝒐𝒊𝒔𝒔𝒐𝒏</m:t>
                    </m:r>
                    <m:r>
                      <a:rPr lang="en-IN" sz="2400" b="1" i="1">
                        <a:latin typeface="Cambria Math" panose="02040503050406030204" pitchFamily="18" charset="0"/>
                      </a:rPr>
                      <m:t> </m:t>
                    </m:r>
                    <m:d>
                      <m:dPr>
                        <m:ctrlPr>
                          <a:rPr lang="en-IN" sz="2400" b="1" i="1">
                            <a:latin typeface="Cambria Math" panose="02040503050406030204" pitchFamily="18" charset="0"/>
                          </a:rPr>
                        </m:ctrlPr>
                      </m:dPr>
                      <m:e>
                        <m:r>
                          <a:rPr lang="en-IN" sz="2400" b="1" i="1">
                            <a:latin typeface="Cambria Math" panose="02040503050406030204" pitchFamily="18" charset="0"/>
                          </a:rPr>
                          <m:t>𝝀</m:t>
                        </m:r>
                      </m:e>
                    </m:d>
                    <m:r>
                      <a:rPr lang="en-IN" sz="2400" b="1" i="1">
                        <a:latin typeface="Cambria Math" panose="02040503050406030204" pitchFamily="18" charset="0"/>
                      </a:rPr>
                      <m:t>; </m:t>
                    </m:r>
                    <m:r>
                      <a:rPr lang="en-IN" sz="2400" b="1" i="1">
                        <a:latin typeface="Cambria Math" panose="02040503050406030204" pitchFamily="18" charset="0"/>
                      </a:rPr>
                      <m:t>𝝀</m:t>
                    </m:r>
                    <m:r>
                      <a:rPr lang="en-IN" sz="2400" b="1" i="1">
                        <a:latin typeface="Cambria Math" panose="02040503050406030204" pitchFamily="18" charset="0"/>
                      </a:rPr>
                      <m:t>&gt;</m:t>
                    </m:r>
                    <m:r>
                      <a:rPr lang="en-IN" sz="2400" b="1" i="1">
                        <a:latin typeface="Cambria Math" panose="02040503050406030204" pitchFamily="18" charset="0"/>
                      </a:rPr>
                      <m:t>𝟎</m:t>
                    </m:r>
                    <m:r>
                      <a:rPr lang="en-IN" sz="2400" b="1" i="1">
                        <a:latin typeface="Cambria Math" panose="02040503050406030204" pitchFamily="18" charset="0"/>
                      </a:rPr>
                      <m:t>:</m:t>
                    </m:r>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55A64E7-E58D-F41E-AC4C-BCB134E90A4C}"/>
                  </a:ext>
                </a:extLst>
              </p:cNvPr>
              <p:cNvSpPr txBox="1">
                <a:spLocks noRot="1" noChangeAspect="1" noMove="1" noResize="1" noEditPoints="1" noAdjustHandles="1" noChangeArrowheads="1" noChangeShapeType="1" noTextEdit="1"/>
              </p:cNvSpPr>
              <p:nvPr/>
            </p:nvSpPr>
            <p:spPr>
              <a:xfrm>
                <a:off x="870012" y="861134"/>
                <a:ext cx="8392041" cy="461665"/>
              </a:xfrm>
              <a:prstGeom prst="rect">
                <a:avLst/>
              </a:prstGeom>
              <a:blipFill>
                <a:blip r:embed="rId2"/>
                <a:stretch>
                  <a:fillRect l="-1163"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021DC0-E853-22AA-CF67-F3CEB36D6145}"/>
                  </a:ext>
                </a:extLst>
              </p:cNvPr>
              <p:cNvSpPr txBox="1"/>
              <p:nvPr/>
            </p:nvSpPr>
            <p:spPr>
              <a:xfrm>
                <a:off x="4036423" y="1473491"/>
                <a:ext cx="3360343" cy="11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𝑋</m:t>
                          </m:r>
                        </m:sub>
                      </m:sSub>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𝜆</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𝜆</m:t>
                          </m:r>
                        </m:sup>
                      </m:sSup>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𝜆</m:t>
                              </m:r>
                            </m:e>
                            <m:sup>
                              <m:r>
                                <a:rPr lang="en-IN" i="1">
                                  <a:latin typeface="Cambria Math" panose="02040503050406030204" pitchFamily="18" charset="0"/>
                                </a:rPr>
                                <m:t>𝑥</m:t>
                              </m:r>
                            </m:sup>
                          </m:sSup>
                        </m:num>
                        <m:den>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r>
                        <a:rPr lang="en-IN" i="1">
                          <a:latin typeface="Cambria Math" panose="02040503050406030204" pitchFamily="18" charset="0"/>
                        </a:rPr>
                        <m:t>𝑥</m:t>
                      </m:r>
                      <m:r>
                        <a:rPr lang="en-IN" i="1">
                          <a:latin typeface="Cambria Math" panose="02040503050406030204" pitchFamily="18" charset="0"/>
                        </a:rPr>
                        <m:t>&gt;0,</m:t>
                      </m:r>
                      <m:r>
                        <a:rPr lang="en-IN" i="1">
                          <a:latin typeface="Cambria Math" panose="02040503050406030204" pitchFamily="18" charset="0"/>
                        </a:rPr>
                        <m:t>𝜆</m:t>
                      </m:r>
                      <m:r>
                        <a:rPr lang="en-IN" i="1">
                          <a:latin typeface="Cambria Math" panose="02040503050406030204" pitchFamily="18" charset="0"/>
                        </a:rPr>
                        <m:t>&gt;0</m:t>
                      </m:r>
                    </m:oMath>
                    <m:oMath xmlns:m="http://schemas.openxmlformats.org/officeDocument/2006/math">
                      <m:r>
                        <a:rPr lang="en-IN" i="1">
                          <a:latin typeface="Cambria Math" panose="02040503050406030204" pitchFamily="18" charset="0"/>
                        </a:rPr>
                        <m:t>                        </m:t>
                      </m:r>
                    </m:oMath>
                    <m:oMath xmlns:m="http://schemas.openxmlformats.org/officeDocument/2006/math">
                      <m:r>
                        <a:rPr lang="en-IN" i="1">
                          <a:latin typeface="Cambria Math" panose="02040503050406030204" pitchFamily="18" charset="0"/>
                        </a:rPr>
                        <m:t>                        0        ;   </m:t>
                      </m:r>
                      <m:r>
                        <a:rPr lang="en-IN" i="1">
                          <a:latin typeface="Cambria Math" panose="02040503050406030204" pitchFamily="18" charset="0"/>
                        </a:rPr>
                        <m:t>𝑜𝑡h𝑒𝑟𝑤𝑖𝑠𝑒</m:t>
                      </m:r>
                    </m:oMath>
                  </m:oMathPara>
                </a14:m>
                <a:endParaRPr lang="en-IN" dirty="0"/>
              </a:p>
            </p:txBody>
          </p:sp>
        </mc:Choice>
        <mc:Fallback xmlns="">
          <p:sp>
            <p:nvSpPr>
              <p:cNvPr id="4" name="TextBox 3">
                <a:extLst>
                  <a:ext uri="{FF2B5EF4-FFF2-40B4-BE49-F238E27FC236}">
                    <a16:creationId xmlns:a16="http://schemas.microsoft.com/office/drawing/2014/main" id="{1E021DC0-E853-22AA-CF67-F3CEB36D6145}"/>
                  </a:ext>
                </a:extLst>
              </p:cNvPr>
              <p:cNvSpPr txBox="1">
                <a:spLocks noRot="1" noChangeAspect="1" noMove="1" noResize="1" noEditPoints="1" noAdjustHandles="1" noChangeArrowheads="1" noChangeShapeType="1" noTextEdit="1"/>
              </p:cNvSpPr>
              <p:nvPr/>
            </p:nvSpPr>
            <p:spPr>
              <a:xfrm>
                <a:off x="4036423" y="1473491"/>
                <a:ext cx="3360343" cy="11756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A8A452-53DC-E948-760A-12B589DC0594}"/>
                  </a:ext>
                </a:extLst>
              </p:cNvPr>
              <p:cNvSpPr txBox="1"/>
              <p:nvPr/>
            </p:nvSpPr>
            <p:spPr>
              <a:xfrm>
                <a:off x="1313896" y="2799826"/>
                <a:ext cx="830060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 we draw a random sample of size n from </a:t>
                </a:r>
                <a14:m>
                  <m:oMath xmlns:m="http://schemas.openxmlformats.org/officeDocument/2006/math">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𝑃𝑜𝑖𝑠𝑠𝑜𝑛</m:t>
                    </m:r>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IN" sz="1800" i="1">
                            <a:effectLst/>
                            <a:latin typeface="Cambria Math" panose="02040503050406030204" pitchFamily="18" charset="0"/>
                            <a:cs typeface="Times New Roman" panose="02020603050405020304" pitchFamily="18" charset="0"/>
                          </a:rPr>
                        </m:ctrlPr>
                      </m:dPr>
                      <m:e>
                        <m:r>
                          <a:rPr lang="en-IN" sz="1800" b="0" i="1">
                            <a:effectLst/>
                            <a:latin typeface="Cambria Math" panose="02040503050406030204" pitchFamily="18" charset="0"/>
                            <a:ea typeface="Calibri" panose="020F0502020204030204" pitchFamily="34" charset="0"/>
                            <a:cs typeface="Times New Roman" panose="02020603050405020304" pitchFamily="18" charset="0"/>
                          </a:rPr>
                          <m:t>𝜆</m:t>
                        </m:r>
                      </m:e>
                    </m:d>
                  </m:oMath>
                </a14:m>
                <a:r>
                  <a:rPr lang="en-US" dirty="0">
                    <a:latin typeface="Times New Roman" panose="02020603050405020304" pitchFamily="18" charset="0"/>
                    <a:cs typeface="Times New Roman" panose="02020603050405020304" pitchFamily="18" charset="0"/>
                  </a:rPr>
                  <a:t> and consider </a:t>
                </a:r>
                <a14:m>
                  <m:oMath xmlns:m="http://schemas.openxmlformats.org/officeDocument/2006/math">
                    <m:r>
                      <a:rPr lang="en-IN" i="1">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 is unknown.</a:t>
                </a: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7A8A452-53DC-E948-760A-12B589DC0594}"/>
                  </a:ext>
                </a:extLst>
              </p:cNvPr>
              <p:cNvSpPr txBox="1">
                <a:spLocks noRot="1" noChangeAspect="1" noMove="1" noResize="1" noEditPoints="1" noAdjustHandles="1" noChangeArrowheads="1" noChangeShapeType="1" noTextEdit="1"/>
              </p:cNvSpPr>
              <p:nvPr/>
            </p:nvSpPr>
            <p:spPr>
              <a:xfrm>
                <a:off x="1313896" y="2799826"/>
                <a:ext cx="8300606" cy="369332"/>
              </a:xfrm>
              <a:prstGeom prst="rect">
                <a:avLst/>
              </a:prstGeom>
              <a:blipFill>
                <a:blip r:embed="rId4"/>
                <a:stretch>
                  <a:fillRect l="-661"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BCBB2C8-81B5-F975-9FB8-D2AE02E3AD62}"/>
                  </a:ext>
                </a:extLst>
              </p:cNvPr>
              <p:cNvSpPr txBox="1"/>
              <p:nvPr/>
            </p:nvSpPr>
            <p:spPr>
              <a:xfrm>
                <a:off x="2342402" y="3867225"/>
                <a:ext cx="6757171" cy="3113801"/>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 of the maximum likelihood estimator of </a:t>
                </a:r>
                <a14:m>
                  <m:oMath xmlns:m="http://schemas.openxmlformats.org/officeDocument/2006/math">
                    <m:r>
                      <a:rPr lang="en-IN" i="1">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 is given by, </a:t>
                </a:r>
                <a:br>
                  <a:rPr lang="en-US"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𝝀</m:t>
                            </m:r>
                          </m:e>
                          <m:sub>
                            <m:r>
                              <a:rPr lang="en-IN" b="1" i="1">
                                <a:latin typeface="Cambria Math" panose="02040503050406030204" pitchFamily="18" charset="0"/>
                              </a:rPr>
                              <m:t>𝑴𝑳𝑬</m:t>
                            </m:r>
                          </m:sub>
                        </m:sSub>
                      </m:e>
                    </m:acc>
                    <m:r>
                      <a:rPr lang="en-IN" b="1" i="1">
                        <a:latin typeface="Cambria Math" panose="02040503050406030204" pitchFamily="18" charset="0"/>
                      </a:rPr>
                      <m:t>= </m:t>
                    </m:r>
                    <m:acc>
                      <m:accPr>
                        <m:chr m:val="̅"/>
                        <m:ctrlPr>
                          <a:rPr lang="en-IN" b="1" i="1">
                            <a:latin typeface="Cambria Math" panose="02040503050406030204" pitchFamily="18" charset="0"/>
                          </a:rPr>
                        </m:ctrlPr>
                      </m:accPr>
                      <m:e>
                        <m:r>
                          <a:rPr lang="en-IN" b="1" i="1">
                            <a:latin typeface="Cambria Math" panose="02040503050406030204" pitchFamily="18" charset="0"/>
                          </a:rPr>
                          <m:t>𝒙</m:t>
                        </m:r>
                      </m:e>
                    </m:acc>
                    <m:r>
                      <a:rPr lang="en-IN" b="1" i="1">
                        <a:latin typeface="Cambria Math" panose="02040503050406030204" pitchFamily="18" charset="0"/>
                      </a:rPr>
                      <m:t>= </m:t>
                    </m:r>
                    <m:f>
                      <m:fPr>
                        <m:ctrlPr>
                          <a:rPr lang="en-IN" b="1" i="1">
                            <a:latin typeface="Cambria Math" panose="02040503050406030204" pitchFamily="18" charset="0"/>
                          </a:rPr>
                        </m:ctrlPr>
                      </m:fPr>
                      <m:num>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num>
                      <m:den>
                        <m:r>
                          <a:rPr lang="en-IN" b="1" i="1">
                            <a:latin typeface="Cambria Math" panose="02040503050406030204" pitchFamily="18" charset="0"/>
                          </a:rPr>
                          <m:t>𝒏</m:t>
                        </m:r>
                      </m:den>
                    </m:f>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estimate of the standard error of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𝑀𝐿𝐸</m:t>
                        </m:r>
                      </m:sub>
                    </m:sSub>
                    <m:r>
                      <a:rPr lang="en-IN" i="1">
                        <a:latin typeface="Cambria Math" panose="02040503050406030204" pitchFamily="18" charset="0"/>
                      </a:rPr>
                      <m:t> </m:t>
                    </m:r>
                  </m:oMath>
                </a14:m>
                <a:r>
                  <a:rPr lang="en-US" dirty="0">
                    <a:latin typeface="Times New Roman" panose="02020603050405020304" pitchFamily="18" charset="0"/>
                    <a:ea typeface="Calibri" panose="020F0502020204030204" pitchFamily="34" charset="0"/>
                    <a:cs typeface="Times New Roman" panose="02020603050405020304" pitchFamily="18" charset="0"/>
                  </a:rPr>
                  <a:t>is given by,</a:t>
                </a:r>
                <a:br>
                  <a:rPr lang="en-US" dirty="0">
                    <a:latin typeface="Times New Roman" panose="02020603050405020304" pitchFamily="18" charset="0"/>
                    <a:ea typeface="Calibri" panose="020F0502020204030204" pitchFamily="34" charset="0"/>
                    <a:cs typeface="Times New Roman" panose="02020603050405020304" pitchFamily="18" charset="0"/>
                  </a:rPr>
                </a:br>
                <a:br>
                  <a:rPr lang="en-US" dirty="0">
                    <a:latin typeface="Times New Roman" panose="02020603050405020304" pitchFamily="18" charset="0"/>
                    <a:ea typeface="Calibri" panose="020F0502020204030204" pitchFamily="34"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𝑺𝑬</m:t>
                        </m:r>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𝝀</m:t>
                            </m:r>
                          </m:e>
                          <m:sub>
                            <m:r>
                              <a:rPr lang="en-IN" b="1" i="1">
                                <a:latin typeface="Cambria Math" panose="02040503050406030204" pitchFamily="18" charset="0"/>
                              </a:rPr>
                              <m:t>𝑴𝑳𝑬</m:t>
                            </m:r>
                          </m:sub>
                        </m:sSub>
                        <m:r>
                          <a:rPr lang="en-IN" b="1" i="1">
                            <a:latin typeface="Cambria Math" panose="02040503050406030204" pitchFamily="18" charset="0"/>
                          </a:rPr>
                          <m:t>)</m:t>
                        </m:r>
                      </m:e>
                    </m:acc>
                    <m:r>
                      <a:rPr lang="en-IN" b="1" i="1">
                        <a:latin typeface="Cambria Math" panose="02040503050406030204" pitchFamily="18" charset="0"/>
                      </a:rPr>
                      <m:t>= </m:t>
                    </m:r>
                    <m:rad>
                      <m:radPr>
                        <m:degHide m:val="on"/>
                        <m:ctrlPr>
                          <a:rPr lang="en-IN" b="1" i="1">
                            <a:latin typeface="Cambria Math" panose="02040503050406030204" pitchFamily="18" charset="0"/>
                          </a:rPr>
                        </m:ctrlPr>
                      </m:radPr>
                      <m:deg/>
                      <m:e>
                        <m:f>
                          <m:fPr>
                            <m:ctrlPr>
                              <a:rPr lang="en-IN" b="1" i="1">
                                <a:latin typeface="Cambria Math" panose="02040503050406030204" pitchFamily="18" charset="0"/>
                              </a:rPr>
                            </m:ctrlPr>
                          </m:fPr>
                          <m:num>
                            <m:acc>
                              <m:accPr>
                                <m:chr m:val="̅"/>
                                <m:ctrlPr>
                                  <a:rPr lang="en-IN" b="1" i="1">
                                    <a:latin typeface="Cambria Math" panose="02040503050406030204" pitchFamily="18" charset="0"/>
                                  </a:rPr>
                                </m:ctrlPr>
                              </m:accPr>
                              <m:e>
                                <m:r>
                                  <a:rPr lang="en-IN" b="1" i="1">
                                    <a:latin typeface="Cambria Math" panose="02040503050406030204" pitchFamily="18" charset="0"/>
                                  </a:rPr>
                                  <m:t>𝒙</m:t>
                                </m:r>
                              </m:e>
                            </m:acc>
                          </m:num>
                          <m:den>
                            <m:r>
                              <a:rPr lang="en-IN" b="1" i="1">
                                <a:latin typeface="Cambria Math" panose="02040503050406030204" pitchFamily="18" charset="0"/>
                              </a:rPr>
                              <m:t>𝒏</m:t>
                            </m:r>
                          </m:den>
                        </m:f>
                      </m:e>
                    </m:rad>
                    <m:r>
                      <a:rPr lang="en-IN" b="1" i="1">
                        <a:latin typeface="Cambria Math" panose="02040503050406030204" pitchFamily="18" charset="0"/>
                      </a:rPr>
                      <m:t>= </m:t>
                    </m:r>
                    <m:f>
                      <m:fPr>
                        <m:ctrlPr>
                          <a:rPr lang="en-IN" b="1" i="1">
                            <a:latin typeface="Cambria Math" panose="02040503050406030204" pitchFamily="18" charset="0"/>
                          </a:rPr>
                        </m:ctrlPr>
                      </m:fPr>
                      <m:num>
                        <m:rad>
                          <m:radPr>
                            <m:degHide m:val="on"/>
                            <m:ctrlPr>
                              <a:rPr lang="en-IN" b="1" i="1">
                                <a:latin typeface="Cambria Math" panose="02040503050406030204" pitchFamily="18" charset="0"/>
                              </a:rPr>
                            </m:ctrlPr>
                          </m:radPr>
                          <m:deg/>
                          <m:e>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e>
                        </m:rad>
                      </m:num>
                      <m:den>
                        <m:r>
                          <a:rPr lang="en-IN" b="1" i="1">
                            <a:latin typeface="Cambria Math" panose="02040503050406030204" pitchFamily="18" charset="0"/>
                          </a:rPr>
                          <m:t>𝒏</m:t>
                        </m:r>
                      </m:den>
                    </m:f>
                  </m:oMath>
                </a14:m>
                <a:endParaRPr lang="en-IN" dirty="0"/>
              </a:p>
              <a:p>
                <a:endParaRPr lang="en-IN"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BCBB2C8-81B5-F975-9FB8-D2AE02E3AD62}"/>
                  </a:ext>
                </a:extLst>
              </p:cNvPr>
              <p:cNvSpPr txBox="1">
                <a:spLocks noRot="1" noChangeAspect="1" noMove="1" noResize="1" noEditPoints="1" noAdjustHandles="1" noChangeArrowheads="1" noChangeShapeType="1" noTextEdit="1"/>
              </p:cNvSpPr>
              <p:nvPr/>
            </p:nvSpPr>
            <p:spPr>
              <a:xfrm>
                <a:off x="2342402" y="3867225"/>
                <a:ext cx="6757171" cy="3113801"/>
              </a:xfrm>
              <a:prstGeom prst="rect">
                <a:avLst/>
              </a:prstGeom>
              <a:blipFill>
                <a:blip r:embed="rId5"/>
                <a:stretch>
                  <a:fillRect l="-541" t="-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AD3112-0723-EFC8-A24B-3557B597B0F4}"/>
                  </a:ext>
                </a:extLst>
              </p:cNvPr>
              <p:cNvSpPr txBox="1"/>
              <p:nvPr/>
            </p:nvSpPr>
            <p:spPr>
              <a:xfrm>
                <a:off x="1313896" y="3233041"/>
                <a:ext cx="664355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Finding an estimator of </a:t>
                </a:r>
                <a14:m>
                  <m:oMath xmlns:m="http://schemas.openxmlformats.org/officeDocument/2006/math">
                    <m:r>
                      <a:rPr lang="en-IN" sz="2000" b="1" i="1" smtClean="0">
                        <a:latin typeface="Cambria Math" panose="02040503050406030204" pitchFamily="18" charset="0"/>
                      </a:rPr>
                      <m:t>𝝀</m:t>
                    </m:r>
                  </m:oMath>
                </a14:m>
                <a:r>
                  <a:rPr lang="en-US" sz="2000" b="1" dirty="0">
                    <a:latin typeface="Times New Roman" panose="02020603050405020304" pitchFamily="18" charset="0"/>
                    <a:cs typeface="Times New Roman" panose="02020603050405020304" pitchFamily="18" charset="0"/>
                  </a:rPr>
                  <a:t> in support of Classical approach:</a:t>
                </a:r>
                <a:endParaRPr lang="en-IN" sz="2000" b="1"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8AD3112-0723-EFC8-A24B-3557B597B0F4}"/>
                  </a:ext>
                </a:extLst>
              </p:cNvPr>
              <p:cNvSpPr txBox="1">
                <a:spLocks noRot="1" noChangeAspect="1" noMove="1" noResize="1" noEditPoints="1" noAdjustHandles="1" noChangeArrowheads="1" noChangeShapeType="1" noTextEdit="1"/>
              </p:cNvSpPr>
              <p:nvPr/>
            </p:nvSpPr>
            <p:spPr>
              <a:xfrm>
                <a:off x="1313896" y="3233041"/>
                <a:ext cx="6643550" cy="400110"/>
              </a:xfrm>
              <a:prstGeom prst="rect">
                <a:avLst/>
              </a:prstGeom>
              <a:blipFill>
                <a:blip r:embed="rId6"/>
                <a:stretch>
                  <a:fillRect l="-1010" t="-7576" b="-25758"/>
                </a:stretch>
              </a:blipFill>
            </p:spPr>
            <p:txBody>
              <a:bodyPr/>
              <a:lstStyle/>
              <a:p>
                <a:r>
                  <a:rPr lang="en-IN">
                    <a:noFill/>
                  </a:rPr>
                  <a:t> </a:t>
                </a:r>
              </a:p>
            </p:txBody>
          </p:sp>
        </mc:Fallback>
      </mc:AlternateContent>
    </p:spTree>
    <p:extLst>
      <p:ext uri="{BB962C8B-B14F-4D97-AF65-F5344CB8AC3E}">
        <p14:creationId xmlns:p14="http://schemas.microsoft.com/office/powerpoint/2010/main" val="299713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E595C1-D048-05D7-A11F-B5CA57FD3B10}"/>
                  </a:ext>
                </a:extLst>
              </p:cNvPr>
              <p:cNvSpPr txBox="1"/>
              <p:nvPr/>
            </p:nvSpPr>
            <p:spPr>
              <a:xfrm>
                <a:off x="1464815" y="763477"/>
                <a:ext cx="91883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Finding an estimator of </a:t>
                </a:r>
                <a14:m>
                  <m:oMath xmlns:m="http://schemas.openxmlformats.org/officeDocument/2006/math">
                    <m:r>
                      <a:rPr lang="en-IN" sz="2000" b="1" i="1" smtClean="0">
                        <a:latin typeface="Cambria Math" panose="02040503050406030204" pitchFamily="18" charset="0"/>
                      </a:rPr>
                      <m:t>𝝀</m:t>
                    </m:r>
                  </m:oMath>
                </a14:m>
                <a:r>
                  <a:rPr lang="en-US" sz="2000" b="1" dirty="0">
                    <a:latin typeface="Times New Roman" panose="02020603050405020304" pitchFamily="18" charset="0"/>
                    <a:cs typeface="Times New Roman" panose="02020603050405020304" pitchFamily="18" charset="0"/>
                  </a:rPr>
                  <a:t> in support of Bayesian approach:</a:t>
                </a:r>
                <a:endParaRPr lang="en-IN" sz="2000" b="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BE595C1-D048-05D7-A11F-B5CA57FD3B10}"/>
                  </a:ext>
                </a:extLst>
              </p:cNvPr>
              <p:cNvSpPr txBox="1">
                <a:spLocks noRot="1" noChangeAspect="1" noMove="1" noResize="1" noEditPoints="1" noAdjustHandles="1" noChangeArrowheads="1" noChangeShapeType="1" noTextEdit="1"/>
              </p:cNvSpPr>
              <p:nvPr/>
            </p:nvSpPr>
            <p:spPr>
              <a:xfrm>
                <a:off x="1464815" y="763477"/>
                <a:ext cx="9188388" cy="400110"/>
              </a:xfrm>
              <a:prstGeom prst="rect">
                <a:avLst/>
              </a:prstGeom>
              <a:blipFill>
                <a:blip r:embed="rId2"/>
                <a:stretch>
                  <a:fillRect l="-663" t="-757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585537-0164-ED1A-0DFB-1296FE4EC98D}"/>
                  </a:ext>
                </a:extLst>
              </p:cNvPr>
              <p:cNvSpPr txBox="1"/>
              <p:nvPr/>
            </p:nvSpPr>
            <p:spPr>
              <a:xfrm>
                <a:off x="1464815" y="1491448"/>
                <a:ext cx="10186058" cy="3408049"/>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consider </a:t>
                </a:r>
                <a14:m>
                  <m:oMath xmlns:m="http://schemas.openxmlformats.org/officeDocument/2006/math">
                    <m:r>
                      <a:rPr lang="en-IN" i="1" smtClean="0">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&gt;0 to be a random quantity.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consider that prior distribution of </a:t>
                </a:r>
                <a14:m>
                  <m:oMath xmlns:m="http://schemas.openxmlformats.org/officeDocument/2006/math">
                    <m:r>
                      <a:rPr lang="en-IN" i="1">
                        <a:latin typeface="Cambria Math" panose="02040503050406030204" pitchFamily="18" charset="0"/>
                      </a:rPr>
                      <m:t>𝜆</m:t>
                    </m:r>
                  </m:oMath>
                </a14:m>
                <a:r>
                  <a:rPr lang="en-IN" dirty="0">
                    <a:latin typeface="Times New Roman" panose="02020603050405020304" pitchFamily="18" charset="0"/>
                    <a:cs typeface="Times New Roman" panose="02020603050405020304" pitchFamily="18" charset="0"/>
                  </a:rPr>
                  <a:t> as </a:t>
                </a:r>
                <a14:m>
                  <m:oMath xmlns:m="http://schemas.openxmlformats.org/officeDocument/2006/math">
                    <m:r>
                      <a:rPr lang="en-IN" i="1">
                        <a:latin typeface="Cambria Math" panose="02040503050406030204" pitchFamily="18" charset="0"/>
                      </a:rPr>
                      <m:t>𝐺𝑎𝑚𝑚𝑎</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 </m:t>
                    </m:r>
                  </m:oMath>
                </a14:m>
                <a:r>
                  <a:rPr lang="en-IN" dirty="0"/>
                  <a:t>distribution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is actually a conjugate prior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Thus the posterior distribution of </a:t>
                </a:r>
                <a14:m>
                  <m:oMath xmlns:m="http://schemas.openxmlformats.org/officeDocument/2006/math">
                    <m:r>
                      <a:rPr lang="en-IN" i="1">
                        <a:latin typeface="Cambria Math" panose="02040503050406030204" pitchFamily="18" charset="0"/>
                      </a:rPr>
                      <m:t>𝜆</m:t>
                    </m:r>
                  </m:oMath>
                </a14:m>
                <a:r>
                  <a:rPr lang="en-IN" dirty="0">
                    <a:latin typeface="Times New Roman" panose="02020603050405020304" pitchFamily="18" charset="0"/>
                    <a:cs typeface="Times New Roman" panose="02020603050405020304" pitchFamily="18" charset="0"/>
                  </a:rPr>
                  <a:t> follows </a:t>
                </a:r>
                <a14:m>
                  <m:oMath xmlns:m="http://schemas.openxmlformats.org/officeDocument/2006/math">
                    <m:r>
                      <a:rPr lang="en-IN" b="1" i="1">
                        <a:latin typeface="Cambria Math" panose="02040503050406030204" pitchFamily="18" charset="0"/>
                      </a:rPr>
                      <m:t>𝑮𝒂𝒎𝒎𝒂</m:t>
                    </m:r>
                    <m:d>
                      <m:dPr>
                        <m:ctrlPr>
                          <a:rPr lang="en-IN" b="1" i="1">
                            <a:latin typeface="Cambria Math" panose="02040503050406030204" pitchFamily="18" charset="0"/>
                          </a:rPr>
                        </m:ctrlPr>
                      </m:dPr>
                      <m:e>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r>
                          <a:rPr lang="en-IN" b="1" i="1">
                            <a:latin typeface="Cambria Math" panose="02040503050406030204" pitchFamily="18" charset="0"/>
                          </a:rPr>
                          <m:t>+</m:t>
                        </m:r>
                        <m:r>
                          <a:rPr lang="en-IN" b="1" i="1">
                            <a:latin typeface="Cambria Math" panose="02040503050406030204" pitchFamily="18" charset="0"/>
                          </a:rPr>
                          <m:t>𝒎</m:t>
                        </m:r>
                        <m:r>
                          <a:rPr lang="en-IN" b="1" i="1">
                            <a:latin typeface="Cambria Math" panose="02040503050406030204" pitchFamily="18" charset="0"/>
                          </a:rPr>
                          <m:t>,</m:t>
                        </m:r>
                        <m:r>
                          <a:rPr lang="en-IN" b="1" i="1">
                            <a:latin typeface="Cambria Math" panose="02040503050406030204" pitchFamily="18" charset="0"/>
                          </a:rPr>
                          <m:t>𝒏</m:t>
                        </m:r>
                        <m:r>
                          <a:rPr lang="en-IN" b="1" i="1">
                            <a:latin typeface="Cambria Math" panose="02040503050406030204" pitchFamily="18" charset="0"/>
                          </a:rPr>
                          <m:t>+</m:t>
                        </m:r>
                        <m:r>
                          <a:rPr lang="en-IN" b="1" i="1">
                            <a:latin typeface="Cambria Math" panose="02040503050406030204" pitchFamily="18" charset="0"/>
                          </a:rPr>
                          <m:t>𝜽</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Bayes Estimator is given by,</a:t>
                </a:r>
                <a:br>
                  <a:rPr lang="en-IN"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𝝀</m:t>
                            </m:r>
                            <m:r>
                              <a:rPr lang="en-IN" b="1">
                                <a:latin typeface="Cambria Math" panose="02040503050406030204" pitchFamily="18" charset="0"/>
                              </a:rPr>
                              <m:t> </m:t>
                            </m:r>
                          </m:e>
                          <m:sub>
                            <m:r>
                              <a:rPr lang="en-IN" b="1" i="1">
                                <a:latin typeface="Cambria Math" panose="02040503050406030204" pitchFamily="18" charset="0"/>
                              </a:rPr>
                              <m:t>𝒃</m:t>
                            </m:r>
                          </m:sub>
                        </m:sSub>
                      </m:e>
                    </m:acc>
                    <m:r>
                      <a:rPr lang="en-IN" b="1" i="1">
                        <a:latin typeface="Cambria Math" panose="02040503050406030204" pitchFamily="18" charset="0"/>
                      </a:rPr>
                      <m:t> = </m:t>
                    </m:r>
                    <m:f>
                      <m:fPr>
                        <m:ctrlPr>
                          <a:rPr lang="en-IN" b="1" i="1">
                            <a:latin typeface="Cambria Math" panose="02040503050406030204" pitchFamily="18" charset="0"/>
                          </a:rPr>
                        </m:ctrlPr>
                      </m:fPr>
                      <m:num>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𝒎</m:t>
                            </m:r>
                          </m:e>
                        </m:nary>
                      </m:num>
                      <m:den>
                        <m:r>
                          <a:rPr lang="en-IN" b="1" i="1">
                            <a:latin typeface="Cambria Math" panose="02040503050406030204" pitchFamily="18" charset="0"/>
                          </a:rPr>
                          <m:t>𝒏</m:t>
                        </m:r>
                        <m:r>
                          <a:rPr lang="en-IN" b="1" i="1">
                            <a:latin typeface="Cambria Math" panose="02040503050406030204" pitchFamily="18" charset="0"/>
                          </a:rPr>
                          <m:t>+</m:t>
                        </m:r>
                        <m:r>
                          <a:rPr lang="en-IN" b="1" i="1">
                            <a:latin typeface="Cambria Math" panose="02040503050406030204" pitchFamily="18" charset="0"/>
                          </a:rPr>
                          <m:t>𝜽</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standard error of the Bayes Estimator is computed by the method of bootstrap.</a:t>
                </a:r>
              </a:p>
            </p:txBody>
          </p:sp>
        </mc:Choice>
        <mc:Fallback xmlns="">
          <p:sp>
            <p:nvSpPr>
              <p:cNvPr id="3" name="TextBox 2">
                <a:extLst>
                  <a:ext uri="{FF2B5EF4-FFF2-40B4-BE49-F238E27FC236}">
                    <a16:creationId xmlns:a16="http://schemas.microsoft.com/office/drawing/2014/main" id="{E9585537-0164-ED1A-0DFB-1296FE4EC98D}"/>
                  </a:ext>
                </a:extLst>
              </p:cNvPr>
              <p:cNvSpPr txBox="1">
                <a:spLocks noRot="1" noChangeAspect="1" noMove="1" noResize="1" noEditPoints="1" noAdjustHandles="1" noChangeArrowheads="1" noChangeShapeType="1" noTextEdit="1"/>
              </p:cNvSpPr>
              <p:nvPr/>
            </p:nvSpPr>
            <p:spPr>
              <a:xfrm>
                <a:off x="1464815" y="1491448"/>
                <a:ext cx="10186058" cy="3408049"/>
              </a:xfrm>
              <a:prstGeom prst="rect">
                <a:avLst/>
              </a:prstGeom>
              <a:blipFill>
                <a:blip r:embed="rId3"/>
                <a:stretch>
                  <a:fillRect l="-359" t="-1073" b="-1968"/>
                </a:stretch>
              </a:blipFill>
            </p:spPr>
            <p:txBody>
              <a:bodyPr/>
              <a:lstStyle/>
              <a:p>
                <a:r>
                  <a:rPr lang="en-IN">
                    <a:noFill/>
                  </a:rPr>
                  <a:t> </a:t>
                </a:r>
              </a:p>
            </p:txBody>
          </p:sp>
        </mc:Fallback>
      </mc:AlternateContent>
    </p:spTree>
    <p:extLst>
      <p:ext uri="{BB962C8B-B14F-4D97-AF65-F5344CB8AC3E}">
        <p14:creationId xmlns:p14="http://schemas.microsoft.com/office/powerpoint/2010/main" val="82237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6A945E-07AC-5689-F71E-CEED7A7EFAFA}"/>
                  </a:ext>
                </a:extLst>
              </p:cNvPr>
              <p:cNvSpPr txBox="1"/>
              <p:nvPr/>
            </p:nvSpPr>
            <p:spPr>
              <a:xfrm>
                <a:off x="774579" y="516509"/>
                <a:ext cx="5178982" cy="400110"/>
              </a:xfrm>
              <a:prstGeom prst="rect">
                <a:avLst/>
              </a:prstGeom>
              <a:noFill/>
            </p:spPr>
            <p:txBody>
              <a:bodyPr wrap="none" rtlCol="0">
                <a:spAutoFit/>
              </a:bodyPr>
              <a:lstStyle/>
              <a:p>
                <a:r>
                  <a:rPr lang="en-US" sz="2000" b="1" dirty="0"/>
                  <a:t>Choice of Prior(Gamma</a:t>
                </a:r>
                <a14:m>
                  <m:oMath xmlns:m="http://schemas.openxmlformats.org/officeDocument/2006/math">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𝒎</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rPr>
                      <m:t>𝜽</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dirty="0"/>
                  <a:t>) Distributions:</a:t>
                </a:r>
                <a:endParaRPr lang="en-IN" sz="2000" b="1" dirty="0"/>
              </a:p>
            </p:txBody>
          </p:sp>
        </mc:Choice>
        <mc:Fallback xmlns="">
          <p:sp>
            <p:nvSpPr>
              <p:cNvPr id="5" name="TextBox 4">
                <a:extLst>
                  <a:ext uri="{FF2B5EF4-FFF2-40B4-BE49-F238E27FC236}">
                    <a16:creationId xmlns:a16="http://schemas.microsoft.com/office/drawing/2014/main" id="{9E6A945E-07AC-5689-F71E-CEED7A7EFAFA}"/>
                  </a:ext>
                </a:extLst>
              </p:cNvPr>
              <p:cNvSpPr txBox="1">
                <a:spLocks noRot="1" noChangeAspect="1" noMove="1" noResize="1" noEditPoints="1" noAdjustHandles="1" noChangeArrowheads="1" noChangeShapeType="1" noTextEdit="1"/>
              </p:cNvSpPr>
              <p:nvPr/>
            </p:nvSpPr>
            <p:spPr>
              <a:xfrm>
                <a:off x="774579" y="516509"/>
                <a:ext cx="5178982" cy="400110"/>
              </a:xfrm>
              <a:prstGeom prst="rect">
                <a:avLst/>
              </a:prstGeom>
              <a:blipFill>
                <a:blip r:embed="rId2"/>
                <a:stretch>
                  <a:fillRect l="-1176" t="-7692" r="-353" b="-2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3F8842-2A2B-43B9-79AF-931745DC1017}"/>
                  </a:ext>
                </a:extLst>
              </p:cNvPr>
              <p:cNvSpPr txBox="1"/>
              <p:nvPr/>
            </p:nvSpPr>
            <p:spPr>
              <a:xfrm>
                <a:off x="655059" y="1124679"/>
                <a:ext cx="4945841" cy="2031325"/>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have the prior belief that the parameter under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study </a:t>
                </a:r>
                <a14:m>
                  <m:oMath xmlns:m="http://schemas.openxmlformats.org/officeDocument/2006/math">
                    <m:r>
                      <a:rPr lang="en-IN" i="1">
                        <a:latin typeface="Cambria Math" panose="02040503050406030204" pitchFamily="18" charset="0"/>
                      </a:rPr>
                      <m:t>𝜆</m:t>
                    </m:r>
                    <m:r>
                      <a:rPr lang="en-US" b="0" i="1" smtClean="0">
                        <a:latin typeface="Cambria Math" panose="02040503050406030204" pitchFamily="18" charset="0"/>
                      </a:rPr>
                      <m:t>;</m:t>
                    </m:r>
                    <m:r>
                      <a:rPr lang="en-IN" i="1">
                        <a:latin typeface="Cambria Math" panose="02040503050406030204" pitchFamily="18" charset="0"/>
                      </a:rPr>
                      <m:t>𝜆</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&gt; 0 can be considered as a random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variable and on an average, it takes the lower value,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we should consider such a prior distribution </a:t>
                </a:r>
                <a14:m>
                  <m:oMath xmlns:m="http://schemas.openxmlformats.org/officeDocument/2006/math">
                    <m:r>
                      <a:rPr lang="en-IN" i="1">
                        <a:latin typeface="Cambria Math" panose="02040503050406030204" pitchFamily="18" charset="0"/>
                      </a:rPr>
                      <m:t>𝐺𝑎𝑚𝑚𝑎</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 </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assigns high density</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towards the lower values of </a:t>
                </a:r>
                <a14:m>
                  <m:oMath xmlns:m="http://schemas.openxmlformats.org/officeDocument/2006/math">
                    <m:r>
                      <a:rPr lang="en-IN" i="1">
                        <a:latin typeface="Cambria Math" panose="02040503050406030204" pitchFamily="18" charset="0"/>
                      </a:rPr>
                      <m:t>𝜆</m:t>
                    </m:r>
                    <m:r>
                      <a:rPr lang="en-US" b="0" i="0" smtClean="0">
                        <a:latin typeface="Cambria Math" panose="02040503050406030204" pitchFamily="18" charset="0"/>
                      </a:rPr>
                      <m:t>.</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6" name="TextBox 5">
                <a:extLst>
                  <a:ext uri="{FF2B5EF4-FFF2-40B4-BE49-F238E27FC236}">
                    <a16:creationId xmlns:a16="http://schemas.microsoft.com/office/drawing/2014/main" id="{FE3F8842-2A2B-43B9-79AF-931745DC1017}"/>
                  </a:ext>
                </a:extLst>
              </p:cNvPr>
              <p:cNvSpPr txBox="1">
                <a:spLocks noRot="1" noChangeAspect="1" noMove="1" noResize="1" noEditPoints="1" noAdjustHandles="1" noChangeArrowheads="1" noChangeShapeType="1" noTextEdit="1"/>
              </p:cNvSpPr>
              <p:nvPr/>
            </p:nvSpPr>
            <p:spPr>
              <a:xfrm>
                <a:off x="655059" y="1124679"/>
                <a:ext cx="4945841" cy="2031325"/>
              </a:xfrm>
              <a:prstGeom prst="rect">
                <a:avLst/>
              </a:prstGeom>
              <a:blipFill>
                <a:blip r:embed="rId3"/>
                <a:stretch>
                  <a:fillRect l="-985" t="-1497" r="-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F0BD28-8148-3A91-26CD-48A128525DE1}"/>
                  </a:ext>
                </a:extLst>
              </p:cNvPr>
              <p:cNvSpPr txBox="1"/>
              <p:nvPr/>
            </p:nvSpPr>
            <p:spPr>
              <a:xfrm>
                <a:off x="655059" y="3633058"/>
                <a:ext cx="5079916"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 the other hand, if we have prior belief that, on 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average </a:t>
                </a:r>
                <a14:m>
                  <m:oMath xmlns:m="http://schemas.openxmlformats.org/officeDocument/2006/math">
                    <m:r>
                      <a:rPr lang="en-IN" i="1">
                        <a:latin typeface="Cambria Math" panose="02040503050406030204" pitchFamily="18" charset="0"/>
                      </a:rPr>
                      <m:t>𝜆</m:t>
                    </m:r>
                  </m:oMath>
                </a14:m>
                <a:r>
                  <a:rPr lang="en-US" dirty="0">
                    <a:latin typeface="Times New Roman" panose="02020603050405020304" pitchFamily="18" charset="0"/>
                    <a:cs typeface="Times New Roman" panose="02020603050405020304" pitchFamily="18" charset="0"/>
                  </a:rPr>
                  <a:t> takes higher values,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we should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consider</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such a prior distribution </a:t>
                </a:r>
                <a14:m>
                  <m:oMath xmlns:m="http://schemas.openxmlformats.org/officeDocument/2006/math">
                    <m:r>
                      <a:rPr lang="en-IN" i="1">
                        <a:latin typeface="Cambria Math" panose="02040503050406030204" pitchFamily="18" charset="0"/>
                      </a:rPr>
                      <m:t>𝐺𝑎𝑚𝑚𝑎</m:t>
                    </m:r>
                    <m:d>
                      <m:dPr>
                        <m:ctrlPr>
                          <a:rPr lang="en-IN" i="1">
                            <a:latin typeface="Cambria Math" panose="02040503050406030204" pitchFamily="18" charset="0"/>
                          </a:rPr>
                        </m:ctrlPr>
                      </m:dPr>
                      <m:e>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e>
                    </m:d>
                  </m:oMath>
                </a14:m>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assigns high density towards the higher values</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 </a:t>
                </a:r>
                <a14:m>
                  <m:oMath xmlns:m="http://schemas.openxmlformats.org/officeDocument/2006/math">
                    <m:r>
                      <a:rPr lang="en-IN" i="1">
                        <a:latin typeface="Cambria Math" panose="02040503050406030204" pitchFamily="18" charset="0"/>
                      </a:rPr>
                      <m:t>𝜆</m:t>
                    </m:r>
                    <m:r>
                      <a:rPr lang="en-US" b="0" i="0" smtClean="0">
                        <a:latin typeface="Cambria Math" panose="02040503050406030204" pitchFamily="18" charset="0"/>
                      </a:rPr>
                      <m:t>.</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CF0BD28-8148-3A91-26CD-48A128525DE1}"/>
                  </a:ext>
                </a:extLst>
              </p:cNvPr>
              <p:cNvSpPr txBox="1">
                <a:spLocks noRot="1" noChangeAspect="1" noMove="1" noResize="1" noEditPoints="1" noAdjustHandles="1" noChangeArrowheads="1" noChangeShapeType="1" noTextEdit="1"/>
              </p:cNvSpPr>
              <p:nvPr/>
            </p:nvSpPr>
            <p:spPr>
              <a:xfrm>
                <a:off x="655059" y="3633058"/>
                <a:ext cx="5079916" cy="1754326"/>
              </a:xfrm>
              <a:prstGeom prst="rect">
                <a:avLst/>
              </a:prstGeom>
              <a:blipFill>
                <a:blip r:embed="rId4"/>
                <a:stretch>
                  <a:fillRect l="-959" t="-2083" r="-360"/>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E94AA1C5-8BE2-897A-6E37-155B7176E82E}"/>
              </a:ext>
            </a:extLst>
          </p:cNvPr>
          <p:cNvPicPr>
            <a:picLocks noChangeAspect="1"/>
          </p:cNvPicPr>
          <p:nvPr/>
        </p:nvPicPr>
        <p:blipFill>
          <a:blip r:embed="rId5"/>
          <a:stretch>
            <a:fillRect/>
          </a:stretch>
        </p:blipFill>
        <p:spPr>
          <a:xfrm>
            <a:off x="5806701" y="916619"/>
            <a:ext cx="5730240" cy="5359894"/>
          </a:xfrm>
          <a:prstGeom prst="rect">
            <a:avLst/>
          </a:prstGeom>
        </p:spPr>
      </p:pic>
    </p:spTree>
    <p:extLst>
      <p:ext uri="{BB962C8B-B14F-4D97-AF65-F5344CB8AC3E}">
        <p14:creationId xmlns:p14="http://schemas.microsoft.com/office/powerpoint/2010/main" val="19845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38F63-439D-725F-5B2D-84E43FD255A1}"/>
              </a:ext>
            </a:extLst>
          </p:cNvPr>
          <p:cNvSpPr txBox="1"/>
          <p:nvPr/>
        </p:nvSpPr>
        <p:spPr>
          <a:xfrm>
            <a:off x="896645" y="585926"/>
            <a:ext cx="253787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Illustrating Example:</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676AAF-9039-490B-F60A-D1D9D3DFC803}"/>
                  </a:ext>
                </a:extLst>
              </p:cNvPr>
              <p:cNvSpPr txBox="1"/>
              <p:nvPr/>
            </p:nvSpPr>
            <p:spPr>
              <a:xfrm>
                <a:off x="829586" y="891851"/>
                <a:ext cx="8397876" cy="830997"/>
              </a:xfrm>
              <a:prstGeom prst="rect">
                <a:avLst/>
              </a:prstGeom>
              <a:noFill/>
            </p:spPr>
            <p:txBody>
              <a:bodyPr wrap="none" rtlCol="0">
                <a:spAutoFit/>
              </a:bodyPr>
              <a:lstStyle/>
              <a:p>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draw a random sample of size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=15</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from </a:t>
                </a:r>
                <a14:m>
                  <m:oMath xmlns:m="http://schemas.openxmlformats.org/officeDocument/2006/math">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𝑃𝑜𝑖𝑠𝑠𝑜𝑛</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distribution. The sample comes out to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be  </a:t>
                </a:r>
                <a14:m>
                  <m:oMath xmlns:m="http://schemas.openxmlformats.org/officeDocument/2006/math">
                    <m:r>
                      <a:rPr lang="en-IN" sz="1600" i="1">
                        <a:latin typeface="Cambria Math" panose="02040503050406030204" pitchFamily="18" charset="0"/>
                      </a:rPr>
                      <m:t>(1, 3, 2, 1, 2, 0, 2, 1, 3, 3, 2, 2, 3, 2, 2)</m:t>
                    </m:r>
                  </m:oMath>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mc:Choice>
        <mc:Fallback xmlns="">
          <p:sp>
            <p:nvSpPr>
              <p:cNvPr id="3" name="TextBox 2">
                <a:extLst>
                  <a:ext uri="{FF2B5EF4-FFF2-40B4-BE49-F238E27FC236}">
                    <a16:creationId xmlns:a16="http://schemas.microsoft.com/office/drawing/2014/main" id="{01676AAF-9039-490B-F60A-D1D9D3DFC803}"/>
                  </a:ext>
                </a:extLst>
              </p:cNvPr>
              <p:cNvSpPr txBox="1">
                <a:spLocks noRot="1" noChangeAspect="1" noMove="1" noResize="1" noEditPoints="1" noAdjustHandles="1" noChangeArrowheads="1" noChangeShapeType="1" noTextEdit="1"/>
              </p:cNvSpPr>
              <p:nvPr/>
            </p:nvSpPr>
            <p:spPr>
              <a:xfrm>
                <a:off x="829586" y="891851"/>
                <a:ext cx="8397876" cy="830997"/>
              </a:xfrm>
              <a:prstGeom prst="rect">
                <a:avLst/>
              </a:prstGeom>
              <a:blipFill>
                <a:blip r:embed="rId2"/>
                <a:stretch>
                  <a:fillRect t="-21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A06AEBB-68B0-F399-7441-F719FCF7B28D}"/>
                  </a:ext>
                </a:extLst>
              </p:cNvPr>
              <p:cNvGraphicFramePr>
                <a:graphicFrameLocks noGrp="1"/>
              </p:cNvGraphicFramePr>
              <p:nvPr>
                <p:extLst>
                  <p:ext uri="{D42A27DB-BD31-4B8C-83A1-F6EECF244321}">
                    <p14:modId xmlns:p14="http://schemas.microsoft.com/office/powerpoint/2010/main" val="1859076102"/>
                  </p:ext>
                </p:extLst>
              </p:nvPr>
            </p:nvGraphicFramePr>
            <p:xfrm>
              <a:off x="136029" y="1476623"/>
              <a:ext cx="5812010" cy="5109054"/>
            </p:xfrm>
            <a:graphic>
              <a:graphicData uri="http://schemas.openxmlformats.org/drawingml/2006/table">
                <a:tbl>
                  <a:tblPr firstRow="1" firstCol="1" bandRow="1">
                    <a:tableStyleId>{5C22544A-7EE6-4342-B048-85BDC9FD1C3A}</a:tableStyleId>
                  </a:tblPr>
                  <a:tblGrid>
                    <a:gridCol w="956635">
                      <a:extLst>
                        <a:ext uri="{9D8B030D-6E8A-4147-A177-3AD203B41FA5}">
                          <a16:colId xmlns:a16="http://schemas.microsoft.com/office/drawing/2014/main" val="2750943926"/>
                        </a:ext>
                      </a:extLst>
                    </a:gridCol>
                    <a:gridCol w="953412">
                      <a:extLst>
                        <a:ext uri="{9D8B030D-6E8A-4147-A177-3AD203B41FA5}">
                          <a16:colId xmlns:a16="http://schemas.microsoft.com/office/drawing/2014/main" val="720444576"/>
                        </a:ext>
                      </a:extLst>
                    </a:gridCol>
                    <a:gridCol w="955346">
                      <a:extLst>
                        <a:ext uri="{9D8B030D-6E8A-4147-A177-3AD203B41FA5}">
                          <a16:colId xmlns:a16="http://schemas.microsoft.com/office/drawing/2014/main" val="249717404"/>
                        </a:ext>
                      </a:extLst>
                    </a:gridCol>
                    <a:gridCol w="954057">
                      <a:extLst>
                        <a:ext uri="{9D8B030D-6E8A-4147-A177-3AD203B41FA5}">
                          <a16:colId xmlns:a16="http://schemas.microsoft.com/office/drawing/2014/main" val="2342215261"/>
                        </a:ext>
                      </a:extLst>
                    </a:gridCol>
                    <a:gridCol w="952768">
                      <a:extLst>
                        <a:ext uri="{9D8B030D-6E8A-4147-A177-3AD203B41FA5}">
                          <a16:colId xmlns:a16="http://schemas.microsoft.com/office/drawing/2014/main" val="1535520167"/>
                        </a:ext>
                      </a:extLst>
                    </a:gridCol>
                    <a:gridCol w="1039792">
                      <a:extLst>
                        <a:ext uri="{9D8B030D-6E8A-4147-A177-3AD203B41FA5}">
                          <a16:colId xmlns:a16="http://schemas.microsoft.com/office/drawing/2014/main" val="611010192"/>
                        </a:ext>
                      </a:extLst>
                    </a:gridCol>
                  </a:tblGrid>
                  <a:tr h="1721524">
                    <a:tc>
                      <a:txBody>
                        <a:bodyPr/>
                        <a:lstStyle/>
                        <a:p>
                          <a:pPr algn="ctr">
                            <a:lnSpc>
                              <a:spcPct val="107000"/>
                            </a:lnSpc>
                            <a:spcAft>
                              <a:spcPts val="800"/>
                            </a:spcAft>
                          </a:pPr>
                          <a:r>
                            <a:rPr lang="en-IN" sz="1100" dirty="0">
                              <a:effectLst/>
                            </a:rPr>
                            <a:t>Value of the parameter of interest (</a:t>
                          </a:r>
                          <a14:m>
                            <m:oMath xmlns:m="http://schemas.openxmlformats.org/officeDocument/2006/math">
                              <m:r>
                                <a:rPr lang="en-IN" sz="1200">
                                  <a:effectLst/>
                                  <a:latin typeface="Cambria Math" panose="02040503050406030204" pitchFamily="18" charset="0"/>
                                </a:rPr>
                                <m:t>𝝀</m:t>
                              </m:r>
                            </m:oMath>
                          </a14:m>
                          <a:r>
                            <a:rPr lang="en-IN" sz="1100" dirty="0">
                              <a:effectLst/>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Estimate of the maximum likelihood estimator (</a:t>
                          </a:r>
                          <a14:m>
                            <m:oMath xmlns:m="http://schemas.openxmlformats.org/officeDocument/2006/math">
                              <m:acc>
                                <m:accPr>
                                  <m:chr m:val="̂"/>
                                  <m:ctrlPr>
                                    <a:rPr lang="en-IN" sz="1100" i="1">
                                      <a:effectLst/>
                                      <a:latin typeface="Cambria Math" panose="02040503050406030204" pitchFamily="18" charset="0"/>
                                    </a:rPr>
                                  </m:ctrlPr>
                                </m:accPr>
                                <m:e>
                                  <m:sSub>
                                    <m:sSubPr>
                                      <m:ctrlPr>
                                        <a:rPr lang="en-IN" sz="1100" i="1">
                                          <a:effectLst/>
                                          <a:latin typeface="Cambria Math" panose="02040503050406030204" pitchFamily="18" charset="0"/>
                                        </a:rPr>
                                      </m:ctrlPr>
                                    </m:sSubPr>
                                    <m:e>
                                      <m:r>
                                        <a:rPr lang="en-IN" sz="1200">
                                          <a:effectLst/>
                                          <a:latin typeface="Cambria Math" panose="02040503050406030204" pitchFamily="18" charset="0"/>
                                        </a:rPr>
                                        <m:t>𝝀</m:t>
                                      </m:r>
                                    </m:e>
                                    <m:sub>
                                      <m:r>
                                        <a:rPr lang="en-IN" sz="1100">
                                          <a:effectLst/>
                                          <a:latin typeface="Cambria Math" panose="02040503050406030204" pitchFamily="18" charset="0"/>
                                        </a:rPr>
                                        <m:t>𝑴𝑳𝑬</m:t>
                                      </m:r>
                                    </m:sub>
                                  </m:sSub>
                                </m:e>
                              </m:acc>
                            </m:oMath>
                          </a14:m>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Standard error of maximum likelihood estimator </a:t>
                          </a:r>
                          <a14:m>
                            <m:oMath xmlns:m="http://schemas.openxmlformats.org/officeDocument/2006/math">
                              <m:acc>
                                <m:accPr>
                                  <m:chr m:val="̂"/>
                                  <m:ctrlPr>
                                    <a:rPr lang="en-IN" sz="1100" i="1">
                                      <a:effectLst/>
                                      <a:latin typeface="Cambria Math" panose="02040503050406030204" pitchFamily="18" charset="0"/>
                                    </a:rPr>
                                  </m:ctrlPr>
                                </m:accPr>
                                <m:e>
                                  <m:r>
                                    <a:rPr lang="en-IN" sz="1100">
                                      <a:effectLst/>
                                      <a:latin typeface="Cambria Math" panose="02040503050406030204" pitchFamily="18" charset="0"/>
                                    </a:rPr>
                                    <m:t>𝑺𝑬</m:t>
                                  </m:r>
                                  <m:r>
                                    <a:rPr lang="en-IN"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IN" sz="1200">
                                          <a:effectLst/>
                                          <a:latin typeface="Cambria Math" panose="02040503050406030204" pitchFamily="18" charset="0"/>
                                        </a:rPr>
                                        <m:t>𝝀</m:t>
                                      </m:r>
                                    </m:e>
                                    <m:sub>
                                      <m:r>
                                        <a:rPr lang="en-IN" sz="1100">
                                          <a:effectLst/>
                                          <a:latin typeface="Cambria Math" panose="02040503050406030204" pitchFamily="18" charset="0"/>
                                        </a:rPr>
                                        <m:t>𝑴𝑳𝑬</m:t>
                                      </m:r>
                                    </m:sub>
                                  </m:sSub>
                                  <m:r>
                                    <a:rPr lang="en-IN" sz="1100">
                                      <a:effectLst/>
                                      <a:latin typeface="Cambria Math" panose="02040503050406030204" pitchFamily="18" charset="0"/>
                                    </a:rPr>
                                    <m:t>)</m:t>
                                  </m:r>
                                </m:e>
                              </m:acc>
                            </m:oMath>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Estimate of the Bayes Estimator (posterior mean)</a:t>
                          </a:r>
                          <a:endParaRPr lang="en-IN" sz="1000">
                            <a:effectLst/>
                          </a:endParaRPr>
                        </a:p>
                        <a:p>
                          <a:pPr algn="ctr">
                            <a:lnSpc>
                              <a:spcPct val="107000"/>
                            </a:lnSpc>
                            <a:spcAft>
                              <a:spcPts val="800"/>
                            </a:spcAft>
                          </a:pPr>
                          <a:r>
                            <a:rPr lang="en-IN" sz="1100">
                              <a:effectLst/>
                            </a:rPr>
                            <a:t>(</a:t>
                          </a:r>
                          <a14:m>
                            <m:oMath xmlns:m="http://schemas.openxmlformats.org/officeDocument/2006/math">
                              <m:acc>
                                <m:accPr>
                                  <m:chr m:val="̂"/>
                                  <m:ctrlPr>
                                    <a:rPr lang="en-IN" sz="1100" i="1">
                                      <a:effectLst/>
                                      <a:latin typeface="Cambria Math" panose="02040503050406030204" pitchFamily="18" charset="0"/>
                                    </a:rPr>
                                  </m:ctrlPr>
                                </m:accPr>
                                <m:e>
                                  <m:sSub>
                                    <m:sSubPr>
                                      <m:ctrlPr>
                                        <a:rPr lang="en-IN" sz="1100" i="1">
                                          <a:effectLst/>
                                          <a:latin typeface="Cambria Math" panose="02040503050406030204" pitchFamily="18" charset="0"/>
                                        </a:rPr>
                                      </m:ctrlPr>
                                    </m:sSubPr>
                                    <m:e>
                                      <m:r>
                                        <a:rPr lang="en-IN" sz="1200">
                                          <a:effectLst/>
                                          <a:latin typeface="Cambria Math" panose="02040503050406030204" pitchFamily="18" charset="0"/>
                                        </a:rPr>
                                        <m:t>𝝀</m:t>
                                      </m:r>
                                    </m:e>
                                    <m:sub>
                                      <m:r>
                                        <a:rPr lang="en-IN" sz="1100">
                                          <a:effectLst/>
                                          <a:latin typeface="Cambria Math" panose="02040503050406030204" pitchFamily="18" charset="0"/>
                                        </a:rPr>
                                        <m:t>𝒃</m:t>
                                      </m:r>
                                    </m:sub>
                                  </m:sSub>
                                </m:e>
                              </m:acc>
                            </m:oMath>
                          </a14:m>
                          <a:r>
                            <a:rPr lang="en-IN"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Standard error of the Bayes Estimator</a:t>
                          </a:r>
                          <a:endParaRPr lang="en-IN" sz="1000">
                            <a:effectLst/>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𝑺𝑬</m:t>
                                </m:r>
                                <m:r>
                                  <a:rPr lang="en-IN" sz="1100">
                                    <a:effectLst/>
                                    <a:latin typeface="Cambria Math" panose="02040503050406030204" pitchFamily="18" charset="0"/>
                                  </a:rPr>
                                  <m:t>(</m:t>
                                </m:r>
                                <m:sSub>
                                  <m:sSubPr>
                                    <m:ctrlPr>
                                      <a:rPr lang="en-IN" sz="1100" i="1">
                                        <a:effectLst/>
                                        <a:latin typeface="Cambria Math" panose="02040503050406030204" pitchFamily="18" charset="0"/>
                                      </a:rPr>
                                    </m:ctrlPr>
                                  </m:sSubPr>
                                  <m:e>
                                    <m:r>
                                      <a:rPr lang="en-IN" sz="1200">
                                        <a:effectLst/>
                                        <a:latin typeface="Cambria Math" panose="02040503050406030204" pitchFamily="18" charset="0"/>
                                      </a:rPr>
                                      <m:t>𝝀</m:t>
                                    </m:r>
                                  </m:e>
                                  <m:sub>
                                    <m:r>
                                      <a:rPr lang="en-IN" sz="1100">
                                        <a:effectLst/>
                                        <a:latin typeface="Cambria Math" panose="02040503050406030204" pitchFamily="18" charset="0"/>
                                      </a:rPr>
                                      <m:t>𝒃</m:t>
                                    </m:r>
                                  </m:sub>
                                </m:sSub>
                                <m:r>
                                  <a:rPr lang="en-IN" sz="1100">
                                    <a:effectLst/>
                                    <a:latin typeface="Cambria Math" panose="02040503050406030204" pitchFamily="18" charset="0"/>
                                  </a:rPr>
                                  <m:t>)</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Conjugate Priors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2938703090"/>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1.250000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0.1410430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(1,9)</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1200377642"/>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2.193548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0.2183891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(5,0.5)</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906193781"/>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2.588235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0.1991195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(15,2)</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1222894638"/>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2.117647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0.1991195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(7,2)</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3889599547"/>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1.826087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0.1471753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(13,8)</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4157429860"/>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1.954545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0.1538650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𝐺𝑎𝑚𝑚𝑎</m:t>
                                </m:r>
                                <m:r>
                                  <a:rPr lang="en-IN" sz="1000">
                                    <a:effectLst/>
                                    <a:latin typeface="Cambria Math" panose="02040503050406030204" pitchFamily="18" charset="0"/>
                                  </a:rPr>
                                  <m:t>(14,7)</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241417053"/>
                      </a:ext>
                    </a:extLst>
                  </a:tr>
                  <a:tr h="1081220">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0.2256687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dirty="0">
                              <a:effectLst/>
                            </a:rPr>
                            <a:t>Uniform Prior: </a:t>
                          </a:r>
                          <a:br>
                            <a:rPr lang="en-IN" sz="1100" dirty="0">
                              <a:effectLst/>
                            </a:rPr>
                          </a:br>
                          <a14:m>
                            <m:oMathPara xmlns:m="http://schemas.openxmlformats.org/officeDocument/2006/math">
                              <m:oMathParaPr>
                                <m:jc m:val="centerGroup"/>
                              </m:oMathParaPr>
                              <m:oMath xmlns:m="http://schemas.openxmlformats.org/officeDocument/2006/math">
                                <m:sSub>
                                  <m:sSubPr>
                                    <m:ctrlPr>
                                      <a:rPr lang="en-IN" sz="1000" i="1">
                                        <a:effectLst/>
                                        <a:latin typeface="Cambria Math" panose="02040503050406030204" pitchFamily="18" charset="0"/>
                                      </a:rPr>
                                    </m:ctrlPr>
                                  </m:sSubPr>
                                  <m:e>
                                    <m:r>
                                      <a:rPr lang="en-IN" sz="1000">
                                        <a:effectLst/>
                                        <a:latin typeface="Cambria Math" panose="02040503050406030204" pitchFamily="18" charset="0"/>
                                      </a:rPr>
                                      <m:t>𝑔</m:t>
                                    </m:r>
                                  </m:e>
                                  <m:sub>
                                    <m:r>
                                      <a:rPr lang="en-IN" sz="1000">
                                        <a:effectLst/>
                                        <a:latin typeface="Cambria Math" panose="02040503050406030204" pitchFamily="18" charset="0"/>
                                      </a:rPr>
                                      <m:t>𝜆</m:t>
                                    </m:r>
                                  </m:sub>
                                </m:sSub>
                                <m:d>
                                  <m:dPr>
                                    <m:ctrlPr>
                                      <a:rPr lang="en-IN" sz="1000" i="1">
                                        <a:effectLst/>
                                        <a:latin typeface="Cambria Math" panose="02040503050406030204" pitchFamily="18" charset="0"/>
                                      </a:rPr>
                                    </m:ctrlPr>
                                  </m:dPr>
                                  <m:e>
                                    <m:r>
                                      <a:rPr lang="en-IN" sz="1000">
                                        <a:effectLst/>
                                        <a:latin typeface="Cambria Math" panose="02040503050406030204" pitchFamily="18" charset="0"/>
                                      </a:rPr>
                                      <m:t>𝜆</m:t>
                                    </m:r>
                                  </m:e>
                                </m:d>
                                <m:r>
                                  <a:rPr lang="en-IN" sz="1000">
                                    <a:effectLst/>
                                    <a:latin typeface="Cambria Math" panose="02040503050406030204" pitchFamily="18" charset="0"/>
                                  </a:rPr>
                                  <m:t>=1;</m:t>
                                </m:r>
                                <m:r>
                                  <a:rPr lang="en-IN" sz="1000">
                                    <a:effectLst/>
                                    <a:latin typeface="Cambria Math" panose="02040503050406030204" pitchFamily="18" charset="0"/>
                                  </a:rPr>
                                  <m:t>𝑓𝑜𝑟</m:t>
                                </m:r>
                                <m:r>
                                  <a:rPr lang="en-IN" sz="1000">
                                    <a:effectLst/>
                                    <a:latin typeface="Cambria Math" panose="02040503050406030204" pitchFamily="18" charset="0"/>
                                  </a:rPr>
                                  <m:t> </m:t>
                                </m:r>
                                <m:r>
                                  <a:rPr lang="en-IN" sz="1000">
                                    <a:effectLst/>
                                    <a:latin typeface="Cambria Math" panose="02040503050406030204" pitchFamily="18" charset="0"/>
                                  </a:rPr>
                                  <m:t>𝜆</m:t>
                                </m:r>
                                <m:r>
                                  <a:rPr lang="en-IN" sz="1000">
                                    <a:effectLst/>
                                    <a:latin typeface="Cambria Math" panose="02040503050406030204" pitchFamily="18" charset="0"/>
                                  </a:rPr>
                                  <m:t>&gt;0</m:t>
                                </m:r>
                              </m:oMath>
                            </m:oMathPara>
                          </a14:m>
                          <a:endParaRPr lang="en-IN" sz="1000" dirty="0">
                            <a:effectLst/>
                          </a:endParaRPr>
                        </a:p>
                        <a:p>
                          <a:pPr algn="ct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1223119574"/>
                      </a:ext>
                    </a:extLst>
                  </a:tr>
                </a:tbl>
              </a:graphicData>
            </a:graphic>
          </p:graphicFrame>
        </mc:Choice>
        <mc:Fallback xmlns="">
          <p:graphicFrame>
            <p:nvGraphicFramePr>
              <p:cNvPr id="6" name="Table 5">
                <a:extLst>
                  <a:ext uri="{FF2B5EF4-FFF2-40B4-BE49-F238E27FC236}">
                    <a16:creationId xmlns:a16="http://schemas.microsoft.com/office/drawing/2014/main" id="{8A06AEBB-68B0-F399-7441-F719FCF7B28D}"/>
                  </a:ext>
                </a:extLst>
              </p:cNvPr>
              <p:cNvGraphicFramePr>
                <a:graphicFrameLocks noGrp="1"/>
              </p:cNvGraphicFramePr>
              <p:nvPr>
                <p:extLst>
                  <p:ext uri="{D42A27DB-BD31-4B8C-83A1-F6EECF244321}">
                    <p14:modId xmlns:p14="http://schemas.microsoft.com/office/powerpoint/2010/main" val="1859076102"/>
                  </p:ext>
                </p:extLst>
              </p:nvPr>
            </p:nvGraphicFramePr>
            <p:xfrm>
              <a:off x="136029" y="1476623"/>
              <a:ext cx="5812010" cy="5109054"/>
            </p:xfrm>
            <a:graphic>
              <a:graphicData uri="http://schemas.openxmlformats.org/drawingml/2006/table">
                <a:tbl>
                  <a:tblPr firstRow="1" firstCol="1" bandRow="1">
                    <a:tableStyleId>{5C22544A-7EE6-4342-B048-85BDC9FD1C3A}</a:tableStyleId>
                  </a:tblPr>
                  <a:tblGrid>
                    <a:gridCol w="956635">
                      <a:extLst>
                        <a:ext uri="{9D8B030D-6E8A-4147-A177-3AD203B41FA5}">
                          <a16:colId xmlns:a16="http://schemas.microsoft.com/office/drawing/2014/main" val="2750943926"/>
                        </a:ext>
                      </a:extLst>
                    </a:gridCol>
                    <a:gridCol w="953412">
                      <a:extLst>
                        <a:ext uri="{9D8B030D-6E8A-4147-A177-3AD203B41FA5}">
                          <a16:colId xmlns:a16="http://schemas.microsoft.com/office/drawing/2014/main" val="720444576"/>
                        </a:ext>
                      </a:extLst>
                    </a:gridCol>
                    <a:gridCol w="955346">
                      <a:extLst>
                        <a:ext uri="{9D8B030D-6E8A-4147-A177-3AD203B41FA5}">
                          <a16:colId xmlns:a16="http://schemas.microsoft.com/office/drawing/2014/main" val="249717404"/>
                        </a:ext>
                      </a:extLst>
                    </a:gridCol>
                    <a:gridCol w="954057">
                      <a:extLst>
                        <a:ext uri="{9D8B030D-6E8A-4147-A177-3AD203B41FA5}">
                          <a16:colId xmlns:a16="http://schemas.microsoft.com/office/drawing/2014/main" val="2342215261"/>
                        </a:ext>
                      </a:extLst>
                    </a:gridCol>
                    <a:gridCol w="952768">
                      <a:extLst>
                        <a:ext uri="{9D8B030D-6E8A-4147-A177-3AD203B41FA5}">
                          <a16:colId xmlns:a16="http://schemas.microsoft.com/office/drawing/2014/main" val="1535520167"/>
                        </a:ext>
                      </a:extLst>
                    </a:gridCol>
                    <a:gridCol w="1039792">
                      <a:extLst>
                        <a:ext uri="{9D8B030D-6E8A-4147-A177-3AD203B41FA5}">
                          <a16:colId xmlns:a16="http://schemas.microsoft.com/office/drawing/2014/main" val="611010192"/>
                        </a:ext>
                      </a:extLst>
                    </a:gridCol>
                  </a:tblGrid>
                  <a:tr h="1721524">
                    <a:tc>
                      <a:txBody>
                        <a:bodyPr/>
                        <a:lstStyle/>
                        <a:p>
                          <a:endParaRPr lang="en-US"/>
                        </a:p>
                      </a:txBody>
                      <a:tcPr marL="60185" marR="60185" marT="0" marB="0">
                        <a:blipFill>
                          <a:blip r:embed="rId3"/>
                          <a:stretch>
                            <a:fillRect l="-637" t="-2473" r="-510191" b="-197173"/>
                          </a:stretch>
                        </a:blipFill>
                      </a:tcPr>
                    </a:tc>
                    <a:tc>
                      <a:txBody>
                        <a:bodyPr/>
                        <a:lstStyle/>
                        <a:p>
                          <a:endParaRPr lang="en-US"/>
                        </a:p>
                      </a:txBody>
                      <a:tcPr marL="60185" marR="60185" marT="0" marB="0">
                        <a:blipFill>
                          <a:blip r:embed="rId3"/>
                          <a:stretch>
                            <a:fillRect l="-100637" t="-2473" r="-410191" b="-197173"/>
                          </a:stretch>
                        </a:blipFill>
                      </a:tcPr>
                    </a:tc>
                    <a:tc>
                      <a:txBody>
                        <a:bodyPr/>
                        <a:lstStyle/>
                        <a:p>
                          <a:endParaRPr lang="en-US"/>
                        </a:p>
                      </a:txBody>
                      <a:tcPr marL="60185" marR="60185" marT="0" marB="0">
                        <a:blipFill>
                          <a:blip r:embed="rId3"/>
                          <a:stretch>
                            <a:fillRect l="-201923" t="-2473" r="-312821" b="-197173"/>
                          </a:stretch>
                        </a:blipFill>
                      </a:tcPr>
                    </a:tc>
                    <a:tc>
                      <a:txBody>
                        <a:bodyPr/>
                        <a:lstStyle/>
                        <a:p>
                          <a:endParaRPr lang="en-US"/>
                        </a:p>
                      </a:txBody>
                      <a:tcPr marL="60185" marR="60185" marT="0" marB="0">
                        <a:blipFill>
                          <a:blip r:embed="rId3"/>
                          <a:stretch>
                            <a:fillRect l="-300000" t="-2473" r="-210828" b="-197173"/>
                          </a:stretch>
                        </a:blipFill>
                      </a:tcPr>
                    </a:tc>
                    <a:tc>
                      <a:txBody>
                        <a:bodyPr/>
                        <a:lstStyle/>
                        <a:p>
                          <a:endParaRPr lang="en-US"/>
                        </a:p>
                      </a:txBody>
                      <a:tcPr marL="60185" marR="60185" marT="0" marB="0">
                        <a:blipFill>
                          <a:blip r:embed="rId3"/>
                          <a:stretch>
                            <a:fillRect l="-402564" t="-2473" r="-112179" b="-197173"/>
                          </a:stretch>
                        </a:blipFill>
                      </a:tcPr>
                    </a:tc>
                    <a:tc>
                      <a:txBody>
                        <a:bodyPr/>
                        <a:lstStyle/>
                        <a:p>
                          <a:pPr algn="ctr">
                            <a:lnSpc>
                              <a:spcPct val="107000"/>
                            </a:lnSpc>
                            <a:spcAft>
                              <a:spcPts val="800"/>
                            </a:spcAft>
                          </a:pPr>
                          <a:r>
                            <a:rPr lang="en-IN" sz="1100">
                              <a:effectLst/>
                            </a:rPr>
                            <a:t>Conjugate Priors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extLst>
                      <a:ext uri="{0D108BD9-81ED-4DB2-BD59-A6C34878D82A}">
                        <a16:rowId xmlns:a16="http://schemas.microsoft.com/office/drawing/2014/main" val="2938703090"/>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1.250000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0.1410430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460317" r="-2339" b="-785714"/>
                          </a:stretch>
                        </a:blipFill>
                      </a:tcPr>
                    </a:tc>
                    <a:extLst>
                      <a:ext uri="{0D108BD9-81ED-4DB2-BD59-A6C34878D82A}">
                        <a16:rowId xmlns:a16="http://schemas.microsoft.com/office/drawing/2014/main" val="1200377642"/>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2.193548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0.2183891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560317" r="-2339" b="-685714"/>
                          </a:stretch>
                        </a:blipFill>
                      </a:tcPr>
                    </a:tc>
                    <a:extLst>
                      <a:ext uri="{0D108BD9-81ED-4DB2-BD59-A6C34878D82A}">
                        <a16:rowId xmlns:a16="http://schemas.microsoft.com/office/drawing/2014/main" val="906193781"/>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2.588235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0.1991195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660317" r="-2339" b="-585714"/>
                          </a:stretch>
                        </a:blipFill>
                      </a:tcPr>
                    </a:tc>
                    <a:extLst>
                      <a:ext uri="{0D108BD9-81ED-4DB2-BD59-A6C34878D82A}">
                        <a16:rowId xmlns:a16="http://schemas.microsoft.com/office/drawing/2014/main" val="1222894638"/>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2.117647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0.1991195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760317" r="-2339" b="-485714"/>
                          </a:stretch>
                        </a:blipFill>
                      </a:tcPr>
                    </a:tc>
                    <a:extLst>
                      <a:ext uri="{0D108BD9-81ED-4DB2-BD59-A6C34878D82A}">
                        <a16:rowId xmlns:a16="http://schemas.microsoft.com/office/drawing/2014/main" val="3889599547"/>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1.826087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0.1471753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860317" r="-2339" b="-385714"/>
                          </a:stretch>
                        </a:blipFill>
                      </a:tcPr>
                    </a:tc>
                    <a:extLst>
                      <a:ext uri="{0D108BD9-81ED-4DB2-BD59-A6C34878D82A}">
                        <a16:rowId xmlns:a16="http://schemas.microsoft.com/office/drawing/2014/main" val="4157429860"/>
                      </a:ext>
                    </a:extLst>
                  </a:tr>
                  <a:tr h="384385">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1.954545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0.1538650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960317" r="-2339" b="-285714"/>
                          </a:stretch>
                        </a:blipFill>
                      </a:tcPr>
                    </a:tc>
                    <a:extLst>
                      <a:ext uri="{0D108BD9-81ED-4DB2-BD59-A6C34878D82A}">
                        <a16:rowId xmlns:a16="http://schemas.microsoft.com/office/drawing/2014/main" val="241417053"/>
                      </a:ext>
                    </a:extLst>
                  </a:tr>
                  <a:tr h="1081220">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1.933333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100">
                              <a:effectLst/>
                            </a:rPr>
                            <a:t>0.359011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pPr algn="ctr">
                            <a:lnSpc>
                              <a:spcPct val="107000"/>
                            </a:lnSpc>
                            <a:spcAft>
                              <a:spcPts val="800"/>
                            </a:spcAft>
                          </a:pPr>
                          <a:r>
                            <a:rPr lang="en-IN" sz="1000">
                              <a:effectLst/>
                            </a:rPr>
                            <a:t>0.2256687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185" marR="60185" marT="0" marB="0"/>
                    </a:tc>
                    <a:tc>
                      <a:txBody>
                        <a:bodyPr/>
                        <a:lstStyle/>
                        <a:p>
                          <a:endParaRPr lang="en-US"/>
                        </a:p>
                      </a:txBody>
                      <a:tcPr marL="60185" marR="60185" marT="0" marB="0">
                        <a:blipFill>
                          <a:blip r:embed="rId3"/>
                          <a:stretch>
                            <a:fillRect l="-458480" t="-375281" r="-2339" b="-1124"/>
                          </a:stretch>
                        </a:blipFill>
                      </a:tcPr>
                    </a:tc>
                    <a:extLst>
                      <a:ext uri="{0D108BD9-81ED-4DB2-BD59-A6C34878D82A}">
                        <a16:rowId xmlns:a16="http://schemas.microsoft.com/office/drawing/2014/main" val="1223119574"/>
                      </a:ext>
                    </a:extLst>
                  </a:tr>
                </a:tbl>
              </a:graphicData>
            </a:graphic>
          </p:graphicFrame>
        </mc:Fallback>
      </mc:AlternateContent>
      <p:pic>
        <p:nvPicPr>
          <p:cNvPr id="7" name="Picture 6">
            <a:extLst>
              <a:ext uri="{FF2B5EF4-FFF2-40B4-BE49-F238E27FC236}">
                <a16:creationId xmlns:a16="http://schemas.microsoft.com/office/drawing/2014/main" id="{ED905649-88D8-1B34-5BD3-7079710F066B}"/>
              </a:ext>
            </a:extLst>
          </p:cNvPr>
          <p:cNvPicPr>
            <a:picLocks noChangeAspect="1"/>
          </p:cNvPicPr>
          <p:nvPr/>
        </p:nvPicPr>
        <p:blipFill>
          <a:blip r:embed="rId4"/>
          <a:stretch>
            <a:fillRect/>
          </a:stretch>
        </p:blipFill>
        <p:spPr>
          <a:xfrm>
            <a:off x="6095999" y="1473693"/>
            <a:ext cx="5959971" cy="5111984"/>
          </a:xfrm>
          <a:prstGeom prst="rect">
            <a:avLst/>
          </a:prstGeom>
        </p:spPr>
      </p:pic>
    </p:spTree>
    <p:extLst>
      <p:ext uri="{BB962C8B-B14F-4D97-AF65-F5344CB8AC3E}">
        <p14:creationId xmlns:p14="http://schemas.microsoft.com/office/powerpoint/2010/main" val="126833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2917B-3F47-5D6A-CF0F-FBF06646232C}"/>
              </a:ext>
            </a:extLst>
          </p:cNvPr>
          <p:cNvSpPr txBox="1"/>
          <p:nvPr/>
        </p:nvSpPr>
        <p:spPr>
          <a:xfrm>
            <a:off x="1091952" y="798991"/>
            <a:ext cx="2086253" cy="461665"/>
          </a:xfrm>
          <a:prstGeom prst="rect">
            <a:avLst/>
          </a:prstGeom>
          <a:noFill/>
        </p:spPr>
        <p:txBody>
          <a:bodyPr wrap="square" rtlCol="0">
            <a:spAutoFit/>
          </a:bodyPr>
          <a:lstStyle/>
          <a:p>
            <a:r>
              <a:rPr lang="en-US" sz="2400" b="1" i="1" u="sng" dirty="0"/>
              <a:t>Findings:</a:t>
            </a:r>
            <a:endParaRPr lang="en-IN" sz="2400" b="1" i="1" u="sn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4F075EA-0036-0825-ABEB-74B5D28BDA56}"/>
                  </a:ext>
                </a:extLst>
              </p:cNvPr>
              <p:cNvSpPr txBox="1"/>
              <p:nvPr/>
            </p:nvSpPr>
            <p:spPr>
              <a:xfrm>
                <a:off x="1091953" y="1379945"/>
                <a:ext cx="10537795" cy="4801314"/>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incorporate the additional information about p that it is itself a random variable,</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Bayes estimator performs better than Maximum Likelihood estimator in terms of standard errors of the estimators.</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all the conjugate priors, the standard error of the Bayes estimators is lower than that of the Maximum Likelihood estimators.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 the actual value of </a:t>
                </a:r>
                <a14:m>
                  <m:oMath xmlns:m="http://schemas.openxmlformats.org/officeDocument/2006/math">
                    <m:r>
                      <a:rPr lang="en-IN" i="1">
                        <a:latin typeface="Cambria Math" panose="02040503050406030204" pitchFamily="18" charset="0"/>
                      </a:rPr>
                      <m:t>𝜆</m:t>
                    </m:r>
                  </m:oMath>
                </a14:m>
                <a:r>
                  <a:rPr lang="en-IN" dirty="0">
                    <a:latin typeface="Times New Roman" panose="02020603050405020304" pitchFamily="18" charset="0"/>
                    <a:cs typeface="Times New Roman" panose="02020603050405020304" pitchFamily="18" charset="0"/>
                  </a:rPr>
                  <a:t> is 2, the conjugate priors that have more weight in the lower half (around 2), are more appropriate than the others. From the graphs of different conjugate priors, it is seen that </a:t>
                </a:r>
                <a14:m>
                  <m:oMath xmlns:m="http://schemas.openxmlformats.org/officeDocument/2006/math">
                    <m:r>
                      <a:rPr lang="en-IN" i="1">
                        <a:latin typeface="Cambria Math" panose="02040503050406030204" pitchFamily="18" charset="0"/>
                      </a:rPr>
                      <m:t>𝐺𝑎𝑚𝑚𝑎</m:t>
                    </m:r>
                    <m:r>
                      <a:rPr lang="en-IN" i="1">
                        <a:latin typeface="Cambria Math" panose="02040503050406030204" pitchFamily="18" charset="0"/>
                      </a:rPr>
                      <m:t>(7,2), </m:t>
                    </m:r>
                    <m:r>
                      <a:rPr lang="en-IN" i="1">
                        <a:latin typeface="Cambria Math" panose="02040503050406030204" pitchFamily="18" charset="0"/>
                      </a:rPr>
                      <m:t>𝐺𝑎𝑚𝑚𝑎</m:t>
                    </m:r>
                    <m:r>
                      <a:rPr lang="en-IN" i="1">
                        <a:latin typeface="Cambria Math" panose="02040503050406030204" pitchFamily="18" charset="0"/>
                      </a:rPr>
                      <m:t>(13,8), </m:t>
                    </m:r>
                    <m:r>
                      <a:rPr lang="en-IN" i="1">
                        <a:latin typeface="Cambria Math" panose="02040503050406030204" pitchFamily="18" charset="0"/>
                      </a:rPr>
                      <m:t>𝐺𝑎𝑚𝑚𝑎</m:t>
                    </m:r>
                    <m:r>
                      <a:rPr lang="en-IN" i="1">
                        <a:latin typeface="Cambria Math" panose="02040503050406030204" pitchFamily="18" charset="0"/>
                      </a:rPr>
                      <m:t>(14,7)</m:t>
                    </m:r>
                  </m:oMath>
                </a14:m>
                <a:r>
                  <a:rPr lang="en-IN" dirty="0">
                    <a:latin typeface="Times New Roman" panose="02020603050405020304" pitchFamily="18" charset="0"/>
                    <a:cs typeface="Times New Roman" panose="02020603050405020304" pitchFamily="18" charset="0"/>
                  </a:rPr>
                  <a:t> conjugate prior distributions have high density in the region </a:t>
                </a:r>
                <a14:m>
                  <m:oMath xmlns:m="http://schemas.openxmlformats.org/officeDocument/2006/math">
                    <m:r>
                      <a:rPr lang="en-IN" i="1">
                        <a:latin typeface="Cambria Math" panose="02040503050406030204" pitchFamily="18" charset="0"/>
                      </a:rPr>
                      <m:t>1&lt;</m:t>
                    </m:r>
                    <m:r>
                      <a:rPr lang="en-IN" i="1">
                        <a:latin typeface="Cambria Math" panose="02040503050406030204" pitchFamily="18" charset="0"/>
                      </a:rPr>
                      <m:t>𝜆</m:t>
                    </m:r>
                    <m:r>
                      <a:rPr lang="en-IN" i="1">
                        <a:latin typeface="Cambria Math" panose="02040503050406030204" pitchFamily="18" charset="0"/>
                      </a:rPr>
                      <m:t>&lt;3</m:t>
                    </m:r>
                  </m:oMath>
                </a14:m>
                <a:r>
                  <a:rPr lang="en-IN" dirty="0">
                    <a:latin typeface="Times New Roman" panose="02020603050405020304" pitchFamily="18" charset="0"/>
                    <a:cs typeface="Times New Roman" panose="02020603050405020304" pitchFamily="18" charset="0"/>
                  </a:rPr>
                  <a:t>. So, by considering these priors we can get better Bayes estimators than the others, which can be seen from the </a:t>
                </a:r>
                <a:r>
                  <a:rPr lang="en-IN" b="1" i="1" dirty="0">
                    <a:latin typeface="Times New Roman" panose="02020603050405020304" pitchFamily="18" charset="0"/>
                    <a:cs typeface="Times New Roman" panose="02020603050405020304" pitchFamily="18" charset="0"/>
                  </a:rPr>
                  <a:t>Table </a:t>
                </a:r>
                <a:r>
                  <a:rPr lang="en-IN" dirty="0">
                    <a:latin typeface="Times New Roman" panose="02020603050405020304" pitchFamily="18" charset="0"/>
                    <a:cs typeface="Times New Roman" panose="02020603050405020304" pitchFamily="18" charset="0"/>
                  </a:rPr>
                  <a:t>given in the previous slide. </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If we do not prefer any values of </a:t>
                </a:r>
                <a14:m>
                  <m:oMath xmlns:m="http://schemas.openxmlformats.org/officeDocument/2006/math">
                    <m:r>
                      <a:rPr lang="en-IN" i="1">
                        <a:latin typeface="Cambria Math" panose="02040503050406030204" pitchFamily="18" charset="0"/>
                      </a:rPr>
                      <m:t>𝜆</m:t>
                    </m:r>
                  </m:oMath>
                </a14:m>
                <a:r>
                  <a:rPr lang="en-IN" dirty="0">
                    <a:latin typeface="Times New Roman" panose="02020603050405020304" pitchFamily="18" charset="0"/>
                    <a:cs typeface="Times New Roman" panose="02020603050405020304" pitchFamily="18" charset="0"/>
                  </a:rPr>
                  <a:t> over the others, which means if we are assuming that the all-possible values of </a:t>
                </a:r>
                <a14:m>
                  <m:oMath xmlns:m="http://schemas.openxmlformats.org/officeDocument/2006/math">
                    <m:r>
                      <a:rPr lang="en-IN" i="1">
                        <a:latin typeface="Cambria Math" panose="02040503050406030204" pitchFamily="18" charset="0"/>
                      </a:rPr>
                      <m:t>𝜆</m:t>
                    </m:r>
                  </m:oMath>
                </a14:m>
                <a:r>
                  <a:rPr lang="en-IN" dirty="0">
                    <a:latin typeface="Times New Roman" panose="02020603050405020304" pitchFamily="18" charset="0"/>
                    <a:cs typeface="Times New Roman" panose="02020603050405020304" pitchFamily="18" charset="0"/>
                  </a:rPr>
                  <a:t> are equally probable (</a:t>
                </a:r>
                <a14:m>
                  <m:oMath xmlns:m="http://schemas.openxmlformats.org/officeDocument/2006/math">
                    <m:r>
                      <a:rPr lang="en-IN" i="1">
                        <a:latin typeface="Cambria Math" panose="02040503050406030204" pitchFamily="18" charset="0"/>
                      </a:rPr>
                      <m:t>𝑈𝑛𝑖𝑓𝑜𝑟𝑚</m:t>
                    </m:r>
                  </m:oMath>
                </a14:m>
                <a:r>
                  <a:rPr lang="en-IN" dirty="0">
                    <a:latin typeface="Times New Roman" panose="02020603050405020304" pitchFamily="18" charset="0"/>
                    <a:cs typeface="Times New Roman" panose="02020603050405020304" pitchFamily="18" charset="0"/>
                  </a:rPr>
                  <a:t> prior), then the corresponding Bayes estimator yields largest standard error than the other Bayes estimators corresponding to the different conjugate priors.</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4F075EA-0036-0825-ABEB-74B5D28BDA56}"/>
                  </a:ext>
                </a:extLst>
              </p:cNvPr>
              <p:cNvSpPr txBox="1">
                <a:spLocks noRot="1" noChangeAspect="1" noMove="1" noResize="1" noEditPoints="1" noAdjustHandles="1" noChangeArrowheads="1" noChangeShapeType="1" noTextEdit="1"/>
              </p:cNvSpPr>
              <p:nvPr/>
            </p:nvSpPr>
            <p:spPr>
              <a:xfrm>
                <a:off x="1091953" y="1379945"/>
                <a:ext cx="10537795" cy="4801314"/>
              </a:xfrm>
              <a:prstGeom prst="rect">
                <a:avLst/>
              </a:prstGeom>
              <a:blipFill>
                <a:blip r:embed="rId2"/>
                <a:stretch>
                  <a:fillRect l="-347" t="-635"/>
                </a:stretch>
              </a:blipFill>
            </p:spPr>
            <p:txBody>
              <a:bodyPr/>
              <a:lstStyle/>
              <a:p>
                <a:r>
                  <a:rPr lang="en-IN">
                    <a:noFill/>
                  </a:rPr>
                  <a:t> </a:t>
                </a:r>
              </a:p>
            </p:txBody>
          </p:sp>
        </mc:Fallback>
      </mc:AlternateContent>
    </p:spTree>
    <p:extLst>
      <p:ext uri="{BB962C8B-B14F-4D97-AF65-F5344CB8AC3E}">
        <p14:creationId xmlns:p14="http://schemas.microsoft.com/office/powerpoint/2010/main" val="338048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61EAA1A-7C77-94BC-B039-D0A5B17E8308}"/>
                  </a:ext>
                </a:extLst>
              </p:cNvPr>
              <p:cNvSpPr txBox="1"/>
              <p:nvPr/>
            </p:nvSpPr>
            <p:spPr>
              <a:xfrm>
                <a:off x="870012" y="861134"/>
                <a:ext cx="10514225" cy="68198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When the population distribution follows </a:t>
                </a:r>
                <a14:m>
                  <m:oMath xmlns:m="http://schemas.openxmlformats.org/officeDocument/2006/math">
                    <m:r>
                      <a:rPr lang="en-IN" b="1" i="1">
                        <a:latin typeface="Cambria Math" panose="02040503050406030204" pitchFamily="18" charset="0"/>
                      </a:rPr>
                      <m:t>𝐍</m:t>
                    </m:r>
                    <m:d>
                      <m:dPr>
                        <m:ctrlPr>
                          <a:rPr lang="en-IN" b="1" i="1">
                            <a:latin typeface="Cambria Math" panose="02040503050406030204" pitchFamily="18" charset="0"/>
                          </a:rPr>
                        </m:ctrlPr>
                      </m:dPr>
                      <m:e>
                        <m:r>
                          <a:rPr lang="en-IN" b="1" i="1">
                            <a:latin typeface="Cambria Math" panose="02040503050406030204" pitchFamily="18" charset="0"/>
                          </a:rPr>
                          <m:t>𝝁</m:t>
                        </m:r>
                        <m:r>
                          <a:rPr lang="en-IN" b="1" i="1">
                            <a:latin typeface="Cambria Math" panose="02040503050406030204" pitchFamily="18" charset="0"/>
                          </a:rPr>
                          <m:t> , </m:t>
                        </m:r>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e>
                    </m:d>
                    <m:r>
                      <a:rPr lang="en-IN" b="1" i="1">
                        <a:latin typeface="Cambria Math" panose="02040503050406030204" pitchFamily="18" charset="0"/>
                      </a:rPr>
                      <m:t>;−∞&lt;</m:t>
                    </m:r>
                    <m:r>
                      <a:rPr lang="en-IN" b="1" i="1">
                        <a:latin typeface="Cambria Math" panose="02040503050406030204" pitchFamily="18" charset="0"/>
                      </a:rPr>
                      <m:t>𝝁</m:t>
                    </m:r>
                    <m:r>
                      <a:rPr lang="en-IN" b="1" i="1">
                        <a:latin typeface="Cambria Math" panose="02040503050406030204" pitchFamily="18" charset="0"/>
                      </a:rPr>
                      <m:t>&lt;∞; </m:t>
                    </m:r>
                    <m:r>
                      <a:rPr lang="en-IN" b="1" i="1">
                        <a:latin typeface="Cambria Math" panose="02040503050406030204" pitchFamily="18" charset="0"/>
                      </a:rPr>
                      <m:t>𝝈</m:t>
                    </m:r>
                    <m:r>
                      <a:rPr lang="en-IN" b="1" i="1">
                        <a:latin typeface="Cambria Math" panose="02040503050406030204" pitchFamily="18" charset="0"/>
                      </a:rPr>
                      <m:t>&gt;</m:t>
                    </m:r>
                    <m:r>
                      <a:rPr lang="en-IN" b="1" i="1">
                        <a:latin typeface="Cambria Math" panose="02040503050406030204" pitchFamily="18" charset="0"/>
                      </a:rPr>
                      <m:t>𝟎</m:t>
                    </m:r>
                    <m:r>
                      <a:rPr lang="en-US" b="1" i="1" smtClean="0">
                        <a:latin typeface="Cambria Math" panose="02040503050406030204" pitchFamily="18" charset="0"/>
                      </a:rPr>
                      <m:t> </m:t>
                    </m:r>
                    <m:r>
                      <a:rPr lang="en-IN" b="1" i="1">
                        <a:latin typeface="Cambria Math" panose="02040503050406030204" pitchFamily="18" charset="0"/>
                      </a:rPr>
                      <m:t>𝒘𝒉𝒆𝒓𝒆</m:t>
                    </m:r>
                    <m:r>
                      <a:rPr lang="en-IN" b="1" i="1">
                        <a:latin typeface="Cambria Math" panose="02040503050406030204" pitchFamily="18" charset="0"/>
                      </a:rPr>
                      <m:t> </m:t>
                    </m:r>
                    <m:r>
                      <a:rPr lang="en-IN" b="1" i="1">
                        <a:latin typeface="Cambria Math" panose="02040503050406030204" pitchFamily="18" charset="0"/>
                      </a:rPr>
                      <m:t>𝒗𝒂𝒓𝒊𝒂𝒏𝒄𝒆</m:t>
                    </m:r>
                    <m:r>
                      <a:rPr lang="en-IN" b="1" i="1">
                        <a:latin typeface="Cambria Math" panose="02040503050406030204" pitchFamily="18" charset="0"/>
                      </a:rPr>
                      <m:t> </m:t>
                    </m:r>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r>
                      <a:rPr lang="en-IN" b="1" i="1">
                        <a:latin typeface="Cambria Math" panose="02040503050406030204" pitchFamily="18" charset="0"/>
                      </a:rPr>
                      <m:t> </m:t>
                    </m:r>
                    <m:r>
                      <a:rPr lang="en-IN" b="1" i="1">
                        <a:latin typeface="Cambria Math" panose="02040503050406030204" pitchFamily="18" charset="0"/>
                      </a:rPr>
                      <m:t>𝒊𝒔</m:t>
                    </m:r>
                    <m:r>
                      <a:rPr lang="en-IN" b="1" i="1">
                        <a:latin typeface="Cambria Math" panose="02040503050406030204" pitchFamily="18" charset="0"/>
                      </a:rPr>
                      <m:t> </m:t>
                    </m:r>
                    <m:r>
                      <a:rPr lang="en-IN" b="1" i="1">
                        <a:latin typeface="Cambria Math" panose="02040503050406030204" pitchFamily="18" charset="0"/>
                      </a:rPr>
                      <m:t>𝒌𝒏𝒐𝒘𝒏</m:t>
                    </m:r>
                    <m:r>
                      <a:rPr lang="en-IN" b="1" i="1">
                        <a:latin typeface="Cambria Math" panose="02040503050406030204" pitchFamily="18" charset="0"/>
                      </a:rPr>
                      <m:t> </m:t>
                    </m:r>
                  </m:oMath>
                </a14:m>
                <a:endParaRPr lang="en-US" b="1" i="1" dirty="0">
                  <a:latin typeface="Times New Roman" panose="02020603050405020304" pitchFamily="18" charset="0"/>
                  <a:cs typeface="Times New Roman" panose="02020603050405020304" pitchFamily="18" charset="0"/>
                </a:endParaRPr>
              </a:p>
              <a:p>
                <a14:m>
                  <m:oMath xmlns:m="http://schemas.openxmlformats.org/officeDocument/2006/math">
                    <m:r>
                      <a:rPr lang="en-IN" b="1" i="1">
                        <a:latin typeface="Cambria Math" panose="02040503050406030204" pitchFamily="18" charset="0"/>
                      </a:rPr>
                      <m:t>𝒃𝒖𝒕</m:t>
                    </m:r>
                    <m:r>
                      <a:rPr lang="en-IN" b="1" i="1">
                        <a:latin typeface="Cambria Math" panose="02040503050406030204" pitchFamily="18" charset="0"/>
                      </a:rPr>
                      <m:t> </m:t>
                    </m:r>
                    <m:r>
                      <a:rPr lang="en-IN" b="1" i="1">
                        <a:latin typeface="Cambria Math" panose="02040503050406030204" pitchFamily="18" charset="0"/>
                      </a:rPr>
                      <m:t>𝝁</m:t>
                    </m:r>
                    <m:r>
                      <a:rPr lang="en-IN" b="1" i="1">
                        <a:latin typeface="Cambria Math" panose="02040503050406030204" pitchFamily="18" charset="0"/>
                      </a:rPr>
                      <m:t> </m:t>
                    </m:r>
                    <m:r>
                      <a:rPr lang="en-IN" b="1" i="1">
                        <a:latin typeface="Cambria Math" panose="02040503050406030204" pitchFamily="18" charset="0"/>
                      </a:rPr>
                      <m:t>𝒊𝒔</m:t>
                    </m:r>
                    <m:r>
                      <a:rPr lang="en-IN" b="1" i="1">
                        <a:latin typeface="Cambria Math" panose="02040503050406030204" pitchFamily="18" charset="0"/>
                      </a:rPr>
                      <m:t> </m:t>
                    </m:r>
                    <m:r>
                      <a:rPr lang="en-IN" b="1" i="1">
                        <a:latin typeface="Cambria Math" panose="02040503050406030204" pitchFamily="18" charset="0"/>
                      </a:rPr>
                      <m:t>𝒖𝒏𝒌𝒏𝒐𝒘𝒏</m:t>
                    </m:r>
                    <m:r>
                      <a:rPr lang="en-IN" b="1" i="1">
                        <a:latin typeface="Cambria Math" panose="02040503050406030204" pitchFamily="18" charset="0"/>
                      </a:rPr>
                      <m:t>: </m:t>
                    </m:r>
                  </m:oMath>
                </a14:m>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C61EAA1A-7C77-94BC-B039-D0A5B17E8308}"/>
                  </a:ext>
                </a:extLst>
              </p:cNvPr>
              <p:cNvSpPr txBox="1">
                <a:spLocks noRot="1" noChangeAspect="1" noMove="1" noResize="1" noEditPoints="1" noAdjustHandles="1" noChangeArrowheads="1" noChangeShapeType="1" noTextEdit="1"/>
              </p:cNvSpPr>
              <p:nvPr/>
            </p:nvSpPr>
            <p:spPr>
              <a:xfrm>
                <a:off x="870012" y="861134"/>
                <a:ext cx="10514225" cy="681982"/>
              </a:xfrm>
              <a:prstGeom prst="rect">
                <a:avLst/>
              </a:prstGeom>
              <a:blipFill>
                <a:blip r:embed="rId2"/>
                <a:stretch>
                  <a:fillRect l="-522" t="-1786" b="-26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5BC543-C929-5A16-EFF8-A654759E87A9}"/>
                  </a:ext>
                </a:extLst>
              </p:cNvPr>
              <p:cNvSpPr txBox="1"/>
              <p:nvPr/>
            </p:nvSpPr>
            <p:spPr>
              <a:xfrm>
                <a:off x="2864571" y="1459211"/>
                <a:ext cx="7362015" cy="1285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𝑋</m:t>
                          </m:r>
                        </m:sub>
                      </m:sSub>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rPr>
                            <m:t>𝜎</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𝜎</m:t>
                          </m:r>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𝜋</m:t>
                              </m:r>
                            </m:e>
                          </m:rad>
                        </m:den>
                      </m:f>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𝟐</m:t>
                              </m:r>
                            </m:den>
                          </m:f>
                          <m:f>
                            <m:fPr>
                              <m:ctrlPr>
                                <a:rPr lang="en-IN" b="1" i="1">
                                  <a:latin typeface="Cambria Math" panose="02040503050406030204" pitchFamily="18" charset="0"/>
                                </a:rPr>
                              </m:ctrlPr>
                            </m:fPr>
                            <m:num>
                              <m:sSup>
                                <m:sSupPr>
                                  <m:ctrlPr>
                                    <a:rPr lang="en-IN" b="1" i="1">
                                      <a:latin typeface="Cambria Math" panose="02040503050406030204" pitchFamily="18" charset="0"/>
                                    </a:rPr>
                                  </m:ctrlPr>
                                </m:sSupPr>
                                <m:e>
                                  <m:r>
                                    <a:rPr lang="en-IN" b="1" i="1">
                                      <a:latin typeface="Cambria Math" panose="02040503050406030204" pitchFamily="18" charset="0"/>
                                    </a:rPr>
                                    <m:t>(</m:t>
                                  </m:r>
                                  <m:r>
                                    <a:rPr lang="en-IN" b="1" i="1">
                                      <a:latin typeface="Cambria Math" panose="02040503050406030204" pitchFamily="18" charset="0"/>
                                    </a:rPr>
                                    <m:t>𝒙</m:t>
                                  </m:r>
                                  <m:r>
                                    <a:rPr lang="en-IN" b="1" i="1">
                                      <a:latin typeface="Cambria Math" panose="02040503050406030204" pitchFamily="18" charset="0"/>
                                    </a:rPr>
                                    <m:t>−</m:t>
                                  </m:r>
                                  <m:r>
                                    <a:rPr lang="en-IN" b="1" i="1">
                                      <a:latin typeface="Cambria Math" panose="02040503050406030204" pitchFamily="18" charset="0"/>
                                    </a:rPr>
                                    <m:t>𝝁</m:t>
                                  </m:r>
                                  <m:r>
                                    <a:rPr lang="en-IN" b="1" i="1">
                                      <a:latin typeface="Cambria Math" panose="02040503050406030204" pitchFamily="18" charset="0"/>
                                    </a:rPr>
                                    <m:t>)</m:t>
                                  </m:r>
                                </m:e>
                                <m:sup>
                                  <m:r>
                                    <a:rPr lang="en-IN" b="1" i="1">
                                      <a:latin typeface="Cambria Math" panose="02040503050406030204" pitchFamily="18" charset="0"/>
                                    </a:rPr>
                                    <m:t>𝟐</m:t>
                                  </m:r>
                                </m:sup>
                              </m:sSup>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sup>
                      </m:sSup>
                      <m:r>
                        <a:rPr lang="en-IN" i="1">
                          <a:latin typeface="Cambria Math" panose="02040503050406030204" pitchFamily="18" charset="0"/>
                        </a:rPr>
                        <m:t>, </m:t>
                      </m:r>
                      <m:r>
                        <a:rPr lang="en-IN" i="1">
                          <a:latin typeface="Cambria Math" panose="02040503050406030204" pitchFamily="18" charset="0"/>
                        </a:rPr>
                        <m:t>𝑤h𝑒𝑟𝑒</m:t>
                      </m:r>
                      <m:r>
                        <a:rPr lang="en-IN" i="1">
                          <a:latin typeface="Cambria Math" panose="02040503050406030204" pitchFamily="18" charset="0"/>
                        </a:rPr>
                        <m:t> −∞&lt;</m:t>
                      </m:r>
                      <m:r>
                        <a:rPr lang="en-IN" i="1">
                          <a:latin typeface="Cambria Math" panose="02040503050406030204" pitchFamily="18" charset="0"/>
                        </a:rPr>
                        <m:t>𝑥</m:t>
                      </m:r>
                      <m:r>
                        <a:rPr lang="en-IN" i="1">
                          <a:latin typeface="Cambria Math" panose="02040503050406030204" pitchFamily="18" charset="0"/>
                        </a:rPr>
                        <m:t>&lt;∞;−∞&lt;</m:t>
                      </m:r>
                      <m:r>
                        <a:rPr lang="en-IN" i="1">
                          <a:latin typeface="Cambria Math" panose="02040503050406030204" pitchFamily="18" charset="0"/>
                        </a:rPr>
                        <m:t>𝜇</m:t>
                      </m:r>
                      <m:r>
                        <a:rPr lang="en-IN" i="1">
                          <a:latin typeface="Cambria Math" panose="02040503050406030204" pitchFamily="18" charset="0"/>
                        </a:rPr>
                        <m:t>&lt;∞; </m:t>
                      </m:r>
                      <m:r>
                        <a:rPr lang="en-IN" i="1">
                          <a:latin typeface="Cambria Math" panose="02040503050406030204" pitchFamily="18" charset="0"/>
                        </a:rPr>
                        <m:t>𝜎</m:t>
                      </m:r>
                      <m:r>
                        <a:rPr lang="en-IN" i="1">
                          <a:latin typeface="Cambria Math" panose="02040503050406030204" pitchFamily="18" charset="0"/>
                        </a:rPr>
                        <m:t>&gt;0</m:t>
                      </m:r>
                    </m:oMath>
                    <m:oMath xmlns:m="http://schemas.openxmlformats.org/officeDocument/2006/math">
                      <m:r>
                        <a:rPr lang="en-IN" i="1">
                          <a:latin typeface="Cambria Math" panose="02040503050406030204" pitchFamily="18" charset="0"/>
                        </a:rPr>
                        <m:t>                        </m:t>
                      </m:r>
                    </m:oMath>
                    <m:oMath xmlns:m="http://schemas.openxmlformats.org/officeDocument/2006/math">
                      <m:r>
                        <a:rPr lang="en-IN" i="1">
                          <a:latin typeface="Cambria Math" panose="02040503050406030204" pitchFamily="18" charset="0"/>
                        </a:rPr>
                        <m:t>                        0        ;   </m:t>
                      </m:r>
                      <m:r>
                        <a:rPr lang="en-IN" i="1">
                          <a:latin typeface="Cambria Math" panose="02040503050406030204" pitchFamily="18" charset="0"/>
                        </a:rPr>
                        <m:t>𝑜𝑡h𝑒𝑟𝑤𝑖𝑠𝑒</m:t>
                      </m:r>
                    </m:oMath>
                  </m:oMathPara>
                </a14:m>
                <a:endParaRPr lang="en-IN" dirty="0"/>
              </a:p>
            </p:txBody>
          </p:sp>
        </mc:Choice>
        <mc:Fallback xmlns="">
          <p:sp>
            <p:nvSpPr>
              <p:cNvPr id="3" name="TextBox 2">
                <a:extLst>
                  <a:ext uri="{FF2B5EF4-FFF2-40B4-BE49-F238E27FC236}">
                    <a16:creationId xmlns:a16="http://schemas.microsoft.com/office/drawing/2014/main" id="{E85BC543-C929-5A16-EFF8-A654759E87A9}"/>
                  </a:ext>
                </a:extLst>
              </p:cNvPr>
              <p:cNvSpPr txBox="1">
                <a:spLocks noRot="1" noChangeAspect="1" noMove="1" noResize="1" noEditPoints="1" noAdjustHandles="1" noChangeArrowheads="1" noChangeShapeType="1" noTextEdit="1"/>
              </p:cNvSpPr>
              <p:nvPr/>
            </p:nvSpPr>
            <p:spPr>
              <a:xfrm>
                <a:off x="2864571" y="1459211"/>
                <a:ext cx="7362015" cy="128509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76921A-2D21-7E45-3443-A382425D9CF5}"/>
                  </a:ext>
                </a:extLst>
              </p:cNvPr>
              <p:cNvSpPr txBox="1"/>
              <p:nvPr/>
            </p:nvSpPr>
            <p:spPr>
              <a:xfrm>
                <a:off x="1313896" y="2799826"/>
                <a:ext cx="56225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 we draw a random sample of size n from </a:t>
                </a:r>
                <a14:m>
                  <m:oMath xmlns:m="http://schemas.openxmlformats.org/officeDocument/2006/math">
                    <m:r>
                      <a:rPr lang="en-IN" b="0" i="1">
                        <a:latin typeface="Cambria Math" panose="02040503050406030204" pitchFamily="18" charset="0"/>
                      </a:rPr>
                      <m:t>𝑁</m:t>
                    </m:r>
                    <m:d>
                      <m:dPr>
                        <m:ctrlPr>
                          <a:rPr lang="en-IN" i="1">
                            <a:latin typeface="Cambria Math" panose="02040503050406030204" pitchFamily="18" charset="0"/>
                          </a:rPr>
                        </m:ctrlPr>
                      </m:dPr>
                      <m:e>
                        <m:r>
                          <a:rPr lang="en-IN" b="0" i="1">
                            <a:latin typeface="Cambria Math" panose="02040503050406030204" pitchFamily="18" charset="0"/>
                          </a:rPr>
                          <m:t>𝜇</m:t>
                        </m:r>
                        <m:r>
                          <a:rPr lang="en-IN" b="0" i="1">
                            <a:latin typeface="Cambria Math" panose="02040503050406030204" pitchFamily="18" charset="0"/>
                          </a:rPr>
                          <m:t> , </m:t>
                        </m:r>
                        <m:sSup>
                          <m:sSupPr>
                            <m:ctrlPr>
                              <a:rPr lang="en-IN" i="1">
                                <a:latin typeface="Cambria Math" panose="02040503050406030204" pitchFamily="18" charset="0"/>
                              </a:rPr>
                            </m:ctrlPr>
                          </m:sSupPr>
                          <m:e>
                            <m:r>
                              <a:rPr lang="en-IN" b="0" i="1">
                                <a:latin typeface="Cambria Math" panose="02040503050406030204" pitchFamily="18" charset="0"/>
                              </a:rPr>
                              <m:t>𝜎</m:t>
                            </m:r>
                          </m:e>
                          <m:sup>
                            <m:r>
                              <a:rPr lang="en-IN" b="0" i="1">
                                <a:latin typeface="Cambria Math" panose="02040503050406030204" pitchFamily="18" charset="0"/>
                              </a:rPr>
                              <m:t>2</m:t>
                            </m:r>
                          </m:sup>
                        </m:sSup>
                      </m:e>
                    </m:d>
                    <m:r>
                      <a:rPr lang="en-IN" b="1"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576921A-2D21-7E45-3443-A382425D9CF5}"/>
                  </a:ext>
                </a:extLst>
              </p:cNvPr>
              <p:cNvSpPr txBox="1">
                <a:spLocks noRot="1" noChangeAspect="1" noMove="1" noResize="1" noEditPoints="1" noAdjustHandles="1" noChangeArrowheads="1" noChangeShapeType="1" noTextEdit="1"/>
              </p:cNvSpPr>
              <p:nvPr/>
            </p:nvSpPr>
            <p:spPr>
              <a:xfrm>
                <a:off x="1313896" y="2799826"/>
                <a:ext cx="5622565" cy="369332"/>
              </a:xfrm>
              <a:prstGeom prst="rect">
                <a:avLst/>
              </a:prstGeom>
              <a:blipFill>
                <a:blip r:embed="rId4"/>
                <a:stretch>
                  <a:fillRect l="-97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54C883-3275-CE71-643C-F1BDE4B456C1}"/>
                  </a:ext>
                </a:extLst>
              </p:cNvPr>
              <p:cNvSpPr txBox="1"/>
              <p:nvPr/>
            </p:nvSpPr>
            <p:spPr>
              <a:xfrm>
                <a:off x="2342402" y="3867225"/>
                <a:ext cx="6765827" cy="3168111"/>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 of the maximum likelihood estimator of </a:t>
                </a:r>
                <a14:m>
                  <m:oMath xmlns:m="http://schemas.openxmlformats.org/officeDocument/2006/math">
                    <m:r>
                      <a:rPr lang="en-IN" i="1">
                        <a:latin typeface="Cambria Math" panose="02040503050406030204" pitchFamily="18" charset="0"/>
                      </a:rPr>
                      <m:t>𝜇</m:t>
                    </m:r>
                  </m:oMath>
                </a14:m>
                <a:r>
                  <a:rPr lang="en-US" dirty="0">
                    <a:latin typeface="Times New Roman" panose="02020603050405020304" pitchFamily="18" charset="0"/>
                    <a:cs typeface="Times New Roman" panose="02020603050405020304" pitchFamily="18" charset="0"/>
                  </a:rPr>
                  <a:t> is given by, </a:t>
                </a:r>
                <a:br>
                  <a:rPr lang="en-US"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𝑴𝑳𝑬</m:t>
                            </m:r>
                          </m:sub>
                        </m:sSub>
                      </m:e>
                    </m:acc>
                    <m:r>
                      <a:rPr lang="en-IN" b="1" i="1">
                        <a:latin typeface="Cambria Math" panose="02040503050406030204" pitchFamily="18" charset="0"/>
                      </a:rPr>
                      <m:t>= </m:t>
                    </m:r>
                    <m:acc>
                      <m:accPr>
                        <m:chr m:val="̅"/>
                        <m:ctrlPr>
                          <a:rPr lang="en-IN" b="1" i="1">
                            <a:latin typeface="Cambria Math" panose="02040503050406030204" pitchFamily="18" charset="0"/>
                          </a:rPr>
                        </m:ctrlPr>
                      </m:accPr>
                      <m:e>
                        <m:r>
                          <a:rPr lang="en-IN" b="1" i="1">
                            <a:latin typeface="Cambria Math" panose="02040503050406030204" pitchFamily="18" charset="0"/>
                          </a:rPr>
                          <m:t>𝒙</m:t>
                        </m:r>
                      </m:e>
                    </m:acc>
                    <m:r>
                      <a:rPr lang="en-IN" b="1" i="1">
                        <a:latin typeface="Cambria Math" panose="02040503050406030204" pitchFamily="18" charset="0"/>
                      </a:rPr>
                      <m:t>= </m:t>
                    </m:r>
                    <m:f>
                      <m:fPr>
                        <m:ctrlPr>
                          <a:rPr lang="en-IN" b="1" i="1">
                            <a:latin typeface="Cambria Math" panose="02040503050406030204" pitchFamily="18" charset="0"/>
                          </a:rPr>
                        </m:ctrlPr>
                      </m:fPr>
                      <m:num>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num>
                      <m:den>
                        <m:r>
                          <a:rPr lang="en-IN" b="1" i="1">
                            <a:latin typeface="Cambria Math" panose="02040503050406030204" pitchFamily="18" charset="0"/>
                          </a:rPr>
                          <m:t>𝒏</m:t>
                        </m:r>
                      </m:den>
                    </m:f>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estimate of the standard error of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𝑀𝐿𝐸</m:t>
                        </m:r>
                      </m:sub>
                    </m:sSub>
                    <m:r>
                      <a:rPr lang="en-IN" i="1">
                        <a:latin typeface="Cambria Math" panose="02040503050406030204" pitchFamily="18" charset="0"/>
                      </a:rPr>
                      <m:t> </m:t>
                    </m:r>
                  </m:oMath>
                </a14:m>
                <a:r>
                  <a:rPr lang="en-US" dirty="0">
                    <a:latin typeface="Times New Roman" panose="02020603050405020304" pitchFamily="18" charset="0"/>
                    <a:ea typeface="Calibri" panose="020F0502020204030204" pitchFamily="34" charset="0"/>
                    <a:cs typeface="Times New Roman" panose="02020603050405020304" pitchFamily="18" charset="0"/>
                  </a:rPr>
                  <a:t>is given by,</a:t>
                </a:r>
                <a:br>
                  <a:rPr lang="en-US" dirty="0">
                    <a:latin typeface="Times New Roman" panose="02020603050405020304" pitchFamily="18" charset="0"/>
                    <a:ea typeface="Calibri" panose="020F0502020204030204" pitchFamily="34" charset="0"/>
                    <a:cs typeface="Times New Roman" panose="02020603050405020304" pitchFamily="18" charset="0"/>
                  </a:rPr>
                </a:br>
                <a:br>
                  <a:rPr lang="en-US" dirty="0">
                    <a:latin typeface="Times New Roman" panose="02020603050405020304" pitchFamily="18" charset="0"/>
                    <a:ea typeface="Calibri" panose="020F0502020204030204" pitchFamily="34"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𝑺𝑬</m:t>
                        </m:r>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𝑴𝑳𝑬</m:t>
                                </m:r>
                              </m:sub>
                            </m:sSub>
                          </m:e>
                        </m:d>
                      </m:e>
                    </m:acc>
                    <m:r>
                      <a:rPr lang="en-IN" b="1" i="1">
                        <a:latin typeface="Cambria Math" panose="02040503050406030204" pitchFamily="18" charset="0"/>
                      </a:rPr>
                      <m:t>= </m:t>
                    </m:r>
                    <m:rad>
                      <m:radPr>
                        <m:degHide m:val="on"/>
                        <m:ctrlPr>
                          <a:rPr lang="en-IN" b="1" i="1">
                            <a:latin typeface="Cambria Math" panose="02040503050406030204" pitchFamily="18" charset="0"/>
                          </a:rPr>
                        </m:ctrlPr>
                      </m:radPr>
                      <m:deg/>
                      <m:e>
                        <m:f>
                          <m:fPr>
                            <m:ctrlPr>
                              <a:rPr lang="en-IN" b="1" i="1">
                                <a:latin typeface="Cambria Math" panose="02040503050406030204" pitchFamily="18" charset="0"/>
                              </a:rPr>
                            </m:ctrlPr>
                          </m:fPr>
                          <m:num>
                            <m:acc>
                              <m:accPr>
                                <m:chr m:val="̂"/>
                                <m:ctrlPr>
                                  <a:rPr lang="en-IN" b="1" i="1">
                                    <a:latin typeface="Cambria Math" panose="02040503050406030204" pitchFamily="18" charset="0"/>
                                  </a:rPr>
                                </m:ctrlPr>
                              </m:accPr>
                              <m:e>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e>
                            </m:acc>
                          </m:num>
                          <m:den>
                            <m:r>
                              <a:rPr lang="en-IN" b="1" i="1">
                                <a:latin typeface="Cambria Math" panose="02040503050406030204" pitchFamily="18" charset="0"/>
                              </a:rPr>
                              <m:t>𝒏</m:t>
                            </m:r>
                          </m:den>
                        </m:f>
                      </m:e>
                    </m:rad>
                    <m:r>
                      <a:rPr lang="en-IN" b="1" i="1">
                        <a:latin typeface="Cambria Math" panose="02040503050406030204" pitchFamily="18" charset="0"/>
                      </a:rPr>
                      <m:t> = </m:t>
                    </m:r>
                    <m:rad>
                      <m:radPr>
                        <m:degHide m:val="on"/>
                        <m:ctrlPr>
                          <a:rPr lang="en-IN" b="1" i="1">
                            <a:latin typeface="Cambria Math" panose="02040503050406030204" pitchFamily="18" charset="0"/>
                          </a:rPr>
                        </m:ctrlPr>
                      </m:radPr>
                      <m:deg/>
                      <m:e>
                        <m:f>
                          <m:fPr>
                            <m:ctrlPr>
                              <a:rPr lang="en-IN" b="1" i="1">
                                <a:latin typeface="Cambria Math" panose="02040503050406030204" pitchFamily="18" charset="0"/>
                              </a:rPr>
                            </m:ctrlPr>
                          </m:fPr>
                          <m:num>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𝒏</m:t>
                                </m:r>
                                <m:r>
                                  <a:rPr lang="en-IN" b="1" i="1">
                                    <a:latin typeface="Cambria Math" panose="02040503050406030204" pitchFamily="18" charset="0"/>
                                  </a:rPr>
                                  <m:t>−</m:t>
                                </m:r>
                                <m:r>
                                  <a:rPr lang="en-IN" b="1" i="1">
                                    <a:latin typeface="Cambria Math" panose="02040503050406030204" pitchFamily="18" charset="0"/>
                                  </a:rPr>
                                  <m:t>𝟏</m:t>
                                </m:r>
                              </m:den>
                            </m:f>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p>
                                  <m:sSupPr>
                                    <m:ctrlPr>
                                      <a:rPr lang="en-IN" b="1" i="1">
                                        <a:latin typeface="Cambria Math" panose="02040503050406030204" pitchFamily="18" charset="0"/>
                                      </a:rPr>
                                    </m:ctrlPr>
                                  </m:sSupPr>
                                  <m:e>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r>
                                      <a:rPr lang="en-IN" b="1" i="1">
                                        <a:latin typeface="Cambria Math" panose="02040503050406030204" pitchFamily="18" charset="0"/>
                                      </a:rPr>
                                      <m:t>−</m:t>
                                    </m:r>
                                    <m:acc>
                                      <m:accPr>
                                        <m:chr m:val="̅"/>
                                        <m:ctrlPr>
                                          <a:rPr lang="en-IN" b="1" i="1">
                                            <a:latin typeface="Cambria Math" panose="02040503050406030204" pitchFamily="18" charset="0"/>
                                          </a:rPr>
                                        </m:ctrlPr>
                                      </m:accPr>
                                      <m:e>
                                        <m:r>
                                          <a:rPr lang="en-IN" b="1" i="1">
                                            <a:latin typeface="Cambria Math" panose="02040503050406030204" pitchFamily="18" charset="0"/>
                                          </a:rPr>
                                          <m:t>𝒙</m:t>
                                        </m:r>
                                      </m:e>
                                    </m:acc>
                                    <m:r>
                                      <a:rPr lang="en-IN" b="1" i="1">
                                        <a:latin typeface="Cambria Math" panose="02040503050406030204" pitchFamily="18" charset="0"/>
                                      </a:rPr>
                                      <m:t>)</m:t>
                                    </m:r>
                                  </m:e>
                                  <m:sup>
                                    <m:r>
                                      <a:rPr lang="en-IN" b="1" i="1">
                                        <a:latin typeface="Cambria Math" panose="02040503050406030204" pitchFamily="18" charset="0"/>
                                      </a:rPr>
                                      <m:t>𝟐</m:t>
                                    </m:r>
                                  </m:sup>
                                </m:sSup>
                              </m:e>
                            </m:nary>
                          </m:num>
                          <m:den>
                            <m:r>
                              <a:rPr lang="en-IN" b="1" i="1">
                                <a:latin typeface="Cambria Math" panose="02040503050406030204" pitchFamily="18" charset="0"/>
                              </a:rPr>
                              <m:t>𝒏</m:t>
                            </m:r>
                          </m:den>
                        </m:f>
                      </m:e>
                    </m:rad>
                  </m:oMath>
                </a14:m>
                <a:endParaRPr lang="en-IN" dirty="0"/>
              </a:p>
              <a:p>
                <a:endParaRPr lang="en-IN"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6154C883-3275-CE71-643C-F1BDE4B456C1}"/>
                  </a:ext>
                </a:extLst>
              </p:cNvPr>
              <p:cNvSpPr txBox="1">
                <a:spLocks noRot="1" noChangeAspect="1" noMove="1" noResize="1" noEditPoints="1" noAdjustHandles="1" noChangeArrowheads="1" noChangeShapeType="1" noTextEdit="1"/>
              </p:cNvSpPr>
              <p:nvPr/>
            </p:nvSpPr>
            <p:spPr>
              <a:xfrm>
                <a:off x="2342402" y="3867225"/>
                <a:ext cx="6765827" cy="3168111"/>
              </a:xfrm>
              <a:prstGeom prst="rect">
                <a:avLst/>
              </a:prstGeom>
              <a:blipFill>
                <a:blip r:embed="rId5"/>
                <a:stretch>
                  <a:fillRect l="-541" t="-9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2F3722-399E-93F2-39A5-0C99FA340845}"/>
                  </a:ext>
                </a:extLst>
              </p:cNvPr>
              <p:cNvSpPr txBox="1"/>
              <p:nvPr/>
            </p:nvSpPr>
            <p:spPr>
              <a:xfrm>
                <a:off x="1313896" y="3233041"/>
                <a:ext cx="660026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Finding an estimator of </a:t>
                </a:r>
                <a14:m>
                  <m:oMath xmlns:m="http://schemas.openxmlformats.org/officeDocument/2006/math">
                    <m:r>
                      <a:rPr lang="en-IN" sz="2000" b="1" i="1">
                        <a:latin typeface="Cambria Math" panose="02040503050406030204" pitchFamily="18" charset="0"/>
                      </a:rPr>
                      <m:t>𝝁</m:t>
                    </m:r>
                  </m:oMath>
                </a14:m>
                <a:r>
                  <a:rPr lang="en-US" sz="2000" b="1" dirty="0">
                    <a:latin typeface="Times New Roman" panose="02020603050405020304" pitchFamily="18" charset="0"/>
                    <a:cs typeface="Times New Roman" panose="02020603050405020304" pitchFamily="18" charset="0"/>
                  </a:rPr>
                  <a:t> in support of Classical approach:</a:t>
                </a:r>
                <a:endParaRPr lang="en-IN" sz="2000" b="1"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82F3722-399E-93F2-39A5-0C99FA340845}"/>
                  </a:ext>
                </a:extLst>
              </p:cNvPr>
              <p:cNvSpPr txBox="1">
                <a:spLocks noRot="1" noChangeAspect="1" noMove="1" noResize="1" noEditPoints="1" noAdjustHandles="1" noChangeArrowheads="1" noChangeShapeType="1" noTextEdit="1"/>
              </p:cNvSpPr>
              <p:nvPr/>
            </p:nvSpPr>
            <p:spPr>
              <a:xfrm>
                <a:off x="1313896" y="3233041"/>
                <a:ext cx="6600268" cy="400110"/>
              </a:xfrm>
              <a:prstGeom prst="rect">
                <a:avLst/>
              </a:prstGeom>
              <a:blipFill>
                <a:blip r:embed="rId6"/>
                <a:stretch>
                  <a:fillRect l="-1017" t="-7576" r="-1017" b="-25758"/>
                </a:stretch>
              </a:blipFill>
            </p:spPr>
            <p:txBody>
              <a:bodyPr/>
              <a:lstStyle/>
              <a:p>
                <a:r>
                  <a:rPr lang="en-IN">
                    <a:noFill/>
                  </a:rPr>
                  <a:t> </a:t>
                </a:r>
              </a:p>
            </p:txBody>
          </p:sp>
        </mc:Fallback>
      </mc:AlternateContent>
    </p:spTree>
    <p:extLst>
      <p:ext uri="{BB962C8B-B14F-4D97-AF65-F5344CB8AC3E}">
        <p14:creationId xmlns:p14="http://schemas.microsoft.com/office/powerpoint/2010/main" val="353145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A5FA9E-D0EC-AB32-8133-16701C5B01DC}"/>
                  </a:ext>
                </a:extLst>
              </p:cNvPr>
              <p:cNvSpPr txBox="1"/>
              <p:nvPr/>
            </p:nvSpPr>
            <p:spPr>
              <a:xfrm>
                <a:off x="1464815" y="763477"/>
                <a:ext cx="91883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Finding an estimator of </a:t>
                </a:r>
                <a14:m>
                  <m:oMath xmlns:m="http://schemas.openxmlformats.org/officeDocument/2006/math">
                    <m:r>
                      <a:rPr lang="en-IN" sz="2000" b="1" i="1">
                        <a:latin typeface="Cambria Math" panose="02040503050406030204" pitchFamily="18" charset="0"/>
                      </a:rPr>
                      <m:t>𝝁</m:t>
                    </m:r>
                  </m:oMath>
                </a14:m>
                <a:r>
                  <a:rPr lang="en-US" sz="2000" b="1" dirty="0">
                    <a:latin typeface="Times New Roman" panose="02020603050405020304" pitchFamily="18" charset="0"/>
                    <a:cs typeface="Times New Roman" panose="02020603050405020304" pitchFamily="18" charset="0"/>
                  </a:rPr>
                  <a:t> in support of Bayesian approach:</a:t>
                </a:r>
                <a:endParaRPr lang="en-IN" sz="2000" b="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4A5FA9E-D0EC-AB32-8133-16701C5B01DC}"/>
                  </a:ext>
                </a:extLst>
              </p:cNvPr>
              <p:cNvSpPr txBox="1">
                <a:spLocks noRot="1" noChangeAspect="1" noMove="1" noResize="1" noEditPoints="1" noAdjustHandles="1" noChangeArrowheads="1" noChangeShapeType="1" noTextEdit="1"/>
              </p:cNvSpPr>
              <p:nvPr/>
            </p:nvSpPr>
            <p:spPr>
              <a:xfrm>
                <a:off x="1464815" y="763477"/>
                <a:ext cx="9188388" cy="400110"/>
              </a:xfrm>
              <a:prstGeom prst="rect">
                <a:avLst/>
              </a:prstGeom>
              <a:blipFill>
                <a:blip r:embed="rId2"/>
                <a:stretch>
                  <a:fillRect l="-663" t="-757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46FC62-A8A9-E444-5222-6422F3AE22F2}"/>
                  </a:ext>
                </a:extLst>
              </p:cNvPr>
              <p:cNvSpPr txBox="1"/>
              <p:nvPr/>
            </p:nvSpPr>
            <p:spPr>
              <a:xfrm>
                <a:off x="1464815" y="1491448"/>
                <a:ext cx="10426188" cy="4663713"/>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consider </a:t>
                </a:r>
                <a14:m>
                  <m:oMath xmlns:m="http://schemas.openxmlformats.org/officeDocument/2006/math">
                    <m:r>
                      <a:rPr lang="en-IN" i="1">
                        <a:latin typeface="Cambria Math" panose="02040503050406030204" pitchFamily="18" charset="0"/>
                      </a:rPr>
                      <m:t>𝜇</m:t>
                    </m:r>
                  </m:oMath>
                </a14:m>
                <a:r>
                  <a:rPr lang="en-US" dirty="0">
                    <a:latin typeface="Times New Roman" panose="02020603050405020304" pitchFamily="18" charset="0"/>
                    <a:cs typeface="Times New Roman" panose="02020603050405020304" pitchFamily="18" charset="0"/>
                  </a:rPr>
                  <a:t>;</a:t>
                </a:r>
                <a:r>
                  <a:rPr lang="en-IN" dirty="0"/>
                  <a:t> </a:t>
                </a:r>
                <a14:m>
                  <m:oMath xmlns:m="http://schemas.openxmlformats.org/officeDocument/2006/math">
                    <m:r>
                      <a:rPr lang="en-IN" i="1">
                        <a:latin typeface="Cambria Math" panose="02040503050406030204" pitchFamily="18" charset="0"/>
                      </a:rPr>
                      <m:t>−∞&lt;</m:t>
                    </m:r>
                    <m:r>
                      <a:rPr lang="en-IN" i="1">
                        <a:latin typeface="Cambria Math" panose="02040503050406030204" pitchFamily="18" charset="0"/>
                      </a:rPr>
                      <m:t>𝜇</m:t>
                    </m:r>
                    <m:r>
                      <a:rPr lang="en-IN" i="1">
                        <a:latin typeface="Cambria Math" panose="02040503050406030204" pitchFamily="18" charset="0"/>
                      </a:rPr>
                      <m:t>&lt;∞</m:t>
                    </m:r>
                  </m:oMath>
                </a14:m>
                <a:r>
                  <a:rPr lang="en-US" dirty="0">
                    <a:latin typeface="Times New Roman" panose="02020603050405020304" pitchFamily="18" charset="0"/>
                    <a:cs typeface="Times New Roman" panose="02020603050405020304" pitchFamily="18" charset="0"/>
                  </a:rPr>
                  <a:t> to be a random quantity.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consider that prior distribution of </a:t>
                </a:r>
                <a14:m>
                  <m:oMath xmlns:m="http://schemas.openxmlformats.org/officeDocument/2006/math">
                    <m:r>
                      <a:rPr lang="en-IN" i="1">
                        <a:latin typeface="Cambria Math" panose="02040503050406030204" pitchFamily="18" charset="0"/>
                      </a:rPr>
                      <m:t>𝜇</m:t>
                    </m:r>
                  </m:oMath>
                </a14:m>
                <a:r>
                  <a:rPr lang="en-IN" dirty="0">
                    <a:latin typeface="Times New Roman" panose="02020603050405020304" pitchFamily="18" charset="0"/>
                    <a:cs typeface="Times New Roman" panose="02020603050405020304" pitchFamily="18" charset="0"/>
                  </a:rPr>
                  <a:t> as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0</m:t>
                        </m:r>
                      </m:sub>
                    </m:sSub>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𝜎</m:t>
                            </m:r>
                          </m:e>
                          <m:sub>
                            <m:r>
                              <a:rPr lang="en-IN" i="1">
                                <a:latin typeface="Cambria Math" panose="02040503050406030204" pitchFamily="18" charset="0"/>
                              </a:rPr>
                              <m:t>0</m:t>
                            </m:r>
                          </m:sub>
                        </m:sSub>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t> distribution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is actually a conjugate prior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Thus the posterior distribution of </a:t>
                </a:r>
                <a14:m>
                  <m:oMath xmlns:m="http://schemas.openxmlformats.org/officeDocument/2006/math">
                    <m:r>
                      <a:rPr lang="en-IN" i="1">
                        <a:latin typeface="Cambria Math" panose="02040503050406030204" pitchFamily="18" charset="0"/>
                      </a:rPr>
                      <m:t>𝜇</m:t>
                    </m:r>
                  </m:oMath>
                </a14:m>
                <a:r>
                  <a:rPr lang="en-IN" dirty="0">
                    <a:latin typeface="Times New Roman" panose="02020603050405020304" pitchFamily="18" charset="0"/>
                    <a:cs typeface="Times New Roman" panose="02020603050405020304" pitchFamily="18" charset="0"/>
                  </a:rPr>
                  <a:t> follows </a:t>
                </a:r>
                <a14:m>
                  <m:oMath xmlns:m="http://schemas.openxmlformats.org/officeDocument/2006/math">
                    <m:r>
                      <a:rPr lang="en-IN" b="1" i="1">
                        <a:latin typeface="Cambria Math" panose="02040503050406030204" pitchFamily="18" charset="0"/>
                      </a:rPr>
                      <m:t>𝑵𝒐𝒓𝒎𝒂𝒍</m:t>
                    </m:r>
                    <m:d>
                      <m:dPr>
                        <m:ctrlPr>
                          <a:rPr lang="en-IN" b="1" i="1">
                            <a:latin typeface="Cambria Math" panose="02040503050406030204" pitchFamily="18" charset="0"/>
                          </a:rPr>
                        </m:ctrlPr>
                      </m:dPr>
                      <m:e>
                        <m:f>
                          <m:fPr>
                            <m:ctrlPr>
                              <a:rPr lang="en-IN" b="1" i="1">
                                <a:latin typeface="Cambria Math" panose="02040503050406030204" pitchFamily="18" charset="0"/>
                              </a:rPr>
                            </m:ctrlPr>
                          </m:fPr>
                          <m:num>
                            <m:f>
                              <m:fPr>
                                <m:ctrlPr>
                                  <a:rPr lang="en-IN" b="1" i="1">
                                    <a:latin typeface="Cambria Math" panose="02040503050406030204" pitchFamily="18" charset="0"/>
                                  </a:rPr>
                                </m:ctrlPr>
                              </m:fPr>
                              <m:num>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r>
                              <a:rPr lang="en-IN" b="1" i="1">
                                <a:latin typeface="Cambria Math" panose="02040503050406030204" pitchFamily="18" charset="0"/>
                              </a:rPr>
                              <m:t> +  </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𝟎</m:t>
                                    </m:r>
                                  </m:sub>
                                </m:sSub>
                              </m:num>
                              <m:den>
                                <m:sSubSup>
                                  <m:sSubSupPr>
                                    <m:ctrlPr>
                                      <a:rPr lang="en-IN" b="1" i="1">
                                        <a:latin typeface="Cambria Math" panose="02040503050406030204" pitchFamily="18" charset="0"/>
                                      </a:rPr>
                                    </m:ctrlPr>
                                  </m:sSubSupPr>
                                  <m:e>
                                    <m:r>
                                      <a:rPr lang="en-IN" b="1" i="1">
                                        <a:latin typeface="Cambria Math" panose="02040503050406030204" pitchFamily="18" charset="0"/>
                                      </a:rPr>
                                      <m:t>𝝈</m:t>
                                    </m:r>
                                  </m:e>
                                  <m:sub>
                                    <m:r>
                                      <a:rPr lang="en-IN" b="1" i="1">
                                        <a:latin typeface="Cambria Math" panose="02040503050406030204" pitchFamily="18" charset="0"/>
                                      </a:rPr>
                                      <m:t>𝟎</m:t>
                                    </m:r>
                                  </m:sub>
                                  <m:sup>
                                    <m:r>
                                      <a:rPr lang="en-IN" b="1" i="1">
                                        <a:latin typeface="Cambria Math" panose="02040503050406030204" pitchFamily="18" charset="0"/>
                                      </a:rPr>
                                      <m:t>𝟐</m:t>
                                    </m:r>
                                  </m:sup>
                                </m:sSubSup>
                              </m:den>
                            </m:f>
                          </m:num>
                          <m:den>
                            <m:f>
                              <m:fPr>
                                <m:ctrlPr>
                                  <a:rPr lang="en-IN" b="1" i="1">
                                    <a:latin typeface="Cambria Math" panose="02040503050406030204" pitchFamily="18" charset="0"/>
                                  </a:rPr>
                                </m:ctrlPr>
                              </m:fPr>
                              <m:num>
                                <m:r>
                                  <a:rPr lang="en-IN" b="1" i="1">
                                    <a:latin typeface="Cambria Math" panose="02040503050406030204" pitchFamily="18" charset="0"/>
                                  </a:rPr>
                                  <m:t>𝒏</m:t>
                                </m:r>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𝟏</m:t>
                                </m:r>
                              </m:num>
                              <m:den>
                                <m:sSubSup>
                                  <m:sSubSupPr>
                                    <m:ctrlPr>
                                      <a:rPr lang="en-IN" b="1" i="1">
                                        <a:latin typeface="Cambria Math" panose="02040503050406030204" pitchFamily="18" charset="0"/>
                                      </a:rPr>
                                    </m:ctrlPr>
                                  </m:sSubSupPr>
                                  <m:e>
                                    <m:r>
                                      <a:rPr lang="en-IN" b="1" i="1">
                                        <a:latin typeface="Cambria Math" panose="02040503050406030204" pitchFamily="18" charset="0"/>
                                      </a:rPr>
                                      <m:t>𝝈</m:t>
                                    </m:r>
                                  </m:e>
                                  <m:sub>
                                    <m:r>
                                      <a:rPr lang="en-IN" b="1" i="1">
                                        <a:latin typeface="Cambria Math" panose="02040503050406030204" pitchFamily="18" charset="0"/>
                                      </a:rPr>
                                      <m:t>𝟎</m:t>
                                    </m:r>
                                  </m:sub>
                                  <m:sup>
                                    <m:r>
                                      <a:rPr lang="en-IN" b="1" i="1">
                                        <a:latin typeface="Cambria Math" panose="02040503050406030204" pitchFamily="18" charset="0"/>
                                      </a:rPr>
                                      <m:t>𝟐</m:t>
                                    </m:r>
                                  </m:sup>
                                </m:sSubSup>
                              </m:den>
                            </m:f>
                          </m:den>
                        </m:f>
                        <m:r>
                          <a:rPr lang="en-IN" b="1" i="1">
                            <a:latin typeface="Cambria Math" panose="02040503050406030204" pitchFamily="18" charset="0"/>
                          </a:rPr>
                          <m:t> , </m:t>
                        </m:r>
                        <m:f>
                          <m:fPr>
                            <m:ctrlPr>
                              <a:rPr lang="en-IN" b="1" i="1">
                                <a:latin typeface="Cambria Math" panose="02040503050406030204" pitchFamily="18" charset="0"/>
                              </a:rPr>
                            </m:ctrlPr>
                          </m:fPr>
                          <m:num>
                            <m:r>
                              <a:rPr lang="en-IN" b="1" i="1">
                                <a:latin typeface="Cambria Math" panose="02040503050406030204" pitchFamily="18" charset="0"/>
                              </a:rPr>
                              <m:t>𝟏</m:t>
                            </m:r>
                          </m:num>
                          <m:den>
                            <m:f>
                              <m:fPr>
                                <m:ctrlPr>
                                  <a:rPr lang="en-IN" b="1" i="1">
                                    <a:latin typeface="Cambria Math" panose="02040503050406030204" pitchFamily="18" charset="0"/>
                                  </a:rPr>
                                </m:ctrlPr>
                              </m:fPr>
                              <m:num>
                                <m:r>
                                  <a:rPr lang="en-IN" b="1" i="1">
                                    <a:latin typeface="Cambria Math" panose="02040503050406030204" pitchFamily="18" charset="0"/>
                                  </a:rPr>
                                  <m:t>𝒏</m:t>
                                </m:r>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𝟏</m:t>
                                </m:r>
                              </m:num>
                              <m:den>
                                <m:sSubSup>
                                  <m:sSubSupPr>
                                    <m:ctrlPr>
                                      <a:rPr lang="en-IN" b="1" i="1">
                                        <a:latin typeface="Cambria Math" panose="02040503050406030204" pitchFamily="18" charset="0"/>
                                      </a:rPr>
                                    </m:ctrlPr>
                                  </m:sSubSupPr>
                                  <m:e>
                                    <m:r>
                                      <a:rPr lang="en-IN" b="1" i="1">
                                        <a:latin typeface="Cambria Math" panose="02040503050406030204" pitchFamily="18" charset="0"/>
                                      </a:rPr>
                                      <m:t>𝝈</m:t>
                                    </m:r>
                                  </m:e>
                                  <m:sub>
                                    <m:r>
                                      <a:rPr lang="en-IN" b="1" i="1">
                                        <a:latin typeface="Cambria Math" panose="02040503050406030204" pitchFamily="18" charset="0"/>
                                      </a:rPr>
                                      <m:t>𝟎</m:t>
                                    </m:r>
                                  </m:sub>
                                  <m:sup>
                                    <m:r>
                                      <a:rPr lang="en-IN" b="1" i="1">
                                        <a:latin typeface="Cambria Math" panose="02040503050406030204" pitchFamily="18" charset="0"/>
                                      </a:rPr>
                                      <m:t>𝟐</m:t>
                                    </m:r>
                                  </m:sup>
                                </m:sSubSup>
                              </m:den>
                            </m:f>
                          </m:den>
                        </m:f>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Bayes Estimator is given by,</a:t>
                </a:r>
                <a:br>
                  <a:rPr lang="en-IN"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𝒃</m:t>
                            </m:r>
                          </m:sub>
                        </m:sSub>
                      </m:e>
                    </m:acc>
                    <m:r>
                      <a:rPr lang="en-IN" b="1" i="1">
                        <a:latin typeface="Cambria Math" panose="02040503050406030204" pitchFamily="18" charset="0"/>
                      </a:rPr>
                      <m:t> = </m:t>
                    </m:r>
                    <m:f>
                      <m:fPr>
                        <m:ctrlPr>
                          <a:rPr lang="en-IN" b="1" i="1">
                            <a:latin typeface="Cambria Math" panose="02040503050406030204" pitchFamily="18" charset="0"/>
                          </a:rPr>
                        </m:ctrlPr>
                      </m:fPr>
                      <m:num>
                        <m:f>
                          <m:fPr>
                            <m:ctrlPr>
                              <a:rPr lang="en-IN" b="1" i="1">
                                <a:latin typeface="Cambria Math" panose="02040503050406030204" pitchFamily="18" charset="0"/>
                              </a:rPr>
                            </m:ctrlPr>
                          </m:fPr>
                          <m:num>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e>
                            </m:nary>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r>
                          <a:rPr lang="en-IN" b="1" i="1">
                            <a:latin typeface="Cambria Math" panose="02040503050406030204" pitchFamily="18" charset="0"/>
                          </a:rPr>
                          <m:t> +  </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𝟎</m:t>
                                </m:r>
                              </m:sub>
                            </m:sSub>
                          </m:num>
                          <m:den>
                            <m:sSubSup>
                              <m:sSubSupPr>
                                <m:ctrlPr>
                                  <a:rPr lang="en-IN" b="1" i="1">
                                    <a:latin typeface="Cambria Math" panose="02040503050406030204" pitchFamily="18" charset="0"/>
                                  </a:rPr>
                                </m:ctrlPr>
                              </m:sSubSupPr>
                              <m:e>
                                <m:r>
                                  <a:rPr lang="en-IN" b="1" i="1">
                                    <a:latin typeface="Cambria Math" panose="02040503050406030204" pitchFamily="18" charset="0"/>
                                  </a:rPr>
                                  <m:t>𝝈</m:t>
                                </m:r>
                              </m:e>
                              <m:sub>
                                <m:r>
                                  <a:rPr lang="en-IN" b="1" i="1">
                                    <a:latin typeface="Cambria Math" panose="02040503050406030204" pitchFamily="18" charset="0"/>
                                  </a:rPr>
                                  <m:t>𝟎</m:t>
                                </m:r>
                              </m:sub>
                              <m:sup>
                                <m:r>
                                  <a:rPr lang="en-IN" b="1" i="1">
                                    <a:latin typeface="Cambria Math" panose="02040503050406030204" pitchFamily="18" charset="0"/>
                                  </a:rPr>
                                  <m:t>𝟐</m:t>
                                </m:r>
                              </m:sup>
                            </m:sSubSup>
                          </m:den>
                        </m:f>
                      </m:num>
                      <m:den>
                        <m:f>
                          <m:fPr>
                            <m:ctrlPr>
                              <a:rPr lang="en-IN" b="1" i="1">
                                <a:latin typeface="Cambria Math" panose="02040503050406030204" pitchFamily="18" charset="0"/>
                              </a:rPr>
                            </m:ctrlPr>
                          </m:fPr>
                          <m:num>
                            <m:r>
                              <a:rPr lang="en-IN" b="1" i="1">
                                <a:latin typeface="Cambria Math" panose="02040503050406030204" pitchFamily="18" charset="0"/>
                              </a:rPr>
                              <m:t>𝒏</m:t>
                            </m:r>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𝟏</m:t>
                            </m:r>
                          </m:num>
                          <m:den>
                            <m:sSubSup>
                              <m:sSubSupPr>
                                <m:ctrlPr>
                                  <a:rPr lang="en-IN" b="1" i="1">
                                    <a:latin typeface="Cambria Math" panose="02040503050406030204" pitchFamily="18" charset="0"/>
                                  </a:rPr>
                                </m:ctrlPr>
                              </m:sSubSupPr>
                              <m:e>
                                <m:r>
                                  <a:rPr lang="en-IN" b="1" i="1">
                                    <a:latin typeface="Cambria Math" panose="02040503050406030204" pitchFamily="18" charset="0"/>
                                  </a:rPr>
                                  <m:t>𝝈</m:t>
                                </m:r>
                              </m:e>
                              <m:sub>
                                <m:r>
                                  <a:rPr lang="en-IN" b="1" i="1">
                                    <a:latin typeface="Cambria Math" panose="02040503050406030204" pitchFamily="18" charset="0"/>
                                  </a:rPr>
                                  <m:t>𝟎</m:t>
                                </m:r>
                              </m:sub>
                              <m:sup>
                                <m:r>
                                  <a:rPr lang="en-IN" b="1" i="1">
                                    <a:latin typeface="Cambria Math" panose="02040503050406030204" pitchFamily="18" charset="0"/>
                                  </a:rPr>
                                  <m:t>𝟐</m:t>
                                </m:r>
                              </m:sup>
                            </m:sSubSup>
                          </m:den>
                        </m:f>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standard error of the Bayes Estimator is computed by the method of bootstrap.</a:t>
                </a:r>
              </a:p>
            </p:txBody>
          </p:sp>
        </mc:Choice>
        <mc:Fallback xmlns="">
          <p:sp>
            <p:nvSpPr>
              <p:cNvPr id="3" name="TextBox 2">
                <a:extLst>
                  <a:ext uri="{FF2B5EF4-FFF2-40B4-BE49-F238E27FC236}">
                    <a16:creationId xmlns:a16="http://schemas.microsoft.com/office/drawing/2014/main" id="{4B46FC62-A8A9-E444-5222-6422F3AE22F2}"/>
                  </a:ext>
                </a:extLst>
              </p:cNvPr>
              <p:cNvSpPr txBox="1">
                <a:spLocks noRot="1" noChangeAspect="1" noMove="1" noResize="1" noEditPoints="1" noAdjustHandles="1" noChangeArrowheads="1" noChangeShapeType="1" noTextEdit="1"/>
              </p:cNvSpPr>
              <p:nvPr/>
            </p:nvSpPr>
            <p:spPr>
              <a:xfrm>
                <a:off x="1464815" y="1491448"/>
                <a:ext cx="10426188" cy="4663713"/>
              </a:xfrm>
              <a:prstGeom prst="rect">
                <a:avLst/>
              </a:prstGeom>
              <a:blipFill>
                <a:blip r:embed="rId3"/>
                <a:stretch>
                  <a:fillRect l="-351" t="-915" b="-1176"/>
                </a:stretch>
              </a:blipFill>
            </p:spPr>
            <p:txBody>
              <a:bodyPr/>
              <a:lstStyle/>
              <a:p>
                <a:r>
                  <a:rPr lang="en-IN">
                    <a:noFill/>
                  </a:rPr>
                  <a:t> </a:t>
                </a:r>
              </a:p>
            </p:txBody>
          </p:sp>
        </mc:Fallback>
      </mc:AlternateContent>
    </p:spTree>
    <p:extLst>
      <p:ext uri="{BB962C8B-B14F-4D97-AF65-F5344CB8AC3E}">
        <p14:creationId xmlns:p14="http://schemas.microsoft.com/office/powerpoint/2010/main" val="403879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9F6661-29C8-2D0D-EF99-7D7DB39A08FC}"/>
                  </a:ext>
                </a:extLst>
              </p:cNvPr>
              <p:cNvSpPr txBox="1"/>
              <p:nvPr/>
            </p:nvSpPr>
            <p:spPr>
              <a:xfrm>
                <a:off x="774579" y="516509"/>
                <a:ext cx="5389296" cy="400110"/>
              </a:xfrm>
              <a:prstGeom prst="rect">
                <a:avLst/>
              </a:prstGeom>
              <a:noFill/>
            </p:spPr>
            <p:txBody>
              <a:bodyPr wrap="none" rtlCol="0">
                <a:spAutoFit/>
              </a:bodyPr>
              <a:lstStyle/>
              <a:p>
                <a:r>
                  <a:rPr lang="en-US" sz="2000" b="1" dirty="0"/>
                  <a:t>Choice of Prior(</a:t>
                </a:r>
                <a14:m>
                  <m:oMath xmlns:m="http://schemas.openxmlformats.org/officeDocument/2006/math">
                    <m:r>
                      <a:rPr lang="en-IN" b="1" i="1">
                        <a:latin typeface="Cambria Math" panose="02040503050406030204" pitchFamily="18" charset="0"/>
                      </a:rPr>
                      <m:t>𝑵𝒐𝒓𝒎𝒂𝒍</m:t>
                    </m:r>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𝝁</m:t>
                        </m:r>
                      </m:e>
                      <m:sub>
                        <m:r>
                          <a:rPr lang="en-IN" b="1" i="1">
                            <a:latin typeface="Cambria Math" panose="02040503050406030204" pitchFamily="18" charset="0"/>
                          </a:rPr>
                          <m:t>𝟎</m:t>
                        </m:r>
                      </m:sub>
                    </m:sSub>
                    <m:r>
                      <a:rPr lang="en-IN" b="1" i="1">
                        <a:latin typeface="Cambria Math" panose="02040503050406030204" pitchFamily="18" charset="0"/>
                      </a:rPr>
                      <m:t>,</m:t>
                    </m:r>
                    <m:sSup>
                      <m:sSupPr>
                        <m:ctrlPr>
                          <a:rPr lang="en-IN" b="1" i="1">
                            <a:latin typeface="Cambria Math" panose="02040503050406030204" pitchFamily="18" charset="0"/>
                          </a:rPr>
                        </m:ctrlPr>
                      </m:sSupPr>
                      <m:e>
                        <m:sSub>
                          <m:sSubPr>
                            <m:ctrlPr>
                              <a:rPr lang="en-IN" b="1" i="1">
                                <a:latin typeface="Cambria Math" panose="02040503050406030204" pitchFamily="18" charset="0"/>
                              </a:rPr>
                            </m:ctrlPr>
                          </m:sSubPr>
                          <m:e>
                            <m:r>
                              <a:rPr lang="en-IN" b="1" i="1">
                                <a:latin typeface="Cambria Math" panose="02040503050406030204" pitchFamily="18" charset="0"/>
                              </a:rPr>
                              <m:t>𝝈</m:t>
                            </m:r>
                          </m:e>
                          <m:sub>
                            <m:r>
                              <a:rPr lang="en-IN" b="1" i="1">
                                <a:latin typeface="Cambria Math" panose="02040503050406030204" pitchFamily="18" charset="0"/>
                              </a:rPr>
                              <m:t>𝟎</m:t>
                            </m:r>
                          </m:sub>
                        </m:sSub>
                      </m:e>
                      <m:sup>
                        <m:r>
                          <a:rPr lang="en-IN" b="1" i="1">
                            <a:latin typeface="Cambria Math" panose="02040503050406030204" pitchFamily="18" charset="0"/>
                          </a:rPr>
                          <m:t>𝟐</m:t>
                        </m:r>
                      </m:sup>
                    </m:sSup>
                    <m:r>
                      <a:rPr lang="en-IN" b="1" i="1">
                        <a:latin typeface="Cambria Math" panose="02040503050406030204" pitchFamily="18" charset="0"/>
                      </a:rPr>
                      <m:t>)</m:t>
                    </m:r>
                  </m:oMath>
                </a14:m>
                <a:r>
                  <a:rPr lang="en-US" sz="2000" b="1" dirty="0"/>
                  <a:t>) Distributions:</a:t>
                </a:r>
                <a:endParaRPr lang="en-IN" sz="2000" b="1" dirty="0"/>
              </a:p>
            </p:txBody>
          </p:sp>
        </mc:Choice>
        <mc:Fallback xmlns="">
          <p:sp>
            <p:nvSpPr>
              <p:cNvPr id="2" name="TextBox 1">
                <a:extLst>
                  <a:ext uri="{FF2B5EF4-FFF2-40B4-BE49-F238E27FC236}">
                    <a16:creationId xmlns:a16="http://schemas.microsoft.com/office/drawing/2014/main" id="{729F6661-29C8-2D0D-EF99-7D7DB39A08FC}"/>
                  </a:ext>
                </a:extLst>
              </p:cNvPr>
              <p:cNvSpPr txBox="1">
                <a:spLocks noRot="1" noChangeAspect="1" noMove="1" noResize="1" noEditPoints="1" noAdjustHandles="1" noChangeArrowheads="1" noChangeShapeType="1" noTextEdit="1"/>
              </p:cNvSpPr>
              <p:nvPr/>
            </p:nvSpPr>
            <p:spPr>
              <a:xfrm>
                <a:off x="774579" y="516509"/>
                <a:ext cx="5389296" cy="400110"/>
              </a:xfrm>
              <a:prstGeom prst="rect">
                <a:avLst/>
              </a:prstGeom>
              <a:blipFill>
                <a:blip r:embed="rId2"/>
                <a:stretch>
                  <a:fillRect l="-1131" t="-9231" r="-566"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FA9849-E428-8A31-37B6-4B9EDD949776}"/>
                  </a:ext>
                </a:extLst>
              </p:cNvPr>
              <p:cNvSpPr txBox="1"/>
              <p:nvPr/>
            </p:nvSpPr>
            <p:spPr>
              <a:xfrm>
                <a:off x="655059" y="1124679"/>
                <a:ext cx="4945841" cy="2591543"/>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have the prior belief that the parameter under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study </a:t>
                </a:r>
                <a14:m>
                  <m:oMath xmlns:m="http://schemas.openxmlformats.org/officeDocument/2006/math">
                    <m:r>
                      <a:rPr lang="en-IN" i="1">
                        <a:latin typeface="Cambria Math" panose="02040503050406030204" pitchFamily="18" charset="0"/>
                      </a:rPr>
                      <m:t>𝜇</m:t>
                    </m:r>
                  </m:oMath>
                </a14:m>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−∞&lt;</m:t>
                    </m:r>
                    <m:r>
                      <a:rPr lang="en-IN" i="1">
                        <a:latin typeface="Cambria Math" panose="02040503050406030204" pitchFamily="18" charset="0"/>
                      </a:rPr>
                      <m:t>𝜇</m:t>
                    </m:r>
                    <m:r>
                      <a:rPr lang="en-IN" i="1">
                        <a:latin typeface="Cambria Math" panose="02040503050406030204" pitchFamily="18" charset="0"/>
                      </a:rPr>
                      <m:t>&lt;∞</m:t>
                    </m:r>
                  </m:oMath>
                </a14:m>
                <a:r>
                  <a:rPr lang="en-US"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can be considered as a random variable and on an average, </a:t>
                </a:r>
                <a:r>
                  <a:rPr lang="en-IN" dirty="0">
                    <a:latin typeface="Times New Roman" panose="02020603050405020304" pitchFamily="18" charset="0"/>
                    <a:cs typeface="Times New Roman" panose="02020603050405020304" pitchFamily="18" charset="0"/>
                  </a:rPr>
                  <a:t>it takes values around a particular value, say </a:t>
                </a:r>
                <a14:m>
                  <m:oMath xmlns:m="http://schemas.openxmlformats.org/officeDocument/2006/math">
                    <m:r>
                      <a:rPr lang="en-IN" i="1">
                        <a:latin typeface="Cambria Math" panose="02040503050406030204" pitchFamily="18" charset="0"/>
                      </a:rPr>
                      <m:t>𝑎</m:t>
                    </m:r>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with a moderate concentration. Then we should choose a prior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0</m:t>
                        </m:r>
                      </m:sub>
                    </m:sSub>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𝜎</m:t>
                            </m:r>
                          </m:e>
                          <m:sub>
                            <m:r>
                              <a:rPr lang="en-IN" i="1">
                                <a:latin typeface="Cambria Math" panose="02040503050406030204" pitchFamily="18" charset="0"/>
                              </a:rPr>
                              <m:t>0</m:t>
                            </m:r>
                          </m:sub>
                        </m:sSub>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such that the prior distribution assigns high probability density close to that mentioned particular value </a:t>
                </a:r>
                <a14:m>
                  <m:oMath xmlns:m="http://schemas.openxmlformats.org/officeDocument/2006/math">
                    <m:r>
                      <a:rPr lang="en-IN" i="1">
                        <a:latin typeface="Cambria Math" panose="02040503050406030204" pitchFamily="18" charset="0"/>
                      </a:rPr>
                      <m:t>𝑎</m:t>
                    </m:r>
                  </m:oMath>
                </a14:m>
                <a:r>
                  <a:rPr lang="en-IN" dirty="0">
                    <a:latin typeface="Times New Roman" panose="02020603050405020304" pitchFamily="18" charset="0"/>
                    <a:cs typeface="Times New Roman" panose="02020603050405020304" pitchFamily="18" charset="0"/>
                  </a:rPr>
                  <a:t> with a standard deviation not too small.</a:t>
                </a:r>
              </a:p>
            </p:txBody>
          </p:sp>
        </mc:Choice>
        <mc:Fallback xmlns="">
          <p:sp>
            <p:nvSpPr>
              <p:cNvPr id="3" name="TextBox 2">
                <a:extLst>
                  <a:ext uri="{FF2B5EF4-FFF2-40B4-BE49-F238E27FC236}">
                    <a16:creationId xmlns:a16="http://schemas.microsoft.com/office/drawing/2014/main" id="{0BFA9849-E428-8A31-37B6-4B9EDD949776}"/>
                  </a:ext>
                </a:extLst>
              </p:cNvPr>
              <p:cNvSpPr txBox="1">
                <a:spLocks noRot="1" noChangeAspect="1" noMove="1" noResize="1" noEditPoints="1" noAdjustHandles="1" noChangeArrowheads="1" noChangeShapeType="1" noTextEdit="1"/>
              </p:cNvSpPr>
              <p:nvPr/>
            </p:nvSpPr>
            <p:spPr>
              <a:xfrm>
                <a:off x="655059" y="1124679"/>
                <a:ext cx="4945841" cy="2591543"/>
              </a:xfrm>
              <a:prstGeom prst="rect">
                <a:avLst/>
              </a:prstGeom>
              <a:blipFill>
                <a:blip r:embed="rId3"/>
                <a:stretch>
                  <a:fillRect l="-985" t="-1174" r="-246" b="-25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E3C4E71-5573-B487-5127-7D4C040F9C29}"/>
                  </a:ext>
                </a:extLst>
              </p:cNvPr>
              <p:cNvSpPr txBox="1"/>
              <p:nvPr/>
            </p:nvSpPr>
            <p:spPr>
              <a:xfrm>
                <a:off x="655059" y="3924282"/>
                <a:ext cx="5079916" cy="203754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 the other hand, if we have prior belief that, on 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average </a:t>
                </a:r>
                <a14:m>
                  <m:oMath xmlns:m="http://schemas.openxmlformats.org/officeDocument/2006/math">
                    <m:r>
                      <a:rPr lang="en-IN" i="1">
                        <a:latin typeface="Cambria Math" panose="02040503050406030204" pitchFamily="18" charset="0"/>
                      </a:rPr>
                      <m:t>𝜇</m:t>
                    </m:r>
                  </m:oMath>
                </a14:m>
                <a:r>
                  <a:rPr lang="en-US" dirty="0">
                    <a:latin typeface="Times New Roman" panose="02020603050405020304" pitchFamily="18" charset="0"/>
                    <a:cs typeface="Times New Roman" panose="02020603050405020304" pitchFamily="18" charset="0"/>
                  </a:rPr>
                  <a:t> takes </a:t>
                </a:r>
                <a:r>
                  <a:rPr lang="en-IN" dirty="0">
                    <a:latin typeface="Times New Roman" panose="02020603050405020304" pitchFamily="18" charset="0"/>
                    <a:cs typeface="Times New Roman" panose="02020603050405020304" pitchFamily="18" charset="0"/>
                  </a:rPr>
                  <a:t>values around a particular value, say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with a high concentration. Then we should choose a prior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0</m:t>
                        </m:r>
                      </m:sub>
                    </m:sSub>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𝜎</m:t>
                            </m:r>
                          </m:e>
                          <m:sub>
                            <m:r>
                              <a:rPr lang="en-IN" i="1">
                                <a:latin typeface="Cambria Math" panose="02040503050406030204" pitchFamily="18" charset="0"/>
                              </a:rPr>
                              <m:t>0</m:t>
                            </m:r>
                          </m:sub>
                        </m:sSub>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such that the prior distribution assigns high probability density close to that mentioned particular value </a:t>
                </a:r>
                <a14:m>
                  <m:oMath xmlns:m="http://schemas.openxmlformats.org/officeDocument/2006/math">
                    <m:r>
                      <a:rPr lang="en-IN" i="1">
                        <a:latin typeface="Cambria Math" panose="02040503050406030204" pitchFamily="18" charset="0"/>
                      </a:rPr>
                      <m:t>𝑏</m:t>
                    </m:r>
                  </m:oMath>
                </a14:m>
                <a:r>
                  <a:rPr lang="en-IN" dirty="0">
                    <a:latin typeface="Times New Roman" panose="02020603050405020304" pitchFamily="18" charset="0"/>
                    <a:cs typeface="Times New Roman" panose="02020603050405020304" pitchFamily="18" charset="0"/>
                  </a:rPr>
                  <a:t> with a small standard deviation.</a:t>
                </a:r>
              </a:p>
            </p:txBody>
          </p:sp>
        </mc:Choice>
        <mc:Fallback xmlns="">
          <p:sp>
            <p:nvSpPr>
              <p:cNvPr id="4" name="TextBox 3">
                <a:extLst>
                  <a:ext uri="{FF2B5EF4-FFF2-40B4-BE49-F238E27FC236}">
                    <a16:creationId xmlns:a16="http://schemas.microsoft.com/office/drawing/2014/main" id="{9E3C4E71-5573-B487-5127-7D4C040F9C29}"/>
                  </a:ext>
                </a:extLst>
              </p:cNvPr>
              <p:cNvSpPr txBox="1">
                <a:spLocks noRot="1" noChangeAspect="1" noMove="1" noResize="1" noEditPoints="1" noAdjustHandles="1" noChangeArrowheads="1" noChangeShapeType="1" noTextEdit="1"/>
              </p:cNvSpPr>
              <p:nvPr/>
            </p:nvSpPr>
            <p:spPr>
              <a:xfrm>
                <a:off x="655059" y="3924282"/>
                <a:ext cx="5079916" cy="2037545"/>
              </a:xfrm>
              <a:prstGeom prst="rect">
                <a:avLst/>
              </a:prstGeom>
              <a:blipFill>
                <a:blip r:embed="rId4"/>
                <a:stretch>
                  <a:fillRect l="-959" t="-1796" r="-719" b="-389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02D6B2EC-4309-5BDD-7AA3-4B71E3BD163A}"/>
              </a:ext>
            </a:extLst>
          </p:cNvPr>
          <p:cNvPicPr>
            <a:picLocks noChangeAspect="1"/>
          </p:cNvPicPr>
          <p:nvPr/>
        </p:nvPicPr>
        <p:blipFill>
          <a:blip r:embed="rId5"/>
          <a:stretch>
            <a:fillRect/>
          </a:stretch>
        </p:blipFill>
        <p:spPr>
          <a:xfrm>
            <a:off x="6096000" y="816746"/>
            <a:ext cx="5595891" cy="5524745"/>
          </a:xfrm>
          <a:prstGeom prst="rect">
            <a:avLst/>
          </a:prstGeom>
        </p:spPr>
      </p:pic>
    </p:spTree>
    <p:extLst>
      <p:ext uri="{BB962C8B-B14F-4D97-AF65-F5344CB8AC3E}">
        <p14:creationId xmlns:p14="http://schemas.microsoft.com/office/powerpoint/2010/main" val="36495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2EDB5-0CAC-1AE3-890C-B2E2BD0EBD0A}"/>
              </a:ext>
            </a:extLst>
          </p:cNvPr>
          <p:cNvSpPr txBox="1"/>
          <p:nvPr/>
        </p:nvSpPr>
        <p:spPr>
          <a:xfrm>
            <a:off x="896645" y="585926"/>
            <a:ext cx="253787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Illustrating Example:</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E5789D-646A-4A9C-264B-D8076DDAA4E7}"/>
                  </a:ext>
                </a:extLst>
              </p:cNvPr>
              <p:cNvSpPr txBox="1"/>
              <p:nvPr/>
            </p:nvSpPr>
            <p:spPr>
              <a:xfrm>
                <a:off x="829586" y="891851"/>
                <a:ext cx="10800162" cy="862737"/>
              </a:xfrm>
              <a:prstGeom prst="rect">
                <a:avLst/>
              </a:prstGeom>
              <a:noFill/>
            </p:spPr>
            <p:txBody>
              <a:bodyPr wrap="square" rtlCol="0">
                <a:spAutoFit/>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draw a random sample of size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=15</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from </a:t>
                </a:r>
                <a14:m>
                  <m:oMath xmlns:m="http://schemas.openxmlformats.org/officeDocument/2006/math">
                    <m:r>
                      <a:rPr lang="en-IN" sz="1600" i="1">
                        <a:latin typeface="Cambria Math" panose="02040503050406030204" pitchFamily="18" charset="0"/>
                      </a:rPr>
                      <m:t>𝑁𝑜𝑟𝑚𝑎𝑙</m:t>
                    </m:r>
                    <m:d>
                      <m:dPr>
                        <m:ctrlPr>
                          <a:rPr lang="en-IN" sz="1600" i="1">
                            <a:latin typeface="Cambria Math" panose="02040503050406030204" pitchFamily="18" charset="0"/>
                          </a:rPr>
                        </m:ctrlPr>
                      </m:dPr>
                      <m:e>
                        <m:r>
                          <a:rPr lang="en-IN" sz="1600" i="1">
                            <a:latin typeface="Cambria Math" panose="02040503050406030204" pitchFamily="18" charset="0"/>
                          </a:rPr>
                          <m:t>20,</m:t>
                        </m:r>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2</m:t>
                            </m:r>
                          </m:sup>
                        </m:sSup>
                      </m:e>
                    </m:d>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distribution. The sample comes out to be</a:t>
                </a:r>
                <a:r>
                  <a:rPr lang="en-IN" sz="1600" dirty="0">
                    <a:latin typeface="Times New Roman" panose="02020603050405020304" pitchFamily="18" charset="0"/>
                    <a:cs typeface="Times New Roman" panose="02020603050405020304" pitchFamily="18" charset="0"/>
                  </a:rPr>
                  <a:t>(19.33036, 20.24134, 20.79421,20.12592,21.06675,20.59965,21.35308,20.79693,19.00265,17.15015,19.97033,17.45221,19.74741,18.47389,22.07296)</a:t>
                </a:r>
              </a:p>
              <a:p>
                <a:endParaRPr lang="en-IN" sz="16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E5789D-646A-4A9C-264B-D8076DDAA4E7}"/>
                  </a:ext>
                </a:extLst>
              </p:cNvPr>
              <p:cNvSpPr txBox="1">
                <a:spLocks noRot="1" noChangeAspect="1" noMove="1" noResize="1" noEditPoints="1" noAdjustHandles="1" noChangeArrowheads="1" noChangeShapeType="1" noTextEdit="1"/>
              </p:cNvSpPr>
              <p:nvPr/>
            </p:nvSpPr>
            <p:spPr>
              <a:xfrm>
                <a:off x="829586" y="891851"/>
                <a:ext cx="10800162" cy="862737"/>
              </a:xfrm>
              <a:prstGeom prst="rect">
                <a:avLst/>
              </a:prstGeom>
              <a:blipFill>
                <a:blip r:embed="rId2"/>
                <a:stretch>
                  <a:fillRect l="-282" r="-1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5DA296C-90A4-0FF7-3D97-13637C80883E}"/>
                  </a:ext>
                </a:extLst>
              </p:cNvPr>
              <p:cNvGraphicFramePr>
                <a:graphicFrameLocks noGrp="1"/>
              </p:cNvGraphicFramePr>
              <p:nvPr>
                <p:extLst>
                  <p:ext uri="{D42A27DB-BD31-4B8C-83A1-F6EECF244321}">
                    <p14:modId xmlns:p14="http://schemas.microsoft.com/office/powerpoint/2010/main" val="4197177072"/>
                  </p:ext>
                </p:extLst>
              </p:nvPr>
            </p:nvGraphicFramePr>
            <p:xfrm>
              <a:off x="136026" y="1473693"/>
              <a:ext cx="5959972" cy="5111983"/>
            </p:xfrm>
            <a:graphic>
              <a:graphicData uri="http://schemas.openxmlformats.org/drawingml/2006/table">
                <a:tbl>
                  <a:tblPr firstRow="1" firstCol="1" bandRow="1">
                    <a:tableStyleId>{5C22544A-7EE6-4342-B048-85BDC9FD1C3A}</a:tableStyleId>
                  </a:tblPr>
                  <a:tblGrid>
                    <a:gridCol w="822762">
                      <a:extLst>
                        <a:ext uri="{9D8B030D-6E8A-4147-A177-3AD203B41FA5}">
                          <a16:colId xmlns:a16="http://schemas.microsoft.com/office/drawing/2014/main" val="1360107766"/>
                        </a:ext>
                      </a:extLst>
                    </a:gridCol>
                    <a:gridCol w="941033">
                      <a:extLst>
                        <a:ext uri="{9D8B030D-6E8A-4147-A177-3AD203B41FA5}">
                          <a16:colId xmlns:a16="http://schemas.microsoft.com/office/drawing/2014/main" val="1614325323"/>
                        </a:ext>
                      </a:extLst>
                    </a:gridCol>
                    <a:gridCol w="941033">
                      <a:extLst>
                        <a:ext uri="{9D8B030D-6E8A-4147-A177-3AD203B41FA5}">
                          <a16:colId xmlns:a16="http://schemas.microsoft.com/office/drawing/2014/main" val="3522482204"/>
                        </a:ext>
                      </a:extLst>
                    </a:gridCol>
                    <a:gridCol w="870012">
                      <a:extLst>
                        <a:ext uri="{9D8B030D-6E8A-4147-A177-3AD203B41FA5}">
                          <a16:colId xmlns:a16="http://schemas.microsoft.com/office/drawing/2014/main" val="2413987251"/>
                        </a:ext>
                      </a:extLst>
                    </a:gridCol>
                    <a:gridCol w="923278">
                      <a:extLst>
                        <a:ext uri="{9D8B030D-6E8A-4147-A177-3AD203B41FA5}">
                          <a16:colId xmlns:a16="http://schemas.microsoft.com/office/drawing/2014/main" val="692512013"/>
                        </a:ext>
                      </a:extLst>
                    </a:gridCol>
                    <a:gridCol w="1461854">
                      <a:extLst>
                        <a:ext uri="{9D8B030D-6E8A-4147-A177-3AD203B41FA5}">
                          <a16:colId xmlns:a16="http://schemas.microsoft.com/office/drawing/2014/main" val="3546128635"/>
                        </a:ext>
                      </a:extLst>
                    </a:gridCol>
                  </a:tblGrid>
                  <a:tr h="2050973">
                    <a:tc>
                      <a:txBody>
                        <a:bodyPr/>
                        <a:lstStyle/>
                        <a:p>
                          <a:pPr algn="ctr">
                            <a:lnSpc>
                              <a:spcPct val="107000"/>
                            </a:lnSpc>
                            <a:spcAft>
                              <a:spcPts val="800"/>
                            </a:spcAft>
                          </a:pPr>
                          <a:r>
                            <a:rPr lang="en-IN" sz="1200" dirty="0">
                              <a:effectLst/>
                            </a:rPr>
                            <a:t>Value of the parameter of interest (</a:t>
                          </a:r>
                          <a14:m>
                            <m:oMath xmlns:m="http://schemas.openxmlformats.org/officeDocument/2006/math">
                              <m:r>
                                <a:rPr lang="en-IN" sz="1200">
                                  <a:effectLst/>
                                  <a:latin typeface="Cambria Math" panose="02040503050406030204" pitchFamily="18" charset="0"/>
                                </a:rPr>
                                <m:t>𝝁</m:t>
                              </m:r>
                            </m:oMath>
                          </a14:m>
                          <a:r>
                            <a:rPr lang="en-IN"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Estimate of the maximum likelihood estimator (</a:t>
                          </a:r>
                          <a14:m>
                            <m:oMath xmlns:m="http://schemas.openxmlformats.org/officeDocument/2006/math">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𝝁</m:t>
                                  </m:r>
                                </m:e>
                                <m:sub>
                                  <m:r>
                                    <a:rPr lang="en-IN" sz="1200">
                                      <a:effectLst/>
                                      <a:latin typeface="Cambria Math" panose="02040503050406030204" pitchFamily="18" charset="0"/>
                                    </a:rPr>
                                    <m:t>𝑴𝑳𝑬</m:t>
                                  </m:r>
                                </m:sub>
                              </m:sSub>
                            </m:oMath>
                          </a14:m>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Standard error of maximum likelihood estimator </a:t>
                          </a:r>
                          <a14:m>
                            <m:oMath xmlns:m="http://schemas.openxmlformats.org/officeDocument/2006/math">
                              <m:acc>
                                <m:accPr>
                                  <m:chr m:val="̂"/>
                                  <m:ctrlPr>
                                    <a:rPr lang="en-IN" sz="1200" i="1">
                                      <a:effectLst/>
                                      <a:latin typeface="Cambria Math" panose="02040503050406030204" pitchFamily="18" charset="0"/>
                                    </a:rPr>
                                  </m:ctrlPr>
                                </m:accPr>
                                <m:e>
                                  <m:r>
                                    <a:rPr lang="en-IN" sz="1200">
                                      <a:effectLst/>
                                      <a:latin typeface="Cambria Math" panose="02040503050406030204" pitchFamily="18" charset="0"/>
                                    </a:rPr>
                                    <m:t>𝑺𝑬</m:t>
                                  </m:r>
                                  <m:r>
                                    <a:rPr lang="en-IN" sz="1200">
                                      <a:effectLst/>
                                      <a:latin typeface="Cambria Math" panose="02040503050406030204" pitchFamily="18" charset="0"/>
                                    </a:rPr>
                                    <m:t>(</m:t>
                                  </m:r>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𝝁</m:t>
                                      </m:r>
                                    </m:e>
                                    <m:sub>
                                      <m:r>
                                        <a:rPr lang="en-IN" sz="1200">
                                          <a:effectLst/>
                                          <a:latin typeface="Cambria Math" panose="02040503050406030204" pitchFamily="18" charset="0"/>
                                        </a:rPr>
                                        <m:t>𝑴𝑳𝑬</m:t>
                                      </m:r>
                                    </m:sub>
                                  </m:sSub>
                                  <m:r>
                                    <a:rPr lang="en-IN" sz="1200">
                                      <a:effectLst/>
                                      <a:latin typeface="Cambria Math" panose="02040503050406030204" pitchFamily="18" charset="0"/>
                                    </a:rPr>
                                    <m:t>)</m:t>
                                  </m:r>
                                </m:e>
                              </m:acc>
                            </m:oMath>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Estimate of the Bayes Estimator (posterior mean)</a:t>
                          </a:r>
                          <a:endParaRPr lang="en-IN" sz="1100">
                            <a:effectLst/>
                          </a:endParaRPr>
                        </a:p>
                        <a:p>
                          <a:pPr algn="ctr">
                            <a:lnSpc>
                              <a:spcPct val="107000"/>
                            </a:lnSpc>
                            <a:spcAft>
                              <a:spcPts val="800"/>
                            </a:spcAft>
                          </a:pPr>
                          <a:r>
                            <a:rPr lang="en-IN" sz="1200">
                              <a:effectLst/>
                            </a:rPr>
                            <a:t>(</a:t>
                          </a:r>
                          <a14:m>
                            <m:oMath xmlns:m="http://schemas.openxmlformats.org/officeDocument/2006/math">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𝝁</m:t>
                                  </m:r>
                                </m:e>
                                <m:sub>
                                  <m:r>
                                    <a:rPr lang="en-IN" sz="1200">
                                      <a:effectLst/>
                                      <a:latin typeface="Cambria Math" panose="02040503050406030204" pitchFamily="18" charset="0"/>
                                    </a:rPr>
                                    <m:t>𝒃</m:t>
                                  </m:r>
                                </m:sub>
                              </m:sSub>
                            </m:oMath>
                          </a14:m>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Standard error of the Bayes Estimator</a:t>
                          </a:r>
                          <a:endParaRPr lang="en-IN" sz="1100" dirty="0">
                            <a:effectLst/>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200" i="1">
                                        <a:effectLst/>
                                        <a:latin typeface="Cambria Math" panose="02040503050406030204" pitchFamily="18" charset="0"/>
                                      </a:rPr>
                                    </m:ctrlPr>
                                  </m:accPr>
                                  <m:e>
                                    <m:r>
                                      <a:rPr lang="en-IN" sz="1200">
                                        <a:effectLst/>
                                        <a:latin typeface="Cambria Math" panose="02040503050406030204" pitchFamily="18" charset="0"/>
                                      </a:rPr>
                                      <m:t>𝑺𝑬</m:t>
                                    </m:r>
                                    <m:r>
                                      <a:rPr lang="en-IN" sz="1200">
                                        <a:effectLst/>
                                        <a:latin typeface="Cambria Math" panose="02040503050406030204" pitchFamily="18" charset="0"/>
                                      </a:rPr>
                                      <m:t>(</m:t>
                                    </m:r>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𝝁</m:t>
                                        </m:r>
                                      </m:e>
                                      <m:sub>
                                        <m:r>
                                          <a:rPr lang="en-IN" sz="1200">
                                            <a:effectLst/>
                                            <a:latin typeface="Cambria Math" panose="02040503050406030204" pitchFamily="18" charset="0"/>
                                          </a:rPr>
                                          <m:t>𝒃</m:t>
                                        </m:r>
                                      </m:sub>
                                    </m:sSub>
                                    <m:r>
                                      <a:rPr lang="en-IN" sz="1200">
                                        <a:effectLst/>
                                        <a:latin typeface="Cambria Math" panose="02040503050406030204" pitchFamily="18" charset="0"/>
                                      </a:rPr>
                                      <m:t>)</m:t>
                                    </m:r>
                                  </m:e>
                                </m:acc>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Conjugate Priors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6566520"/>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17.37778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0.2800558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d>
                                  <m:dPr>
                                    <m:ctrlPr>
                                      <a:rPr lang="en-IN" sz="1200" i="1">
                                        <a:effectLst/>
                                        <a:latin typeface="Cambria Math" panose="02040503050406030204" pitchFamily="18" charset="0"/>
                                      </a:rPr>
                                    </m:ctrlPr>
                                  </m:dPr>
                                  <m:e>
                                    <m:r>
                                      <a:rPr lang="en-IN" sz="1200">
                                        <a:effectLst/>
                                        <a:latin typeface="Cambria Math" panose="02040503050406030204" pitchFamily="18" charset="0"/>
                                      </a:rPr>
                                      <m:t>8,</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1</m:t>
                                        </m:r>
                                      </m:e>
                                      <m:sup>
                                        <m:r>
                                          <a:rPr lang="en-IN" sz="1200">
                                            <a:effectLst/>
                                            <a:latin typeface="Cambria Math" panose="02040503050406030204" pitchFamily="18" charset="0"/>
                                          </a:rPr>
                                          <m:t>2</m:t>
                                        </m:r>
                                      </m:sup>
                                    </m:sSup>
                                  </m:e>
                                </m:d>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503605"/>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18.83179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0.3228861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d>
                                  <m:dPr>
                                    <m:ctrlPr>
                                      <a:rPr lang="en-IN" sz="1200" i="1">
                                        <a:effectLst/>
                                        <a:latin typeface="Cambria Math" panose="02040503050406030204" pitchFamily="18" charset="0"/>
                                      </a:rPr>
                                    </m:ctrlPr>
                                  </m:dPr>
                                  <m:e>
                                    <m:r>
                                      <a:rPr lang="en-IN" sz="1200">
                                        <a:effectLst/>
                                        <a:latin typeface="Cambria Math" panose="02040503050406030204" pitchFamily="18" charset="0"/>
                                      </a:rPr>
                                      <m:t>10,</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1.50</m:t>
                                        </m:r>
                                      </m:e>
                                      <m:sup>
                                        <m:r>
                                          <a:rPr lang="en-IN" sz="1200">
                                            <a:effectLst/>
                                            <a:latin typeface="Cambria Math" panose="02040503050406030204" pitchFamily="18" charset="0"/>
                                          </a:rPr>
                                          <m:t>2</m:t>
                                        </m:r>
                                      </m:sup>
                                    </m:sSup>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136969"/>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18.64750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0.2910656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d>
                                  <m:dPr>
                                    <m:ctrlPr>
                                      <a:rPr lang="en-IN" sz="1200" i="1">
                                        <a:effectLst/>
                                        <a:latin typeface="Cambria Math" panose="02040503050406030204" pitchFamily="18" charset="0"/>
                                      </a:rPr>
                                    </m:ctrlPr>
                                  </m:dPr>
                                  <m:e>
                                    <m:r>
                                      <a:rPr lang="en-IN" sz="1200">
                                        <a:effectLst/>
                                        <a:latin typeface="Cambria Math" panose="02040503050406030204" pitchFamily="18" charset="0"/>
                                      </a:rPr>
                                      <m:t>12,</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1.20</m:t>
                                        </m:r>
                                      </m:e>
                                      <m:sup>
                                        <m:r>
                                          <a:rPr lang="en-IN" sz="1200">
                                            <a:effectLst/>
                                            <a:latin typeface="Cambria Math" panose="02040503050406030204" pitchFamily="18" charset="0"/>
                                          </a:rPr>
                                          <m:t>2</m:t>
                                        </m:r>
                                      </m:sup>
                                    </m:sSup>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371974"/>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19.49818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0.2003469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d>
                                  <m:dPr>
                                    <m:ctrlPr>
                                      <a:rPr lang="en-IN" sz="1200" i="1">
                                        <a:effectLst/>
                                        <a:latin typeface="Cambria Math" panose="02040503050406030204" pitchFamily="18" charset="0"/>
                                      </a:rPr>
                                    </m:ctrlPr>
                                  </m:dPr>
                                  <m:e>
                                    <m:r>
                                      <a:rPr lang="en-IN" sz="1200">
                                        <a:effectLst/>
                                        <a:latin typeface="Cambria Math" panose="02040503050406030204" pitchFamily="18" charset="0"/>
                                      </a:rPr>
                                      <m:t>19,</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0.591</m:t>
                                        </m:r>
                                      </m:e>
                                      <m:sup>
                                        <m:r>
                                          <a:rPr lang="en-IN" sz="1200">
                                            <a:effectLst/>
                                            <a:latin typeface="Cambria Math" panose="02040503050406030204" pitchFamily="18" charset="0"/>
                                          </a:rPr>
                                          <m:t>2</m:t>
                                        </m:r>
                                      </m:sup>
                                    </m:sSup>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9516196"/>
                      </a:ext>
                    </a:extLst>
                  </a:tr>
                  <a:tr h="487721">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20.44406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0.1672664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r>
                                  <a:rPr lang="en-IN" sz="1200">
                                    <a:effectLst/>
                                    <a:latin typeface="Cambria Math" panose="02040503050406030204" pitchFamily="18" charset="0"/>
                                  </a:rPr>
                                  <m:t>(21,</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0.512</m:t>
                                    </m:r>
                                  </m:e>
                                  <m:sup>
                                    <m:r>
                                      <a:rPr lang="en-IN" sz="1200">
                                        <a:effectLst/>
                                        <a:latin typeface="Cambria Math" panose="02040503050406030204" pitchFamily="18" charset="0"/>
                                      </a:rPr>
                                      <m:t>2</m:t>
                                    </m:r>
                                  </m:sup>
                                </m:sSup>
                                <m:r>
                                  <a:rPr lang="en-IN" sz="1200">
                                    <a:effectLst/>
                                    <a:latin typeface="Cambria Math" panose="02040503050406030204" pitchFamily="18" charset="0"/>
                                  </a:rPr>
                                  <m:t>)</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022588"/>
                      </a:ext>
                    </a:extLst>
                  </a:tr>
                  <a:tr h="487721">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20.97772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0.1708604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𝑁𝑜𝑟𝑚𝑎𝑙</m:t>
                                </m:r>
                                <m:r>
                                  <a:rPr lang="en-IN" sz="1200">
                                    <a:effectLst/>
                                    <a:latin typeface="Cambria Math" panose="02040503050406030204" pitchFamily="18" charset="0"/>
                                  </a:rPr>
                                  <m:t>(22,</m:t>
                                </m:r>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0.498</m:t>
                                    </m:r>
                                  </m:e>
                                  <m:sup>
                                    <m:r>
                                      <a:rPr lang="en-IN" sz="1200">
                                        <a:effectLst/>
                                        <a:latin typeface="Cambria Math" panose="02040503050406030204" pitchFamily="18" charset="0"/>
                                      </a:rPr>
                                      <m:t>2</m:t>
                                    </m:r>
                                  </m:sup>
                                </m:sSup>
                                <m:r>
                                  <a:rPr lang="en-IN" sz="1200">
                                    <a:effectLst/>
                                    <a:latin typeface="Cambria Math" panose="02040503050406030204" pitchFamily="18" charset="0"/>
                                  </a:rPr>
                                  <m:t>)</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598138"/>
                      </a:ext>
                    </a:extLst>
                  </a:tr>
                </a:tbl>
              </a:graphicData>
            </a:graphic>
          </p:graphicFrame>
        </mc:Choice>
        <mc:Fallback xmlns="">
          <p:graphicFrame>
            <p:nvGraphicFramePr>
              <p:cNvPr id="6" name="Table 5">
                <a:extLst>
                  <a:ext uri="{FF2B5EF4-FFF2-40B4-BE49-F238E27FC236}">
                    <a16:creationId xmlns:a16="http://schemas.microsoft.com/office/drawing/2014/main" id="{E5DA296C-90A4-0FF7-3D97-13637C80883E}"/>
                  </a:ext>
                </a:extLst>
              </p:cNvPr>
              <p:cNvGraphicFramePr>
                <a:graphicFrameLocks noGrp="1"/>
              </p:cNvGraphicFramePr>
              <p:nvPr>
                <p:extLst>
                  <p:ext uri="{D42A27DB-BD31-4B8C-83A1-F6EECF244321}">
                    <p14:modId xmlns:p14="http://schemas.microsoft.com/office/powerpoint/2010/main" val="4197177072"/>
                  </p:ext>
                </p:extLst>
              </p:nvPr>
            </p:nvGraphicFramePr>
            <p:xfrm>
              <a:off x="136026" y="1473693"/>
              <a:ext cx="5959972" cy="5111983"/>
            </p:xfrm>
            <a:graphic>
              <a:graphicData uri="http://schemas.openxmlformats.org/drawingml/2006/table">
                <a:tbl>
                  <a:tblPr firstRow="1" firstCol="1" bandRow="1">
                    <a:tableStyleId>{5C22544A-7EE6-4342-B048-85BDC9FD1C3A}</a:tableStyleId>
                  </a:tblPr>
                  <a:tblGrid>
                    <a:gridCol w="822762">
                      <a:extLst>
                        <a:ext uri="{9D8B030D-6E8A-4147-A177-3AD203B41FA5}">
                          <a16:colId xmlns:a16="http://schemas.microsoft.com/office/drawing/2014/main" val="1360107766"/>
                        </a:ext>
                      </a:extLst>
                    </a:gridCol>
                    <a:gridCol w="941033">
                      <a:extLst>
                        <a:ext uri="{9D8B030D-6E8A-4147-A177-3AD203B41FA5}">
                          <a16:colId xmlns:a16="http://schemas.microsoft.com/office/drawing/2014/main" val="1614325323"/>
                        </a:ext>
                      </a:extLst>
                    </a:gridCol>
                    <a:gridCol w="941033">
                      <a:extLst>
                        <a:ext uri="{9D8B030D-6E8A-4147-A177-3AD203B41FA5}">
                          <a16:colId xmlns:a16="http://schemas.microsoft.com/office/drawing/2014/main" val="3522482204"/>
                        </a:ext>
                      </a:extLst>
                    </a:gridCol>
                    <a:gridCol w="870012">
                      <a:extLst>
                        <a:ext uri="{9D8B030D-6E8A-4147-A177-3AD203B41FA5}">
                          <a16:colId xmlns:a16="http://schemas.microsoft.com/office/drawing/2014/main" val="2413987251"/>
                        </a:ext>
                      </a:extLst>
                    </a:gridCol>
                    <a:gridCol w="923278">
                      <a:extLst>
                        <a:ext uri="{9D8B030D-6E8A-4147-A177-3AD203B41FA5}">
                          <a16:colId xmlns:a16="http://schemas.microsoft.com/office/drawing/2014/main" val="692512013"/>
                        </a:ext>
                      </a:extLst>
                    </a:gridCol>
                    <a:gridCol w="1461854">
                      <a:extLst>
                        <a:ext uri="{9D8B030D-6E8A-4147-A177-3AD203B41FA5}">
                          <a16:colId xmlns:a16="http://schemas.microsoft.com/office/drawing/2014/main" val="3546128635"/>
                        </a:ext>
                      </a:extLst>
                    </a:gridCol>
                  </a:tblGrid>
                  <a:tr h="2050973">
                    <a:tc>
                      <a:txBody>
                        <a:bodyPr/>
                        <a:lstStyle/>
                        <a:p>
                          <a:endParaRPr lang="en-US"/>
                        </a:p>
                      </a:txBody>
                      <a:tcPr marL="68580" marR="68580" marT="0" marB="0">
                        <a:blipFill>
                          <a:blip r:embed="rId3"/>
                          <a:stretch>
                            <a:fillRect l="-741" t="-1780" r="-628148" b="-153116"/>
                          </a:stretch>
                        </a:blipFill>
                      </a:tcPr>
                    </a:tc>
                    <a:tc>
                      <a:txBody>
                        <a:bodyPr/>
                        <a:lstStyle/>
                        <a:p>
                          <a:endParaRPr lang="en-US"/>
                        </a:p>
                      </a:txBody>
                      <a:tcPr marL="68580" marR="68580" marT="0" marB="0">
                        <a:blipFill>
                          <a:blip r:embed="rId3"/>
                          <a:stretch>
                            <a:fillRect l="-88312" t="-1780" r="-450649" b="-153116"/>
                          </a:stretch>
                        </a:blipFill>
                      </a:tcPr>
                    </a:tc>
                    <a:tc>
                      <a:txBody>
                        <a:bodyPr/>
                        <a:lstStyle/>
                        <a:p>
                          <a:endParaRPr lang="en-US"/>
                        </a:p>
                      </a:txBody>
                      <a:tcPr marL="68580" marR="68580" marT="0" marB="0">
                        <a:blipFill>
                          <a:blip r:embed="rId3"/>
                          <a:stretch>
                            <a:fillRect l="-187097" t="-1780" r="-347742" b="-153116"/>
                          </a:stretch>
                        </a:blipFill>
                      </a:tcPr>
                    </a:tc>
                    <a:tc>
                      <a:txBody>
                        <a:bodyPr/>
                        <a:lstStyle/>
                        <a:p>
                          <a:endParaRPr lang="en-US"/>
                        </a:p>
                      </a:txBody>
                      <a:tcPr marL="68580" marR="68580" marT="0" marB="0">
                        <a:blipFill>
                          <a:blip r:embed="rId3"/>
                          <a:stretch>
                            <a:fillRect l="-311189" t="-1780" r="-276923" b="-153116"/>
                          </a:stretch>
                        </a:blipFill>
                      </a:tcPr>
                    </a:tc>
                    <a:tc>
                      <a:txBody>
                        <a:bodyPr/>
                        <a:lstStyle/>
                        <a:p>
                          <a:endParaRPr lang="en-US"/>
                        </a:p>
                      </a:txBody>
                      <a:tcPr marL="68580" marR="68580" marT="0" marB="0">
                        <a:blipFill>
                          <a:blip r:embed="rId3"/>
                          <a:stretch>
                            <a:fillRect l="-389404" t="-1780" r="-162252" b="-153116"/>
                          </a:stretch>
                        </a:blipFill>
                      </a:tcPr>
                    </a:tc>
                    <a:tc>
                      <a:txBody>
                        <a:bodyPr/>
                        <a:lstStyle/>
                        <a:p>
                          <a:pPr algn="ctr">
                            <a:lnSpc>
                              <a:spcPct val="107000"/>
                            </a:lnSpc>
                            <a:spcAft>
                              <a:spcPts val="800"/>
                            </a:spcAft>
                          </a:pPr>
                          <a:r>
                            <a:rPr lang="en-IN" sz="1200" dirty="0">
                              <a:effectLst/>
                            </a:rPr>
                            <a:t>Conjugate Priors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6566520"/>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17.37778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0.2800558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398837" r="-2083" b="-500000"/>
                          </a:stretch>
                        </a:blipFill>
                      </a:tcPr>
                    </a:tc>
                    <a:extLst>
                      <a:ext uri="{0D108BD9-81ED-4DB2-BD59-A6C34878D82A}">
                        <a16:rowId xmlns:a16="http://schemas.microsoft.com/office/drawing/2014/main" val="3922503605"/>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18.83179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0.3228861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504706" r="-2083" b="-405882"/>
                          </a:stretch>
                        </a:blipFill>
                      </a:tcPr>
                    </a:tc>
                    <a:extLst>
                      <a:ext uri="{0D108BD9-81ED-4DB2-BD59-A6C34878D82A}">
                        <a16:rowId xmlns:a16="http://schemas.microsoft.com/office/drawing/2014/main" val="4198136969"/>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  18.64750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0.2910656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597674" r="-2083" b="-301163"/>
                          </a:stretch>
                        </a:blipFill>
                      </a:tcPr>
                    </a:tc>
                    <a:extLst>
                      <a:ext uri="{0D108BD9-81ED-4DB2-BD59-A6C34878D82A}">
                        <a16:rowId xmlns:a16="http://schemas.microsoft.com/office/drawing/2014/main" val="2601371974"/>
                      </a:ext>
                    </a:extLst>
                  </a:tr>
                  <a:tr h="521392">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19.49818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0.2003469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697674" r="-2083" b="-201163"/>
                          </a:stretch>
                        </a:blipFill>
                      </a:tcPr>
                    </a:tc>
                    <a:extLst>
                      <a:ext uri="{0D108BD9-81ED-4DB2-BD59-A6C34878D82A}">
                        <a16:rowId xmlns:a16="http://schemas.microsoft.com/office/drawing/2014/main" val="3349516196"/>
                      </a:ext>
                    </a:extLst>
                  </a:tr>
                  <a:tr h="487721">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20.44406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 0.1672664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857500" r="-2083" b="-116250"/>
                          </a:stretch>
                        </a:blipFill>
                      </a:tcPr>
                    </a:tc>
                    <a:extLst>
                      <a:ext uri="{0D108BD9-81ED-4DB2-BD59-A6C34878D82A}">
                        <a16:rowId xmlns:a16="http://schemas.microsoft.com/office/drawing/2014/main" val="214022588"/>
                      </a:ext>
                    </a:extLst>
                  </a:tr>
                  <a:tr h="487721">
                    <a:tc>
                      <a:txBody>
                        <a:bodyPr/>
                        <a:lstStyle/>
                        <a:p>
                          <a:pPr algn="ctr">
                            <a:lnSpc>
                              <a:spcPct val="107000"/>
                            </a:lnSpc>
                            <a:spcAft>
                              <a:spcPts val="8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19.87852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0.3598533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20.97772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0.1708604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US"/>
                        </a:p>
                      </a:txBody>
                      <a:tcPr marL="68580" marR="68580" marT="0" marB="0">
                        <a:blipFill>
                          <a:blip r:embed="rId3"/>
                          <a:stretch>
                            <a:fillRect l="-307917" t="-957500" r="-2083" b="-16250"/>
                          </a:stretch>
                        </a:blipFill>
                      </a:tcPr>
                    </a:tc>
                    <a:extLst>
                      <a:ext uri="{0D108BD9-81ED-4DB2-BD59-A6C34878D82A}">
                        <a16:rowId xmlns:a16="http://schemas.microsoft.com/office/drawing/2014/main" val="4093598138"/>
                      </a:ext>
                    </a:extLst>
                  </a:tr>
                </a:tbl>
              </a:graphicData>
            </a:graphic>
          </p:graphicFrame>
        </mc:Fallback>
      </mc:AlternateContent>
      <p:pic>
        <p:nvPicPr>
          <p:cNvPr id="7" name="Picture 6">
            <a:extLst>
              <a:ext uri="{FF2B5EF4-FFF2-40B4-BE49-F238E27FC236}">
                <a16:creationId xmlns:a16="http://schemas.microsoft.com/office/drawing/2014/main" id="{A52538C3-2745-E3F4-BE80-0C7E5B95039E}"/>
              </a:ext>
            </a:extLst>
          </p:cNvPr>
          <p:cNvPicPr>
            <a:picLocks noChangeAspect="1"/>
          </p:cNvPicPr>
          <p:nvPr/>
        </p:nvPicPr>
        <p:blipFill>
          <a:blip r:embed="rId4"/>
          <a:stretch>
            <a:fillRect/>
          </a:stretch>
        </p:blipFill>
        <p:spPr>
          <a:xfrm>
            <a:off x="6095998" y="1473693"/>
            <a:ext cx="5959972" cy="5111982"/>
          </a:xfrm>
          <a:prstGeom prst="rect">
            <a:avLst/>
          </a:prstGeom>
        </p:spPr>
      </p:pic>
    </p:spTree>
    <p:extLst>
      <p:ext uri="{BB962C8B-B14F-4D97-AF65-F5344CB8AC3E}">
        <p14:creationId xmlns:p14="http://schemas.microsoft.com/office/powerpoint/2010/main" val="148574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9320A-F02E-4E38-AC74-4114F97727C5}"/>
              </a:ext>
            </a:extLst>
          </p:cNvPr>
          <p:cNvSpPr txBox="1"/>
          <p:nvPr/>
        </p:nvSpPr>
        <p:spPr>
          <a:xfrm>
            <a:off x="1091953" y="861133"/>
            <a:ext cx="8879150" cy="707886"/>
          </a:xfrm>
          <a:prstGeom prst="rect">
            <a:avLst/>
          </a:prstGeom>
          <a:noFill/>
        </p:spPr>
        <p:txBody>
          <a:bodyPr wrap="square" rtlCol="0">
            <a:spAutoFit/>
          </a:bodyPr>
          <a:lstStyle/>
          <a:p>
            <a:r>
              <a:rPr lang="en-IN" sz="4000" dirty="0"/>
              <a:t>Introduction:</a:t>
            </a:r>
          </a:p>
        </p:txBody>
      </p:sp>
      <p:sp>
        <p:nvSpPr>
          <p:cNvPr id="3" name="TextBox 2">
            <a:extLst>
              <a:ext uri="{FF2B5EF4-FFF2-40B4-BE49-F238E27FC236}">
                <a16:creationId xmlns:a16="http://schemas.microsoft.com/office/drawing/2014/main" id="{74E68CD6-C2E7-4995-AF23-50B50EB817AC}"/>
              </a:ext>
            </a:extLst>
          </p:cNvPr>
          <p:cNvSpPr txBox="1"/>
          <p:nvPr/>
        </p:nvSpPr>
        <p:spPr>
          <a:xfrm>
            <a:off x="1091953" y="1569019"/>
            <a:ext cx="10395752" cy="830997"/>
          </a:xfrm>
          <a:prstGeom prst="rect">
            <a:avLst/>
          </a:prstGeom>
          <a:noFill/>
        </p:spPr>
        <p:txBody>
          <a:bodyPr wrap="square" rtlCol="0">
            <a:spAutoFit/>
          </a:bodyPr>
          <a:lstStyle/>
          <a:p>
            <a:r>
              <a:rPr lang="en-US" sz="2400" dirty="0"/>
              <a:t>One of the main objectives of Statistics is to draw inferences about a population from the analysis of a sample drawn from that population.</a:t>
            </a:r>
            <a:endParaRPr lang="en-IN" sz="2400" dirty="0"/>
          </a:p>
        </p:txBody>
      </p:sp>
      <p:sp>
        <p:nvSpPr>
          <p:cNvPr id="7" name="TextBox 6">
            <a:extLst>
              <a:ext uri="{FF2B5EF4-FFF2-40B4-BE49-F238E27FC236}">
                <a16:creationId xmlns:a16="http://schemas.microsoft.com/office/drawing/2014/main" id="{8FDCDF52-5405-4D1E-93F8-C49DCCB416FA}"/>
              </a:ext>
            </a:extLst>
          </p:cNvPr>
          <p:cNvSpPr txBox="1"/>
          <p:nvPr/>
        </p:nvSpPr>
        <p:spPr>
          <a:xfrm>
            <a:off x="4281256" y="2765203"/>
            <a:ext cx="3087210" cy="523220"/>
          </a:xfrm>
          <a:prstGeom prst="rect">
            <a:avLst/>
          </a:prstGeom>
          <a:noFill/>
        </p:spPr>
        <p:txBody>
          <a:bodyPr wrap="square" rtlCol="0">
            <a:spAutoFit/>
          </a:bodyPr>
          <a:lstStyle/>
          <a:p>
            <a:r>
              <a:rPr lang="en-IN" sz="2800" dirty="0"/>
              <a:t>Statistical Inference</a:t>
            </a:r>
          </a:p>
        </p:txBody>
      </p:sp>
      <p:cxnSp>
        <p:nvCxnSpPr>
          <p:cNvPr id="9" name="Straight Connector 8">
            <a:extLst>
              <a:ext uri="{FF2B5EF4-FFF2-40B4-BE49-F238E27FC236}">
                <a16:creationId xmlns:a16="http://schemas.microsoft.com/office/drawing/2014/main" id="{55D5A0CD-C4A9-4D4A-8DD1-12F7A06D1C35}"/>
              </a:ext>
            </a:extLst>
          </p:cNvPr>
          <p:cNvCxnSpPr>
            <a:cxnSpLocks/>
          </p:cNvCxnSpPr>
          <p:nvPr/>
        </p:nvCxnSpPr>
        <p:spPr>
          <a:xfrm>
            <a:off x="5743852" y="3364637"/>
            <a:ext cx="0" cy="69839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9008979-BB11-4754-956B-F63B43EA6393}"/>
              </a:ext>
            </a:extLst>
          </p:cNvPr>
          <p:cNvCxnSpPr>
            <a:cxnSpLocks/>
          </p:cNvCxnSpPr>
          <p:nvPr/>
        </p:nvCxnSpPr>
        <p:spPr>
          <a:xfrm>
            <a:off x="3355760" y="4030488"/>
            <a:ext cx="4847207" cy="32543"/>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2908ADF4-CA10-4889-BBCC-826CE6369077}"/>
              </a:ext>
            </a:extLst>
          </p:cNvPr>
          <p:cNvCxnSpPr/>
          <p:nvPr/>
        </p:nvCxnSpPr>
        <p:spPr>
          <a:xfrm flipV="1">
            <a:off x="3355760" y="4030488"/>
            <a:ext cx="0" cy="394954"/>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051E9596-496E-43FB-8956-7CE8879C9709}"/>
              </a:ext>
            </a:extLst>
          </p:cNvPr>
          <p:cNvCxnSpPr/>
          <p:nvPr/>
        </p:nvCxnSpPr>
        <p:spPr>
          <a:xfrm flipV="1">
            <a:off x="8202967" y="4063031"/>
            <a:ext cx="0" cy="411315"/>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CC52F0AE-84F1-408D-ADB8-FB8F1F825888}"/>
              </a:ext>
            </a:extLst>
          </p:cNvPr>
          <p:cNvSpPr txBox="1"/>
          <p:nvPr/>
        </p:nvSpPr>
        <p:spPr>
          <a:xfrm>
            <a:off x="2450237" y="4444426"/>
            <a:ext cx="2822504" cy="461665"/>
          </a:xfrm>
          <a:prstGeom prst="rect">
            <a:avLst/>
          </a:prstGeom>
          <a:noFill/>
        </p:spPr>
        <p:txBody>
          <a:bodyPr wrap="none" rtlCol="0">
            <a:spAutoFit/>
          </a:bodyPr>
          <a:lstStyle/>
          <a:p>
            <a:r>
              <a:rPr lang="en-IN" sz="2400" dirty="0"/>
              <a:t>Theory of Estimation</a:t>
            </a:r>
          </a:p>
        </p:txBody>
      </p:sp>
      <p:sp>
        <p:nvSpPr>
          <p:cNvPr id="21" name="TextBox 20">
            <a:extLst>
              <a:ext uri="{FF2B5EF4-FFF2-40B4-BE49-F238E27FC236}">
                <a16:creationId xmlns:a16="http://schemas.microsoft.com/office/drawing/2014/main" id="{C74CC09E-5017-42AA-AFD6-3FC7FC523DF8}"/>
              </a:ext>
            </a:extLst>
          </p:cNvPr>
          <p:cNvSpPr txBox="1"/>
          <p:nvPr/>
        </p:nvSpPr>
        <p:spPr>
          <a:xfrm>
            <a:off x="6892393" y="4460173"/>
            <a:ext cx="2849370" cy="461665"/>
          </a:xfrm>
          <a:prstGeom prst="rect">
            <a:avLst/>
          </a:prstGeom>
          <a:noFill/>
        </p:spPr>
        <p:txBody>
          <a:bodyPr wrap="none" rtlCol="0">
            <a:spAutoFit/>
          </a:bodyPr>
          <a:lstStyle/>
          <a:p>
            <a:r>
              <a:rPr lang="en-IN" sz="2400" dirty="0"/>
              <a:t>Testing of Hypothesis</a:t>
            </a:r>
          </a:p>
        </p:txBody>
      </p:sp>
      <p:cxnSp>
        <p:nvCxnSpPr>
          <p:cNvPr id="23" name="Straight Connector 22">
            <a:extLst>
              <a:ext uri="{FF2B5EF4-FFF2-40B4-BE49-F238E27FC236}">
                <a16:creationId xmlns:a16="http://schemas.microsoft.com/office/drawing/2014/main" id="{4B4D5F4C-07E9-4298-B0E1-C47DCD000629}"/>
              </a:ext>
            </a:extLst>
          </p:cNvPr>
          <p:cNvCxnSpPr>
            <a:cxnSpLocks/>
            <a:stCxn id="20" idx="2"/>
          </p:cNvCxnSpPr>
          <p:nvPr/>
        </p:nvCxnSpPr>
        <p:spPr>
          <a:xfrm>
            <a:off x="3861489" y="4906091"/>
            <a:ext cx="0" cy="44714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43C883C-D72F-464C-A842-14C4DEA94DA2}"/>
              </a:ext>
            </a:extLst>
          </p:cNvPr>
          <p:cNvCxnSpPr>
            <a:cxnSpLocks/>
          </p:cNvCxnSpPr>
          <p:nvPr/>
        </p:nvCxnSpPr>
        <p:spPr>
          <a:xfrm>
            <a:off x="2974019" y="5353235"/>
            <a:ext cx="186431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69F3E339-A609-4456-A448-7412D1691EE2}"/>
              </a:ext>
            </a:extLst>
          </p:cNvPr>
          <p:cNvSpPr txBox="1"/>
          <p:nvPr/>
        </p:nvSpPr>
        <p:spPr>
          <a:xfrm>
            <a:off x="1091953" y="5129663"/>
            <a:ext cx="1965952" cy="400110"/>
          </a:xfrm>
          <a:prstGeom prst="rect">
            <a:avLst/>
          </a:prstGeom>
          <a:noFill/>
        </p:spPr>
        <p:txBody>
          <a:bodyPr wrap="square" rtlCol="0">
            <a:spAutoFit/>
          </a:bodyPr>
          <a:lstStyle/>
          <a:p>
            <a:r>
              <a:rPr lang="en-IN" sz="2000" dirty="0"/>
              <a:t>Point Estimation</a:t>
            </a:r>
          </a:p>
        </p:txBody>
      </p:sp>
      <p:sp>
        <p:nvSpPr>
          <p:cNvPr id="31" name="TextBox 30">
            <a:extLst>
              <a:ext uri="{FF2B5EF4-FFF2-40B4-BE49-F238E27FC236}">
                <a16:creationId xmlns:a16="http://schemas.microsoft.com/office/drawing/2014/main" id="{9C5E385F-2AF1-4312-AD78-C35EC227DA9F}"/>
              </a:ext>
            </a:extLst>
          </p:cNvPr>
          <p:cNvSpPr txBox="1"/>
          <p:nvPr/>
        </p:nvSpPr>
        <p:spPr>
          <a:xfrm>
            <a:off x="4838330" y="5153180"/>
            <a:ext cx="2123017" cy="400110"/>
          </a:xfrm>
          <a:prstGeom prst="rect">
            <a:avLst/>
          </a:prstGeom>
          <a:noFill/>
        </p:spPr>
        <p:txBody>
          <a:bodyPr wrap="none" rtlCol="0">
            <a:spAutoFit/>
          </a:bodyPr>
          <a:lstStyle/>
          <a:p>
            <a:r>
              <a:rPr lang="en-IN" sz="2000" dirty="0"/>
              <a:t>Interval Estimation</a:t>
            </a:r>
          </a:p>
        </p:txBody>
      </p:sp>
      <p:sp>
        <p:nvSpPr>
          <p:cNvPr id="33" name="Oval 32">
            <a:extLst>
              <a:ext uri="{FF2B5EF4-FFF2-40B4-BE49-F238E27FC236}">
                <a16:creationId xmlns:a16="http://schemas.microsoft.com/office/drawing/2014/main" id="{51BAF1C3-D725-4B2D-A194-A606C90B72BA}"/>
              </a:ext>
            </a:extLst>
          </p:cNvPr>
          <p:cNvSpPr/>
          <p:nvPr/>
        </p:nvSpPr>
        <p:spPr>
          <a:xfrm>
            <a:off x="918690" y="4957642"/>
            <a:ext cx="2055326" cy="74415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5351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63382-2D13-1CCC-747C-2861CFBD1C6D}"/>
              </a:ext>
            </a:extLst>
          </p:cNvPr>
          <p:cNvSpPr txBox="1"/>
          <p:nvPr/>
        </p:nvSpPr>
        <p:spPr>
          <a:xfrm>
            <a:off x="1091952" y="798991"/>
            <a:ext cx="2086253" cy="461665"/>
          </a:xfrm>
          <a:prstGeom prst="rect">
            <a:avLst/>
          </a:prstGeom>
          <a:noFill/>
        </p:spPr>
        <p:txBody>
          <a:bodyPr wrap="square" rtlCol="0">
            <a:spAutoFit/>
          </a:bodyPr>
          <a:lstStyle/>
          <a:p>
            <a:r>
              <a:rPr lang="en-US" sz="2400" b="1" i="1" u="sng" dirty="0"/>
              <a:t>Findings:</a:t>
            </a:r>
            <a:endParaRPr lang="en-IN" sz="2400" b="1" i="1" u="sn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3610952-CA15-2400-47AD-06C2F3F4A2A3}"/>
                  </a:ext>
                </a:extLst>
              </p:cNvPr>
              <p:cNvSpPr txBox="1"/>
              <p:nvPr/>
            </p:nvSpPr>
            <p:spPr>
              <a:xfrm>
                <a:off x="1091952" y="1260656"/>
                <a:ext cx="10537795" cy="5680401"/>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incorporate the additional information about p that it is itself a random variable,</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Bayes estimator performs better than Maximum Likelihood estimator in terms of standard errors of the estimators.</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all the conjugate priors, the standard error of the Bayes estimators is lower than that of the Maximum Likelihood estimators.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 the actual value of </a:t>
                </a:r>
                <a14:m>
                  <m:oMath xmlns:m="http://schemas.openxmlformats.org/officeDocument/2006/math">
                    <m:r>
                      <a:rPr lang="en-IN" i="1">
                        <a:latin typeface="Cambria Math" panose="02040503050406030204" pitchFamily="18" charset="0"/>
                      </a:rPr>
                      <m:t>𝜇</m:t>
                    </m:r>
                  </m:oMath>
                </a14:m>
                <a:r>
                  <a:rPr lang="en-IN" dirty="0">
                    <a:latin typeface="Times New Roman" panose="02020603050405020304" pitchFamily="18" charset="0"/>
                    <a:cs typeface="Times New Roman" panose="02020603050405020304" pitchFamily="18" charset="0"/>
                  </a:rPr>
                  <a:t> is 20, the conjugate priors that have more weight around the value 20, are more appropriate than the others. From the graphs of different conjugate priors, it is seen that </a:t>
                </a:r>
                <a14:m>
                  <m:oMath xmlns:m="http://schemas.openxmlformats.org/officeDocument/2006/math">
                    <m:r>
                      <a:rPr lang="en-IN" i="1">
                        <a:latin typeface="Cambria Math" panose="02040503050406030204" pitchFamily="18" charset="0"/>
                      </a:rPr>
                      <m:t>𝑁𝑜𝑟𝑚𝑎𝑙</m:t>
                    </m:r>
                    <m:d>
                      <m:dPr>
                        <m:ctrlPr>
                          <a:rPr lang="en-IN" i="1">
                            <a:latin typeface="Cambria Math" panose="02040503050406030204" pitchFamily="18" charset="0"/>
                          </a:rPr>
                        </m:ctrlPr>
                      </m:dPr>
                      <m:e>
                        <m:r>
                          <a:rPr lang="en-IN" i="1">
                            <a:latin typeface="Cambria Math" panose="02040503050406030204" pitchFamily="18" charset="0"/>
                          </a:rPr>
                          <m:t>19,</m:t>
                        </m:r>
                        <m:sSup>
                          <m:sSupPr>
                            <m:ctrlPr>
                              <a:rPr lang="en-IN" i="1">
                                <a:latin typeface="Cambria Math" panose="02040503050406030204" pitchFamily="18" charset="0"/>
                              </a:rPr>
                            </m:ctrlPr>
                          </m:sSupPr>
                          <m:e>
                            <m:r>
                              <a:rPr lang="en-IN" i="1">
                                <a:latin typeface="Cambria Math" panose="02040503050406030204" pitchFamily="18" charset="0"/>
                              </a:rPr>
                              <m:t>0.591</m:t>
                            </m:r>
                          </m:e>
                          <m:sup>
                            <m:r>
                              <a:rPr lang="en-IN" i="1">
                                <a:latin typeface="Cambria Math" panose="02040503050406030204" pitchFamily="18" charset="0"/>
                              </a:rPr>
                              <m:t>2</m:t>
                            </m:r>
                          </m:sup>
                        </m:sSup>
                      </m:e>
                    </m:d>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(21,</m:t>
                    </m:r>
                    <m:sSup>
                      <m:sSupPr>
                        <m:ctrlPr>
                          <a:rPr lang="en-IN" i="1">
                            <a:latin typeface="Cambria Math" panose="02040503050406030204" pitchFamily="18" charset="0"/>
                          </a:rPr>
                        </m:ctrlPr>
                      </m:sSupPr>
                      <m:e>
                        <m:r>
                          <a:rPr lang="en-IN" i="1">
                            <a:latin typeface="Cambria Math" panose="02040503050406030204" pitchFamily="18" charset="0"/>
                          </a:rPr>
                          <m:t>0.512</m:t>
                        </m:r>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(22,</m:t>
                    </m:r>
                    <m:sSup>
                      <m:sSupPr>
                        <m:ctrlPr>
                          <a:rPr lang="en-IN" i="1">
                            <a:latin typeface="Cambria Math" panose="02040503050406030204" pitchFamily="18" charset="0"/>
                          </a:rPr>
                        </m:ctrlPr>
                      </m:sSupPr>
                      <m:e>
                        <m:r>
                          <a:rPr lang="en-IN" i="1">
                            <a:latin typeface="Cambria Math" panose="02040503050406030204" pitchFamily="18" charset="0"/>
                          </a:rPr>
                          <m:t>0.498</m:t>
                        </m:r>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conjugate prior distributions have high density in the region       </a:t>
                </a:r>
                <a14:m>
                  <m:oMath xmlns:m="http://schemas.openxmlformats.org/officeDocument/2006/math">
                    <m:r>
                      <a:rPr lang="en-IN" i="1">
                        <a:latin typeface="Cambria Math" panose="02040503050406030204" pitchFamily="18" charset="0"/>
                      </a:rPr>
                      <m:t>17&lt;</m:t>
                    </m:r>
                    <m:r>
                      <a:rPr lang="en-IN">
                        <a:latin typeface="Cambria Math" panose="02040503050406030204" pitchFamily="18" charset="0"/>
                      </a:rPr>
                      <m:t> </m:t>
                    </m:r>
                    <m:r>
                      <a:rPr lang="en-IN" i="1">
                        <a:latin typeface="Cambria Math" panose="02040503050406030204" pitchFamily="18" charset="0"/>
                      </a:rPr>
                      <m:t>𝜇</m:t>
                    </m:r>
                    <m:r>
                      <a:rPr lang="en-IN">
                        <a:latin typeface="Cambria Math" panose="02040503050406030204" pitchFamily="18" charset="0"/>
                      </a:rPr>
                      <m:t> </m:t>
                    </m:r>
                    <m:r>
                      <a:rPr lang="en-IN" i="1">
                        <a:latin typeface="Cambria Math" panose="02040503050406030204" pitchFamily="18" charset="0"/>
                      </a:rPr>
                      <m:t>&lt;22</m:t>
                    </m:r>
                  </m:oMath>
                </a14:m>
                <a:r>
                  <a:rPr lang="en-IN" dirty="0">
                    <a:latin typeface="Times New Roman" panose="02020603050405020304" pitchFamily="18" charset="0"/>
                    <a:cs typeface="Times New Roman" panose="02020603050405020304" pitchFamily="18" charset="0"/>
                  </a:rPr>
                  <a:t>. So, by considering these priors we can get better Bayes estimators than the others, which can be seen from the </a:t>
                </a:r>
                <a:r>
                  <a:rPr lang="en-IN" b="1" i="1" dirty="0">
                    <a:latin typeface="Times New Roman" panose="02020603050405020304" pitchFamily="18" charset="0"/>
                    <a:cs typeface="Times New Roman" panose="02020603050405020304" pitchFamily="18" charset="0"/>
                  </a:rPr>
                  <a:t>Table </a:t>
                </a:r>
                <a:r>
                  <a:rPr lang="en-IN" dirty="0">
                    <a:latin typeface="Times New Roman" panose="02020603050405020304" pitchFamily="18" charset="0"/>
                    <a:cs typeface="Times New Roman" panose="02020603050405020304" pitchFamily="18" charset="0"/>
                  </a:rPr>
                  <a:t>given in the previous slide.</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Here, we are interested with the parameter </a:t>
                </a:r>
                <a14:m>
                  <m:oMath xmlns:m="http://schemas.openxmlformats.org/officeDocument/2006/math">
                    <m:r>
                      <a:rPr lang="en-IN" i="1">
                        <a:latin typeface="Cambria Math" panose="02040503050406030204" pitchFamily="18" charset="0"/>
                      </a:rPr>
                      <m:t>𝜇</m:t>
                    </m:r>
                  </m:oMath>
                </a14:m>
                <a:r>
                  <a:rPr lang="en-IN" dirty="0">
                    <a:latin typeface="Times New Roman" panose="02020603050405020304" pitchFamily="18" charset="0"/>
                    <a:cs typeface="Times New Roman" panose="02020603050405020304" pitchFamily="18" charset="0"/>
                  </a:rPr>
                  <a:t>, the mean of a </a:t>
                </a:r>
                <a14:m>
                  <m:oMath xmlns:m="http://schemas.openxmlformats.org/officeDocument/2006/math">
                    <m:r>
                      <a:rPr lang="en-IN" i="1">
                        <a:latin typeface="Cambria Math" panose="02040503050406030204" pitchFamily="18" charset="0"/>
                      </a:rPr>
                      <m:t>𝑁𝑜𝑟𝑚𝑎𝑙</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distribution with </a:t>
                </a:r>
                <a14:m>
                  <m:oMath xmlns:m="http://schemas.openxmlformats.org/officeDocument/2006/math">
                    <m:r>
                      <a:rPr lang="en-IN" i="1">
                        <a:latin typeface="Cambria Math" panose="02040503050406030204" pitchFamily="18" charset="0"/>
                      </a:rPr>
                      <m:t>𝜎</m:t>
                    </m:r>
                  </m:oMath>
                </a14:m>
                <a:r>
                  <a:rPr lang="en-IN" dirty="0">
                    <a:latin typeface="Times New Roman" panose="02020603050405020304" pitchFamily="18" charset="0"/>
                    <a:cs typeface="Times New Roman" panose="02020603050405020304" pitchFamily="18" charset="0"/>
                  </a:rPr>
                  <a:t> known. We know that, sample mean is a good representative of population mean. So, we can assume that the variance of sample mean will be a good representative of variance of population mean </a:t>
                </a:r>
                <a14:m>
                  <m:oMath xmlns:m="http://schemas.openxmlformats.org/officeDocument/2006/math">
                    <m:r>
                      <a:rPr lang="en-IN" i="1">
                        <a:latin typeface="Cambria Math" panose="02040503050406030204" pitchFamily="18" charset="0"/>
                      </a:rPr>
                      <m:t>𝜇</m:t>
                    </m:r>
                  </m:oMath>
                </a14:m>
                <a:r>
                  <a:rPr lang="en-IN" dirty="0">
                    <a:latin typeface="Times New Roman" panose="02020603050405020304" pitchFamily="18" charset="0"/>
                    <a:cs typeface="Times New Roman" panose="02020603050405020304" pitchFamily="18" charset="0"/>
                  </a:rPr>
                  <a:t>. Now, under this assumption if we take the prior mean around 20 and prior standard deviation around 0.5163978, which is the standard deviation of the sample mean with respect to our example, we can observe from the table that we can obtain a better Bayes estimator whose estimates are close enough to the actual value of the parameter of interest and standard errors of the estimators get reduced comparatively. </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03610952-CA15-2400-47AD-06C2F3F4A2A3}"/>
                  </a:ext>
                </a:extLst>
              </p:cNvPr>
              <p:cNvSpPr txBox="1">
                <a:spLocks noRot="1" noChangeAspect="1" noMove="1" noResize="1" noEditPoints="1" noAdjustHandles="1" noChangeArrowheads="1" noChangeShapeType="1" noTextEdit="1"/>
              </p:cNvSpPr>
              <p:nvPr/>
            </p:nvSpPr>
            <p:spPr>
              <a:xfrm>
                <a:off x="1091952" y="1260656"/>
                <a:ext cx="10537795" cy="5680401"/>
              </a:xfrm>
              <a:prstGeom prst="rect">
                <a:avLst/>
              </a:prstGeom>
              <a:blipFill>
                <a:blip r:embed="rId2"/>
                <a:stretch>
                  <a:fillRect l="-347" t="-644" r="-752"/>
                </a:stretch>
              </a:blipFill>
            </p:spPr>
            <p:txBody>
              <a:bodyPr/>
              <a:lstStyle/>
              <a:p>
                <a:r>
                  <a:rPr lang="en-IN">
                    <a:noFill/>
                  </a:rPr>
                  <a:t> </a:t>
                </a:r>
              </a:p>
            </p:txBody>
          </p:sp>
        </mc:Fallback>
      </mc:AlternateContent>
    </p:spTree>
    <p:extLst>
      <p:ext uri="{BB962C8B-B14F-4D97-AF65-F5344CB8AC3E}">
        <p14:creationId xmlns:p14="http://schemas.microsoft.com/office/powerpoint/2010/main" val="219090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9C5276-7063-C535-A210-A01DE8615E71}"/>
                  </a:ext>
                </a:extLst>
              </p:cNvPr>
              <p:cNvSpPr txBox="1"/>
              <p:nvPr/>
            </p:nvSpPr>
            <p:spPr>
              <a:xfrm>
                <a:off x="870012" y="861134"/>
                <a:ext cx="10098149" cy="68198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When the population distribution follows </a:t>
                </a:r>
                <a14:m>
                  <m:oMath xmlns:m="http://schemas.openxmlformats.org/officeDocument/2006/math">
                    <m:r>
                      <a:rPr lang="en-IN" b="1" i="1">
                        <a:latin typeface="Cambria Math" panose="02040503050406030204" pitchFamily="18" charset="0"/>
                      </a:rPr>
                      <m:t>𝐍</m:t>
                    </m:r>
                    <m:d>
                      <m:dPr>
                        <m:ctrlPr>
                          <a:rPr lang="en-IN" b="1" i="1">
                            <a:latin typeface="Cambria Math" panose="02040503050406030204" pitchFamily="18" charset="0"/>
                          </a:rPr>
                        </m:ctrlPr>
                      </m:dPr>
                      <m:e>
                        <m:r>
                          <a:rPr lang="en-IN" b="1" i="1">
                            <a:latin typeface="Cambria Math" panose="02040503050406030204" pitchFamily="18" charset="0"/>
                          </a:rPr>
                          <m:t>𝝁</m:t>
                        </m:r>
                        <m:r>
                          <a:rPr lang="en-IN" b="1" i="1">
                            <a:latin typeface="Cambria Math" panose="02040503050406030204" pitchFamily="18" charset="0"/>
                          </a:rPr>
                          <m:t> , </m:t>
                        </m:r>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e>
                    </m:d>
                    <m:r>
                      <a:rPr lang="en-IN" b="1" i="1">
                        <a:latin typeface="Cambria Math" panose="02040503050406030204" pitchFamily="18" charset="0"/>
                      </a:rPr>
                      <m:t>;−∞&lt;</m:t>
                    </m:r>
                    <m:r>
                      <a:rPr lang="en-IN" b="1" i="1">
                        <a:latin typeface="Cambria Math" panose="02040503050406030204" pitchFamily="18" charset="0"/>
                      </a:rPr>
                      <m:t>𝝁</m:t>
                    </m:r>
                    <m:r>
                      <a:rPr lang="en-IN" b="1" i="1">
                        <a:latin typeface="Cambria Math" panose="02040503050406030204" pitchFamily="18" charset="0"/>
                      </a:rPr>
                      <m:t>&lt;∞; </m:t>
                    </m:r>
                    <m:r>
                      <a:rPr lang="en-IN" b="1" i="1">
                        <a:latin typeface="Cambria Math" panose="02040503050406030204" pitchFamily="18" charset="0"/>
                      </a:rPr>
                      <m:t>𝝈</m:t>
                    </m:r>
                    <m:r>
                      <a:rPr lang="en-IN" b="1" i="1">
                        <a:latin typeface="Cambria Math" panose="02040503050406030204" pitchFamily="18" charset="0"/>
                      </a:rPr>
                      <m:t>&gt;</m:t>
                    </m:r>
                    <m:r>
                      <a:rPr lang="en-IN" b="1" i="1">
                        <a:latin typeface="Cambria Math" panose="02040503050406030204" pitchFamily="18" charset="0"/>
                      </a:rPr>
                      <m:t>𝟎</m:t>
                    </m:r>
                    <m:r>
                      <a:rPr lang="en-US" b="1" i="1" smtClean="0">
                        <a:latin typeface="Cambria Math" panose="02040503050406030204" pitchFamily="18" charset="0"/>
                      </a:rPr>
                      <m:t> </m:t>
                    </m:r>
                    <m:r>
                      <a:rPr lang="en-IN" b="1" i="1">
                        <a:latin typeface="Cambria Math" panose="02040503050406030204" pitchFamily="18" charset="0"/>
                      </a:rPr>
                      <m:t>𝒘𝒉𝒆𝒓𝒆</m:t>
                    </m:r>
                    <m:r>
                      <a:rPr lang="en-US" b="1" i="1" smtClean="0">
                        <a:latin typeface="Cambria Math" panose="02040503050406030204" pitchFamily="18" charset="0"/>
                      </a:rPr>
                      <m:t> </m:t>
                    </m:r>
                    <m:r>
                      <a:rPr lang="en-IN" b="1" i="1">
                        <a:latin typeface="Cambria Math" panose="02040503050406030204" pitchFamily="18" charset="0"/>
                      </a:rPr>
                      <m:t>𝝁</m:t>
                    </m:r>
                    <m:r>
                      <a:rPr lang="en-IN" b="1" i="1">
                        <a:latin typeface="Cambria Math" panose="02040503050406030204" pitchFamily="18" charset="0"/>
                      </a:rPr>
                      <m:t> </m:t>
                    </m:r>
                    <m:r>
                      <a:rPr lang="en-IN" b="1" i="1">
                        <a:latin typeface="Cambria Math" panose="02040503050406030204" pitchFamily="18" charset="0"/>
                      </a:rPr>
                      <m:t>𝒊𝒔</m:t>
                    </m:r>
                    <m:r>
                      <a:rPr lang="en-IN" b="1" i="1">
                        <a:latin typeface="Cambria Math" panose="02040503050406030204" pitchFamily="18" charset="0"/>
                      </a:rPr>
                      <m:t> </m:t>
                    </m:r>
                    <m:r>
                      <a:rPr lang="en-IN" b="1" i="1">
                        <a:latin typeface="Cambria Math" panose="02040503050406030204" pitchFamily="18" charset="0"/>
                      </a:rPr>
                      <m:t>𝒌𝒏𝒐𝒘𝒏</m:t>
                    </m:r>
                    <m:r>
                      <a:rPr lang="en-US" b="1" i="1" smtClean="0">
                        <a:latin typeface="Cambria Math" panose="02040503050406030204" pitchFamily="18" charset="0"/>
                      </a:rPr>
                      <m:t> </m:t>
                    </m:r>
                    <m:r>
                      <a:rPr lang="en-US" b="1" i="1" smtClean="0">
                        <a:latin typeface="Cambria Math" panose="02040503050406030204" pitchFamily="18" charset="0"/>
                      </a:rPr>
                      <m:t>𝒃𝒖𝒕</m:t>
                    </m:r>
                  </m:oMath>
                </a14:m>
                <a:endParaRPr lang="en-US" b="1" i="1" dirty="0">
                  <a:latin typeface="Times New Roman" panose="02020603050405020304" pitchFamily="18" charset="0"/>
                  <a:cs typeface="Times New Roman" panose="02020603050405020304" pitchFamily="18" charset="0"/>
                </a:endParaRPr>
              </a:p>
              <a:p>
                <a14:m>
                  <m:oMath xmlns:m="http://schemas.openxmlformats.org/officeDocument/2006/math">
                    <m:r>
                      <a:rPr lang="en-IN" b="1" i="1">
                        <a:latin typeface="Cambria Math" panose="02040503050406030204" pitchFamily="18" charset="0"/>
                      </a:rPr>
                      <m:t>𝒗𝒂𝒓𝒊𝒂𝒏𝒄𝒆</m:t>
                    </m:r>
                    <m:r>
                      <a:rPr lang="en-IN" b="1" i="1">
                        <a:latin typeface="Cambria Math" panose="02040503050406030204" pitchFamily="18" charset="0"/>
                      </a:rPr>
                      <m:t> </m:t>
                    </m:r>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r>
                      <a:rPr lang="en-IN" b="1" i="1">
                        <a:latin typeface="Cambria Math" panose="02040503050406030204" pitchFamily="18" charset="0"/>
                      </a:rPr>
                      <m:t> </m:t>
                    </m:r>
                    <m:r>
                      <a:rPr lang="en-IN" b="1" i="1">
                        <a:latin typeface="Cambria Math" panose="02040503050406030204" pitchFamily="18" charset="0"/>
                      </a:rPr>
                      <m:t>𝒊𝒔</m:t>
                    </m:r>
                    <m:r>
                      <a:rPr lang="en-IN" b="1" i="1">
                        <a:latin typeface="Cambria Math" panose="02040503050406030204" pitchFamily="18" charset="0"/>
                      </a:rPr>
                      <m:t> </m:t>
                    </m:r>
                    <m:r>
                      <a:rPr lang="en-US" b="1" i="1" smtClean="0">
                        <a:latin typeface="Cambria Math" panose="02040503050406030204" pitchFamily="18" charset="0"/>
                      </a:rPr>
                      <m:t>𝒖𝒏</m:t>
                    </m:r>
                    <m:r>
                      <a:rPr lang="en-IN" b="1" i="1">
                        <a:latin typeface="Cambria Math" panose="02040503050406030204" pitchFamily="18" charset="0"/>
                      </a:rPr>
                      <m:t>𝒌𝒏𝒐𝒘𝒏</m:t>
                    </m:r>
                    <m:r>
                      <a:rPr lang="en-IN" b="1" i="1">
                        <a:latin typeface="Cambria Math" panose="02040503050406030204" pitchFamily="18" charset="0"/>
                      </a:rPr>
                      <m:t>: </m:t>
                    </m:r>
                  </m:oMath>
                </a14:m>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39C5276-7063-C535-A210-A01DE8615E71}"/>
                  </a:ext>
                </a:extLst>
              </p:cNvPr>
              <p:cNvSpPr txBox="1">
                <a:spLocks noRot="1" noChangeAspect="1" noMove="1" noResize="1" noEditPoints="1" noAdjustHandles="1" noChangeArrowheads="1" noChangeShapeType="1" noTextEdit="1"/>
              </p:cNvSpPr>
              <p:nvPr/>
            </p:nvSpPr>
            <p:spPr>
              <a:xfrm>
                <a:off x="870012" y="861134"/>
                <a:ext cx="10098149" cy="681982"/>
              </a:xfrm>
              <a:prstGeom prst="rect">
                <a:avLst/>
              </a:prstGeom>
              <a:blipFill>
                <a:blip r:embed="rId2"/>
                <a:stretch>
                  <a:fillRect l="-543" t="-17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BB0A0D-50C2-1FA7-36FF-8A97EE622041}"/>
                  </a:ext>
                </a:extLst>
              </p:cNvPr>
              <p:cNvSpPr txBox="1"/>
              <p:nvPr/>
            </p:nvSpPr>
            <p:spPr>
              <a:xfrm>
                <a:off x="2864571" y="1459211"/>
                <a:ext cx="7362015" cy="1285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𝑋</m:t>
                          </m:r>
                        </m:sub>
                      </m:sSub>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rPr>
                            <m:t>𝜎</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𝜎</m:t>
                          </m:r>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𝜋</m:t>
                              </m:r>
                            </m:e>
                          </m:rad>
                        </m:den>
                      </m:f>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𝟐</m:t>
                              </m:r>
                            </m:den>
                          </m:f>
                          <m:f>
                            <m:fPr>
                              <m:ctrlPr>
                                <a:rPr lang="en-IN" b="1" i="1">
                                  <a:latin typeface="Cambria Math" panose="02040503050406030204" pitchFamily="18" charset="0"/>
                                </a:rPr>
                              </m:ctrlPr>
                            </m:fPr>
                            <m:num>
                              <m:sSup>
                                <m:sSupPr>
                                  <m:ctrlPr>
                                    <a:rPr lang="en-IN" b="1" i="1">
                                      <a:latin typeface="Cambria Math" panose="02040503050406030204" pitchFamily="18" charset="0"/>
                                    </a:rPr>
                                  </m:ctrlPr>
                                </m:sSupPr>
                                <m:e>
                                  <m:r>
                                    <a:rPr lang="en-IN" b="1" i="1">
                                      <a:latin typeface="Cambria Math" panose="02040503050406030204" pitchFamily="18" charset="0"/>
                                    </a:rPr>
                                    <m:t>(</m:t>
                                  </m:r>
                                  <m:r>
                                    <a:rPr lang="en-IN" b="1" i="1">
                                      <a:latin typeface="Cambria Math" panose="02040503050406030204" pitchFamily="18" charset="0"/>
                                    </a:rPr>
                                    <m:t>𝒙</m:t>
                                  </m:r>
                                  <m:r>
                                    <a:rPr lang="en-IN" b="1" i="1">
                                      <a:latin typeface="Cambria Math" panose="02040503050406030204" pitchFamily="18" charset="0"/>
                                    </a:rPr>
                                    <m:t>−</m:t>
                                  </m:r>
                                  <m:r>
                                    <a:rPr lang="en-IN" b="1" i="1">
                                      <a:latin typeface="Cambria Math" panose="02040503050406030204" pitchFamily="18" charset="0"/>
                                    </a:rPr>
                                    <m:t>𝝁</m:t>
                                  </m:r>
                                  <m:r>
                                    <a:rPr lang="en-IN" b="1" i="1">
                                      <a:latin typeface="Cambria Math" panose="02040503050406030204" pitchFamily="18" charset="0"/>
                                    </a:rPr>
                                    <m:t>)</m:t>
                                  </m:r>
                                </m:e>
                                <m:sup>
                                  <m:r>
                                    <a:rPr lang="en-IN" b="1" i="1">
                                      <a:latin typeface="Cambria Math" panose="02040503050406030204" pitchFamily="18" charset="0"/>
                                    </a:rPr>
                                    <m:t>𝟐</m:t>
                                  </m:r>
                                </m:sup>
                              </m:sSup>
                            </m:num>
                            <m:den>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den>
                          </m:f>
                        </m:sup>
                      </m:sSup>
                      <m:r>
                        <a:rPr lang="en-IN" i="1">
                          <a:latin typeface="Cambria Math" panose="02040503050406030204" pitchFamily="18" charset="0"/>
                        </a:rPr>
                        <m:t>, </m:t>
                      </m:r>
                      <m:r>
                        <a:rPr lang="en-IN" i="1">
                          <a:latin typeface="Cambria Math" panose="02040503050406030204" pitchFamily="18" charset="0"/>
                        </a:rPr>
                        <m:t>𝑤h𝑒𝑟𝑒</m:t>
                      </m:r>
                      <m:r>
                        <a:rPr lang="en-IN" i="1">
                          <a:latin typeface="Cambria Math" panose="02040503050406030204" pitchFamily="18" charset="0"/>
                        </a:rPr>
                        <m:t> −∞&lt;</m:t>
                      </m:r>
                      <m:r>
                        <a:rPr lang="en-IN" i="1">
                          <a:latin typeface="Cambria Math" panose="02040503050406030204" pitchFamily="18" charset="0"/>
                        </a:rPr>
                        <m:t>𝑥</m:t>
                      </m:r>
                      <m:r>
                        <a:rPr lang="en-IN" i="1">
                          <a:latin typeface="Cambria Math" panose="02040503050406030204" pitchFamily="18" charset="0"/>
                        </a:rPr>
                        <m:t>&lt;∞;−∞&lt;</m:t>
                      </m:r>
                      <m:r>
                        <a:rPr lang="en-IN" i="1">
                          <a:latin typeface="Cambria Math" panose="02040503050406030204" pitchFamily="18" charset="0"/>
                        </a:rPr>
                        <m:t>𝜇</m:t>
                      </m:r>
                      <m:r>
                        <a:rPr lang="en-IN" i="1">
                          <a:latin typeface="Cambria Math" panose="02040503050406030204" pitchFamily="18" charset="0"/>
                        </a:rPr>
                        <m:t>&lt;∞; </m:t>
                      </m:r>
                      <m:r>
                        <a:rPr lang="en-IN" i="1">
                          <a:latin typeface="Cambria Math" panose="02040503050406030204" pitchFamily="18" charset="0"/>
                        </a:rPr>
                        <m:t>𝜎</m:t>
                      </m:r>
                      <m:r>
                        <a:rPr lang="en-IN" i="1">
                          <a:latin typeface="Cambria Math" panose="02040503050406030204" pitchFamily="18" charset="0"/>
                        </a:rPr>
                        <m:t>&gt;0</m:t>
                      </m:r>
                    </m:oMath>
                    <m:oMath xmlns:m="http://schemas.openxmlformats.org/officeDocument/2006/math">
                      <m:r>
                        <a:rPr lang="en-IN" i="1">
                          <a:latin typeface="Cambria Math" panose="02040503050406030204" pitchFamily="18" charset="0"/>
                        </a:rPr>
                        <m:t>                        </m:t>
                      </m:r>
                    </m:oMath>
                    <m:oMath xmlns:m="http://schemas.openxmlformats.org/officeDocument/2006/math">
                      <m:r>
                        <a:rPr lang="en-IN" i="1">
                          <a:latin typeface="Cambria Math" panose="02040503050406030204" pitchFamily="18" charset="0"/>
                        </a:rPr>
                        <m:t>                        0        ;   </m:t>
                      </m:r>
                      <m:r>
                        <a:rPr lang="en-IN" i="1">
                          <a:latin typeface="Cambria Math" panose="02040503050406030204" pitchFamily="18" charset="0"/>
                        </a:rPr>
                        <m:t>𝑜𝑡h𝑒𝑟𝑤𝑖𝑠𝑒</m:t>
                      </m:r>
                    </m:oMath>
                  </m:oMathPara>
                </a14:m>
                <a:endParaRPr lang="en-IN" dirty="0"/>
              </a:p>
            </p:txBody>
          </p:sp>
        </mc:Choice>
        <mc:Fallback xmlns="">
          <p:sp>
            <p:nvSpPr>
              <p:cNvPr id="3" name="TextBox 2">
                <a:extLst>
                  <a:ext uri="{FF2B5EF4-FFF2-40B4-BE49-F238E27FC236}">
                    <a16:creationId xmlns:a16="http://schemas.microsoft.com/office/drawing/2014/main" id="{E3BB0A0D-50C2-1FA7-36FF-8A97EE622041}"/>
                  </a:ext>
                </a:extLst>
              </p:cNvPr>
              <p:cNvSpPr txBox="1">
                <a:spLocks noRot="1" noChangeAspect="1" noMove="1" noResize="1" noEditPoints="1" noAdjustHandles="1" noChangeArrowheads="1" noChangeShapeType="1" noTextEdit="1"/>
              </p:cNvSpPr>
              <p:nvPr/>
            </p:nvSpPr>
            <p:spPr>
              <a:xfrm>
                <a:off x="2864571" y="1459211"/>
                <a:ext cx="7362015" cy="128509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E62947-7110-0FDB-3120-DEF9FC610C9E}"/>
                  </a:ext>
                </a:extLst>
              </p:cNvPr>
              <p:cNvSpPr txBox="1"/>
              <p:nvPr/>
            </p:nvSpPr>
            <p:spPr>
              <a:xfrm>
                <a:off x="1313896" y="2799826"/>
                <a:ext cx="56225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 we draw a random sample of size n from </a:t>
                </a:r>
                <a14:m>
                  <m:oMath xmlns:m="http://schemas.openxmlformats.org/officeDocument/2006/math">
                    <m:r>
                      <a:rPr lang="en-IN" b="0" i="1">
                        <a:latin typeface="Cambria Math" panose="02040503050406030204" pitchFamily="18" charset="0"/>
                      </a:rPr>
                      <m:t>𝑁</m:t>
                    </m:r>
                    <m:d>
                      <m:dPr>
                        <m:ctrlPr>
                          <a:rPr lang="en-IN" i="1">
                            <a:latin typeface="Cambria Math" panose="02040503050406030204" pitchFamily="18" charset="0"/>
                          </a:rPr>
                        </m:ctrlPr>
                      </m:dPr>
                      <m:e>
                        <m:r>
                          <a:rPr lang="en-IN" b="0" i="1">
                            <a:latin typeface="Cambria Math" panose="02040503050406030204" pitchFamily="18" charset="0"/>
                          </a:rPr>
                          <m:t>𝜇</m:t>
                        </m:r>
                        <m:r>
                          <a:rPr lang="en-IN" b="0" i="1">
                            <a:latin typeface="Cambria Math" panose="02040503050406030204" pitchFamily="18" charset="0"/>
                          </a:rPr>
                          <m:t> , </m:t>
                        </m:r>
                        <m:sSup>
                          <m:sSupPr>
                            <m:ctrlPr>
                              <a:rPr lang="en-IN" i="1">
                                <a:latin typeface="Cambria Math" panose="02040503050406030204" pitchFamily="18" charset="0"/>
                              </a:rPr>
                            </m:ctrlPr>
                          </m:sSupPr>
                          <m:e>
                            <m:r>
                              <a:rPr lang="en-IN" b="0" i="1">
                                <a:latin typeface="Cambria Math" panose="02040503050406030204" pitchFamily="18" charset="0"/>
                              </a:rPr>
                              <m:t>𝜎</m:t>
                            </m:r>
                          </m:e>
                          <m:sup>
                            <m:r>
                              <a:rPr lang="en-IN" b="0" i="1">
                                <a:latin typeface="Cambria Math" panose="02040503050406030204" pitchFamily="18" charset="0"/>
                              </a:rPr>
                              <m:t>2</m:t>
                            </m:r>
                          </m:sup>
                        </m:sSup>
                      </m:e>
                    </m:d>
                    <m:r>
                      <a:rPr lang="en-IN" b="1"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B8E62947-7110-0FDB-3120-DEF9FC610C9E}"/>
                  </a:ext>
                </a:extLst>
              </p:cNvPr>
              <p:cNvSpPr txBox="1">
                <a:spLocks noRot="1" noChangeAspect="1" noMove="1" noResize="1" noEditPoints="1" noAdjustHandles="1" noChangeArrowheads="1" noChangeShapeType="1" noTextEdit="1"/>
              </p:cNvSpPr>
              <p:nvPr/>
            </p:nvSpPr>
            <p:spPr>
              <a:xfrm>
                <a:off x="1313896" y="2799826"/>
                <a:ext cx="5622565" cy="369332"/>
              </a:xfrm>
              <a:prstGeom prst="rect">
                <a:avLst/>
              </a:prstGeom>
              <a:blipFill>
                <a:blip r:embed="rId4"/>
                <a:stretch>
                  <a:fillRect l="-97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A3CBB8-3DA9-2B59-3AF8-10AA7C10A61A}"/>
                  </a:ext>
                </a:extLst>
              </p:cNvPr>
              <p:cNvSpPr txBox="1"/>
              <p:nvPr/>
            </p:nvSpPr>
            <p:spPr>
              <a:xfrm>
                <a:off x="2342402" y="3867225"/>
                <a:ext cx="6883679" cy="3337196"/>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 of the maximum likelihood estimator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is given by, </a:t>
                </a:r>
                <a:br>
                  <a:rPr lang="en-US"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sub>
                            <m:r>
                              <a:rPr lang="en-IN" i="1">
                                <a:latin typeface="Cambria Math" panose="02040503050406030204" pitchFamily="18" charset="0"/>
                              </a:rPr>
                              <m:t>𝑀𝐿𝐸</m:t>
                            </m:r>
                          </m:sub>
                        </m:sSub>
                      </m:e>
                    </m:acc>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𝑛</m:t>
                        </m:r>
                      </m:den>
                    </m:f>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estimate of the standard error of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sub>
                        <m:r>
                          <a:rPr lang="en-IN" i="1">
                            <a:latin typeface="Cambria Math" panose="02040503050406030204" pitchFamily="18" charset="0"/>
                          </a:rPr>
                          <m:t>𝑀𝐿𝐸</m:t>
                        </m:r>
                      </m:sub>
                    </m:sSub>
                    <m:r>
                      <a:rPr lang="en-IN" i="1">
                        <a:latin typeface="Cambria Math" panose="02040503050406030204" pitchFamily="18" charset="0"/>
                      </a:rPr>
                      <m:t> </m:t>
                    </m:r>
                  </m:oMath>
                </a14:m>
                <a:r>
                  <a:rPr lang="en-US" dirty="0">
                    <a:latin typeface="Times New Roman" panose="02020603050405020304" pitchFamily="18" charset="0"/>
                    <a:ea typeface="Calibri" panose="020F0502020204030204" pitchFamily="34" charset="0"/>
                    <a:cs typeface="Times New Roman" panose="02020603050405020304" pitchFamily="18" charset="0"/>
                  </a:rPr>
                  <a:t>is given by,</a:t>
                </a:r>
                <a:br>
                  <a:rPr lang="en-US" dirty="0">
                    <a:latin typeface="Times New Roman" panose="02020603050405020304" pitchFamily="18" charset="0"/>
                    <a:ea typeface="Calibri" panose="020F0502020204030204" pitchFamily="34" charset="0"/>
                    <a:cs typeface="Times New Roman" panose="02020603050405020304" pitchFamily="18" charset="0"/>
                  </a:rPr>
                </a:br>
                <a:br>
                  <a:rPr lang="en-US" dirty="0">
                    <a:latin typeface="Times New Roman" panose="02020603050405020304" pitchFamily="18" charset="0"/>
                    <a:ea typeface="Calibri" panose="020F0502020204030204" pitchFamily="34" charset="0"/>
                    <a:cs typeface="Times New Roman" panose="02020603050405020304" pitchFamily="18" charset="0"/>
                  </a:rPr>
                </a:b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𝑆𝐸</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sub>
                                <m:r>
                                  <a:rPr lang="en-IN" i="1">
                                    <a:latin typeface="Cambria Math" panose="02040503050406030204" pitchFamily="18" charset="0"/>
                                  </a:rPr>
                                  <m:t>𝑀𝐿𝐸</m:t>
                                </m:r>
                              </m:sub>
                            </m:sSub>
                          </m:e>
                        </m:d>
                      </m:e>
                    </m:acc>
                    <m:r>
                      <a:rPr lang="en-IN" b="1" i="1">
                        <a:latin typeface="Cambria Math" panose="02040503050406030204" pitchFamily="18" charset="0"/>
                      </a:rPr>
                      <m:t>=</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𝑛</m:t>
                            </m:r>
                            <m:r>
                              <a:rPr lang="en-IN" i="1">
                                <a:latin typeface="Cambria Math" panose="02040503050406030204" pitchFamily="18" charset="0"/>
                              </a:rPr>
                              <m:t>−1</m:t>
                            </m:r>
                          </m:den>
                        </m:f>
                      </m:e>
                    </m:rad>
                    <m:f>
                      <m:fPr>
                        <m:ctrlPr>
                          <a:rPr lang="en-IN" i="1">
                            <a:latin typeface="Cambria Math" panose="02040503050406030204" pitchFamily="18" charset="0"/>
                          </a:rPr>
                        </m:ctrlPr>
                      </m:fPr>
                      <m:num>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e>
                                </m:d>
                              </m:e>
                              <m:sup>
                                <m:r>
                                  <a:rPr lang="en-IN" i="1">
                                    <a:latin typeface="Cambria Math" panose="02040503050406030204" pitchFamily="18" charset="0"/>
                                  </a:rPr>
                                  <m:t>2</m:t>
                                </m:r>
                              </m:sup>
                            </m:sSup>
                          </m:e>
                        </m:nary>
                      </m:num>
                      <m:den>
                        <m:r>
                          <a:rPr lang="en-IN" i="1">
                            <a:latin typeface="Cambria Math" panose="02040503050406030204" pitchFamily="18" charset="0"/>
                          </a:rPr>
                          <m:t>𝑛</m:t>
                        </m:r>
                      </m:den>
                    </m:f>
                  </m:oMath>
                </a14:m>
                <a:endParaRPr lang="en-IN" dirty="0"/>
              </a:p>
              <a:p>
                <a:endParaRPr lang="en-IN"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5A3CBB8-3DA9-2B59-3AF8-10AA7C10A61A}"/>
                  </a:ext>
                </a:extLst>
              </p:cNvPr>
              <p:cNvSpPr txBox="1">
                <a:spLocks noRot="1" noChangeAspect="1" noMove="1" noResize="1" noEditPoints="1" noAdjustHandles="1" noChangeArrowheads="1" noChangeShapeType="1" noTextEdit="1"/>
              </p:cNvSpPr>
              <p:nvPr/>
            </p:nvSpPr>
            <p:spPr>
              <a:xfrm>
                <a:off x="2342402" y="3867225"/>
                <a:ext cx="6883679" cy="3337196"/>
              </a:xfrm>
              <a:prstGeom prst="rect">
                <a:avLst/>
              </a:prstGeom>
              <a:blipFill>
                <a:blip r:embed="rId5"/>
                <a:stretch>
                  <a:fillRect l="-531" t="-7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FE9DDD-7D2F-16E9-A131-45210DF6719F}"/>
                  </a:ext>
                </a:extLst>
              </p:cNvPr>
              <p:cNvSpPr txBox="1"/>
              <p:nvPr/>
            </p:nvSpPr>
            <p:spPr>
              <a:xfrm>
                <a:off x="1313896" y="3233041"/>
                <a:ext cx="669317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Finding an estimator of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oMath>
                </a14:m>
                <a:r>
                  <a:rPr lang="en-US" sz="2000" b="1" dirty="0">
                    <a:latin typeface="Times New Roman" panose="02020603050405020304" pitchFamily="18" charset="0"/>
                    <a:cs typeface="Times New Roman" panose="02020603050405020304" pitchFamily="18" charset="0"/>
                  </a:rPr>
                  <a:t> in support of Classical approach:</a:t>
                </a:r>
                <a:endParaRPr lang="en-IN" sz="2000" b="1"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1FE9DDD-7D2F-16E9-A131-45210DF6719F}"/>
                  </a:ext>
                </a:extLst>
              </p:cNvPr>
              <p:cNvSpPr txBox="1">
                <a:spLocks noRot="1" noChangeAspect="1" noMove="1" noResize="1" noEditPoints="1" noAdjustHandles="1" noChangeArrowheads="1" noChangeShapeType="1" noTextEdit="1"/>
              </p:cNvSpPr>
              <p:nvPr/>
            </p:nvSpPr>
            <p:spPr>
              <a:xfrm>
                <a:off x="1313896" y="3233041"/>
                <a:ext cx="6693179" cy="400110"/>
              </a:xfrm>
              <a:prstGeom prst="rect">
                <a:avLst/>
              </a:prstGeom>
              <a:blipFill>
                <a:blip r:embed="rId6"/>
                <a:stretch>
                  <a:fillRect l="-1003" t="-7576" r="-1003" b="-25758"/>
                </a:stretch>
              </a:blipFill>
            </p:spPr>
            <p:txBody>
              <a:bodyPr/>
              <a:lstStyle/>
              <a:p>
                <a:r>
                  <a:rPr lang="en-IN">
                    <a:noFill/>
                  </a:rPr>
                  <a:t> </a:t>
                </a:r>
              </a:p>
            </p:txBody>
          </p:sp>
        </mc:Fallback>
      </mc:AlternateContent>
    </p:spTree>
    <p:extLst>
      <p:ext uri="{BB962C8B-B14F-4D97-AF65-F5344CB8AC3E}">
        <p14:creationId xmlns:p14="http://schemas.microsoft.com/office/powerpoint/2010/main" val="48181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C1BD30-178A-4C7C-3D30-7C76536B0A2C}"/>
                  </a:ext>
                </a:extLst>
              </p:cNvPr>
              <p:cNvSpPr txBox="1"/>
              <p:nvPr/>
            </p:nvSpPr>
            <p:spPr>
              <a:xfrm>
                <a:off x="1003176" y="648068"/>
                <a:ext cx="9188388" cy="47000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Finding an estimator of </a:t>
                </a:r>
                <a14:m>
                  <m:oMath xmlns:m="http://schemas.openxmlformats.org/officeDocument/2006/math">
                    <m:sSup>
                      <m:sSupPr>
                        <m:ctrlPr>
                          <a:rPr lang="en-IN" sz="2400" b="1" i="1">
                            <a:latin typeface="Cambria Math" panose="02040503050406030204" pitchFamily="18" charset="0"/>
                          </a:rPr>
                        </m:ctrlPr>
                      </m:sSupPr>
                      <m:e>
                        <m:r>
                          <a:rPr lang="en-IN" sz="2400" b="1" i="1">
                            <a:latin typeface="Cambria Math" panose="02040503050406030204" pitchFamily="18" charset="0"/>
                          </a:rPr>
                          <m:t>𝝈</m:t>
                        </m:r>
                      </m:e>
                      <m:sup>
                        <m:r>
                          <a:rPr lang="en-IN" sz="2400" b="1" i="1">
                            <a:latin typeface="Cambria Math" panose="02040503050406030204" pitchFamily="18" charset="0"/>
                          </a:rPr>
                          <m:t>𝟐</m:t>
                        </m:r>
                      </m:sup>
                    </m:sSup>
                  </m:oMath>
                </a14:m>
                <a:r>
                  <a:rPr lang="en-US" sz="2400" b="1" dirty="0">
                    <a:latin typeface="Times New Roman" panose="02020603050405020304" pitchFamily="18" charset="0"/>
                    <a:cs typeface="Times New Roman" panose="02020603050405020304" pitchFamily="18" charset="0"/>
                  </a:rPr>
                  <a:t> in support of Bayesian approach:</a:t>
                </a:r>
                <a:endParaRPr lang="en-IN" sz="2400" b="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FC1BD30-178A-4C7C-3D30-7C76536B0A2C}"/>
                  </a:ext>
                </a:extLst>
              </p:cNvPr>
              <p:cNvSpPr txBox="1">
                <a:spLocks noRot="1" noChangeAspect="1" noMove="1" noResize="1" noEditPoints="1" noAdjustHandles="1" noChangeArrowheads="1" noChangeShapeType="1" noTextEdit="1"/>
              </p:cNvSpPr>
              <p:nvPr/>
            </p:nvSpPr>
            <p:spPr>
              <a:xfrm>
                <a:off x="1003176" y="648068"/>
                <a:ext cx="9188388" cy="470000"/>
              </a:xfrm>
              <a:prstGeom prst="rect">
                <a:avLst/>
              </a:prstGeom>
              <a:blipFill>
                <a:blip r:embed="rId2"/>
                <a:stretch>
                  <a:fillRect l="-1062" t="-7792" b="-298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E84DC5-8048-35BF-6F8D-FCE2EFE60DD7}"/>
                  </a:ext>
                </a:extLst>
              </p:cNvPr>
              <p:cNvSpPr txBox="1"/>
              <p:nvPr/>
            </p:nvSpPr>
            <p:spPr>
              <a:xfrm>
                <a:off x="1003176" y="1278389"/>
                <a:ext cx="10487295" cy="4931543"/>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consider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a:t>
                </a:r>
                <a:r>
                  <a:rPr lang="en-IN" dirty="0"/>
                  <a:t> </a:t>
                </a:r>
                <a14:m>
                  <m:oMath xmlns:m="http://schemas.openxmlformats.org/officeDocument/2006/math">
                    <m:r>
                      <a:rPr lang="en-IN" i="1">
                        <a:latin typeface="Cambria Math" panose="02040503050406030204" pitchFamily="18" charset="0"/>
                      </a:rPr>
                      <m:t>0&lt;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i="1">
                        <a:latin typeface="Cambria Math" panose="02040503050406030204" pitchFamily="18" charset="0"/>
                      </a:rPr>
                      <m:t>&lt;∞</m:t>
                    </m:r>
                  </m:oMath>
                </a14:m>
                <a:r>
                  <a:rPr lang="en-US" dirty="0">
                    <a:latin typeface="Times New Roman" panose="02020603050405020304" pitchFamily="18" charset="0"/>
                    <a:cs typeface="Times New Roman" panose="02020603050405020304" pitchFamily="18" charset="0"/>
                  </a:rPr>
                  <a:t> to be a random quantity.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consider that prior distribution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IN" dirty="0">
                    <a:latin typeface="Times New Roman" panose="02020603050405020304" pitchFamily="18" charset="0"/>
                    <a:cs typeface="Times New Roman" panose="02020603050405020304" pitchFamily="18" charset="0"/>
                  </a:rPr>
                  <a:t> as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m:t>
                    </m:r>
                  </m:oMath>
                </a14:m>
                <a:r>
                  <a:rPr lang="en-IN" dirty="0"/>
                  <a:t>distribution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is actually a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conjugate prior distribution.</a:t>
                </a:r>
              </a:p>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𝜃</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𝜃</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𝛤</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&gt;0</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br>
                  <a:rPr lang="en-IN" sz="1800" dirty="0">
                    <a:effectLst/>
                    <a:latin typeface="Cambria Math" panose="02040503050406030204" pitchFamily="18" charset="0"/>
                    <a:ea typeface="Calibri" panose="020F0502020204030204" pitchFamily="34" charset="0"/>
                    <a:cs typeface="Times New Roman" panose="02020603050405020304" pitchFamily="18" charset="0"/>
                  </a:rPr>
                </a:br>
                <a:br>
                  <a:rPr lang="en-IN" sz="1800" dirty="0">
                    <a:effectLst/>
                    <a:latin typeface="Cambria Math" panose="020405030504060302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0                              ,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𝑜𝑡h𝑒𝑟𝑤𝑖𝑠𝑒</m:t>
                      </m:r>
                    </m:oMath>
                  </m:oMathPara>
                </a14:m>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Thus the posterior distribution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IN" dirty="0">
                    <a:latin typeface="Times New Roman" panose="02020603050405020304" pitchFamily="18" charset="0"/>
                    <a:cs typeface="Times New Roman" panose="02020603050405020304" pitchFamily="18" charset="0"/>
                  </a:rPr>
                  <a:t> follows </a:t>
                </a:r>
                <a:r>
                  <a:rPr lang="en-IN" b="1" i="1" dirty="0">
                    <a:latin typeface="Times New Roman" panose="02020603050405020304" pitchFamily="18" charset="0"/>
                    <a:cs typeface="Times New Roman" panose="02020603050405020304" pitchFamily="18" charset="0"/>
                  </a:rPr>
                  <a:t>I</a:t>
                </a:r>
                <a14:m>
                  <m:oMath xmlns:m="http://schemas.openxmlformats.org/officeDocument/2006/math">
                    <m:r>
                      <a:rPr lang="en-IN" b="1" i="1">
                        <a:latin typeface="Cambria Math" panose="02040503050406030204" pitchFamily="18" charset="0"/>
                      </a:rPr>
                      <m:t>𝒏𝒗𝒆𝒓𝒔𝒆</m:t>
                    </m:r>
                    <m:r>
                      <a:rPr lang="en-IN" b="1" i="1">
                        <a:latin typeface="Cambria Math" panose="02040503050406030204" pitchFamily="18" charset="0"/>
                      </a:rPr>
                      <m:t> </m:t>
                    </m:r>
                    <m:r>
                      <a:rPr lang="en-IN" b="1" i="1">
                        <a:latin typeface="Cambria Math" panose="02040503050406030204" pitchFamily="18" charset="0"/>
                      </a:rPr>
                      <m:t>𝒈𝒂𝒎𝒎𝒂</m:t>
                    </m:r>
                    <m:d>
                      <m:dPr>
                        <m:ctrlPr>
                          <a:rPr lang="en-IN" b="1" i="1">
                            <a:latin typeface="Cambria Math" panose="02040503050406030204" pitchFamily="18" charset="0"/>
                          </a:rPr>
                        </m:ctrlPr>
                      </m:dPr>
                      <m:e>
                        <m:r>
                          <a:rPr lang="en-IN" b="1" i="1">
                            <a:latin typeface="Cambria Math" panose="02040503050406030204" pitchFamily="18" charset="0"/>
                          </a:rPr>
                          <m:t>𝒎</m:t>
                        </m:r>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𝒏</m:t>
                            </m:r>
                          </m:num>
                          <m:den>
                            <m:r>
                              <a:rPr lang="en-IN" b="1" i="1">
                                <a:latin typeface="Cambria Math" panose="02040503050406030204" pitchFamily="18" charset="0"/>
                              </a:rPr>
                              <m:t>𝟐</m:t>
                            </m:r>
                          </m:den>
                        </m:f>
                        <m:r>
                          <a:rPr lang="en-IN" b="1" i="1">
                            <a:latin typeface="Cambria Math" panose="02040503050406030204" pitchFamily="18" charset="0"/>
                          </a:rPr>
                          <m:t>, </m:t>
                        </m:r>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𝟐</m:t>
                            </m:r>
                          </m:den>
                        </m:f>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𝝁</m:t>
                                    </m:r>
                                  </m:e>
                                </m:d>
                              </m:e>
                              <m:sup>
                                <m:r>
                                  <a:rPr lang="en-IN" b="1" i="1">
                                    <a:latin typeface="Cambria Math" panose="02040503050406030204" pitchFamily="18" charset="0"/>
                                  </a:rPr>
                                  <m:t>𝟐</m:t>
                                </m:r>
                              </m:sup>
                            </m:sSup>
                          </m:e>
                        </m:nary>
                        <m:r>
                          <a:rPr lang="en-IN" b="1" i="1">
                            <a:latin typeface="Cambria Math" panose="02040503050406030204" pitchFamily="18" charset="0"/>
                          </a:rPr>
                          <m:t>+</m:t>
                        </m:r>
                        <m:r>
                          <a:rPr lang="en-IN" b="1" i="1">
                            <a:latin typeface="Cambria Math" panose="02040503050406030204" pitchFamily="18" charset="0"/>
                          </a:rPr>
                          <m:t>𝜽</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Bayes Estimator is given by,</a:t>
                </a:r>
                <a:br>
                  <a:rPr lang="en-IN"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sSup>
                              <m:sSupPr>
                                <m:ctrlPr>
                                  <a:rPr lang="en-IN" b="1" i="1">
                                    <a:latin typeface="Cambria Math" panose="02040503050406030204" pitchFamily="18" charset="0"/>
                                  </a:rPr>
                                </m:ctrlPr>
                              </m:sSupPr>
                              <m:e>
                                <m:r>
                                  <a:rPr lang="en-IN" b="1" i="1">
                                    <a:latin typeface="Cambria Math" panose="02040503050406030204" pitchFamily="18" charset="0"/>
                                  </a:rPr>
                                  <m:t>𝝈</m:t>
                                </m:r>
                              </m:e>
                              <m:sup>
                                <m:r>
                                  <a:rPr lang="en-IN" b="1" i="1">
                                    <a:latin typeface="Cambria Math" panose="02040503050406030204" pitchFamily="18" charset="0"/>
                                  </a:rPr>
                                  <m:t>𝟐</m:t>
                                </m:r>
                              </m:sup>
                            </m:sSup>
                          </m:e>
                          <m:sub>
                            <m:r>
                              <a:rPr lang="en-IN" b="1" i="1">
                                <a:latin typeface="Cambria Math" panose="02040503050406030204" pitchFamily="18" charset="0"/>
                              </a:rPr>
                              <m:t>𝒃</m:t>
                            </m:r>
                          </m:sub>
                        </m:sSub>
                      </m:e>
                    </m:acc>
                    <m:r>
                      <a:rPr lang="en-IN" b="1" i="1">
                        <a:latin typeface="Cambria Math" panose="02040503050406030204" pitchFamily="18" charset="0"/>
                      </a:rPr>
                      <m:t> = </m:t>
                    </m:r>
                    <m:f>
                      <m:fPr>
                        <m:ctrlPr>
                          <a:rPr lang="en-IN" b="1" i="1">
                            <a:latin typeface="Cambria Math" panose="02040503050406030204" pitchFamily="18" charset="0"/>
                          </a:rPr>
                        </m:ctrlPr>
                      </m:fPr>
                      <m:num>
                        <m:f>
                          <m:fPr>
                            <m:ctrlPr>
                              <a:rPr lang="en-IN" b="1" i="1">
                                <a:latin typeface="Cambria Math" panose="02040503050406030204" pitchFamily="18" charset="0"/>
                              </a:rPr>
                            </m:ctrlPr>
                          </m:fPr>
                          <m:num>
                            <m:r>
                              <a:rPr lang="en-IN" b="1" i="1">
                                <a:latin typeface="Cambria Math" panose="02040503050406030204" pitchFamily="18" charset="0"/>
                              </a:rPr>
                              <m:t>𝟏</m:t>
                            </m:r>
                          </m:num>
                          <m:den>
                            <m:r>
                              <a:rPr lang="en-IN" b="1" i="1">
                                <a:latin typeface="Cambria Math" panose="02040503050406030204" pitchFamily="18" charset="0"/>
                              </a:rPr>
                              <m:t>𝟐</m:t>
                            </m:r>
                          </m:den>
                        </m:f>
                        <m:nary>
                          <m:naryPr>
                            <m:chr m:val="∑"/>
                            <m:limLoc m:val="undOvr"/>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𝒏</m:t>
                            </m:r>
                          </m:sup>
                          <m:e>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b="1" i="1">
                                            <a:latin typeface="Cambria Math" panose="02040503050406030204" pitchFamily="18" charset="0"/>
                                          </a:rPr>
                                          <m:t>𝒊</m:t>
                                        </m:r>
                                      </m:sub>
                                    </m:sSub>
                                    <m:r>
                                      <a:rPr lang="en-IN" b="1" i="1">
                                        <a:latin typeface="Cambria Math" panose="02040503050406030204" pitchFamily="18" charset="0"/>
                                      </a:rPr>
                                      <m:t>−</m:t>
                                    </m:r>
                                    <m:r>
                                      <a:rPr lang="en-IN" b="1" i="1">
                                        <a:latin typeface="Cambria Math" panose="02040503050406030204" pitchFamily="18" charset="0"/>
                                      </a:rPr>
                                      <m:t>𝝁</m:t>
                                    </m:r>
                                  </m:e>
                                </m:d>
                              </m:e>
                              <m:sup>
                                <m:r>
                                  <a:rPr lang="en-IN" b="1" i="1">
                                    <a:latin typeface="Cambria Math" panose="02040503050406030204" pitchFamily="18" charset="0"/>
                                  </a:rPr>
                                  <m:t>𝟐</m:t>
                                </m:r>
                              </m:sup>
                            </m:sSup>
                          </m:e>
                        </m:nary>
                        <m:r>
                          <a:rPr lang="en-IN" b="1" i="1">
                            <a:latin typeface="Cambria Math" panose="02040503050406030204" pitchFamily="18" charset="0"/>
                          </a:rPr>
                          <m:t>+</m:t>
                        </m:r>
                        <m:r>
                          <a:rPr lang="en-IN" b="1" i="1">
                            <a:latin typeface="Cambria Math" panose="02040503050406030204" pitchFamily="18" charset="0"/>
                          </a:rPr>
                          <m:t>𝜽</m:t>
                        </m:r>
                      </m:num>
                      <m:den>
                        <m:r>
                          <a:rPr lang="en-IN" b="1" i="1">
                            <a:latin typeface="Cambria Math" panose="02040503050406030204" pitchFamily="18" charset="0"/>
                          </a:rPr>
                          <m:t>𝒎</m:t>
                        </m:r>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𝒏</m:t>
                            </m:r>
                          </m:num>
                          <m:den>
                            <m:r>
                              <a:rPr lang="en-IN" b="1" i="1">
                                <a:latin typeface="Cambria Math" panose="02040503050406030204" pitchFamily="18" charset="0"/>
                              </a:rPr>
                              <m:t>𝟐</m:t>
                            </m:r>
                          </m:den>
                        </m:f>
                        <m:r>
                          <a:rPr lang="en-IN" b="1" i="1">
                            <a:latin typeface="Cambria Math" panose="02040503050406030204" pitchFamily="18" charset="0"/>
                          </a:rPr>
                          <m:t>−</m:t>
                        </m:r>
                        <m:r>
                          <a:rPr lang="en-IN" b="1" i="1">
                            <a:latin typeface="Cambria Math" panose="02040503050406030204" pitchFamily="18" charset="0"/>
                          </a:rPr>
                          <m:t>𝟏</m:t>
                        </m:r>
                      </m:den>
                    </m:f>
                    <m:r>
                      <a:rPr lang="en-IN" b="1" i="1">
                        <a:latin typeface="Cambria Math" panose="02040503050406030204" pitchFamily="18" charset="0"/>
                      </a:rPr>
                      <m:t> ; </m:t>
                    </m:r>
                    <m:r>
                      <a:rPr lang="en-IN" b="1" i="1">
                        <a:latin typeface="Cambria Math" panose="02040503050406030204" pitchFamily="18" charset="0"/>
                      </a:rPr>
                      <m:t>𝒎</m:t>
                    </m:r>
                    <m:r>
                      <a:rPr lang="en-IN" b="1" i="1">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𝒏</m:t>
                        </m:r>
                      </m:num>
                      <m:den>
                        <m:r>
                          <a:rPr lang="en-IN" b="1" i="1">
                            <a:latin typeface="Cambria Math" panose="02040503050406030204" pitchFamily="18" charset="0"/>
                          </a:rPr>
                          <m:t>𝟐</m:t>
                        </m:r>
                      </m:den>
                    </m:f>
                    <m:r>
                      <a:rPr lang="en-IN" b="1" i="1">
                        <a:latin typeface="Cambria Math" panose="02040503050406030204" pitchFamily="18" charset="0"/>
                      </a:rPr>
                      <m:t>&gt;</m:t>
                    </m:r>
                    <m:r>
                      <a:rPr lang="en-IN" b="1" i="1">
                        <a:latin typeface="Cambria Math" panose="02040503050406030204" pitchFamily="18" charset="0"/>
                      </a:rPr>
                      <m:t>𝟏</m:t>
                    </m:r>
                  </m:oMath>
                </a14:m>
                <a:endParaRPr lang="en-IN" dirty="0">
                  <a:latin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standard error of the Bayes Estimator is computed by the method of bootstrap.</a:t>
                </a:r>
              </a:p>
            </p:txBody>
          </p:sp>
        </mc:Choice>
        <mc:Fallback xmlns="">
          <p:sp>
            <p:nvSpPr>
              <p:cNvPr id="3" name="TextBox 2">
                <a:extLst>
                  <a:ext uri="{FF2B5EF4-FFF2-40B4-BE49-F238E27FC236}">
                    <a16:creationId xmlns:a16="http://schemas.microsoft.com/office/drawing/2014/main" id="{67E84DC5-8048-35BF-6F8D-FCE2EFE60DD7}"/>
                  </a:ext>
                </a:extLst>
              </p:cNvPr>
              <p:cNvSpPr txBox="1">
                <a:spLocks noRot="1" noChangeAspect="1" noMove="1" noResize="1" noEditPoints="1" noAdjustHandles="1" noChangeArrowheads="1" noChangeShapeType="1" noTextEdit="1"/>
              </p:cNvSpPr>
              <p:nvPr/>
            </p:nvSpPr>
            <p:spPr>
              <a:xfrm>
                <a:off x="1003176" y="1278389"/>
                <a:ext cx="10487295" cy="4931543"/>
              </a:xfrm>
              <a:prstGeom prst="rect">
                <a:avLst/>
              </a:prstGeom>
              <a:blipFill>
                <a:blip r:embed="rId3"/>
                <a:stretch>
                  <a:fillRect l="-407" t="-742" b="-989"/>
                </a:stretch>
              </a:blipFill>
            </p:spPr>
            <p:txBody>
              <a:bodyPr/>
              <a:lstStyle/>
              <a:p>
                <a:r>
                  <a:rPr lang="en-IN">
                    <a:noFill/>
                  </a:rPr>
                  <a:t> </a:t>
                </a:r>
              </a:p>
            </p:txBody>
          </p:sp>
        </mc:Fallback>
      </mc:AlternateContent>
    </p:spTree>
    <p:extLst>
      <p:ext uri="{BB962C8B-B14F-4D97-AF65-F5344CB8AC3E}">
        <p14:creationId xmlns:p14="http://schemas.microsoft.com/office/powerpoint/2010/main" val="186994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C32E570-A8DA-665F-2665-E99B3FB467AA}"/>
                  </a:ext>
                </a:extLst>
              </p:cNvPr>
              <p:cNvSpPr txBox="1"/>
              <p:nvPr/>
            </p:nvSpPr>
            <p:spPr>
              <a:xfrm>
                <a:off x="774579" y="516509"/>
                <a:ext cx="6051528" cy="400110"/>
              </a:xfrm>
              <a:prstGeom prst="rect">
                <a:avLst/>
              </a:prstGeom>
              <a:noFill/>
            </p:spPr>
            <p:txBody>
              <a:bodyPr wrap="none" rtlCol="0">
                <a:spAutoFit/>
              </a:bodyPr>
              <a:lstStyle/>
              <a:p>
                <a:r>
                  <a:rPr lang="en-US" sz="2000" b="1" dirty="0"/>
                  <a:t>Choice of Prior(</a:t>
                </a:r>
                <a14:m>
                  <m:oMath xmlns:m="http://schemas.openxmlformats.org/officeDocument/2006/math">
                    <m:r>
                      <a:rPr lang="en-IN" b="1" i="1">
                        <a:latin typeface="Cambria Math" panose="02040503050406030204" pitchFamily="18" charset="0"/>
                      </a:rPr>
                      <m:t>𝑰𝒏𝒗𝒆𝒓𝒔𝒆</m:t>
                    </m:r>
                    <m:r>
                      <a:rPr lang="en-IN" b="1" i="1">
                        <a:latin typeface="Cambria Math" panose="02040503050406030204" pitchFamily="18" charset="0"/>
                      </a:rPr>
                      <m:t> </m:t>
                    </m:r>
                    <m:r>
                      <a:rPr lang="en-IN" b="1" i="1">
                        <a:latin typeface="Cambria Math" panose="02040503050406030204" pitchFamily="18" charset="0"/>
                      </a:rPr>
                      <m:t>𝑮𝒂𝒎𝒎𝒂</m:t>
                    </m:r>
                    <m:r>
                      <a:rPr lang="en-IN" b="1" i="1">
                        <a:latin typeface="Cambria Math" panose="02040503050406030204" pitchFamily="18" charset="0"/>
                      </a:rPr>
                      <m:t>(</m:t>
                    </m:r>
                    <m:r>
                      <a:rPr lang="en-IN" b="1" i="1">
                        <a:latin typeface="Cambria Math" panose="02040503050406030204" pitchFamily="18" charset="0"/>
                      </a:rPr>
                      <m:t>𝒎</m:t>
                    </m:r>
                    <m:r>
                      <a:rPr lang="en-IN" b="1" i="1">
                        <a:latin typeface="Cambria Math" panose="02040503050406030204" pitchFamily="18" charset="0"/>
                      </a:rPr>
                      <m:t>,</m:t>
                    </m:r>
                    <m:r>
                      <a:rPr lang="en-IN" b="1" i="1">
                        <a:latin typeface="Cambria Math" panose="02040503050406030204" pitchFamily="18" charset="0"/>
                      </a:rPr>
                      <m:t>𝜽</m:t>
                    </m:r>
                    <m:r>
                      <a:rPr lang="en-IN" b="1" i="1">
                        <a:latin typeface="Cambria Math" panose="02040503050406030204" pitchFamily="18" charset="0"/>
                      </a:rPr>
                      <m:t>)</m:t>
                    </m:r>
                  </m:oMath>
                </a14:m>
                <a:r>
                  <a:rPr lang="en-US" sz="2000" b="1" dirty="0"/>
                  <a:t>) Distributions:</a:t>
                </a:r>
                <a:endParaRPr lang="en-IN" sz="2000" b="1" dirty="0"/>
              </a:p>
            </p:txBody>
          </p:sp>
        </mc:Choice>
        <mc:Fallback xmlns="">
          <p:sp>
            <p:nvSpPr>
              <p:cNvPr id="2" name="TextBox 1">
                <a:extLst>
                  <a:ext uri="{FF2B5EF4-FFF2-40B4-BE49-F238E27FC236}">
                    <a16:creationId xmlns:a16="http://schemas.microsoft.com/office/drawing/2014/main" id="{9C32E570-A8DA-665F-2665-E99B3FB467AA}"/>
                  </a:ext>
                </a:extLst>
              </p:cNvPr>
              <p:cNvSpPr txBox="1">
                <a:spLocks noRot="1" noChangeAspect="1" noMove="1" noResize="1" noEditPoints="1" noAdjustHandles="1" noChangeArrowheads="1" noChangeShapeType="1" noTextEdit="1"/>
              </p:cNvSpPr>
              <p:nvPr/>
            </p:nvSpPr>
            <p:spPr>
              <a:xfrm>
                <a:off x="774579" y="516509"/>
                <a:ext cx="6051528" cy="400110"/>
              </a:xfrm>
              <a:prstGeom prst="rect">
                <a:avLst/>
              </a:prstGeom>
              <a:blipFill>
                <a:blip r:embed="rId2"/>
                <a:stretch>
                  <a:fillRect l="-1007" t="-9231" r="-302"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BAEAF5-80EE-9D04-2888-DC57E37D5DED}"/>
                  </a:ext>
                </a:extLst>
              </p:cNvPr>
              <p:cNvSpPr txBox="1"/>
              <p:nvPr/>
            </p:nvSpPr>
            <p:spPr>
              <a:xfrm>
                <a:off x="655059" y="1124679"/>
                <a:ext cx="4945841" cy="1760547"/>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have the prior belief that the parameter under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study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0&lt;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i="1">
                        <a:latin typeface="Cambria Math" panose="02040503050406030204" pitchFamily="18" charset="0"/>
                      </a:rPr>
                      <m:t>&lt;∞</m:t>
                    </m:r>
                  </m:oMath>
                </a14:m>
                <a:r>
                  <a:rPr lang="en-US"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can be considered as a random variable and on an average, </a:t>
                </a:r>
                <a:r>
                  <a:rPr lang="en-IN" dirty="0">
                    <a:latin typeface="Times New Roman" panose="02020603050405020304" pitchFamily="18" charset="0"/>
                    <a:cs typeface="Times New Roman" panose="02020603050405020304" pitchFamily="18" charset="0"/>
                  </a:rPr>
                  <a:t>it takes the lower value, then we should consider such a prior distribution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which assigns high density towards the lower values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IN" dirty="0">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30BAEAF5-80EE-9D04-2888-DC57E37D5DED}"/>
                  </a:ext>
                </a:extLst>
              </p:cNvPr>
              <p:cNvSpPr txBox="1">
                <a:spLocks noRot="1" noChangeAspect="1" noMove="1" noResize="1" noEditPoints="1" noAdjustHandles="1" noChangeArrowheads="1" noChangeShapeType="1" noTextEdit="1"/>
              </p:cNvSpPr>
              <p:nvPr/>
            </p:nvSpPr>
            <p:spPr>
              <a:xfrm>
                <a:off x="655059" y="1124679"/>
                <a:ext cx="4945841" cy="1760547"/>
              </a:xfrm>
              <a:prstGeom prst="rect">
                <a:avLst/>
              </a:prstGeom>
              <a:blipFill>
                <a:blip r:embed="rId3"/>
                <a:stretch>
                  <a:fillRect l="-985" t="-1730" r="-1724" b="-44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CCCDD1-6C0C-A26A-DE03-182FFE30A3F7}"/>
                  </a:ext>
                </a:extLst>
              </p:cNvPr>
              <p:cNvSpPr txBox="1"/>
              <p:nvPr/>
            </p:nvSpPr>
            <p:spPr>
              <a:xfrm>
                <a:off x="655059" y="3924282"/>
                <a:ext cx="5079916" cy="23207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 the other hand, </a:t>
                </a:r>
                <a:r>
                  <a:rPr lang="en-IN" dirty="0">
                    <a:latin typeface="Times New Roman" panose="02020603050405020304" pitchFamily="18" charset="0"/>
                    <a:cs typeface="Times New Roman" panose="02020603050405020304" pitchFamily="18" charset="0"/>
                  </a:rPr>
                  <a:t>if we have the prior belief that the parameter under study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i="1">
                        <a:latin typeface="Cambria Math" panose="02040503050406030204" pitchFamily="18" charset="0"/>
                      </a:rPr>
                      <m:t>&gt;0</m:t>
                    </m:r>
                  </m:oMath>
                </a14:m>
                <a:r>
                  <a:rPr lang="en-IN" dirty="0">
                    <a:latin typeface="Times New Roman" panose="02020603050405020304" pitchFamily="18" charset="0"/>
                    <a:cs typeface="Times New Roman" panose="02020603050405020304" pitchFamily="18" charset="0"/>
                  </a:rPr>
                  <a:t> can be considered as a random variable and on an average, it takes the higher value, then we should consider such a conjugate prior distribution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which assigns high density towards the higher values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CCCCDD1-6C0C-A26A-DE03-182FFE30A3F7}"/>
                  </a:ext>
                </a:extLst>
              </p:cNvPr>
              <p:cNvSpPr txBox="1">
                <a:spLocks noRot="1" noChangeAspect="1" noMove="1" noResize="1" noEditPoints="1" noAdjustHandles="1" noChangeArrowheads="1" noChangeShapeType="1" noTextEdit="1"/>
              </p:cNvSpPr>
              <p:nvPr/>
            </p:nvSpPr>
            <p:spPr>
              <a:xfrm>
                <a:off x="655059" y="3924282"/>
                <a:ext cx="5079916" cy="2320764"/>
              </a:xfrm>
              <a:prstGeom prst="rect">
                <a:avLst/>
              </a:prstGeom>
              <a:blipFill>
                <a:blip r:embed="rId4"/>
                <a:stretch>
                  <a:fillRect l="-959" t="-1579" r="-1559"/>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5A94F8E3-97DD-C11A-4F88-5671FD0A1353}"/>
              </a:ext>
            </a:extLst>
          </p:cNvPr>
          <p:cNvPicPr>
            <a:picLocks noChangeAspect="1"/>
          </p:cNvPicPr>
          <p:nvPr/>
        </p:nvPicPr>
        <p:blipFill>
          <a:blip r:embed="rId5"/>
          <a:stretch>
            <a:fillRect/>
          </a:stretch>
        </p:blipFill>
        <p:spPr>
          <a:xfrm>
            <a:off x="5734975" y="916620"/>
            <a:ext cx="5903650" cy="5328426"/>
          </a:xfrm>
          <a:prstGeom prst="rect">
            <a:avLst/>
          </a:prstGeom>
        </p:spPr>
      </p:pic>
    </p:spTree>
    <p:extLst>
      <p:ext uri="{BB962C8B-B14F-4D97-AF65-F5344CB8AC3E}">
        <p14:creationId xmlns:p14="http://schemas.microsoft.com/office/powerpoint/2010/main" val="293638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2DFF8-C40D-6490-F59F-69C9C6B8D625}"/>
              </a:ext>
            </a:extLst>
          </p:cNvPr>
          <p:cNvSpPr txBox="1"/>
          <p:nvPr/>
        </p:nvSpPr>
        <p:spPr>
          <a:xfrm>
            <a:off x="896645" y="585926"/>
            <a:ext cx="253787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Illustrating Example:</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BACC8C-47E1-5B30-86B1-A8A5CCBED54C}"/>
                  </a:ext>
                </a:extLst>
              </p:cNvPr>
              <p:cNvSpPr txBox="1"/>
              <p:nvPr/>
            </p:nvSpPr>
            <p:spPr>
              <a:xfrm>
                <a:off x="829586" y="891851"/>
                <a:ext cx="10800162" cy="112101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We draw a random sample of size </a:t>
                </a:r>
                <a14:m>
                  <m:oMath xmlns:m="http://schemas.openxmlformats.org/officeDocument/2006/math">
                    <m:r>
                      <a:rPr lang="en-IN" sz="1600" i="1">
                        <a:latin typeface="Cambria Math" panose="02040503050406030204" pitchFamily="18" charset="0"/>
                      </a:rPr>
                      <m:t>𝑛</m:t>
                    </m:r>
                    <m:r>
                      <a:rPr lang="en-IN" sz="1600" i="1">
                        <a:latin typeface="Cambria Math" panose="02040503050406030204" pitchFamily="18" charset="0"/>
                      </a:rPr>
                      <m:t>=15</m:t>
                    </m:r>
                  </m:oMath>
                </a14:m>
                <a:r>
                  <a:rPr lang="en-IN" sz="1600" dirty="0">
                    <a:latin typeface="Times New Roman" panose="02020603050405020304" pitchFamily="18" charset="0"/>
                    <a:cs typeface="Times New Roman" panose="02020603050405020304" pitchFamily="18" charset="0"/>
                  </a:rPr>
                  <a:t> from </a:t>
                </a:r>
                <a14:m>
                  <m:oMath xmlns:m="http://schemas.openxmlformats.org/officeDocument/2006/math">
                    <m:r>
                      <a:rPr lang="en-IN" sz="1600" i="1">
                        <a:latin typeface="Cambria Math" panose="02040503050406030204" pitchFamily="18" charset="0"/>
                      </a:rPr>
                      <m:t>𝑁𝑜𝑟𝑚𝑎𝑙</m:t>
                    </m:r>
                    <m:d>
                      <m:dPr>
                        <m:ctrlPr>
                          <a:rPr lang="en-IN" sz="1600" i="1">
                            <a:latin typeface="Cambria Math" panose="02040503050406030204" pitchFamily="18" charset="0"/>
                          </a:rPr>
                        </m:ctrlPr>
                      </m:dPr>
                      <m:e>
                        <m:r>
                          <a:rPr lang="en-IN" sz="1600" i="1">
                            <a:latin typeface="Cambria Math" panose="02040503050406030204" pitchFamily="18" charset="0"/>
                          </a:rPr>
                          <m:t>20,</m:t>
                        </m:r>
                        <m:sSup>
                          <m:sSupPr>
                            <m:ctrlPr>
                              <a:rPr lang="en-IN" sz="1600" i="1">
                                <a:latin typeface="Cambria Math" panose="02040503050406030204" pitchFamily="18" charset="0"/>
                              </a:rPr>
                            </m:ctrlPr>
                          </m:sSupPr>
                          <m:e>
                            <m:r>
                              <a:rPr lang="en-IN" sz="1600" i="1">
                                <a:latin typeface="Cambria Math" panose="02040503050406030204" pitchFamily="18" charset="0"/>
                              </a:rPr>
                              <m:t>(</m:t>
                            </m:r>
                            <m:rad>
                              <m:radPr>
                                <m:degHide m:val="on"/>
                                <m:ctrlPr>
                                  <a:rPr lang="en-IN" sz="1600" i="1">
                                    <a:latin typeface="Cambria Math" panose="02040503050406030204" pitchFamily="18" charset="0"/>
                                  </a:rPr>
                                </m:ctrlPr>
                              </m:radPr>
                              <m:deg/>
                              <m:e>
                                <m:r>
                                  <a:rPr lang="en-IN" sz="1600" i="1">
                                    <a:latin typeface="Cambria Math" panose="02040503050406030204" pitchFamily="18" charset="0"/>
                                  </a:rPr>
                                  <m:t>2</m:t>
                                </m:r>
                              </m:e>
                            </m:rad>
                            <m:r>
                              <a:rPr lang="en-IN" sz="1600" i="1">
                                <a:latin typeface="Cambria Math" panose="02040503050406030204" pitchFamily="18" charset="0"/>
                              </a:rPr>
                              <m:t>)</m:t>
                            </m:r>
                          </m:e>
                          <m:sup>
                            <m:r>
                              <a:rPr lang="en-IN" sz="1600" i="1">
                                <a:latin typeface="Cambria Math" panose="02040503050406030204" pitchFamily="18" charset="0"/>
                              </a:rPr>
                              <m:t>2</m:t>
                            </m:r>
                          </m:sup>
                        </m:sSup>
                      </m:e>
                    </m:d>
                  </m:oMath>
                </a14:m>
                <a:r>
                  <a:rPr lang="en-IN" sz="1600" dirty="0">
                    <a:latin typeface="Times New Roman" panose="02020603050405020304" pitchFamily="18" charset="0"/>
                    <a:cs typeface="Times New Roman" panose="02020603050405020304" pitchFamily="18" charset="0"/>
                  </a:rPr>
                  <a:t> distribution. The random sample comes out to be (19.52649, 20.17065, 20.56159, 20.08904, 20.75431, 20.42401, 20.95677, 20.56351, 19.29477, 17.98485, 19.97902, 18.19844, 19.82139, 18.92088, 21.46581) </a:t>
                </a:r>
              </a:p>
              <a:p>
                <a:r>
                  <a:rPr lang="en-IN" sz="1600" dirty="0">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23BACC8C-47E1-5B30-86B1-A8A5CCBED54C}"/>
                  </a:ext>
                </a:extLst>
              </p:cNvPr>
              <p:cNvSpPr txBox="1">
                <a:spLocks noRot="1" noChangeAspect="1" noMove="1" noResize="1" noEditPoints="1" noAdjustHandles="1" noChangeArrowheads="1" noChangeShapeType="1" noTextEdit="1"/>
              </p:cNvSpPr>
              <p:nvPr/>
            </p:nvSpPr>
            <p:spPr>
              <a:xfrm>
                <a:off x="829586" y="891851"/>
                <a:ext cx="10800162" cy="1121013"/>
              </a:xfrm>
              <a:prstGeom prst="rect">
                <a:avLst/>
              </a:prstGeom>
              <a:blipFill>
                <a:blip r:embed="rId2"/>
                <a:stretch>
                  <a:fillRect l="-282" r="-5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311F52D-1E0B-0257-EC2E-52DAF7E88CFB}"/>
                  </a:ext>
                </a:extLst>
              </p:cNvPr>
              <p:cNvGraphicFramePr>
                <a:graphicFrameLocks noGrp="1"/>
              </p:cNvGraphicFramePr>
              <p:nvPr>
                <p:extLst>
                  <p:ext uri="{D42A27DB-BD31-4B8C-83A1-F6EECF244321}">
                    <p14:modId xmlns:p14="http://schemas.microsoft.com/office/powerpoint/2010/main" val="1215369345"/>
                  </p:ext>
                </p:extLst>
              </p:nvPr>
            </p:nvGraphicFramePr>
            <p:xfrm>
              <a:off x="136028" y="1710877"/>
              <a:ext cx="5959974" cy="5111979"/>
            </p:xfrm>
            <a:graphic>
              <a:graphicData uri="http://schemas.openxmlformats.org/drawingml/2006/table">
                <a:tbl>
                  <a:tblPr firstRow="1" firstCol="1" bandRow="1">
                    <a:tableStyleId>{5C22544A-7EE6-4342-B048-85BDC9FD1C3A}</a:tableStyleId>
                  </a:tblPr>
                  <a:tblGrid>
                    <a:gridCol w="830932">
                      <a:extLst>
                        <a:ext uri="{9D8B030D-6E8A-4147-A177-3AD203B41FA5}">
                          <a16:colId xmlns:a16="http://schemas.microsoft.com/office/drawing/2014/main" val="901997693"/>
                        </a:ext>
                      </a:extLst>
                    </a:gridCol>
                    <a:gridCol w="878527">
                      <a:extLst>
                        <a:ext uri="{9D8B030D-6E8A-4147-A177-3AD203B41FA5}">
                          <a16:colId xmlns:a16="http://schemas.microsoft.com/office/drawing/2014/main" val="66482651"/>
                        </a:ext>
                      </a:extLst>
                    </a:gridCol>
                    <a:gridCol w="884477">
                      <a:extLst>
                        <a:ext uri="{9D8B030D-6E8A-4147-A177-3AD203B41FA5}">
                          <a16:colId xmlns:a16="http://schemas.microsoft.com/office/drawing/2014/main" val="3871648709"/>
                        </a:ext>
                      </a:extLst>
                    </a:gridCol>
                    <a:gridCol w="789287">
                      <a:extLst>
                        <a:ext uri="{9D8B030D-6E8A-4147-A177-3AD203B41FA5}">
                          <a16:colId xmlns:a16="http://schemas.microsoft.com/office/drawing/2014/main" val="1082093826"/>
                        </a:ext>
                      </a:extLst>
                    </a:gridCol>
                    <a:gridCol w="844815">
                      <a:extLst>
                        <a:ext uri="{9D8B030D-6E8A-4147-A177-3AD203B41FA5}">
                          <a16:colId xmlns:a16="http://schemas.microsoft.com/office/drawing/2014/main" val="2763101984"/>
                        </a:ext>
                      </a:extLst>
                    </a:gridCol>
                    <a:gridCol w="1731936">
                      <a:extLst>
                        <a:ext uri="{9D8B030D-6E8A-4147-A177-3AD203B41FA5}">
                          <a16:colId xmlns:a16="http://schemas.microsoft.com/office/drawing/2014/main" val="2861492188"/>
                        </a:ext>
                      </a:extLst>
                    </a:gridCol>
                  </a:tblGrid>
                  <a:tr h="1767851">
                    <a:tc>
                      <a:txBody>
                        <a:bodyPr/>
                        <a:lstStyle/>
                        <a:p>
                          <a:pPr algn="ctr">
                            <a:lnSpc>
                              <a:spcPct val="107000"/>
                            </a:lnSpc>
                            <a:spcAft>
                              <a:spcPts val="800"/>
                            </a:spcAft>
                          </a:pPr>
                          <a:r>
                            <a:rPr lang="en-IN" sz="1100">
                              <a:effectLst/>
                            </a:rPr>
                            <a:t>Value of the parameter of interest (</a:t>
                          </a:r>
                          <a14:m>
                            <m:oMath xmlns:m="http://schemas.openxmlformats.org/officeDocument/2006/math">
                              <m:sSup>
                                <m:sSupPr>
                                  <m:ctrlPr>
                                    <a:rPr lang="en-IN" sz="1100" i="1">
                                      <a:effectLst/>
                                      <a:latin typeface="Cambria Math" panose="02040503050406030204" pitchFamily="18" charset="0"/>
                                    </a:rPr>
                                  </m:ctrlPr>
                                </m:sSupPr>
                                <m:e>
                                  <m:r>
                                    <a:rPr lang="en-IN" sz="1100">
                                      <a:effectLst/>
                                      <a:latin typeface="Cambria Math" panose="02040503050406030204" pitchFamily="18" charset="0"/>
                                    </a:rPr>
                                    <m:t>𝝈</m:t>
                                  </m:r>
                                </m:e>
                                <m:sup>
                                  <m:r>
                                    <a:rPr lang="en-IN" sz="1100">
                                      <a:effectLst/>
                                      <a:latin typeface="Cambria Math" panose="02040503050406030204" pitchFamily="18" charset="0"/>
                                    </a:rPr>
                                    <m:t>𝟐</m:t>
                                  </m:r>
                                </m:sup>
                              </m:sSup>
                            </m:oMath>
                          </a14:m>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Value of the maximum likelihood estimate (</a:t>
                          </a:r>
                          <a14:m>
                            <m:oMath xmlns:m="http://schemas.openxmlformats.org/officeDocument/2006/math">
                              <m:acc>
                                <m:accPr>
                                  <m:chr m:val="̂"/>
                                  <m:ctrlPr>
                                    <a:rPr lang="en-IN" sz="1100" i="1">
                                      <a:effectLst/>
                                      <a:latin typeface="Cambria Math" panose="02040503050406030204" pitchFamily="18" charset="0"/>
                                    </a:rPr>
                                  </m:ctrlPr>
                                </m:accPr>
                                <m:e>
                                  <m:sSub>
                                    <m:sSubPr>
                                      <m:ctrlPr>
                                        <a:rPr lang="en-IN" sz="1100" i="1">
                                          <a:effectLst/>
                                          <a:latin typeface="Cambria Math" panose="02040503050406030204" pitchFamily="18" charset="0"/>
                                        </a:rPr>
                                      </m:ctrlPr>
                                    </m:sSubPr>
                                    <m:e>
                                      <m:sSup>
                                        <m:sSupPr>
                                          <m:ctrlPr>
                                            <a:rPr lang="en-IN" sz="1100" i="1">
                                              <a:effectLst/>
                                              <a:latin typeface="Cambria Math" panose="02040503050406030204" pitchFamily="18" charset="0"/>
                                            </a:rPr>
                                          </m:ctrlPr>
                                        </m:sSupPr>
                                        <m:e>
                                          <m:r>
                                            <a:rPr lang="en-IN" sz="1100">
                                              <a:effectLst/>
                                              <a:latin typeface="Cambria Math" panose="02040503050406030204" pitchFamily="18" charset="0"/>
                                            </a:rPr>
                                            <m:t>𝝈</m:t>
                                          </m:r>
                                        </m:e>
                                        <m:sup>
                                          <m:r>
                                            <a:rPr lang="en-IN" sz="1100">
                                              <a:effectLst/>
                                              <a:latin typeface="Cambria Math" panose="02040503050406030204" pitchFamily="18" charset="0"/>
                                            </a:rPr>
                                            <m:t>𝟐</m:t>
                                          </m:r>
                                        </m:sup>
                                      </m:sSup>
                                    </m:e>
                                    <m:sub>
                                      <m:r>
                                        <a:rPr lang="en-IN" sz="1100">
                                          <a:effectLst/>
                                          <a:latin typeface="Cambria Math" panose="02040503050406030204" pitchFamily="18" charset="0"/>
                                        </a:rPr>
                                        <m:t>𝑴𝑳𝑬</m:t>
                                      </m:r>
                                    </m:sub>
                                  </m:sSub>
                                </m:e>
                              </m:acc>
                            </m:oMath>
                          </a14:m>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Standard error of maximum likelihood estimator </a:t>
                          </a:r>
                          <a14:m>
                            <m:oMath xmlns:m="http://schemas.openxmlformats.org/officeDocument/2006/math">
                              <m:acc>
                                <m:accPr>
                                  <m:chr m:val="̂"/>
                                  <m:ctrlPr>
                                    <a:rPr lang="en-IN" sz="1100" i="1">
                                      <a:effectLst/>
                                      <a:latin typeface="Cambria Math" panose="02040503050406030204" pitchFamily="18" charset="0"/>
                                    </a:rPr>
                                  </m:ctrlPr>
                                </m:accPr>
                                <m:e>
                                  <m:r>
                                    <a:rPr lang="en-IN" sz="1100">
                                      <a:effectLst/>
                                      <a:latin typeface="Cambria Math" panose="02040503050406030204" pitchFamily="18" charset="0"/>
                                    </a:rPr>
                                    <m:t>𝑺𝑬</m:t>
                                  </m:r>
                                  <m:r>
                                    <a:rPr lang="en-IN" sz="1100">
                                      <a:effectLst/>
                                      <a:latin typeface="Cambria Math" panose="02040503050406030204" pitchFamily="18" charset="0"/>
                                    </a:rPr>
                                    <m:t>(</m:t>
                                  </m:r>
                                  <m:sSub>
                                    <m:sSubPr>
                                      <m:ctrlPr>
                                        <a:rPr lang="en-IN" sz="1100" i="1">
                                          <a:effectLst/>
                                          <a:latin typeface="Cambria Math" panose="02040503050406030204" pitchFamily="18" charset="0"/>
                                        </a:rPr>
                                      </m:ctrlPr>
                                    </m:sSubPr>
                                    <m:e>
                                      <m:sSup>
                                        <m:sSupPr>
                                          <m:ctrlPr>
                                            <a:rPr lang="en-IN" sz="1100" i="1">
                                              <a:effectLst/>
                                              <a:latin typeface="Cambria Math" panose="02040503050406030204" pitchFamily="18" charset="0"/>
                                            </a:rPr>
                                          </m:ctrlPr>
                                        </m:sSupPr>
                                        <m:e>
                                          <m:r>
                                            <a:rPr lang="en-IN" sz="1100">
                                              <a:effectLst/>
                                              <a:latin typeface="Cambria Math" panose="02040503050406030204" pitchFamily="18" charset="0"/>
                                            </a:rPr>
                                            <m:t>𝝈</m:t>
                                          </m:r>
                                        </m:e>
                                        <m:sup>
                                          <m:r>
                                            <a:rPr lang="en-IN" sz="1100">
                                              <a:effectLst/>
                                              <a:latin typeface="Cambria Math" panose="02040503050406030204" pitchFamily="18" charset="0"/>
                                            </a:rPr>
                                            <m:t>𝟐</m:t>
                                          </m:r>
                                        </m:sup>
                                      </m:sSup>
                                    </m:e>
                                    <m:sub>
                                      <m:r>
                                        <a:rPr lang="en-IN" sz="1100">
                                          <a:effectLst/>
                                          <a:latin typeface="Cambria Math" panose="02040503050406030204" pitchFamily="18" charset="0"/>
                                        </a:rPr>
                                        <m:t>𝑴𝑳𝑬</m:t>
                                      </m:r>
                                    </m:sub>
                                  </m:sSub>
                                  <m:r>
                                    <a:rPr lang="en-IN" sz="1100">
                                      <a:effectLst/>
                                      <a:latin typeface="Cambria Math" panose="02040503050406030204" pitchFamily="18" charset="0"/>
                                    </a:rPr>
                                    <m:t>)</m:t>
                                  </m:r>
                                </m:e>
                              </m:acc>
                            </m:oMath>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Value of the Bayes Estimator (posterior mean)</a:t>
                          </a:r>
                        </a:p>
                        <a:p>
                          <a:pPr algn="ctr">
                            <a:lnSpc>
                              <a:spcPct val="107000"/>
                            </a:lnSpc>
                            <a:spcAft>
                              <a:spcPts val="800"/>
                            </a:spcAft>
                          </a:pPr>
                          <a:r>
                            <a:rPr lang="en-IN" sz="1100">
                              <a:effectLst/>
                            </a:rPr>
                            <a:t>(</a:t>
                          </a:r>
                          <a14:m>
                            <m:oMath xmlns:m="http://schemas.openxmlformats.org/officeDocument/2006/math">
                              <m:acc>
                                <m:accPr>
                                  <m:chr m:val="̂"/>
                                  <m:ctrlPr>
                                    <a:rPr lang="en-IN" sz="1100" i="1">
                                      <a:effectLst/>
                                      <a:latin typeface="Cambria Math" panose="02040503050406030204" pitchFamily="18" charset="0"/>
                                    </a:rPr>
                                  </m:ctrlPr>
                                </m:accPr>
                                <m:e>
                                  <m:sSub>
                                    <m:sSubPr>
                                      <m:ctrlPr>
                                        <a:rPr lang="en-IN" sz="1100" i="1">
                                          <a:effectLst/>
                                          <a:latin typeface="Cambria Math" panose="02040503050406030204" pitchFamily="18" charset="0"/>
                                        </a:rPr>
                                      </m:ctrlPr>
                                    </m:sSubPr>
                                    <m:e>
                                      <m:sSup>
                                        <m:sSupPr>
                                          <m:ctrlPr>
                                            <a:rPr lang="en-IN" sz="1100" i="1">
                                              <a:effectLst/>
                                              <a:latin typeface="Cambria Math" panose="02040503050406030204" pitchFamily="18" charset="0"/>
                                            </a:rPr>
                                          </m:ctrlPr>
                                        </m:sSupPr>
                                        <m:e>
                                          <m:r>
                                            <a:rPr lang="en-IN" sz="1100">
                                              <a:effectLst/>
                                              <a:latin typeface="Cambria Math" panose="02040503050406030204" pitchFamily="18" charset="0"/>
                                            </a:rPr>
                                            <m:t>𝝈</m:t>
                                          </m:r>
                                        </m:e>
                                        <m:sup>
                                          <m:r>
                                            <a:rPr lang="en-IN" sz="1100">
                                              <a:effectLst/>
                                              <a:latin typeface="Cambria Math" panose="02040503050406030204" pitchFamily="18" charset="0"/>
                                            </a:rPr>
                                            <m:t>𝟐</m:t>
                                          </m:r>
                                        </m:sup>
                                      </m:sSup>
                                    </m:e>
                                    <m:sub>
                                      <m:r>
                                        <a:rPr lang="en-IN" sz="1100">
                                          <a:effectLst/>
                                          <a:latin typeface="Cambria Math" panose="02040503050406030204" pitchFamily="18" charset="0"/>
                                        </a:rPr>
                                        <m:t>𝒃</m:t>
                                      </m:r>
                                    </m:sub>
                                  </m:sSub>
                                </m:e>
                              </m:acc>
                            </m:oMath>
                          </a14:m>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Standard error of the Bayes Estimator</a:t>
                          </a:r>
                        </a:p>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100" i="1">
                                        <a:effectLst/>
                                        <a:latin typeface="Cambria Math" panose="02040503050406030204" pitchFamily="18" charset="0"/>
                                      </a:rPr>
                                    </m:ctrlPr>
                                  </m:accPr>
                                  <m:e>
                                    <m:r>
                                      <a:rPr lang="en-IN" sz="1100">
                                        <a:effectLst/>
                                        <a:latin typeface="Cambria Math" panose="02040503050406030204" pitchFamily="18" charset="0"/>
                                      </a:rPr>
                                      <m:t>𝑺𝑬</m:t>
                                    </m:r>
                                    <m:r>
                                      <a:rPr lang="en-IN" sz="1100">
                                        <a:effectLst/>
                                        <a:latin typeface="Cambria Math" panose="02040503050406030204" pitchFamily="18" charset="0"/>
                                      </a:rPr>
                                      <m:t>(</m:t>
                                    </m:r>
                                    <m:sSub>
                                      <m:sSubPr>
                                        <m:ctrlPr>
                                          <a:rPr lang="en-IN" sz="1100" i="1">
                                            <a:effectLst/>
                                            <a:latin typeface="Cambria Math" panose="02040503050406030204" pitchFamily="18" charset="0"/>
                                          </a:rPr>
                                        </m:ctrlPr>
                                      </m:sSubPr>
                                      <m:e>
                                        <m:sSup>
                                          <m:sSupPr>
                                            <m:ctrlPr>
                                              <a:rPr lang="en-IN" sz="1100" i="1">
                                                <a:effectLst/>
                                                <a:latin typeface="Cambria Math" panose="02040503050406030204" pitchFamily="18" charset="0"/>
                                              </a:rPr>
                                            </m:ctrlPr>
                                          </m:sSupPr>
                                          <m:e>
                                            <m:r>
                                              <a:rPr lang="en-IN" sz="1100">
                                                <a:effectLst/>
                                                <a:latin typeface="Cambria Math" panose="02040503050406030204" pitchFamily="18" charset="0"/>
                                              </a:rPr>
                                              <m:t>𝝈</m:t>
                                            </m:r>
                                          </m:e>
                                          <m:sup>
                                            <m:r>
                                              <a:rPr lang="en-IN" sz="1100">
                                                <a:effectLst/>
                                                <a:latin typeface="Cambria Math" panose="02040503050406030204" pitchFamily="18" charset="0"/>
                                              </a:rPr>
                                              <m:t>𝟐</m:t>
                                            </m:r>
                                          </m:sup>
                                        </m:sSup>
                                      </m:e>
                                      <m:sub>
                                        <m:r>
                                          <a:rPr lang="en-IN" sz="1100">
                                            <a:effectLst/>
                                            <a:latin typeface="Cambria Math" panose="02040503050406030204" pitchFamily="18" charset="0"/>
                                          </a:rPr>
                                          <m:t>𝒃</m:t>
                                        </m:r>
                                      </m:sub>
                                    </m:sSub>
                                    <m:r>
                                      <a:rPr lang="en-IN" sz="1100">
                                        <a:effectLst/>
                                        <a:latin typeface="Cambria Math" panose="02040503050406030204" pitchFamily="18" charset="0"/>
                                      </a:rPr>
                                      <m:t>)</m:t>
                                    </m:r>
                                  </m:e>
                                </m:acc>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dirty="0">
                              <a:effectLst/>
                            </a:rPr>
                            <a:t>Conjugate Priors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422269364"/>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0.7740836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nSpc>
                              <a:spcPct val="107000"/>
                            </a:lnSpc>
                            <a:spcAft>
                              <a:spcPts val="800"/>
                            </a:spcAft>
                          </a:pPr>
                          <a:r>
                            <a:rPr lang="en-IN" sz="1100">
                              <a:effectLst/>
                            </a:rPr>
                            <a:t>0.24725838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(3,0.5)</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2822123080"/>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0.5416410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0.16433659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(8,1)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217947242"/>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1.4471726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0.31751664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(1,4)</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3856045209"/>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1.4582942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0.24594242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(3,7)</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355699178"/>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1.3785908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0.20140338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(5,9)</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3277907599"/>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1.7303319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0.09016895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(20,39)</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199615967"/>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dirty="0">
                              <a:effectLst/>
                            </a:rPr>
                            <a:t>1.8463182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0.05152346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(40,79)</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3588321632"/>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0.9064608</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0.34261</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1.9259461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0.02361808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𝐼𝑛𝑣𝑒𝑟𝑠𝑒</m:t>
                                </m:r>
                                <m:r>
                                  <a:rPr lang="en-IN" sz="1100">
                                    <a:effectLst/>
                                    <a:latin typeface="Cambria Math" panose="02040503050406030204" pitchFamily="18" charset="0"/>
                                  </a:rPr>
                                  <m:t> </m:t>
                                </m:r>
                                <m:r>
                                  <a:rPr lang="en-IN" sz="1100">
                                    <a:effectLst/>
                                    <a:latin typeface="Cambria Math" panose="02040503050406030204" pitchFamily="18" charset="0"/>
                                  </a:rPr>
                                  <m:t>𝐺𝑎𝑚𝑚𝑎</m:t>
                                </m:r>
                                <m:r>
                                  <a:rPr lang="en-IN" sz="1100">
                                    <a:effectLst/>
                                    <a:latin typeface="Cambria Math" panose="02040503050406030204" pitchFamily="18" charset="0"/>
                                  </a:rPr>
                                  <m:t>(90,179)</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573733071"/>
                      </a:ext>
                    </a:extLst>
                  </a:tr>
                </a:tbl>
              </a:graphicData>
            </a:graphic>
          </p:graphicFrame>
        </mc:Choice>
        <mc:Fallback xmlns="">
          <p:graphicFrame>
            <p:nvGraphicFramePr>
              <p:cNvPr id="6" name="Table 5">
                <a:extLst>
                  <a:ext uri="{FF2B5EF4-FFF2-40B4-BE49-F238E27FC236}">
                    <a16:creationId xmlns:a16="http://schemas.microsoft.com/office/drawing/2014/main" id="{8311F52D-1E0B-0257-EC2E-52DAF7E88CFB}"/>
                  </a:ext>
                </a:extLst>
              </p:cNvPr>
              <p:cNvGraphicFramePr>
                <a:graphicFrameLocks noGrp="1"/>
              </p:cNvGraphicFramePr>
              <p:nvPr>
                <p:extLst>
                  <p:ext uri="{D42A27DB-BD31-4B8C-83A1-F6EECF244321}">
                    <p14:modId xmlns:p14="http://schemas.microsoft.com/office/powerpoint/2010/main" val="1215369345"/>
                  </p:ext>
                </p:extLst>
              </p:nvPr>
            </p:nvGraphicFramePr>
            <p:xfrm>
              <a:off x="136028" y="1710877"/>
              <a:ext cx="5959974" cy="5111979"/>
            </p:xfrm>
            <a:graphic>
              <a:graphicData uri="http://schemas.openxmlformats.org/drawingml/2006/table">
                <a:tbl>
                  <a:tblPr firstRow="1" firstCol="1" bandRow="1">
                    <a:tableStyleId>{5C22544A-7EE6-4342-B048-85BDC9FD1C3A}</a:tableStyleId>
                  </a:tblPr>
                  <a:tblGrid>
                    <a:gridCol w="830932">
                      <a:extLst>
                        <a:ext uri="{9D8B030D-6E8A-4147-A177-3AD203B41FA5}">
                          <a16:colId xmlns:a16="http://schemas.microsoft.com/office/drawing/2014/main" val="901997693"/>
                        </a:ext>
                      </a:extLst>
                    </a:gridCol>
                    <a:gridCol w="878527">
                      <a:extLst>
                        <a:ext uri="{9D8B030D-6E8A-4147-A177-3AD203B41FA5}">
                          <a16:colId xmlns:a16="http://schemas.microsoft.com/office/drawing/2014/main" val="66482651"/>
                        </a:ext>
                      </a:extLst>
                    </a:gridCol>
                    <a:gridCol w="884477">
                      <a:extLst>
                        <a:ext uri="{9D8B030D-6E8A-4147-A177-3AD203B41FA5}">
                          <a16:colId xmlns:a16="http://schemas.microsoft.com/office/drawing/2014/main" val="3871648709"/>
                        </a:ext>
                      </a:extLst>
                    </a:gridCol>
                    <a:gridCol w="789287">
                      <a:extLst>
                        <a:ext uri="{9D8B030D-6E8A-4147-A177-3AD203B41FA5}">
                          <a16:colId xmlns:a16="http://schemas.microsoft.com/office/drawing/2014/main" val="1082093826"/>
                        </a:ext>
                      </a:extLst>
                    </a:gridCol>
                    <a:gridCol w="844815">
                      <a:extLst>
                        <a:ext uri="{9D8B030D-6E8A-4147-A177-3AD203B41FA5}">
                          <a16:colId xmlns:a16="http://schemas.microsoft.com/office/drawing/2014/main" val="2763101984"/>
                        </a:ext>
                      </a:extLst>
                    </a:gridCol>
                    <a:gridCol w="1731936">
                      <a:extLst>
                        <a:ext uri="{9D8B030D-6E8A-4147-A177-3AD203B41FA5}">
                          <a16:colId xmlns:a16="http://schemas.microsoft.com/office/drawing/2014/main" val="2861492188"/>
                        </a:ext>
                      </a:extLst>
                    </a:gridCol>
                  </a:tblGrid>
                  <a:tr h="1767851">
                    <a:tc>
                      <a:txBody>
                        <a:bodyPr/>
                        <a:lstStyle/>
                        <a:p>
                          <a:endParaRPr lang="en-US"/>
                        </a:p>
                      </a:txBody>
                      <a:tcPr marL="66252" marR="66252" marT="0" marB="0">
                        <a:blipFill>
                          <a:blip r:embed="rId3"/>
                          <a:stretch>
                            <a:fillRect l="-735" t="-2414" r="-622794" b="-190345"/>
                          </a:stretch>
                        </a:blipFill>
                      </a:tcPr>
                    </a:tc>
                    <a:tc>
                      <a:txBody>
                        <a:bodyPr/>
                        <a:lstStyle/>
                        <a:p>
                          <a:endParaRPr lang="en-US"/>
                        </a:p>
                      </a:txBody>
                      <a:tcPr marL="66252" marR="66252" marT="0" marB="0">
                        <a:blipFill>
                          <a:blip r:embed="rId3"/>
                          <a:stretch>
                            <a:fillRect l="-94483" t="-2414" r="-484138" b="-190345"/>
                          </a:stretch>
                        </a:blipFill>
                      </a:tcPr>
                    </a:tc>
                    <a:tc>
                      <a:txBody>
                        <a:bodyPr/>
                        <a:lstStyle/>
                        <a:p>
                          <a:endParaRPr lang="en-US"/>
                        </a:p>
                      </a:txBody>
                      <a:tcPr marL="66252" marR="66252" marT="0" marB="0">
                        <a:blipFill>
                          <a:blip r:embed="rId3"/>
                          <a:stretch>
                            <a:fillRect l="-194483" t="-2414" r="-384138" b="-190345"/>
                          </a:stretch>
                        </a:blipFill>
                      </a:tcPr>
                    </a:tc>
                    <a:tc>
                      <a:txBody>
                        <a:bodyPr/>
                        <a:lstStyle/>
                        <a:p>
                          <a:endParaRPr lang="en-US"/>
                        </a:p>
                      </a:txBody>
                      <a:tcPr marL="66252" marR="66252" marT="0" marB="0">
                        <a:blipFill>
                          <a:blip r:embed="rId3"/>
                          <a:stretch>
                            <a:fillRect l="-328462" t="-2414" r="-328462" b="-190345"/>
                          </a:stretch>
                        </a:blipFill>
                      </a:tcPr>
                    </a:tc>
                    <a:tc>
                      <a:txBody>
                        <a:bodyPr/>
                        <a:lstStyle/>
                        <a:p>
                          <a:endParaRPr lang="en-US"/>
                        </a:p>
                      </a:txBody>
                      <a:tcPr marL="66252" marR="66252" marT="0" marB="0">
                        <a:blipFill>
                          <a:blip r:embed="rId3"/>
                          <a:stretch>
                            <a:fillRect l="-400719" t="-2414" r="-207194" b="-190345"/>
                          </a:stretch>
                        </a:blipFill>
                      </a:tcPr>
                    </a:tc>
                    <a:tc>
                      <a:txBody>
                        <a:bodyPr/>
                        <a:lstStyle/>
                        <a:p>
                          <a:pPr algn="ctr">
                            <a:lnSpc>
                              <a:spcPct val="107000"/>
                            </a:lnSpc>
                            <a:spcAft>
                              <a:spcPts val="800"/>
                            </a:spcAft>
                          </a:pPr>
                          <a:r>
                            <a:rPr lang="en-IN" sz="1100" dirty="0">
                              <a:effectLst/>
                            </a:rPr>
                            <a:t>Conjugate Priors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extLst>
                      <a:ext uri="{0D108BD9-81ED-4DB2-BD59-A6C34878D82A}">
                        <a16:rowId xmlns:a16="http://schemas.microsoft.com/office/drawing/2014/main" val="1422269364"/>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430435" r="-484138" b="-700000"/>
                          </a:stretch>
                        </a:blipFill>
                      </a:tcPr>
                    </a:tc>
                    <a:tc>
                      <a:txBody>
                        <a:bodyPr/>
                        <a:lstStyle/>
                        <a:p>
                          <a:endParaRPr lang="en-US"/>
                        </a:p>
                      </a:txBody>
                      <a:tcPr marL="66252" marR="66252" marT="0" marB="0">
                        <a:blipFill>
                          <a:blip r:embed="rId3"/>
                          <a:stretch>
                            <a:fillRect l="-194483" t="-430435" r="-384138" b="-700000"/>
                          </a:stretch>
                        </a:blipFill>
                      </a:tcPr>
                    </a:tc>
                    <a:tc>
                      <a:txBody>
                        <a:bodyPr/>
                        <a:lstStyle/>
                        <a:p>
                          <a:pPr algn="ctr">
                            <a:lnSpc>
                              <a:spcPct val="107000"/>
                            </a:lnSpc>
                            <a:spcAft>
                              <a:spcPts val="800"/>
                            </a:spcAft>
                          </a:pPr>
                          <a:r>
                            <a:rPr lang="en-IN" sz="1100">
                              <a:effectLst/>
                            </a:rPr>
                            <a:t>0.7740836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nSpc>
                              <a:spcPct val="107000"/>
                            </a:lnSpc>
                            <a:spcAft>
                              <a:spcPts val="800"/>
                            </a:spcAft>
                          </a:pPr>
                          <a:r>
                            <a:rPr lang="en-IN" sz="1100">
                              <a:effectLst/>
                            </a:rPr>
                            <a:t>0.24725838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430435" r="-1408" b="-700000"/>
                          </a:stretch>
                        </a:blipFill>
                      </a:tcPr>
                    </a:tc>
                    <a:extLst>
                      <a:ext uri="{0D108BD9-81ED-4DB2-BD59-A6C34878D82A}">
                        <a16:rowId xmlns:a16="http://schemas.microsoft.com/office/drawing/2014/main" val="2822123080"/>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530435" r="-484138" b="-600000"/>
                          </a:stretch>
                        </a:blipFill>
                      </a:tcPr>
                    </a:tc>
                    <a:tc>
                      <a:txBody>
                        <a:bodyPr/>
                        <a:lstStyle/>
                        <a:p>
                          <a:endParaRPr lang="en-US"/>
                        </a:p>
                      </a:txBody>
                      <a:tcPr marL="66252" marR="66252" marT="0" marB="0">
                        <a:blipFill>
                          <a:blip r:embed="rId3"/>
                          <a:stretch>
                            <a:fillRect l="-194483" t="-530435" r="-384138" b="-600000"/>
                          </a:stretch>
                        </a:blipFill>
                      </a:tcPr>
                    </a:tc>
                    <a:tc>
                      <a:txBody>
                        <a:bodyPr/>
                        <a:lstStyle/>
                        <a:p>
                          <a:pPr algn="ctr">
                            <a:lnSpc>
                              <a:spcPct val="107000"/>
                            </a:lnSpc>
                            <a:spcAft>
                              <a:spcPts val="800"/>
                            </a:spcAft>
                          </a:pPr>
                          <a:r>
                            <a:rPr lang="en-IN" sz="1100">
                              <a:effectLst/>
                            </a:rPr>
                            <a:t>0.5416410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0.16433659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530435" r="-1408" b="-600000"/>
                          </a:stretch>
                        </a:blipFill>
                      </a:tcPr>
                    </a:tc>
                    <a:extLst>
                      <a:ext uri="{0D108BD9-81ED-4DB2-BD59-A6C34878D82A}">
                        <a16:rowId xmlns:a16="http://schemas.microsoft.com/office/drawing/2014/main" val="1217947242"/>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630435" r="-484138" b="-500000"/>
                          </a:stretch>
                        </a:blipFill>
                      </a:tcPr>
                    </a:tc>
                    <a:tc>
                      <a:txBody>
                        <a:bodyPr/>
                        <a:lstStyle/>
                        <a:p>
                          <a:endParaRPr lang="en-US"/>
                        </a:p>
                      </a:txBody>
                      <a:tcPr marL="66252" marR="66252" marT="0" marB="0">
                        <a:blipFill>
                          <a:blip r:embed="rId3"/>
                          <a:stretch>
                            <a:fillRect l="-194483" t="-630435" r="-384138" b="-500000"/>
                          </a:stretch>
                        </a:blipFill>
                      </a:tcPr>
                    </a:tc>
                    <a:tc>
                      <a:txBody>
                        <a:bodyPr/>
                        <a:lstStyle/>
                        <a:p>
                          <a:pPr algn="ctr">
                            <a:lnSpc>
                              <a:spcPct val="107000"/>
                            </a:lnSpc>
                            <a:spcAft>
                              <a:spcPts val="800"/>
                            </a:spcAft>
                          </a:pPr>
                          <a:r>
                            <a:rPr lang="en-IN" sz="1100">
                              <a:effectLst/>
                            </a:rPr>
                            <a:t>1.4471726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0.31751664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630435" r="-1408" b="-500000"/>
                          </a:stretch>
                        </a:blipFill>
                      </a:tcPr>
                    </a:tc>
                    <a:extLst>
                      <a:ext uri="{0D108BD9-81ED-4DB2-BD59-A6C34878D82A}">
                        <a16:rowId xmlns:a16="http://schemas.microsoft.com/office/drawing/2014/main" val="3856045209"/>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741176" r="-484138" b="-407353"/>
                          </a:stretch>
                        </a:blipFill>
                      </a:tcPr>
                    </a:tc>
                    <a:tc>
                      <a:txBody>
                        <a:bodyPr/>
                        <a:lstStyle/>
                        <a:p>
                          <a:endParaRPr lang="en-US"/>
                        </a:p>
                      </a:txBody>
                      <a:tcPr marL="66252" marR="66252" marT="0" marB="0">
                        <a:blipFill>
                          <a:blip r:embed="rId3"/>
                          <a:stretch>
                            <a:fillRect l="-194483" t="-741176" r="-384138" b="-407353"/>
                          </a:stretch>
                        </a:blipFill>
                      </a:tcPr>
                    </a:tc>
                    <a:tc>
                      <a:txBody>
                        <a:bodyPr/>
                        <a:lstStyle/>
                        <a:p>
                          <a:pPr algn="ctr">
                            <a:lnSpc>
                              <a:spcPct val="107000"/>
                            </a:lnSpc>
                            <a:spcAft>
                              <a:spcPts val="800"/>
                            </a:spcAft>
                          </a:pPr>
                          <a:r>
                            <a:rPr lang="en-IN" sz="1100">
                              <a:effectLst/>
                            </a:rPr>
                            <a:t>1.4582942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0.24594242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741176" r="-1408" b="-407353"/>
                          </a:stretch>
                        </a:blipFill>
                      </a:tcPr>
                    </a:tc>
                    <a:extLst>
                      <a:ext uri="{0D108BD9-81ED-4DB2-BD59-A6C34878D82A}">
                        <a16:rowId xmlns:a16="http://schemas.microsoft.com/office/drawing/2014/main" val="1355699178"/>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828986" r="-484138" b="-301449"/>
                          </a:stretch>
                        </a:blipFill>
                      </a:tcPr>
                    </a:tc>
                    <a:tc>
                      <a:txBody>
                        <a:bodyPr/>
                        <a:lstStyle/>
                        <a:p>
                          <a:endParaRPr lang="en-US"/>
                        </a:p>
                      </a:txBody>
                      <a:tcPr marL="66252" marR="66252" marT="0" marB="0">
                        <a:blipFill>
                          <a:blip r:embed="rId3"/>
                          <a:stretch>
                            <a:fillRect l="-194483" t="-828986" r="-384138" b="-301449"/>
                          </a:stretch>
                        </a:blipFill>
                      </a:tcPr>
                    </a:tc>
                    <a:tc>
                      <a:txBody>
                        <a:bodyPr/>
                        <a:lstStyle/>
                        <a:p>
                          <a:pPr algn="ctr">
                            <a:lnSpc>
                              <a:spcPct val="107000"/>
                            </a:lnSpc>
                            <a:spcAft>
                              <a:spcPts val="800"/>
                            </a:spcAft>
                          </a:pPr>
                          <a:r>
                            <a:rPr lang="en-IN" sz="1100">
                              <a:effectLst/>
                            </a:rPr>
                            <a:t>1.3785908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0.20140338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828986" r="-1408" b="-301449"/>
                          </a:stretch>
                        </a:blipFill>
                      </a:tcPr>
                    </a:tc>
                    <a:extLst>
                      <a:ext uri="{0D108BD9-81ED-4DB2-BD59-A6C34878D82A}">
                        <a16:rowId xmlns:a16="http://schemas.microsoft.com/office/drawing/2014/main" val="3277907599"/>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928986" r="-484138" b="-201449"/>
                          </a:stretch>
                        </a:blipFill>
                      </a:tcPr>
                    </a:tc>
                    <a:tc>
                      <a:txBody>
                        <a:bodyPr/>
                        <a:lstStyle/>
                        <a:p>
                          <a:endParaRPr lang="en-US"/>
                        </a:p>
                      </a:txBody>
                      <a:tcPr marL="66252" marR="66252" marT="0" marB="0">
                        <a:blipFill>
                          <a:blip r:embed="rId3"/>
                          <a:stretch>
                            <a:fillRect l="-194483" t="-928986" r="-384138" b="-201449"/>
                          </a:stretch>
                        </a:blipFill>
                      </a:tcPr>
                    </a:tc>
                    <a:tc>
                      <a:txBody>
                        <a:bodyPr/>
                        <a:lstStyle/>
                        <a:p>
                          <a:pPr algn="ctr">
                            <a:lnSpc>
                              <a:spcPct val="107000"/>
                            </a:lnSpc>
                            <a:spcAft>
                              <a:spcPts val="800"/>
                            </a:spcAft>
                          </a:pPr>
                          <a:r>
                            <a:rPr lang="en-IN" sz="1100">
                              <a:effectLst/>
                            </a:rPr>
                            <a:t>1.7303319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0.09016895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928986" r="-1408" b="-201449"/>
                          </a:stretch>
                        </a:blipFill>
                      </a:tcPr>
                    </a:tc>
                    <a:extLst>
                      <a:ext uri="{0D108BD9-81ED-4DB2-BD59-A6C34878D82A}">
                        <a16:rowId xmlns:a16="http://schemas.microsoft.com/office/drawing/2014/main" val="1199615967"/>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1044118" r="-484138" b="-104412"/>
                          </a:stretch>
                        </a:blipFill>
                      </a:tcPr>
                    </a:tc>
                    <a:tc>
                      <a:txBody>
                        <a:bodyPr/>
                        <a:lstStyle/>
                        <a:p>
                          <a:endParaRPr lang="en-US"/>
                        </a:p>
                      </a:txBody>
                      <a:tcPr marL="66252" marR="66252" marT="0" marB="0">
                        <a:blipFill>
                          <a:blip r:embed="rId3"/>
                          <a:stretch>
                            <a:fillRect l="-194483" t="-1044118" r="-384138" b="-104412"/>
                          </a:stretch>
                        </a:blipFill>
                      </a:tcPr>
                    </a:tc>
                    <a:tc>
                      <a:txBody>
                        <a:bodyPr/>
                        <a:lstStyle/>
                        <a:p>
                          <a:pPr algn="ctr">
                            <a:lnSpc>
                              <a:spcPct val="107000"/>
                            </a:lnSpc>
                            <a:spcAft>
                              <a:spcPts val="800"/>
                            </a:spcAft>
                          </a:pPr>
                          <a:r>
                            <a:rPr lang="en-IN" sz="1100" dirty="0">
                              <a:effectLst/>
                            </a:rPr>
                            <a:t>1.8463182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0.05152346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1044118" r="-1408" b="-104412"/>
                          </a:stretch>
                        </a:blipFill>
                      </a:tcPr>
                    </a:tc>
                    <a:extLst>
                      <a:ext uri="{0D108BD9-81ED-4DB2-BD59-A6C34878D82A}">
                        <a16:rowId xmlns:a16="http://schemas.microsoft.com/office/drawing/2014/main" val="3588321632"/>
                      </a:ext>
                    </a:extLst>
                  </a:tr>
                  <a:tr h="418016">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94483" t="-1127536" r="-484138" b="-2899"/>
                          </a:stretch>
                        </a:blipFill>
                      </a:tcPr>
                    </a:tc>
                    <a:tc>
                      <a:txBody>
                        <a:bodyPr/>
                        <a:lstStyle/>
                        <a:p>
                          <a:endParaRPr lang="en-US"/>
                        </a:p>
                      </a:txBody>
                      <a:tcPr marL="66252" marR="66252" marT="0" marB="0">
                        <a:blipFill>
                          <a:blip r:embed="rId3"/>
                          <a:stretch>
                            <a:fillRect l="-194483" t="-1127536" r="-384138" b="-2899"/>
                          </a:stretch>
                        </a:blipFill>
                      </a:tcPr>
                    </a:tc>
                    <a:tc>
                      <a:txBody>
                        <a:bodyPr/>
                        <a:lstStyle/>
                        <a:p>
                          <a:pPr algn="ctr">
                            <a:lnSpc>
                              <a:spcPct val="107000"/>
                            </a:lnSpc>
                            <a:spcAft>
                              <a:spcPts val="800"/>
                            </a:spcAft>
                          </a:pPr>
                          <a:r>
                            <a:rPr lang="en-IN" sz="1100">
                              <a:effectLst/>
                            </a:rPr>
                            <a:t>1.9259461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pPr algn="ctr">
                            <a:lnSpc>
                              <a:spcPct val="107000"/>
                            </a:lnSpc>
                            <a:spcAft>
                              <a:spcPts val="800"/>
                            </a:spcAft>
                          </a:pPr>
                          <a:r>
                            <a:rPr lang="en-IN" sz="1100">
                              <a:effectLst/>
                            </a:rPr>
                            <a:t>0.02361808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52" marR="66252" marT="0" marB="0"/>
                    </a:tc>
                    <a:tc>
                      <a:txBody>
                        <a:bodyPr/>
                        <a:lstStyle/>
                        <a:p>
                          <a:endParaRPr lang="en-US"/>
                        </a:p>
                      </a:txBody>
                      <a:tcPr marL="66252" marR="66252" marT="0" marB="0">
                        <a:blipFill>
                          <a:blip r:embed="rId3"/>
                          <a:stretch>
                            <a:fillRect l="-245070" t="-1127536" r="-1408" b="-2899"/>
                          </a:stretch>
                        </a:blipFill>
                      </a:tcPr>
                    </a:tc>
                    <a:extLst>
                      <a:ext uri="{0D108BD9-81ED-4DB2-BD59-A6C34878D82A}">
                        <a16:rowId xmlns:a16="http://schemas.microsoft.com/office/drawing/2014/main" val="1573733071"/>
                      </a:ext>
                    </a:extLst>
                  </a:tr>
                </a:tbl>
              </a:graphicData>
            </a:graphic>
          </p:graphicFrame>
        </mc:Fallback>
      </mc:AlternateContent>
      <p:pic>
        <p:nvPicPr>
          <p:cNvPr id="7" name="Picture 6">
            <a:extLst>
              <a:ext uri="{FF2B5EF4-FFF2-40B4-BE49-F238E27FC236}">
                <a16:creationId xmlns:a16="http://schemas.microsoft.com/office/drawing/2014/main" id="{7F7515D9-432A-E821-B23F-C31E9BF10129}"/>
              </a:ext>
            </a:extLst>
          </p:cNvPr>
          <p:cNvPicPr>
            <a:picLocks noChangeAspect="1"/>
          </p:cNvPicPr>
          <p:nvPr/>
        </p:nvPicPr>
        <p:blipFill>
          <a:blip r:embed="rId4"/>
          <a:stretch>
            <a:fillRect/>
          </a:stretch>
        </p:blipFill>
        <p:spPr>
          <a:xfrm>
            <a:off x="6096000" y="1710877"/>
            <a:ext cx="5959972" cy="5111978"/>
          </a:xfrm>
          <a:prstGeom prst="rect">
            <a:avLst/>
          </a:prstGeom>
        </p:spPr>
      </p:pic>
    </p:spTree>
    <p:extLst>
      <p:ext uri="{BB962C8B-B14F-4D97-AF65-F5344CB8AC3E}">
        <p14:creationId xmlns:p14="http://schemas.microsoft.com/office/powerpoint/2010/main" val="194698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81CC9-07B6-0ADB-AE27-F2D6BC16CB3D}"/>
              </a:ext>
            </a:extLst>
          </p:cNvPr>
          <p:cNvSpPr txBox="1"/>
          <p:nvPr/>
        </p:nvSpPr>
        <p:spPr>
          <a:xfrm>
            <a:off x="1091952" y="479395"/>
            <a:ext cx="2086253" cy="461665"/>
          </a:xfrm>
          <a:prstGeom prst="rect">
            <a:avLst/>
          </a:prstGeom>
          <a:noFill/>
        </p:spPr>
        <p:txBody>
          <a:bodyPr wrap="square" rtlCol="0">
            <a:spAutoFit/>
          </a:bodyPr>
          <a:lstStyle/>
          <a:p>
            <a:r>
              <a:rPr lang="en-US" sz="2400" b="1" i="1" u="sng" dirty="0"/>
              <a:t>Findings:</a:t>
            </a:r>
            <a:endParaRPr lang="en-IN" sz="2400" b="1" i="1" u="sn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F89139-8EC6-82F2-9374-0E5B25CA195A}"/>
                  </a:ext>
                </a:extLst>
              </p:cNvPr>
              <p:cNvSpPr txBox="1"/>
              <p:nvPr/>
            </p:nvSpPr>
            <p:spPr>
              <a:xfrm>
                <a:off x="1091952" y="941060"/>
                <a:ext cx="10537795" cy="5818581"/>
              </a:xfrm>
              <a:prstGeom prst="rect">
                <a:avLst/>
              </a:prstGeom>
              <a:noFill/>
            </p:spPr>
            <p:txBody>
              <a:bodyPr wrap="square" rtlCol="0">
                <a:spAutoFit/>
              </a:bodyPr>
              <a:lstStyle/>
              <a:p>
                <a:pPr marL="342900" lvl="0" indent="-342900" algn="just">
                  <a:lnSpc>
                    <a:spcPct val="107000"/>
                  </a:lnSpc>
                  <a:spcAft>
                    <a:spcPts val="800"/>
                  </a:spcAft>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incorporate the additional information about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that it is itself a random variable, then Bayes estimator performs better than Maximum Likelihood estimator in terms of standard errors of the estimators and the Bayes estimates are close to the actual value of the parameter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than that of Maximum likelihood estimates.</a:t>
                </a:r>
              </a:p>
              <a:p>
                <a:pPr marL="285750" indent="-285750">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all the conjugate priors, the standard error of the Bayes estimators is lower than that of the Maximum Likelihood estimators.</a:t>
                </a:r>
              </a:p>
              <a:p>
                <a:pPr marL="285750" indent="-285750">
                  <a:buFont typeface="Wingdings" panose="05000000000000000000" pitchFamily="2" charset="2"/>
                  <a:buChar char="v"/>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 the actual value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oMath>
                </a14:m>
                <a:r>
                  <a:rPr lang="en-IN" dirty="0">
                    <a:latin typeface="Times New Roman" panose="02020603050405020304" pitchFamily="18" charset="0"/>
                    <a:cs typeface="Times New Roman" panose="02020603050405020304" pitchFamily="18" charset="0"/>
                  </a:rPr>
                  <a:t> is 2 i.e., </a:t>
                </a:r>
                <a14:m>
                  <m:oMath xmlns:m="http://schemas.openxmlformats.org/officeDocument/2006/math">
                    <m:r>
                      <a:rPr lang="en-IN" i="1">
                        <a:latin typeface="Cambria Math" panose="02040503050406030204" pitchFamily="18" charset="0"/>
                      </a:rPr>
                      <m:t>𝜎</m:t>
                    </m:r>
                    <m:r>
                      <a:rPr lang="en-IN" i="1">
                        <a:latin typeface="Cambria Math" panose="02040503050406030204" pitchFamily="18" charset="0"/>
                      </a:rPr>
                      <m:t>≃1.414</m:t>
                    </m:r>
                  </m:oMath>
                </a14:m>
                <a:r>
                  <a:rPr lang="en-IN" dirty="0">
                    <a:latin typeface="Times New Roman" panose="02020603050405020304" pitchFamily="18" charset="0"/>
                    <a:cs typeface="Times New Roman" panose="02020603050405020304" pitchFamily="18" charset="0"/>
                  </a:rPr>
                  <a:t>, the conjugate priors that have more weight around the value </a:t>
                </a:r>
                <a14:m>
                  <m:oMath xmlns:m="http://schemas.openxmlformats.org/officeDocument/2006/math">
                    <m:r>
                      <a:rPr lang="en-IN" i="1">
                        <a:latin typeface="Cambria Math" panose="02040503050406030204" pitchFamily="18" charset="0"/>
                      </a:rPr>
                      <m:t>1.414</m:t>
                    </m:r>
                  </m:oMath>
                </a14:m>
                <a:r>
                  <a:rPr lang="en-IN" dirty="0">
                    <a:latin typeface="Times New Roman" panose="02020603050405020304" pitchFamily="18" charset="0"/>
                    <a:cs typeface="Times New Roman" panose="02020603050405020304" pitchFamily="18" charset="0"/>
                  </a:rPr>
                  <a:t>, are more appropriate than the others. From the graphs of different conjugate priors, it is seen that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d>
                      <m:dPr>
                        <m:ctrlPr>
                          <a:rPr lang="en-IN" i="1">
                            <a:latin typeface="Cambria Math" panose="02040503050406030204" pitchFamily="18" charset="0"/>
                          </a:rPr>
                        </m:ctrlPr>
                      </m:dPr>
                      <m:e>
                        <m:r>
                          <a:rPr lang="en-IN" i="1">
                            <a:latin typeface="Cambria Math" panose="02040503050406030204" pitchFamily="18" charset="0"/>
                          </a:rPr>
                          <m:t>5,9</m:t>
                        </m:r>
                      </m:e>
                    </m:d>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d>
                      <m:dPr>
                        <m:ctrlPr>
                          <a:rPr lang="en-IN" i="1">
                            <a:latin typeface="Cambria Math" panose="02040503050406030204" pitchFamily="18" charset="0"/>
                          </a:rPr>
                        </m:ctrlPr>
                      </m:dPr>
                      <m:e>
                        <m:r>
                          <a:rPr lang="en-IN" i="1">
                            <a:latin typeface="Cambria Math" panose="02040503050406030204" pitchFamily="18" charset="0"/>
                          </a:rPr>
                          <m:t>20,39</m:t>
                        </m:r>
                      </m:e>
                    </m:d>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r>
                      <a:rPr lang="en-IN" i="1">
                        <a:latin typeface="Cambria Math" panose="02040503050406030204" pitchFamily="18" charset="0"/>
                      </a:rPr>
                      <m:t>(40,79)</m:t>
                    </m:r>
                  </m:oMath>
                </a14:m>
                <a:r>
                  <a:rPr lang="en-IN" dirty="0">
                    <a:latin typeface="Times New Roman" panose="02020603050405020304" pitchFamily="18" charset="0"/>
                    <a:cs typeface="Times New Roman" panose="02020603050405020304" pitchFamily="18" charset="0"/>
                  </a:rPr>
                  <a:t> and the conjugate prior distribution </a:t>
                </a:r>
                <a14:m>
                  <m:oMath xmlns:m="http://schemas.openxmlformats.org/officeDocument/2006/math">
                    <m:r>
                      <a:rPr lang="en-IN" i="1">
                        <a:latin typeface="Cambria Math" panose="02040503050406030204" pitchFamily="18" charset="0"/>
                      </a:rPr>
                      <m:t>𝐼𝑛𝑣𝑒𝑟𝑠𝑒</m:t>
                    </m:r>
                    <m:r>
                      <a:rPr lang="en-IN" i="1">
                        <a:latin typeface="Cambria Math" panose="02040503050406030204" pitchFamily="18" charset="0"/>
                      </a:rPr>
                      <m:t> </m:t>
                    </m:r>
                    <m:r>
                      <a:rPr lang="en-IN" i="1">
                        <a:latin typeface="Cambria Math" panose="02040503050406030204" pitchFamily="18" charset="0"/>
                      </a:rPr>
                      <m:t>𝐺𝑎𝑚𝑚𝑎</m:t>
                    </m:r>
                    <m:r>
                      <a:rPr lang="en-IN" i="1">
                        <a:latin typeface="Cambria Math" panose="02040503050406030204" pitchFamily="18" charset="0"/>
                      </a:rPr>
                      <m:t>(90,179)</m:t>
                    </m:r>
                  </m:oMath>
                </a14:m>
                <a:r>
                  <a:rPr lang="en-IN" dirty="0">
                    <a:latin typeface="Times New Roman" panose="02020603050405020304" pitchFamily="18" charset="0"/>
                    <a:cs typeface="Times New Roman" panose="02020603050405020304" pitchFamily="18" charset="0"/>
                  </a:rPr>
                  <a:t> have high density in the region  </a:t>
                </a:r>
                <a14:m>
                  <m:oMath xmlns:m="http://schemas.openxmlformats.org/officeDocument/2006/math">
                    <m:r>
                      <a:rPr lang="en-IN" i="1">
                        <a:latin typeface="Cambria Math" panose="02040503050406030204" pitchFamily="18" charset="0"/>
                      </a:rPr>
                      <m:t>1&lt;</m:t>
                    </m:r>
                    <m:r>
                      <a:rPr lang="en-IN">
                        <a:latin typeface="Cambria Math" panose="02040503050406030204" pitchFamily="18" charset="0"/>
                      </a:rPr>
                      <m:t> </m:t>
                    </m:r>
                    <m:r>
                      <a:rPr lang="en-IN" i="1">
                        <a:latin typeface="Cambria Math" panose="02040503050406030204" pitchFamily="18" charset="0"/>
                      </a:rPr>
                      <m:t>𝜎</m:t>
                    </m:r>
                    <m:r>
                      <a:rPr lang="en-IN">
                        <a:latin typeface="Cambria Math" panose="02040503050406030204" pitchFamily="18" charset="0"/>
                      </a:rPr>
                      <m:t> </m:t>
                    </m:r>
                    <m:r>
                      <a:rPr lang="en-IN" i="1">
                        <a:latin typeface="Cambria Math" panose="02040503050406030204" pitchFamily="18" charset="0"/>
                      </a:rPr>
                      <m:t>&lt;2</m:t>
                    </m:r>
                  </m:oMath>
                </a14:m>
                <a:r>
                  <a:rPr lang="en-IN" dirty="0">
                    <a:latin typeface="Times New Roman" panose="02020603050405020304" pitchFamily="18" charset="0"/>
                    <a:cs typeface="Times New Roman" panose="02020603050405020304" pitchFamily="18" charset="0"/>
                  </a:rPr>
                  <a:t>. So, by considering these priors we can get better Bayes estimates than the others</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Those Bayes estimators corresponding to the conjugate priors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row’s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graphs), which ensures high concentration of the values of standard deviation </a:t>
                </a:r>
                <a14:m>
                  <m:oMath xmlns:m="http://schemas.openxmlformats.org/officeDocument/2006/math">
                    <m:r>
                      <a:rPr lang="en-IN" i="1">
                        <a:latin typeface="Cambria Math" panose="02040503050406030204" pitchFamily="18" charset="0"/>
                      </a:rPr>
                      <m:t>𝜎</m:t>
                    </m:r>
                  </m:oMath>
                </a14:m>
                <a:r>
                  <a:rPr lang="en-IN" dirty="0">
                    <a:latin typeface="Times New Roman" panose="02020603050405020304" pitchFamily="18" charset="0"/>
                    <a:cs typeface="Times New Roman" panose="02020603050405020304" pitchFamily="18" charset="0"/>
                  </a:rPr>
                  <a:t> around the value 1.414 gives better Bayes estimates with low standard deviations than the Bayes estimators corresponding to the conjugate priors (1</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row’s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graphs and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row’s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 which ensures moderate concentration of the values of standard deviation </a:t>
                </a:r>
                <a14:m>
                  <m:oMath xmlns:m="http://schemas.openxmlformats.org/officeDocument/2006/math">
                    <m:r>
                      <a:rPr lang="en-IN" i="1">
                        <a:latin typeface="Cambria Math" panose="02040503050406030204" pitchFamily="18" charset="0"/>
                      </a:rPr>
                      <m:t>𝜎</m:t>
                    </m:r>
                  </m:oMath>
                </a14:m>
                <a:r>
                  <a:rPr lang="en-IN" dirty="0">
                    <a:latin typeface="Times New Roman" panose="02020603050405020304" pitchFamily="18" charset="0"/>
                    <a:cs typeface="Times New Roman" panose="02020603050405020304" pitchFamily="18" charset="0"/>
                  </a:rPr>
                  <a:t> around the value 1.414.</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8F89139-8EC6-82F2-9374-0E5B25CA195A}"/>
                  </a:ext>
                </a:extLst>
              </p:cNvPr>
              <p:cNvSpPr txBox="1">
                <a:spLocks noRot="1" noChangeAspect="1" noMove="1" noResize="1" noEditPoints="1" noAdjustHandles="1" noChangeArrowheads="1" noChangeShapeType="1" noTextEdit="1"/>
              </p:cNvSpPr>
              <p:nvPr/>
            </p:nvSpPr>
            <p:spPr>
              <a:xfrm>
                <a:off x="1091952" y="941060"/>
                <a:ext cx="10537795" cy="5818581"/>
              </a:xfrm>
              <a:prstGeom prst="rect">
                <a:avLst/>
              </a:prstGeom>
              <a:blipFill>
                <a:blip r:embed="rId2"/>
                <a:stretch>
                  <a:fillRect l="-347" t="-524" r="-868"/>
                </a:stretch>
              </a:blipFill>
            </p:spPr>
            <p:txBody>
              <a:bodyPr/>
              <a:lstStyle/>
              <a:p>
                <a:r>
                  <a:rPr lang="en-IN">
                    <a:noFill/>
                  </a:rPr>
                  <a:t> </a:t>
                </a:r>
              </a:p>
            </p:txBody>
          </p:sp>
        </mc:Fallback>
      </mc:AlternateContent>
    </p:spTree>
    <p:extLst>
      <p:ext uri="{BB962C8B-B14F-4D97-AF65-F5344CB8AC3E}">
        <p14:creationId xmlns:p14="http://schemas.microsoft.com/office/powerpoint/2010/main" val="75757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ADCB9-6494-EA1C-C857-CD45F463536C}"/>
              </a:ext>
            </a:extLst>
          </p:cNvPr>
          <p:cNvSpPr txBox="1"/>
          <p:nvPr/>
        </p:nvSpPr>
        <p:spPr>
          <a:xfrm>
            <a:off x="737245" y="862365"/>
            <a:ext cx="2824684" cy="769441"/>
          </a:xfrm>
          <a:prstGeom prst="rect">
            <a:avLst/>
          </a:prstGeom>
          <a:noFill/>
        </p:spPr>
        <p:txBody>
          <a:bodyPr wrap="none" rtlCol="0">
            <a:spAutoFit/>
          </a:bodyPr>
          <a:lstStyle/>
          <a:p>
            <a:r>
              <a:rPr lang="en-IN" sz="4400" i="1" u="sng"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B85C04D9-79D5-7EBB-6EFF-096452DD01E2}"/>
              </a:ext>
            </a:extLst>
          </p:cNvPr>
          <p:cNvSpPr txBox="1"/>
          <p:nvPr/>
        </p:nvSpPr>
        <p:spPr>
          <a:xfrm>
            <a:off x="737245" y="1924414"/>
            <a:ext cx="11126123" cy="4515980"/>
          </a:xfrm>
          <a:prstGeom prst="rect">
            <a:avLst/>
          </a:prstGeom>
          <a:noFill/>
        </p:spPr>
        <p:txBody>
          <a:bodyPr wrap="none" rtlCol="0">
            <a:spAutoFit/>
          </a:bodyPr>
          <a:lstStyle/>
          <a:p>
            <a:pPr marL="285750" lvl="0" indent="-285750" algn="just">
              <a:lnSpc>
                <a:spcPct val="107000"/>
              </a:lnSpc>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Introduction To The Theory Of Statistics – Alexander M. Mood, Franklin A. Graybill,</a:t>
            </a: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Duane C.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Boes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0" indent="-285750" algn="just">
              <a:lnSpc>
                <a:spcPct val="107000"/>
              </a:lnSpc>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Introduction To Bayesian Statistics – William M.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Bolstad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James M. Curran</a:t>
            </a: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0" indent="-285750" algn="just">
              <a:lnSpc>
                <a:spcPct val="107000"/>
              </a:lnSpc>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 Introduction to Statistical Learning – Gareth James, Daniela Witten, Trevor Hastie,</a:t>
            </a: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Robert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Tibshirani</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0" indent="-285750" algn="just">
              <a:lnSpc>
                <a:spcPct val="107000"/>
              </a:lnSpc>
              <a:buFont typeface="Wingdings" panose="05000000000000000000" pitchFamily="2" charset="2"/>
              <a:buChar char="v"/>
            </a:pPr>
            <a:r>
              <a:rPr lang="en-IN"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https://en.wikipedia.org/wiki/Conjugate_prior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113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E8FF8-205A-1A68-F29D-E3C5395074F6}"/>
              </a:ext>
            </a:extLst>
          </p:cNvPr>
          <p:cNvSpPr txBox="1"/>
          <p:nvPr/>
        </p:nvSpPr>
        <p:spPr>
          <a:xfrm>
            <a:off x="4395855" y="612560"/>
            <a:ext cx="3400290" cy="584775"/>
          </a:xfrm>
          <a:prstGeom prst="rect">
            <a:avLst/>
          </a:prstGeom>
          <a:noFill/>
        </p:spPr>
        <p:txBody>
          <a:bodyPr wrap="none" rtlCol="0">
            <a:spAutoFit/>
          </a:bodyPr>
          <a:lstStyle/>
          <a:p>
            <a:pPr algn="ctr"/>
            <a:r>
              <a:rPr lang="en-IN" sz="3200" u="sng" dirty="0">
                <a:latin typeface="Times New Roman" panose="02020603050405020304" pitchFamily="18" charset="0"/>
                <a:cs typeface="Times New Roman" panose="02020603050405020304" pitchFamily="18" charset="0"/>
              </a:rPr>
              <a:t>Acknowledgement</a:t>
            </a:r>
          </a:p>
        </p:txBody>
      </p:sp>
      <p:sp>
        <p:nvSpPr>
          <p:cNvPr id="3" name="TextBox 2">
            <a:extLst>
              <a:ext uri="{FF2B5EF4-FFF2-40B4-BE49-F238E27FC236}">
                <a16:creationId xmlns:a16="http://schemas.microsoft.com/office/drawing/2014/main" id="{2CD276CA-FFCE-4772-AB6E-362A661C1FA0}"/>
              </a:ext>
            </a:extLst>
          </p:cNvPr>
          <p:cNvSpPr txBox="1"/>
          <p:nvPr/>
        </p:nvSpPr>
        <p:spPr>
          <a:xfrm>
            <a:off x="607441" y="1491447"/>
            <a:ext cx="11223842" cy="3477875"/>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First of all I would like to thank and acknowledge </a:t>
            </a:r>
            <a:r>
              <a:rPr lang="en-IN" sz="2000" b="1" dirty="0">
                <a:latin typeface="Times New Roman" panose="02020603050405020304" pitchFamily="18" charset="0"/>
                <a:cs typeface="Times New Roman" panose="02020603050405020304" pitchFamily="18" charset="0"/>
              </a:rPr>
              <a:t>Reverent Father Principle </a:t>
            </a:r>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Dominic Savio. S.J. </a:t>
            </a:r>
            <a:r>
              <a:rPr lang="en-IN" sz="2000" dirty="0">
                <a:latin typeface="Times New Roman" panose="02020603050405020304" pitchFamily="18" charset="0"/>
                <a:cs typeface="Times New Roman" panose="02020603050405020304" pitchFamily="18" charset="0"/>
              </a:rPr>
              <a:t>for </a:t>
            </a:r>
          </a:p>
          <a:p>
            <a:pPr algn="just"/>
            <a:r>
              <a:rPr lang="en-IN" sz="2000" dirty="0">
                <a:latin typeface="Times New Roman" panose="02020603050405020304" pitchFamily="18" charset="0"/>
                <a:cs typeface="Times New Roman" panose="02020603050405020304" pitchFamily="18" charset="0"/>
              </a:rPr>
              <a:t>his blessings throughout the years in this college.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 must acknowledge my project supervisor </a:t>
            </a:r>
            <a:r>
              <a:rPr lang="en-IN" sz="2000" b="1" dirty="0">
                <a:latin typeface="Times New Roman" panose="02020603050405020304" pitchFamily="18" charset="0"/>
                <a:cs typeface="Times New Roman" panose="02020603050405020304" pitchFamily="18" charset="0"/>
              </a:rPr>
              <a:t>Prof. Pallabi Ghosh </a:t>
            </a:r>
            <a:r>
              <a:rPr lang="en-IN" sz="2000" dirty="0">
                <a:latin typeface="Times New Roman" panose="02020603050405020304" pitchFamily="18" charset="0"/>
                <a:cs typeface="Times New Roman" panose="02020603050405020304" pitchFamily="18" charset="0"/>
              </a:rPr>
              <a:t>for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her immense support, guidance and </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valuable advice to complete this dissertation paper which have really enriched the content of my </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dissertation work.</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 would also like to thank all the other professors of the </a:t>
            </a:r>
            <a:r>
              <a:rPr lang="en-IN" sz="2000" b="1" dirty="0">
                <a:latin typeface="Times New Roman" panose="02020603050405020304" pitchFamily="18" charset="0"/>
                <a:cs typeface="Times New Roman" panose="02020603050405020304" pitchFamily="18" charset="0"/>
              </a:rPr>
              <a:t>Department of Statistics</a:t>
            </a:r>
            <a:r>
              <a:rPr lang="en-IN" sz="20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who all have helped me </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 develop the mindset prone to research, which has made it possible for me to complete this project.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Finally, I must thank my </a:t>
            </a:r>
            <a:r>
              <a:rPr lang="en-IN" sz="2000" b="1" dirty="0">
                <a:latin typeface="Times New Roman" panose="02020603050405020304" pitchFamily="18" charset="0"/>
                <a:cs typeface="Times New Roman" panose="02020603050405020304" pitchFamily="18" charset="0"/>
              </a:rPr>
              <a:t>parents</a:t>
            </a:r>
            <a:r>
              <a:rPr lang="en-IN" sz="2000" dirty="0">
                <a:latin typeface="Times New Roman" panose="02020603050405020304" pitchFamily="18" charset="0"/>
                <a:cs typeface="Times New Roman" panose="02020603050405020304" pitchFamily="18" charset="0"/>
              </a:rPr>
              <a:t> and </a:t>
            </a:r>
            <a:r>
              <a:rPr lang="en-IN" sz="2000" b="1" dirty="0">
                <a:latin typeface="Times New Roman" panose="02020603050405020304" pitchFamily="18" charset="0"/>
                <a:cs typeface="Times New Roman" panose="02020603050405020304" pitchFamily="18" charset="0"/>
              </a:rPr>
              <a:t>friends</a:t>
            </a:r>
            <a:r>
              <a:rPr lang="en-IN" sz="2000" dirty="0">
                <a:latin typeface="Times New Roman" panose="02020603050405020304" pitchFamily="18" charset="0"/>
                <a:cs typeface="Times New Roman" panose="02020603050405020304" pitchFamily="18" charset="0"/>
              </a:rPr>
              <a:t> for their constant support throughout my undergraduate days.</a:t>
            </a:r>
          </a:p>
        </p:txBody>
      </p:sp>
    </p:spTree>
    <p:extLst>
      <p:ext uri="{BB962C8B-B14F-4D97-AF65-F5344CB8AC3E}">
        <p14:creationId xmlns:p14="http://schemas.microsoft.com/office/powerpoint/2010/main" val="2257088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83DD3-CC39-405B-86C7-217D39BDEEF9}"/>
              </a:ext>
            </a:extLst>
          </p:cNvPr>
          <p:cNvSpPr txBox="1"/>
          <p:nvPr/>
        </p:nvSpPr>
        <p:spPr>
          <a:xfrm>
            <a:off x="3752121" y="2334827"/>
            <a:ext cx="4687758" cy="1323439"/>
          </a:xfrm>
          <a:prstGeom prst="rect">
            <a:avLst/>
          </a:prstGeom>
          <a:noFill/>
        </p:spPr>
        <p:txBody>
          <a:bodyPr wrap="none" rtlCol="0">
            <a:sp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4065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F1CDCBC-1348-4846-87C2-7FF3004B989F}"/>
                  </a:ext>
                </a:extLst>
              </p:cNvPr>
              <p:cNvSpPr txBox="1"/>
              <p:nvPr/>
            </p:nvSpPr>
            <p:spPr>
              <a:xfrm>
                <a:off x="1651247" y="1251751"/>
                <a:ext cx="9467857"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Assume that some characteristic of the elements in a population can be represented by a random variable X whose probability mass function or the probability density function is </a:t>
                </a: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𝜃</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the form of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is assumed to be known except that it contains an unknown parameter 𝜃.</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Let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 the realisation of a random sample </a:t>
                </a:r>
                <a14:m>
                  <m:oMath xmlns:m="http://schemas.openxmlformats.org/officeDocument/2006/math">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𝑛</m:t>
                        </m:r>
                      </m:sub>
                    </m:sSub>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from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rPr>
                  <a:t>Point Estimation takes into account to pick a suitable statistic, a function of sample observations, that best estimates the unknown population parameter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en-US" sz="1800" dirty="0">
                    <a:effectLst/>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v"/>
                </a:pPr>
                <a:endParaRPr lang="en-US" dirty="0">
                  <a:latin typeface="Times New Roman" panose="02020603050405020304" pitchFamily="18" charset="0"/>
                </a:endParaRPr>
              </a:p>
              <a:p>
                <a:pPr marL="285750" indent="-285750">
                  <a:buFont typeface="Wingdings" panose="05000000000000000000" pitchFamily="2" charset="2"/>
                  <a:buChar char="v"/>
                </a:pPr>
                <a:endParaRPr lang="en-IN" dirty="0"/>
              </a:p>
            </p:txBody>
          </p:sp>
        </mc:Choice>
        <mc:Fallback xmlns="">
          <p:sp>
            <p:nvSpPr>
              <p:cNvPr id="2" name="TextBox 1">
                <a:extLst>
                  <a:ext uri="{FF2B5EF4-FFF2-40B4-BE49-F238E27FC236}">
                    <a16:creationId xmlns:a16="http://schemas.microsoft.com/office/drawing/2014/main" id="{7F1CDCBC-1348-4846-87C2-7FF3004B989F}"/>
                  </a:ext>
                </a:extLst>
              </p:cNvPr>
              <p:cNvSpPr txBox="1">
                <a:spLocks noRot="1" noChangeAspect="1" noMove="1" noResize="1" noEditPoints="1" noAdjustHandles="1" noChangeArrowheads="1" noChangeShapeType="1" noTextEdit="1"/>
              </p:cNvSpPr>
              <p:nvPr/>
            </p:nvSpPr>
            <p:spPr>
              <a:xfrm>
                <a:off x="1651247" y="1251751"/>
                <a:ext cx="9467857" cy="2862322"/>
              </a:xfrm>
              <a:prstGeom prst="rect">
                <a:avLst/>
              </a:prstGeom>
              <a:blipFill>
                <a:blip r:embed="rId2"/>
                <a:stretch>
                  <a:fillRect l="-451" t="-1064"/>
                </a:stretch>
              </a:blipFill>
            </p:spPr>
            <p:txBody>
              <a:bodyPr/>
              <a:lstStyle/>
              <a:p>
                <a:r>
                  <a:rPr lang="en-IN">
                    <a:noFill/>
                  </a:rPr>
                  <a:t> </a:t>
                </a:r>
              </a:p>
            </p:txBody>
          </p:sp>
        </mc:Fallback>
      </mc:AlternateContent>
      <p:graphicFrame>
        <p:nvGraphicFramePr>
          <p:cNvPr id="4" name="Diagram 3">
            <a:extLst>
              <a:ext uri="{FF2B5EF4-FFF2-40B4-BE49-F238E27FC236}">
                <a16:creationId xmlns:a16="http://schemas.microsoft.com/office/drawing/2014/main" id="{9A34B576-56D7-4C73-B455-64E41DCC7809}"/>
              </a:ext>
            </a:extLst>
          </p:cNvPr>
          <p:cNvGraphicFramePr/>
          <p:nvPr>
            <p:extLst>
              <p:ext uri="{D42A27DB-BD31-4B8C-83A1-F6EECF244321}">
                <p14:modId xmlns:p14="http://schemas.microsoft.com/office/powerpoint/2010/main" val="4194765493"/>
              </p:ext>
            </p:extLst>
          </p:nvPr>
        </p:nvGraphicFramePr>
        <p:xfrm>
          <a:off x="1651247" y="3515557"/>
          <a:ext cx="9467857" cy="2530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78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AB4C376-3D7B-4CCF-8C7B-9C3C8254A95A}"/>
              </a:ext>
            </a:extLst>
          </p:cNvPr>
          <p:cNvGraphicFramePr/>
          <p:nvPr>
            <p:extLst>
              <p:ext uri="{D42A27DB-BD31-4B8C-83A1-F6EECF244321}">
                <p14:modId xmlns:p14="http://schemas.microsoft.com/office/powerpoint/2010/main" val="1130376275"/>
              </p:ext>
            </p:extLst>
          </p:nvPr>
        </p:nvGraphicFramePr>
        <p:xfrm>
          <a:off x="2032000" y="1731146"/>
          <a:ext cx="8567938" cy="3773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0904B6E-89B8-43EF-8D81-AA0727015040}"/>
              </a:ext>
            </a:extLst>
          </p:cNvPr>
          <p:cNvSpPr txBox="1"/>
          <p:nvPr/>
        </p:nvSpPr>
        <p:spPr>
          <a:xfrm>
            <a:off x="2210540" y="2335991"/>
            <a:ext cx="1420428" cy="830997"/>
          </a:xfrm>
          <a:prstGeom prst="rect">
            <a:avLst/>
          </a:prstGeom>
          <a:noFill/>
        </p:spPr>
        <p:txBody>
          <a:bodyPr wrap="square" rtlCol="0">
            <a:spAutoFit/>
          </a:bodyPr>
          <a:lstStyle/>
          <a:p>
            <a:r>
              <a:rPr lang="en-IN" sz="2400" dirty="0"/>
              <a:t>Classical Approach</a:t>
            </a:r>
          </a:p>
        </p:txBody>
      </p:sp>
      <p:sp>
        <p:nvSpPr>
          <p:cNvPr id="4" name="TextBox 3">
            <a:extLst>
              <a:ext uri="{FF2B5EF4-FFF2-40B4-BE49-F238E27FC236}">
                <a16:creationId xmlns:a16="http://schemas.microsoft.com/office/drawing/2014/main" id="{C01FEE31-F833-495D-BAE9-4B8BEEA903B4}"/>
              </a:ext>
            </a:extLst>
          </p:cNvPr>
          <p:cNvSpPr txBox="1"/>
          <p:nvPr/>
        </p:nvSpPr>
        <p:spPr>
          <a:xfrm>
            <a:off x="2210540" y="3920073"/>
            <a:ext cx="1420428" cy="830997"/>
          </a:xfrm>
          <a:prstGeom prst="rect">
            <a:avLst/>
          </a:prstGeom>
          <a:noFill/>
        </p:spPr>
        <p:txBody>
          <a:bodyPr wrap="square" rtlCol="0">
            <a:spAutoFit/>
          </a:bodyPr>
          <a:lstStyle/>
          <a:p>
            <a:r>
              <a:rPr lang="en-IN" sz="2400" dirty="0"/>
              <a:t>Bayesian Approach</a:t>
            </a:r>
          </a:p>
        </p:txBody>
      </p:sp>
    </p:spTree>
    <p:extLst>
      <p:ext uri="{BB962C8B-B14F-4D97-AF65-F5344CB8AC3E}">
        <p14:creationId xmlns:p14="http://schemas.microsoft.com/office/powerpoint/2010/main" val="314682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30D91-2C29-ADFC-4837-7153481A7601}"/>
              </a:ext>
            </a:extLst>
          </p:cNvPr>
          <p:cNvSpPr txBox="1"/>
          <p:nvPr/>
        </p:nvSpPr>
        <p:spPr>
          <a:xfrm>
            <a:off x="762203" y="2030017"/>
            <a:ext cx="10667594" cy="2246769"/>
          </a:xfrm>
          <a:prstGeom prst="rect">
            <a:avLst/>
          </a:prstGeom>
          <a:noFill/>
        </p:spPr>
        <p:txBody>
          <a:bodyPr wrap="square" rtlCol="0" anchor="ctr">
            <a:spAutoFit/>
          </a:bodyPr>
          <a:lstStyle/>
          <a:p>
            <a:pPr algn="just"/>
            <a:r>
              <a:rPr lang="en-US" sz="2800" dirty="0">
                <a:latin typeface="Times New Roman" panose="02020603050405020304" pitchFamily="18" charset="0"/>
                <a:cs typeface="Times New Roman" panose="02020603050405020304" pitchFamily="18" charset="0"/>
              </a:rPr>
              <a:t>Now we will consider some standard distributions which will contain an unknown parameter. After that, we will try to estimate the unknown parameter by Maximum Likelihood Estimator in support of Classical approach and by Posterior Mean(Bayes Estimator) in support of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Bayesian approach.</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5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B4151A-AB04-2637-2C51-96D5B158F59E}"/>
                  </a:ext>
                </a:extLst>
              </p:cNvPr>
              <p:cNvSpPr txBox="1"/>
              <p:nvPr/>
            </p:nvSpPr>
            <p:spPr>
              <a:xfrm>
                <a:off x="870012" y="861134"/>
                <a:ext cx="10326288" cy="461665"/>
              </a:xfrm>
              <a:prstGeom prst="rect">
                <a:avLst/>
              </a:prstGeom>
              <a:noFill/>
            </p:spPr>
            <p:txBody>
              <a:bodyPr wrap="none" rtlCol="0">
                <a:spAutoFit/>
              </a:bodyPr>
              <a:lstStyle/>
              <a:p>
                <a:r>
                  <a:rPr lang="en-IN" sz="2400" b="1" dirty="0">
                    <a:effectLst/>
                    <a:latin typeface="Times New Roman" panose="02020603050405020304" pitchFamily="18" charset="0"/>
                    <a:ea typeface="Calibri" panose="020F0502020204030204" pitchFamily="34" charset="0"/>
                  </a:rPr>
                  <a:t>When the population distribution follows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𝑩𝒊𝒏𝒐𝒎𝒊𝒂𝒍</m:t>
                    </m:r>
                    <m:d>
                      <m:dPr>
                        <m:ctrlPr>
                          <a:rPr lang="en-IN" sz="2400" b="1" i="1">
                            <a:effectLst/>
                            <a:latin typeface="Cambria Math" panose="02040503050406030204" pitchFamily="18" charset="0"/>
                            <a:cs typeface="Times New Roman" panose="02020603050405020304" pitchFamily="18" charset="0"/>
                          </a:rPr>
                        </m:ctrlPr>
                      </m:d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𝒎</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𝒑</m:t>
                        </m:r>
                      </m:e>
                    </m:d>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400" b="1" dirty="0">
                    <a:effectLst/>
                    <a:latin typeface="Times New Roman" panose="02020603050405020304" pitchFamily="18" charset="0"/>
                    <a:ea typeface="Times New Roman" panose="02020603050405020304" pitchFamily="18" charset="0"/>
                  </a:rPr>
                  <a:t>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&lt;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𝒑</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&lt;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𝒎</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𝝐</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ℕ</m:t>
                    </m:r>
                  </m:oMath>
                </a14:m>
                <a:r>
                  <a:rPr lang="en-IN" sz="2400" b="1" dirty="0">
                    <a:effectLst/>
                    <a:latin typeface="Times New Roman" panose="02020603050405020304" pitchFamily="18" charset="0"/>
                    <a:ea typeface="Calibri" panose="020F0502020204030204" pitchFamily="34" charset="0"/>
                  </a:rPr>
                  <a:t>:</a:t>
                </a:r>
                <a:endParaRPr lang="en-IN" sz="2400" dirty="0"/>
              </a:p>
            </p:txBody>
          </p:sp>
        </mc:Choice>
        <mc:Fallback xmlns="">
          <p:sp>
            <p:nvSpPr>
              <p:cNvPr id="2" name="TextBox 1">
                <a:extLst>
                  <a:ext uri="{FF2B5EF4-FFF2-40B4-BE49-F238E27FC236}">
                    <a16:creationId xmlns:a16="http://schemas.microsoft.com/office/drawing/2014/main" id="{80B4151A-AB04-2637-2C51-96D5B158F59E}"/>
                  </a:ext>
                </a:extLst>
              </p:cNvPr>
              <p:cNvSpPr txBox="1">
                <a:spLocks noRot="1" noChangeAspect="1" noMove="1" noResize="1" noEditPoints="1" noAdjustHandles="1" noChangeArrowheads="1" noChangeShapeType="1" noTextEdit="1"/>
              </p:cNvSpPr>
              <p:nvPr/>
            </p:nvSpPr>
            <p:spPr>
              <a:xfrm>
                <a:off x="870012" y="861134"/>
                <a:ext cx="10326288" cy="461665"/>
              </a:xfrm>
              <a:prstGeom prst="rect">
                <a:avLst/>
              </a:prstGeom>
              <a:blipFill>
                <a:blip r:embed="rId2"/>
                <a:stretch>
                  <a:fillRect l="-945" t="-13158" b="-26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D168BC-73D9-5A31-C36F-D8A9D7ADDD16}"/>
                  </a:ext>
                </a:extLst>
              </p:cNvPr>
              <p:cNvSpPr txBox="1"/>
              <p:nvPr/>
            </p:nvSpPr>
            <p:spPr>
              <a:xfrm>
                <a:off x="2975524" y="1571348"/>
                <a:ext cx="6115264" cy="1413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mbria Math" panose="02040503050406030204" pitchFamily="18" charset="0"/>
                              <a:cs typeface="Times New Roman" panose="02020603050405020304" pitchFamily="18" charset="0"/>
                            </a:rPr>
                            <m:t>𝑥</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p</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mbria Math" panose="02040503050406030204" pitchFamily="18" charset="0"/>
                                  <a:cs typeface="Times New Roman" panose="02020603050405020304" pitchFamily="18" charset="0"/>
                                </a:rPr>
                                <m:t>𝑚</m:t>
                              </m:r>
                            </m:num>
                            <m:den>
                              <m:r>
                                <a:rPr lang="en-IN" sz="1800" i="1">
                                  <a:effectLst/>
                                  <a:latin typeface="Cambria Math" panose="02040503050406030204" pitchFamily="18" charset="0"/>
                                  <a:ea typeface="Cambria Math" panose="02040503050406030204" pitchFamily="18" charset="0"/>
                                  <a:cs typeface="Times New Roman" panose="02020603050405020304" pitchFamily="18" charset="0"/>
                                </a:rPr>
                                <m:t>𝑥</m:t>
                              </m:r>
                            </m:den>
                          </m:f>
                        </m:e>
                      </m:d>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sup>
                      </m:sSup>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d>
                        </m:e>
                        <m:sup>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𝑚</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d>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0&lt;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&lt;1</m:t>
                      </m:r>
                    </m:oMath>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0        ;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𝑜𝑡h𝑒𝑟𝑤𝑖𝑠𝑒</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TextBox 2">
                <a:extLst>
                  <a:ext uri="{FF2B5EF4-FFF2-40B4-BE49-F238E27FC236}">
                    <a16:creationId xmlns:a16="http://schemas.microsoft.com/office/drawing/2014/main" id="{CED168BC-73D9-5A31-C36F-D8A9D7ADDD16}"/>
                  </a:ext>
                </a:extLst>
              </p:cNvPr>
              <p:cNvSpPr txBox="1">
                <a:spLocks noRot="1" noChangeAspect="1" noMove="1" noResize="1" noEditPoints="1" noAdjustHandles="1" noChangeArrowheads="1" noChangeShapeType="1" noTextEdit="1"/>
              </p:cNvSpPr>
              <p:nvPr/>
            </p:nvSpPr>
            <p:spPr>
              <a:xfrm>
                <a:off x="2975524" y="1571348"/>
                <a:ext cx="6115264" cy="1413144"/>
              </a:xfrm>
              <a:prstGeom prst="rect">
                <a:avLst/>
              </a:prstGeom>
              <a:blipFill>
                <a:blip r:embed="rId3"/>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0C4836E5-ABB2-96D8-5C09-04A5BE2D1D20}"/>
              </a:ext>
            </a:extLst>
          </p:cNvPr>
          <p:cNvSpPr txBox="1"/>
          <p:nvPr/>
        </p:nvSpPr>
        <p:spPr>
          <a:xfrm>
            <a:off x="1313896" y="2799826"/>
            <a:ext cx="1013610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 we draw a random sample of size n from Binomial (m , p) and consider m is known but p is unknown.</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7E3006-2C8C-9DAE-60A9-C5AE049F5816}"/>
                  </a:ext>
                </a:extLst>
              </p:cNvPr>
              <p:cNvSpPr txBox="1"/>
              <p:nvPr/>
            </p:nvSpPr>
            <p:spPr>
              <a:xfrm>
                <a:off x="2342402" y="3867225"/>
                <a:ext cx="6748386" cy="2838854"/>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 of the maximum likelihood estimator of p is given by, </a:t>
                </a:r>
                <a:br>
                  <a:rPr lang="en-US"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𝑀𝐿𝐸</m:t>
                            </m:r>
                          </m:sub>
                        </m:sSub>
                      </m:e>
                    </m:acc>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𝑥</m:t>
                            </m:r>
                          </m:e>
                        </m:acc>
                      </m:num>
                      <m:den>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𝑚</m:t>
                        </m:r>
                      </m:den>
                    </m:f>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0" i="1">
                                <a:effectLst/>
                                <a:latin typeface="Cambria Math" panose="02040503050406030204" pitchFamily="18" charset="0"/>
                                <a:ea typeface="Calibri" panose="020F0502020204030204" pitchFamily="34" charset="0"/>
                                <a:cs typeface="Times New Roman" panose="02020603050405020304" pitchFamily="18" charset="0"/>
                              </a:rPr>
                              <m:t>𝑖</m:t>
                            </m:r>
                            <m:r>
                              <a:rPr lang="en-IN" sz="1800" b="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800" b="0" i="1">
                                <a:effectLst/>
                                <a:latin typeface="Cambria Math" panose="02040503050406030204" pitchFamily="18" charset="0"/>
                                <a:ea typeface="Calibri" panose="020F0502020204030204" pitchFamily="34" charset="0"/>
                                <a:cs typeface="Times New Roman" panose="02020603050405020304" pitchFamily="18" charset="0"/>
                              </a:rPr>
                              <m:t>𝑛</m:t>
                            </m:r>
                          </m:sup>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b="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r>
                          <a:rPr lang="en-IN" sz="1800" b="0" i="1">
                            <a:effectLst/>
                            <a:latin typeface="Cambria Math" panose="02040503050406030204" pitchFamily="18" charset="0"/>
                            <a:ea typeface="Times New Roman" panose="02020603050405020304" pitchFamily="18" charset="0"/>
                            <a:cs typeface="Times New Roman" panose="02020603050405020304" pitchFamily="18" charset="0"/>
                          </a:rPr>
                          <m:t>𝑚𝑛</m:t>
                        </m:r>
                      </m:den>
                    </m:f>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estimate of the standard error of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𝒑</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𝑴𝑳𝑬</m:t>
                        </m:r>
                      </m:sub>
                    </m:sSub>
                  </m:oMath>
                </a14:m>
                <a:r>
                  <a:rPr lang="en-US" dirty="0">
                    <a:latin typeface="Times New Roman" panose="02020603050405020304" pitchFamily="18" charset="0"/>
                    <a:ea typeface="Calibri" panose="020F0502020204030204" pitchFamily="34" charset="0"/>
                    <a:cs typeface="Times New Roman" panose="02020603050405020304" pitchFamily="18" charset="0"/>
                  </a:rPr>
                  <a:t> is given by,</a:t>
                </a:r>
                <a:br>
                  <a:rPr lang="en-US" dirty="0">
                    <a:latin typeface="Times New Roman" panose="02020603050405020304" pitchFamily="18" charset="0"/>
                    <a:ea typeface="Calibri" panose="020F0502020204030204" pitchFamily="34" charset="0"/>
                    <a:cs typeface="Times New Roman" panose="02020603050405020304" pitchFamily="18" charset="0"/>
                  </a:rPr>
                </a:br>
                <a:br>
                  <a:rPr lang="en-US" dirty="0">
                    <a:latin typeface="Times New Roman" panose="02020603050405020304" pitchFamily="18" charset="0"/>
                    <a:ea typeface="Calibri" panose="020F0502020204030204" pitchFamily="34" charset="0"/>
                    <a:cs typeface="Times New Roman" panose="02020603050405020304" pitchFamily="18" charset="0"/>
                  </a:rPr>
                </a:br>
                <a14:m>
                  <m:oMath xmlns:m="http://schemas.openxmlformats.org/officeDocument/2006/math">
                    <m:acc>
                      <m:accPr>
                        <m:chr m:val="̂"/>
                        <m:ctrlPr>
                          <a:rPr lang="en-IN" i="1">
                            <a:latin typeface="Cambria Math" panose="02040503050406030204" pitchFamily="18" charset="0"/>
                          </a:rPr>
                        </m:ctrlPr>
                      </m:accPr>
                      <m:e>
                        <m:r>
                          <a:rPr lang="en-IN" b="0" i="1">
                            <a:latin typeface="Cambria Math" panose="02040503050406030204" pitchFamily="18" charset="0"/>
                          </a:rPr>
                          <m:t>𝑆𝐸</m:t>
                        </m:r>
                        <m:r>
                          <a:rPr lang="en-IN" b="0" i="1">
                            <a:latin typeface="Cambria Math" panose="02040503050406030204" pitchFamily="18" charset="0"/>
                          </a:rPr>
                          <m:t>(</m:t>
                        </m:r>
                        <m:sSub>
                          <m:sSubPr>
                            <m:ctrlPr>
                              <a:rPr lang="en-IN" i="1">
                                <a:latin typeface="Cambria Math" panose="02040503050406030204" pitchFamily="18" charset="0"/>
                              </a:rPr>
                            </m:ctrlPr>
                          </m:sSubPr>
                          <m:e>
                            <m:r>
                              <a:rPr lang="en-IN" b="0" i="1">
                                <a:latin typeface="Cambria Math" panose="02040503050406030204" pitchFamily="18" charset="0"/>
                              </a:rPr>
                              <m:t>𝑝</m:t>
                            </m:r>
                          </m:e>
                          <m:sub>
                            <m:r>
                              <a:rPr lang="en-IN" b="0" i="1">
                                <a:latin typeface="Cambria Math" panose="02040503050406030204" pitchFamily="18" charset="0"/>
                              </a:rPr>
                              <m:t>𝑀𝐿𝐸</m:t>
                            </m:r>
                          </m:sub>
                        </m:sSub>
                        <m:r>
                          <a:rPr lang="en-IN" b="0" i="1">
                            <a:latin typeface="Cambria Math" panose="02040503050406030204" pitchFamily="18" charset="0"/>
                          </a:rPr>
                          <m:t>)</m:t>
                        </m:r>
                      </m:e>
                    </m:acc>
                    <m:r>
                      <a:rPr lang="en-IN" b="0" i="1">
                        <a:latin typeface="Cambria Math" panose="02040503050406030204" pitchFamily="18" charset="0"/>
                      </a:rPr>
                      <m:t>= </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limLoc m:val="undOvr"/>
                                <m:ctrlPr>
                                  <a:rPr lang="en-IN" i="1">
                                    <a:latin typeface="Cambria Math" panose="02040503050406030204" pitchFamily="18" charset="0"/>
                                  </a:rPr>
                                </m:ctrlPr>
                              </m:naryPr>
                              <m:sub>
                                <m:r>
                                  <a:rPr lang="en-IN" b="0" i="1">
                                    <a:latin typeface="Cambria Math" panose="02040503050406030204" pitchFamily="18" charset="0"/>
                                  </a:rPr>
                                  <m:t>𝑖</m:t>
                                </m:r>
                                <m:r>
                                  <a:rPr lang="en-IN" b="0" i="1">
                                    <a:latin typeface="Cambria Math" panose="02040503050406030204" pitchFamily="18" charset="0"/>
                                  </a:rPr>
                                  <m:t>=1</m:t>
                                </m:r>
                              </m:sub>
                              <m:sup>
                                <m:r>
                                  <a:rPr lang="en-IN" b="0" i="1">
                                    <a:latin typeface="Cambria Math" panose="02040503050406030204" pitchFamily="18" charset="0"/>
                                  </a:rPr>
                                  <m:t>𝑛</m:t>
                                </m:r>
                              </m:sup>
                              <m:e>
                                <m:sSub>
                                  <m:sSubPr>
                                    <m:ctrlPr>
                                      <a:rPr lang="en-IN" i="1">
                                        <a:latin typeface="Cambria Math" panose="02040503050406030204" pitchFamily="18" charset="0"/>
                                      </a:rPr>
                                    </m:ctrlPr>
                                  </m:sSubPr>
                                  <m:e>
                                    <m:r>
                                      <a:rPr lang="en-IN" b="0" i="1">
                                        <a:latin typeface="Cambria Math" panose="02040503050406030204" pitchFamily="18" charset="0"/>
                                      </a:rPr>
                                      <m:t>𝑥</m:t>
                                    </m:r>
                                  </m:e>
                                  <m:sub>
                                    <m:r>
                                      <a:rPr lang="en-IN" b="0" i="1">
                                        <a:latin typeface="Cambria Math" panose="02040503050406030204" pitchFamily="18" charset="0"/>
                                      </a:rPr>
                                      <m:t>𝑖</m:t>
                                    </m:r>
                                  </m:sub>
                                </m:sSub>
                              </m:e>
                            </m:nary>
                            <m:r>
                              <a:rPr lang="en-IN" b="0" i="1">
                                <a:latin typeface="Cambria Math" panose="02040503050406030204" pitchFamily="18" charset="0"/>
                              </a:rPr>
                              <m:t>(</m:t>
                            </m:r>
                            <m:r>
                              <a:rPr lang="en-IN" b="0" i="1">
                                <a:latin typeface="Cambria Math" panose="02040503050406030204" pitchFamily="18" charset="0"/>
                              </a:rPr>
                              <m:t>𝑚𝑛</m:t>
                            </m:r>
                            <m:r>
                              <a:rPr lang="en-IN" b="0" i="1">
                                <a:latin typeface="Cambria Math" panose="02040503050406030204" pitchFamily="18" charset="0"/>
                              </a:rPr>
                              <m:t>−</m:t>
                            </m:r>
                            <m:nary>
                              <m:naryPr>
                                <m:chr m:val="∑"/>
                                <m:limLoc m:val="undOvr"/>
                                <m:ctrlPr>
                                  <a:rPr lang="en-IN" i="1">
                                    <a:latin typeface="Cambria Math" panose="02040503050406030204" pitchFamily="18" charset="0"/>
                                  </a:rPr>
                                </m:ctrlPr>
                              </m:naryPr>
                              <m:sub>
                                <m:r>
                                  <a:rPr lang="en-IN" b="0" i="1">
                                    <a:latin typeface="Cambria Math" panose="02040503050406030204" pitchFamily="18" charset="0"/>
                                  </a:rPr>
                                  <m:t>𝑖</m:t>
                                </m:r>
                                <m:r>
                                  <a:rPr lang="en-IN" b="0" i="1">
                                    <a:latin typeface="Cambria Math" panose="02040503050406030204" pitchFamily="18" charset="0"/>
                                  </a:rPr>
                                  <m:t>=1</m:t>
                                </m:r>
                              </m:sub>
                              <m:sup>
                                <m:r>
                                  <a:rPr lang="en-IN" b="0" i="1">
                                    <a:latin typeface="Cambria Math" panose="02040503050406030204" pitchFamily="18" charset="0"/>
                                  </a:rPr>
                                  <m:t>𝑛</m:t>
                                </m:r>
                              </m:sup>
                              <m:e>
                                <m:sSub>
                                  <m:sSubPr>
                                    <m:ctrlPr>
                                      <a:rPr lang="en-IN" i="1">
                                        <a:latin typeface="Cambria Math" panose="02040503050406030204" pitchFamily="18" charset="0"/>
                                      </a:rPr>
                                    </m:ctrlPr>
                                  </m:sSubPr>
                                  <m:e>
                                    <m:r>
                                      <a:rPr lang="en-IN" b="0" i="1">
                                        <a:latin typeface="Cambria Math" panose="02040503050406030204" pitchFamily="18" charset="0"/>
                                      </a:rPr>
                                      <m:t>𝑥</m:t>
                                    </m:r>
                                  </m:e>
                                  <m:sub>
                                    <m:r>
                                      <a:rPr lang="en-IN" b="0" i="1">
                                        <a:latin typeface="Cambria Math" panose="02040503050406030204" pitchFamily="18" charset="0"/>
                                      </a:rPr>
                                      <m:t>𝑖</m:t>
                                    </m:r>
                                  </m:sub>
                                </m:sSub>
                              </m:e>
                            </m:nary>
                            <m:r>
                              <a:rPr lang="en-IN" b="0" i="1">
                                <a:latin typeface="Cambria Math" panose="02040503050406030204" pitchFamily="18" charset="0"/>
                              </a:rPr>
                              <m:t>)</m:t>
                            </m:r>
                          </m:num>
                          <m:den>
                            <m:sSup>
                              <m:sSupPr>
                                <m:ctrlPr>
                                  <a:rPr lang="en-IN" i="1">
                                    <a:latin typeface="Cambria Math" panose="02040503050406030204" pitchFamily="18" charset="0"/>
                                  </a:rPr>
                                </m:ctrlPr>
                              </m:sSupPr>
                              <m:e>
                                <m:r>
                                  <a:rPr lang="en-IN" b="0" i="1">
                                    <a:latin typeface="Cambria Math" panose="02040503050406030204" pitchFamily="18" charset="0"/>
                                  </a:rPr>
                                  <m:t>(</m:t>
                                </m:r>
                                <m:r>
                                  <a:rPr lang="en-IN" b="0" i="1">
                                    <a:latin typeface="Cambria Math" panose="02040503050406030204" pitchFamily="18" charset="0"/>
                                  </a:rPr>
                                  <m:t>𝑚𝑛</m:t>
                                </m:r>
                                <m:r>
                                  <a:rPr lang="en-IN" b="0" i="1">
                                    <a:latin typeface="Cambria Math" panose="02040503050406030204" pitchFamily="18" charset="0"/>
                                  </a:rPr>
                                  <m:t>)</m:t>
                                </m:r>
                              </m:e>
                              <m:sup>
                                <m:r>
                                  <a:rPr lang="en-IN" b="0" i="1">
                                    <a:latin typeface="Cambria Math" panose="02040503050406030204" pitchFamily="18" charset="0"/>
                                  </a:rPr>
                                  <m:t>2</m:t>
                                </m:r>
                              </m:sup>
                            </m:sSup>
                            <m:r>
                              <a:rPr lang="en-IN" b="0" i="1">
                                <a:latin typeface="Cambria Math" panose="02040503050406030204" pitchFamily="18" charset="0"/>
                              </a:rPr>
                              <m:t>(</m:t>
                            </m:r>
                            <m:r>
                              <a:rPr lang="en-IN" b="0" i="1">
                                <a:latin typeface="Cambria Math" panose="02040503050406030204" pitchFamily="18" charset="0"/>
                              </a:rPr>
                              <m:t>𝑚𝑛</m:t>
                            </m:r>
                            <m:r>
                              <a:rPr lang="en-IN" b="0" i="1">
                                <a:latin typeface="Cambria Math" panose="02040503050406030204" pitchFamily="18" charset="0"/>
                              </a:rPr>
                              <m:t>−1)</m:t>
                            </m:r>
                          </m:den>
                        </m:f>
                      </m:e>
                    </m:rad>
                  </m:oMath>
                </a14:m>
                <a:endParaRPr lang="en-IN"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C7E3006-2C8C-9DAE-60A9-C5AE049F5816}"/>
                  </a:ext>
                </a:extLst>
              </p:cNvPr>
              <p:cNvSpPr txBox="1">
                <a:spLocks noRot="1" noChangeAspect="1" noMove="1" noResize="1" noEditPoints="1" noAdjustHandles="1" noChangeArrowheads="1" noChangeShapeType="1" noTextEdit="1"/>
              </p:cNvSpPr>
              <p:nvPr/>
            </p:nvSpPr>
            <p:spPr>
              <a:xfrm>
                <a:off x="2342402" y="3867225"/>
                <a:ext cx="6748386" cy="2838854"/>
              </a:xfrm>
              <a:prstGeom prst="rect">
                <a:avLst/>
              </a:prstGeom>
              <a:blipFill>
                <a:blip r:embed="rId4"/>
                <a:stretch>
                  <a:fillRect l="-542" t="-1073"/>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2303E81-66F4-6ACA-649C-4EC63BBF4498}"/>
              </a:ext>
            </a:extLst>
          </p:cNvPr>
          <p:cNvSpPr txBox="1"/>
          <p:nvPr/>
        </p:nvSpPr>
        <p:spPr>
          <a:xfrm>
            <a:off x="1313896" y="3233041"/>
            <a:ext cx="664355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Finding an estimator of p in support of Classical approach:</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51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6E441-673E-2782-CC31-E3F544996534}"/>
              </a:ext>
            </a:extLst>
          </p:cNvPr>
          <p:cNvSpPr txBox="1"/>
          <p:nvPr/>
        </p:nvSpPr>
        <p:spPr>
          <a:xfrm>
            <a:off x="1464815" y="763477"/>
            <a:ext cx="91883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Finding an estimator of p in support of Bayesian approach:</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244D26-59BE-500C-25C3-95F0B43A268A}"/>
                  </a:ext>
                </a:extLst>
              </p:cNvPr>
              <p:cNvSpPr txBox="1"/>
              <p:nvPr/>
            </p:nvSpPr>
            <p:spPr>
              <a:xfrm>
                <a:off x="1464815" y="1491448"/>
                <a:ext cx="9643217" cy="3408049"/>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consider p; 0&lt;p&lt;1 to be a random quantity.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consider that prior distribution of p as </a:t>
                </a:r>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𝑏</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of 1</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kind which is actually a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conjugate prior distribution.</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Thus the posterior distribution of p is following </a:t>
                </a:r>
                <a14:m>
                  <m:oMath xmlns:m="http://schemas.openxmlformats.org/officeDocument/2006/math">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𝑩𝒆𝒕𝒂</m:t>
                    </m:r>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IN" sz="1800" b="1" i="1">
                                <a:effectLst/>
                                <a:latin typeface="Cambria Math" panose="02040503050406030204" pitchFamily="18"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en-IN" sz="1800" b="1" i="1">
                                    <a:effectLst/>
                                    <a:latin typeface="Cambria Math" panose="02040503050406030204" pitchFamily="18"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e>
                        </m:nary>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𝒂</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𝒎𝒏</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b="1" i="1">
                                <a:effectLst/>
                                <a:latin typeface="Cambria Math" panose="02040503050406030204" pitchFamily="18"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en-IN" sz="1800" b="1" i="1">
                                    <a:effectLst/>
                                    <a:latin typeface="Cambria Math" panose="02040503050406030204" pitchFamily="18"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e>
                        </m:nary>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𝒃</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of 1</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kind.</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estimate of the Bayes Estimator is given by,</a:t>
                </a:r>
                <a:br>
                  <a:rPr lang="en-IN" dirty="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𝒃</m:t>
                            </m:r>
                          </m:sub>
                        </m:sSub>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𝒂</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𝒏</m:t>
                            </m:r>
                          </m:sup>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e>
                        </m:nary>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𝒂</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𝒃</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𝒎𝒏</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standard error of the Bayes Estimator is computed by the method of bootstrap.</a:t>
                </a:r>
              </a:p>
            </p:txBody>
          </p:sp>
        </mc:Choice>
        <mc:Fallback xmlns="">
          <p:sp>
            <p:nvSpPr>
              <p:cNvPr id="3" name="TextBox 2">
                <a:extLst>
                  <a:ext uri="{FF2B5EF4-FFF2-40B4-BE49-F238E27FC236}">
                    <a16:creationId xmlns:a16="http://schemas.microsoft.com/office/drawing/2014/main" id="{C9244D26-59BE-500C-25C3-95F0B43A268A}"/>
                  </a:ext>
                </a:extLst>
              </p:cNvPr>
              <p:cNvSpPr txBox="1">
                <a:spLocks noRot="1" noChangeAspect="1" noMove="1" noResize="1" noEditPoints="1" noAdjustHandles="1" noChangeArrowheads="1" noChangeShapeType="1" noTextEdit="1"/>
              </p:cNvSpPr>
              <p:nvPr/>
            </p:nvSpPr>
            <p:spPr>
              <a:xfrm>
                <a:off x="1464815" y="1491448"/>
                <a:ext cx="9643217" cy="3408049"/>
              </a:xfrm>
              <a:prstGeom prst="rect">
                <a:avLst/>
              </a:prstGeom>
              <a:blipFill>
                <a:blip r:embed="rId2"/>
                <a:stretch>
                  <a:fillRect l="-379" t="-1073" b="-1968"/>
                </a:stretch>
              </a:blipFill>
            </p:spPr>
            <p:txBody>
              <a:bodyPr/>
              <a:lstStyle/>
              <a:p>
                <a:r>
                  <a:rPr lang="en-IN">
                    <a:noFill/>
                  </a:rPr>
                  <a:t> </a:t>
                </a:r>
              </a:p>
            </p:txBody>
          </p:sp>
        </mc:Fallback>
      </mc:AlternateContent>
    </p:spTree>
    <p:extLst>
      <p:ext uri="{BB962C8B-B14F-4D97-AF65-F5344CB8AC3E}">
        <p14:creationId xmlns:p14="http://schemas.microsoft.com/office/powerpoint/2010/main" val="224537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CF1C4-FCD8-C21B-12FA-6151A3EE15CA}"/>
              </a:ext>
            </a:extLst>
          </p:cNvPr>
          <p:cNvPicPr>
            <a:picLocks noChangeAspect="1"/>
          </p:cNvPicPr>
          <p:nvPr/>
        </p:nvPicPr>
        <p:blipFill>
          <a:blip r:embed="rId2"/>
          <a:stretch>
            <a:fillRect/>
          </a:stretch>
        </p:blipFill>
        <p:spPr>
          <a:xfrm>
            <a:off x="5600900" y="916619"/>
            <a:ext cx="5730875" cy="502476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163B316-4499-FA69-025C-59024CE3B730}"/>
                  </a:ext>
                </a:extLst>
              </p:cNvPr>
              <p:cNvSpPr txBox="1"/>
              <p:nvPr/>
            </p:nvSpPr>
            <p:spPr>
              <a:xfrm>
                <a:off x="774579" y="516509"/>
                <a:ext cx="4826321" cy="400110"/>
              </a:xfrm>
              <a:prstGeom prst="rect">
                <a:avLst/>
              </a:prstGeom>
              <a:noFill/>
            </p:spPr>
            <p:txBody>
              <a:bodyPr wrap="none" rtlCol="0">
                <a:spAutoFit/>
              </a:bodyPr>
              <a:lstStyle/>
              <a:p>
                <a:r>
                  <a:rPr lang="en-US" sz="2000" b="1" dirty="0"/>
                  <a:t>Choice of Prior(</a:t>
                </a:r>
                <a14:m>
                  <m:oMath xmlns:m="http://schemas.openxmlformats.org/officeDocument/2006/math">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𝑩𝒆𝒕𝒂</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𝒂</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𝒃</m:t>
                    </m:r>
                    <m:r>
                      <a:rPr lang="en-IN" sz="2000" b="1"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dirty="0"/>
                  <a:t>) Distributions:</a:t>
                </a:r>
                <a:endParaRPr lang="en-IN" sz="2000" b="1" dirty="0"/>
              </a:p>
            </p:txBody>
          </p:sp>
        </mc:Choice>
        <mc:Fallback xmlns="">
          <p:sp>
            <p:nvSpPr>
              <p:cNvPr id="4" name="TextBox 3">
                <a:extLst>
                  <a:ext uri="{FF2B5EF4-FFF2-40B4-BE49-F238E27FC236}">
                    <a16:creationId xmlns:a16="http://schemas.microsoft.com/office/drawing/2014/main" id="{4163B316-4499-FA69-025C-59024CE3B730}"/>
                  </a:ext>
                </a:extLst>
              </p:cNvPr>
              <p:cNvSpPr txBox="1">
                <a:spLocks noRot="1" noChangeAspect="1" noMove="1" noResize="1" noEditPoints="1" noAdjustHandles="1" noChangeArrowheads="1" noChangeShapeType="1" noTextEdit="1"/>
              </p:cNvSpPr>
              <p:nvPr/>
            </p:nvSpPr>
            <p:spPr>
              <a:xfrm>
                <a:off x="774579" y="516509"/>
                <a:ext cx="4826321" cy="400110"/>
              </a:xfrm>
              <a:prstGeom prst="rect">
                <a:avLst/>
              </a:prstGeom>
              <a:blipFill>
                <a:blip r:embed="rId3"/>
                <a:stretch>
                  <a:fillRect l="-1263" t="-7692" r="-631" b="-2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94A70E-BF1D-8365-ACE2-974E0EF712EE}"/>
                  </a:ext>
                </a:extLst>
              </p:cNvPr>
              <p:cNvSpPr txBox="1"/>
              <p:nvPr/>
            </p:nvSpPr>
            <p:spPr>
              <a:xfrm>
                <a:off x="655059" y="1124679"/>
                <a:ext cx="5908557" cy="2308324"/>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we have the prior belief that the parameter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under study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0&lt;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&lt;1</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considered as a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variable and on an average, it takes the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lower value, then we should consider such a prior</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assigns high density</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towards the lower values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that is we should</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take a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prior distribution such that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&lt;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6" name="TextBox 5">
                <a:extLst>
                  <a:ext uri="{FF2B5EF4-FFF2-40B4-BE49-F238E27FC236}">
                    <a16:creationId xmlns:a16="http://schemas.microsoft.com/office/drawing/2014/main" id="{BB94A70E-BF1D-8365-ACE2-974E0EF712EE}"/>
                  </a:ext>
                </a:extLst>
              </p:cNvPr>
              <p:cNvSpPr txBox="1">
                <a:spLocks noRot="1" noChangeAspect="1" noMove="1" noResize="1" noEditPoints="1" noAdjustHandles="1" noChangeArrowheads="1" noChangeShapeType="1" noTextEdit="1"/>
              </p:cNvSpPr>
              <p:nvPr/>
            </p:nvSpPr>
            <p:spPr>
              <a:xfrm>
                <a:off x="655059" y="1124679"/>
                <a:ext cx="5908557" cy="2308324"/>
              </a:xfrm>
              <a:prstGeom prst="rect">
                <a:avLst/>
              </a:prstGeom>
              <a:blipFill>
                <a:blip r:embed="rId4"/>
                <a:stretch>
                  <a:fillRect l="-825" t="-131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13B848-F983-CB65-AD12-5FADC3797052}"/>
                  </a:ext>
                </a:extLst>
              </p:cNvPr>
              <p:cNvSpPr txBox="1"/>
              <p:nvPr/>
            </p:nvSpPr>
            <p:spPr>
              <a:xfrm>
                <a:off x="655059" y="3633058"/>
                <a:ext cx="5065361" cy="1754326"/>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On the other hand, if we have prior belief that, on 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average p takes higher values,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we should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consider</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such a prior distribution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assigns high density towards the higher values of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that is we should</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take a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𝐵𝑒𝑡𝑎</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prior distribution</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such that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&gt;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𝑏</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413B848-F983-CB65-AD12-5FADC3797052}"/>
                  </a:ext>
                </a:extLst>
              </p:cNvPr>
              <p:cNvSpPr txBox="1">
                <a:spLocks noRot="1" noChangeAspect="1" noMove="1" noResize="1" noEditPoints="1" noAdjustHandles="1" noChangeArrowheads="1" noChangeShapeType="1" noTextEdit="1"/>
              </p:cNvSpPr>
              <p:nvPr/>
            </p:nvSpPr>
            <p:spPr>
              <a:xfrm>
                <a:off x="655059" y="3633058"/>
                <a:ext cx="5065361" cy="1754326"/>
              </a:xfrm>
              <a:prstGeom prst="rect">
                <a:avLst/>
              </a:prstGeom>
              <a:blipFill>
                <a:blip r:embed="rId5"/>
                <a:stretch>
                  <a:fillRect l="-963" t="-2083" r="-361" b="-4514"/>
                </a:stretch>
              </a:blipFill>
            </p:spPr>
            <p:txBody>
              <a:bodyPr/>
              <a:lstStyle/>
              <a:p>
                <a:r>
                  <a:rPr lang="en-IN">
                    <a:noFill/>
                  </a:rPr>
                  <a:t> </a:t>
                </a:r>
              </a:p>
            </p:txBody>
          </p:sp>
        </mc:Fallback>
      </mc:AlternateContent>
    </p:spTree>
    <p:extLst>
      <p:ext uri="{BB962C8B-B14F-4D97-AF65-F5344CB8AC3E}">
        <p14:creationId xmlns:p14="http://schemas.microsoft.com/office/powerpoint/2010/main" val="357050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BCFFC-ADC0-40AF-1330-6AE06A800545}"/>
              </a:ext>
            </a:extLst>
          </p:cNvPr>
          <p:cNvSpPr txBox="1"/>
          <p:nvPr/>
        </p:nvSpPr>
        <p:spPr>
          <a:xfrm>
            <a:off x="896645" y="585926"/>
            <a:ext cx="253787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Illustrating Example:</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A5975A1-9836-7B12-2E87-9A2C784F25DB}"/>
                  </a:ext>
                </a:extLst>
              </p:cNvPr>
              <p:cNvSpPr txBox="1"/>
              <p:nvPr/>
            </p:nvSpPr>
            <p:spPr>
              <a:xfrm>
                <a:off x="829586" y="891851"/>
                <a:ext cx="10969926" cy="584775"/>
              </a:xfrm>
              <a:prstGeom prst="rect">
                <a:avLst/>
              </a:prstGeom>
              <a:noFill/>
            </p:spPr>
            <p:txBody>
              <a:bodyPr wrap="none" rtlCol="0">
                <a:spAutoFit/>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We draw a random sample of size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=10</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from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𝐵𝑖𝑛</m:t>
                    </m:r>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 (10, 0.768)</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distribution. The sample comes out to be </a:t>
                </a:r>
                <a14:m>
                  <m:oMath xmlns:m="http://schemas.openxmlformats.org/officeDocument/2006/math">
                    <m:r>
                      <a:rPr lang="en-IN" sz="1600" i="1">
                        <a:effectLst/>
                        <a:latin typeface="Cambria Math" panose="02040503050406030204" pitchFamily="18" charset="0"/>
                        <a:ea typeface="Times New Roman" panose="02020603050405020304" pitchFamily="18" charset="0"/>
                        <a:cs typeface="Times New Roman" panose="02020603050405020304" pitchFamily="18" charset="0"/>
                      </a:rPr>
                      <m:t>(8, 7, 8, 9, 7, 9, 8, 8, 7, 7)</m:t>
                    </m:r>
                  </m:oMath>
                </a14:m>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mc:Choice>
        <mc:Fallback xmlns="">
          <p:sp>
            <p:nvSpPr>
              <p:cNvPr id="3" name="TextBox 2">
                <a:extLst>
                  <a:ext uri="{FF2B5EF4-FFF2-40B4-BE49-F238E27FC236}">
                    <a16:creationId xmlns:a16="http://schemas.microsoft.com/office/drawing/2014/main" id="{6A5975A1-9836-7B12-2E87-9A2C784F25DB}"/>
                  </a:ext>
                </a:extLst>
              </p:cNvPr>
              <p:cNvSpPr txBox="1">
                <a:spLocks noRot="1" noChangeAspect="1" noMove="1" noResize="1" noEditPoints="1" noAdjustHandles="1" noChangeArrowheads="1" noChangeShapeType="1" noTextEdit="1"/>
              </p:cNvSpPr>
              <p:nvPr/>
            </p:nvSpPr>
            <p:spPr>
              <a:xfrm>
                <a:off x="829586" y="891851"/>
                <a:ext cx="10969926" cy="584775"/>
              </a:xfrm>
              <a:prstGeom prst="rect">
                <a:avLst/>
              </a:prstGeom>
              <a:blipFill>
                <a:blip r:embed="rId2"/>
                <a:stretch>
                  <a:fillRect t="-4167" r="-1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18539C2-6043-7453-63F3-027B838F818C}"/>
                  </a:ext>
                </a:extLst>
              </p:cNvPr>
              <p:cNvGraphicFramePr>
                <a:graphicFrameLocks noGrp="1"/>
              </p:cNvGraphicFramePr>
              <p:nvPr>
                <p:extLst>
                  <p:ext uri="{D42A27DB-BD31-4B8C-83A1-F6EECF244321}">
                    <p14:modId xmlns:p14="http://schemas.microsoft.com/office/powerpoint/2010/main" val="2099676461"/>
                  </p:ext>
                </p:extLst>
              </p:nvPr>
            </p:nvGraphicFramePr>
            <p:xfrm>
              <a:off x="221942" y="1476623"/>
              <a:ext cx="5622929" cy="5109052"/>
            </p:xfrm>
            <a:graphic>
              <a:graphicData uri="http://schemas.openxmlformats.org/drawingml/2006/table">
                <a:tbl>
                  <a:tblPr firstRow="1" firstCol="1" bandRow="1">
                    <a:tableStyleId>{5C22544A-7EE6-4342-B048-85BDC9FD1C3A}</a:tableStyleId>
                  </a:tblPr>
                  <a:tblGrid>
                    <a:gridCol w="936358">
                      <a:extLst>
                        <a:ext uri="{9D8B030D-6E8A-4147-A177-3AD203B41FA5}">
                          <a16:colId xmlns:a16="http://schemas.microsoft.com/office/drawing/2014/main" val="70384144"/>
                        </a:ext>
                      </a:extLst>
                    </a:gridCol>
                    <a:gridCol w="936815">
                      <a:extLst>
                        <a:ext uri="{9D8B030D-6E8A-4147-A177-3AD203B41FA5}">
                          <a16:colId xmlns:a16="http://schemas.microsoft.com/office/drawing/2014/main" val="2797637145"/>
                        </a:ext>
                      </a:extLst>
                    </a:gridCol>
                    <a:gridCol w="937439">
                      <a:extLst>
                        <a:ext uri="{9D8B030D-6E8A-4147-A177-3AD203B41FA5}">
                          <a16:colId xmlns:a16="http://schemas.microsoft.com/office/drawing/2014/main" val="1264085434"/>
                        </a:ext>
                      </a:extLst>
                    </a:gridCol>
                    <a:gridCol w="937439">
                      <a:extLst>
                        <a:ext uri="{9D8B030D-6E8A-4147-A177-3AD203B41FA5}">
                          <a16:colId xmlns:a16="http://schemas.microsoft.com/office/drawing/2014/main" val="398983446"/>
                        </a:ext>
                      </a:extLst>
                    </a:gridCol>
                    <a:gridCol w="937439">
                      <a:extLst>
                        <a:ext uri="{9D8B030D-6E8A-4147-A177-3AD203B41FA5}">
                          <a16:colId xmlns:a16="http://schemas.microsoft.com/office/drawing/2014/main" val="3082659197"/>
                        </a:ext>
                      </a:extLst>
                    </a:gridCol>
                    <a:gridCol w="937439">
                      <a:extLst>
                        <a:ext uri="{9D8B030D-6E8A-4147-A177-3AD203B41FA5}">
                          <a16:colId xmlns:a16="http://schemas.microsoft.com/office/drawing/2014/main" val="267248069"/>
                        </a:ext>
                      </a:extLst>
                    </a:gridCol>
                  </a:tblGrid>
                  <a:tr h="2088820">
                    <a:tc>
                      <a:txBody>
                        <a:bodyPr/>
                        <a:lstStyle/>
                        <a:p>
                          <a:pPr algn="ctr">
                            <a:lnSpc>
                              <a:spcPct val="107000"/>
                            </a:lnSpc>
                            <a:spcAft>
                              <a:spcPts val="800"/>
                            </a:spcAft>
                          </a:pPr>
                          <a:r>
                            <a:rPr lang="en-IN" sz="1200">
                              <a:effectLst/>
                            </a:rPr>
                            <a:t>Value of the parameter of interest (</a:t>
                          </a:r>
                          <a14:m>
                            <m:oMath xmlns:m="http://schemas.openxmlformats.org/officeDocument/2006/math">
                              <m:r>
                                <a:rPr lang="en-IN" sz="1200">
                                  <a:effectLst/>
                                  <a:latin typeface="Cambria Math" panose="02040503050406030204" pitchFamily="18" charset="0"/>
                                </a:rPr>
                                <m:t>𝑝</m:t>
                              </m:r>
                            </m:oMath>
                          </a14:m>
                          <a:r>
                            <a:rPr lang="en-IN" sz="12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200">
                              <a:effectLst/>
                            </a:rPr>
                            <a:t>Estimate of the maximum likelihood estimator (</a:t>
                          </a:r>
                          <a14:m>
                            <m:oMath xmlns:m="http://schemas.openxmlformats.org/officeDocument/2006/math">
                              <m:acc>
                                <m:accPr>
                                  <m:chr m:val="̂"/>
                                  <m:ctrlPr>
                                    <a:rPr lang="en-IN" sz="1200" i="1">
                                      <a:effectLst/>
                                      <a:latin typeface="Cambria Math" panose="02040503050406030204" pitchFamily="18" charset="0"/>
                                    </a:rPr>
                                  </m:ctrlPr>
                                </m:accPr>
                                <m:e>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𝑝</m:t>
                                      </m:r>
                                    </m:e>
                                    <m:sub>
                                      <m:r>
                                        <a:rPr lang="en-IN" sz="1200">
                                          <a:effectLst/>
                                          <a:latin typeface="Cambria Math" panose="02040503050406030204" pitchFamily="18" charset="0"/>
                                        </a:rPr>
                                        <m:t>𝑀𝐿𝐸</m:t>
                                      </m:r>
                                    </m:sub>
                                  </m:sSub>
                                </m:e>
                              </m:acc>
                            </m:oMath>
                          </a14:m>
                          <a:r>
                            <a:rPr lang="en-IN" sz="12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200">
                              <a:effectLst/>
                            </a:rPr>
                            <a:t>Standard error of maximum likelihood estimator </a:t>
                          </a:r>
                          <a14:m>
                            <m:oMath xmlns:m="http://schemas.openxmlformats.org/officeDocument/2006/math">
                              <m:acc>
                                <m:accPr>
                                  <m:chr m:val="̂"/>
                                  <m:ctrlPr>
                                    <a:rPr lang="en-IN" sz="1200" i="1">
                                      <a:effectLst/>
                                      <a:latin typeface="Cambria Math" panose="02040503050406030204" pitchFamily="18" charset="0"/>
                                    </a:rPr>
                                  </m:ctrlPr>
                                </m:accPr>
                                <m:e>
                                  <m:r>
                                    <a:rPr lang="en-IN" sz="1200">
                                      <a:effectLst/>
                                      <a:latin typeface="Cambria Math" panose="02040503050406030204" pitchFamily="18" charset="0"/>
                                    </a:rPr>
                                    <m:t>𝑆𝐸</m:t>
                                  </m:r>
                                  <m:r>
                                    <a:rPr lang="en-IN" sz="1200">
                                      <a:effectLst/>
                                      <a:latin typeface="Cambria Math" panose="02040503050406030204" pitchFamily="18" charset="0"/>
                                    </a:rPr>
                                    <m:t>(</m:t>
                                  </m:r>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𝑝</m:t>
                                      </m:r>
                                    </m:e>
                                    <m:sub>
                                      <m:r>
                                        <a:rPr lang="en-IN" sz="1200">
                                          <a:effectLst/>
                                          <a:latin typeface="Cambria Math" panose="02040503050406030204" pitchFamily="18" charset="0"/>
                                        </a:rPr>
                                        <m:t>𝑀𝐿𝐸</m:t>
                                      </m:r>
                                    </m:sub>
                                  </m:sSub>
                                  <m:r>
                                    <a:rPr lang="en-IN" sz="1200">
                                      <a:effectLst/>
                                      <a:latin typeface="Cambria Math" panose="02040503050406030204" pitchFamily="18" charset="0"/>
                                    </a:rPr>
                                    <m:t>)</m:t>
                                  </m:r>
                                </m:e>
                              </m:acc>
                            </m:oMath>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200">
                              <a:effectLst/>
                            </a:rPr>
                            <a:t>Estimate of the Bayes Estimator (posterior mean)</a:t>
                          </a:r>
                          <a:endParaRPr lang="en-IN" sz="1000">
                            <a:effectLst/>
                          </a:endParaRPr>
                        </a:p>
                        <a:p>
                          <a:pPr algn="ctr">
                            <a:lnSpc>
                              <a:spcPct val="107000"/>
                            </a:lnSpc>
                            <a:spcAft>
                              <a:spcPts val="800"/>
                            </a:spcAft>
                          </a:pPr>
                          <a:r>
                            <a:rPr lang="en-IN" sz="1200">
                              <a:effectLst/>
                            </a:rPr>
                            <a:t>(</a:t>
                          </a:r>
                          <a14:m>
                            <m:oMath xmlns:m="http://schemas.openxmlformats.org/officeDocument/2006/math">
                              <m:acc>
                                <m:accPr>
                                  <m:chr m:val="̂"/>
                                  <m:ctrlPr>
                                    <a:rPr lang="en-IN" sz="1200" i="1">
                                      <a:effectLst/>
                                      <a:latin typeface="Cambria Math" panose="02040503050406030204" pitchFamily="18" charset="0"/>
                                    </a:rPr>
                                  </m:ctrlPr>
                                </m:accPr>
                                <m:e>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𝑝</m:t>
                                      </m:r>
                                    </m:e>
                                    <m:sub>
                                      <m:r>
                                        <a:rPr lang="en-IN" sz="1200">
                                          <a:effectLst/>
                                          <a:latin typeface="Cambria Math" panose="02040503050406030204" pitchFamily="18" charset="0"/>
                                        </a:rPr>
                                        <m:t>𝑏</m:t>
                                      </m:r>
                                    </m:sub>
                                  </m:sSub>
                                </m:e>
                              </m:acc>
                            </m:oMath>
                          </a14:m>
                          <a:r>
                            <a:rPr lang="en-IN" sz="12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200" dirty="0">
                              <a:effectLst/>
                            </a:rPr>
                            <a:t>Standard error of the Bayes Estimator</a:t>
                          </a:r>
                          <a:endParaRPr lang="en-IN" sz="1000" dirty="0">
                            <a:effectLst/>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200">
                                    <a:effectLst/>
                                    <a:latin typeface="Cambria Math" panose="02040503050406030204" pitchFamily="18" charset="0"/>
                                  </a:rPr>
                                  <m:t>𝑆𝐸</m:t>
                                </m:r>
                                <m:r>
                                  <a:rPr lang="en-IN" sz="1200">
                                    <a:effectLst/>
                                    <a:latin typeface="Cambria Math" panose="02040503050406030204" pitchFamily="18" charset="0"/>
                                  </a:rPr>
                                  <m:t>(</m:t>
                                </m:r>
                                <m:acc>
                                  <m:accPr>
                                    <m:chr m:val="̂"/>
                                    <m:ctrlPr>
                                      <a:rPr lang="en-IN" sz="1200" i="1">
                                        <a:effectLst/>
                                        <a:latin typeface="Cambria Math" panose="02040503050406030204" pitchFamily="18" charset="0"/>
                                      </a:rPr>
                                    </m:ctrlPr>
                                  </m:accPr>
                                  <m:e>
                                    <m:sSub>
                                      <m:sSubPr>
                                        <m:ctrlPr>
                                          <a:rPr lang="en-IN" sz="1200" i="1">
                                            <a:effectLst/>
                                            <a:latin typeface="Cambria Math" panose="02040503050406030204" pitchFamily="18" charset="0"/>
                                          </a:rPr>
                                        </m:ctrlPr>
                                      </m:sSubPr>
                                      <m:e>
                                        <m:r>
                                          <a:rPr lang="en-IN" sz="1200">
                                            <a:effectLst/>
                                            <a:latin typeface="Cambria Math" panose="02040503050406030204" pitchFamily="18" charset="0"/>
                                          </a:rPr>
                                          <m:t>𝑝</m:t>
                                        </m:r>
                                      </m:e>
                                      <m:sub>
                                        <m:r>
                                          <a:rPr lang="en-IN" sz="1200">
                                            <a:effectLst/>
                                            <a:latin typeface="Cambria Math" panose="02040503050406030204" pitchFamily="18" charset="0"/>
                                          </a:rPr>
                                          <m:t>𝑏</m:t>
                                        </m:r>
                                      </m:sub>
                                    </m:sSub>
                                  </m:e>
                                </m:acc>
                                <m:r>
                                  <a:rPr lang="en-IN" sz="1200">
                                    <a:effectLst/>
                                    <a:latin typeface="Cambria Math" panose="02040503050406030204" pitchFamily="18" charset="0"/>
                                  </a:rPr>
                                  <m:t>)</m:t>
                                </m:r>
                              </m:oMath>
                            </m:oMathPara>
                          </a14:m>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200">
                              <a:effectLst/>
                            </a:rPr>
                            <a:t>Conjugate Priors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3773713623"/>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0.7745098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0.02378058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(1,1)</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1952383294"/>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0.7440758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0.02192890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(0.5,5)</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424640884"/>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0.6833333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0.01991244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(4,16)</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656341111"/>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0.7232143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0.02101257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(3,9)</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1926678961"/>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0.7757009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0.02286907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(5,2)</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179870397"/>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0.7678571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0.02112012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(8,4)</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3787340397"/>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0.7647059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0.01969165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(13,6)</m:t>
                                </m:r>
                              </m:oMath>
                            </m:oMathPara>
                          </a14:m>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1402829545"/>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0.7844828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0.02048502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1000">
                                    <a:effectLst/>
                                    <a:latin typeface="Cambria Math" panose="02040503050406030204" pitchFamily="18" charset="0"/>
                                  </a:rPr>
                                  <m:t>𝐵𝑒𝑡𝑎</m:t>
                                </m:r>
                                <m:r>
                                  <a:rPr lang="en-IN" sz="1000">
                                    <a:effectLst/>
                                    <a:latin typeface="Cambria Math" panose="02040503050406030204" pitchFamily="18" charset="0"/>
                                  </a:rPr>
                                  <m:t>(13,3)</m:t>
                                </m:r>
                              </m:oMath>
                            </m:oMathPara>
                          </a14:m>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1183086154"/>
                      </a:ext>
                    </a:extLst>
                  </a:tr>
                </a:tbl>
              </a:graphicData>
            </a:graphic>
          </p:graphicFrame>
        </mc:Choice>
        <mc:Fallback xmlns="">
          <p:graphicFrame>
            <p:nvGraphicFramePr>
              <p:cNvPr id="5" name="Table 4">
                <a:extLst>
                  <a:ext uri="{FF2B5EF4-FFF2-40B4-BE49-F238E27FC236}">
                    <a16:creationId xmlns:a16="http://schemas.microsoft.com/office/drawing/2014/main" id="{618539C2-6043-7453-63F3-027B838F818C}"/>
                  </a:ext>
                </a:extLst>
              </p:cNvPr>
              <p:cNvGraphicFramePr>
                <a:graphicFrameLocks noGrp="1"/>
              </p:cNvGraphicFramePr>
              <p:nvPr>
                <p:extLst>
                  <p:ext uri="{D42A27DB-BD31-4B8C-83A1-F6EECF244321}">
                    <p14:modId xmlns:p14="http://schemas.microsoft.com/office/powerpoint/2010/main" val="2099676461"/>
                  </p:ext>
                </p:extLst>
              </p:nvPr>
            </p:nvGraphicFramePr>
            <p:xfrm>
              <a:off x="221942" y="1476623"/>
              <a:ext cx="5622929" cy="5109052"/>
            </p:xfrm>
            <a:graphic>
              <a:graphicData uri="http://schemas.openxmlformats.org/drawingml/2006/table">
                <a:tbl>
                  <a:tblPr firstRow="1" firstCol="1" bandRow="1">
                    <a:tableStyleId>{5C22544A-7EE6-4342-B048-85BDC9FD1C3A}</a:tableStyleId>
                  </a:tblPr>
                  <a:tblGrid>
                    <a:gridCol w="936358">
                      <a:extLst>
                        <a:ext uri="{9D8B030D-6E8A-4147-A177-3AD203B41FA5}">
                          <a16:colId xmlns:a16="http://schemas.microsoft.com/office/drawing/2014/main" val="70384144"/>
                        </a:ext>
                      </a:extLst>
                    </a:gridCol>
                    <a:gridCol w="936815">
                      <a:extLst>
                        <a:ext uri="{9D8B030D-6E8A-4147-A177-3AD203B41FA5}">
                          <a16:colId xmlns:a16="http://schemas.microsoft.com/office/drawing/2014/main" val="2797637145"/>
                        </a:ext>
                      </a:extLst>
                    </a:gridCol>
                    <a:gridCol w="937439">
                      <a:extLst>
                        <a:ext uri="{9D8B030D-6E8A-4147-A177-3AD203B41FA5}">
                          <a16:colId xmlns:a16="http://schemas.microsoft.com/office/drawing/2014/main" val="1264085434"/>
                        </a:ext>
                      </a:extLst>
                    </a:gridCol>
                    <a:gridCol w="937439">
                      <a:extLst>
                        <a:ext uri="{9D8B030D-6E8A-4147-A177-3AD203B41FA5}">
                          <a16:colId xmlns:a16="http://schemas.microsoft.com/office/drawing/2014/main" val="398983446"/>
                        </a:ext>
                      </a:extLst>
                    </a:gridCol>
                    <a:gridCol w="937439">
                      <a:extLst>
                        <a:ext uri="{9D8B030D-6E8A-4147-A177-3AD203B41FA5}">
                          <a16:colId xmlns:a16="http://schemas.microsoft.com/office/drawing/2014/main" val="3082659197"/>
                        </a:ext>
                      </a:extLst>
                    </a:gridCol>
                    <a:gridCol w="937439">
                      <a:extLst>
                        <a:ext uri="{9D8B030D-6E8A-4147-A177-3AD203B41FA5}">
                          <a16:colId xmlns:a16="http://schemas.microsoft.com/office/drawing/2014/main" val="267248069"/>
                        </a:ext>
                      </a:extLst>
                    </a:gridCol>
                  </a:tblGrid>
                  <a:tr h="2088820">
                    <a:tc>
                      <a:txBody>
                        <a:bodyPr/>
                        <a:lstStyle/>
                        <a:p>
                          <a:endParaRPr lang="en-US"/>
                        </a:p>
                      </a:txBody>
                      <a:tcPr marL="59278" marR="59278" marT="0" marB="0">
                        <a:blipFill>
                          <a:blip r:embed="rId3"/>
                          <a:stretch>
                            <a:fillRect l="-649" t="-2041" r="-501948" b="-145190"/>
                          </a:stretch>
                        </a:blipFill>
                      </a:tcPr>
                    </a:tc>
                    <a:tc>
                      <a:txBody>
                        <a:bodyPr/>
                        <a:lstStyle/>
                        <a:p>
                          <a:endParaRPr lang="en-US"/>
                        </a:p>
                      </a:txBody>
                      <a:tcPr marL="59278" marR="59278" marT="0" marB="0">
                        <a:blipFill>
                          <a:blip r:embed="rId3"/>
                          <a:stretch>
                            <a:fillRect l="-101307" t="-2041" r="-405229" b="-145190"/>
                          </a:stretch>
                        </a:blipFill>
                      </a:tcPr>
                    </a:tc>
                    <a:tc>
                      <a:txBody>
                        <a:bodyPr/>
                        <a:lstStyle/>
                        <a:p>
                          <a:endParaRPr lang="en-US"/>
                        </a:p>
                      </a:txBody>
                      <a:tcPr marL="59278" marR="59278" marT="0" marB="0">
                        <a:blipFill>
                          <a:blip r:embed="rId3"/>
                          <a:stretch>
                            <a:fillRect l="-200000" t="-2041" r="-302597" b="-145190"/>
                          </a:stretch>
                        </a:blipFill>
                      </a:tcPr>
                    </a:tc>
                    <a:tc>
                      <a:txBody>
                        <a:bodyPr/>
                        <a:lstStyle/>
                        <a:p>
                          <a:endParaRPr lang="en-US"/>
                        </a:p>
                      </a:txBody>
                      <a:tcPr marL="59278" marR="59278" marT="0" marB="0">
                        <a:blipFill>
                          <a:blip r:embed="rId3"/>
                          <a:stretch>
                            <a:fillRect l="-300000" t="-2041" r="-202597" b="-145190"/>
                          </a:stretch>
                        </a:blipFill>
                      </a:tcPr>
                    </a:tc>
                    <a:tc>
                      <a:txBody>
                        <a:bodyPr/>
                        <a:lstStyle/>
                        <a:p>
                          <a:endParaRPr lang="en-US"/>
                        </a:p>
                      </a:txBody>
                      <a:tcPr marL="59278" marR="59278" marT="0" marB="0">
                        <a:blipFill>
                          <a:blip r:embed="rId3"/>
                          <a:stretch>
                            <a:fillRect l="-400000" t="-2041" r="-102597" b="-145190"/>
                          </a:stretch>
                        </a:blipFill>
                      </a:tcPr>
                    </a:tc>
                    <a:tc>
                      <a:txBody>
                        <a:bodyPr/>
                        <a:lstStyle/>
                        <a:p>
                          <a:pPr algn="ctr">
                            <a:lnSpc>
                              <a:spcPct val="107000"/>
                            </a:lnSpc>
                            <a:spcAft>
                              <a:spcPts val="800"/>
                            </a:spcAft>
                          </a:pPr>
                          <a:r>
                            <a:rPr lang="en-IN" sz="1200">
                              <a:effectLst/>
                            </a:rPr>
                            <a:t>Conjugate Priors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extLst>
                      <a:ext uri="{0D108BD9-81ED-4DB2-BD59-A6C34878D82A}">
                        <a16:rowId xmlns:a16="http://schemas.microsoft.com/office/drawing/2014/main" val="3773713623"/>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0.7745098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0.02378058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564516" r="-2597" b="-703226"/>
                          </a:stretch>
                        </a:blipFill>
                      </a:tcPr>
                    </a:tc>
                    <a:extLst>
                      <a:ext uri="{0D108BD9-81ED-4DB2-BD59-A6C34878D82A}">
                        <a16:rowId xmlns:a16="http://schemas.microsoft.com/office/drawing/2014/main" val="1952383294"/>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0.7440758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0.02192890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664516" r="-2597" b="-603226"/>
                          </a:stretch>
                        </a:blipFill>
                      </a:tcPr>
                    </a:tc>
                    <a:extLst>
                      <a:ext uri="{0D108BD9-81ED-4DB2-BD59-A6C34878D82A}">
                        <a16:rowId xmlns:a16="http://schemas.microsoft.com/office/drawing/2014/main" val="424640884"/>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0.6833333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0.01991244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764516" r="-2597" b="-503226"/>
                          </a:stretch>
                        </a:blipFill>
                      </a:tcPr>
                    </a:tc>
                    <a:extLst>
                      <a:ext uri="{0D108BD9-81ED-4DB2-BD59-A6C34878D82A}">
                        <a16:rowId xmlns:a16="http://schemas.microsoft.com/office/drawing/2014/main" val="656341111"/>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0.7232143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0.02101257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864516" r="-2597" b="-403226"/>
                          </a:stretch>
                        </a:blipFill>
                      </a:tcPr>
                    </a:tc>
                    <a:extLst>
                      <a:ext uri="{0D108BD9-81ED-4DB2-BD59-A6C34878D82A}">
                        <a16:rowId xmlns:a16="http://schemas.microsoft.com/office/drawing/2014/main" val="1926678961"/>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0.7757009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0.02286907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964516" r="-2597" b="-303226"/>
                          </a:stretch>
                        </a:blipFill>
                      </a:tcPr>
                    </a:tc>
                    <a:extLst>
                      <a:ext uri="{0D108BD9-81ED-4DB2-BD59-A6C34878D82A}">
                        <a16:rowId xmlns:a16="http://schemas.microsoft.com/office/drawing/2014/main" val="179870397"/>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0.7678571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0.02112012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1064516" r="-2597" b="-203226"/>
                          </a:stretch>
                        </a:blipFill>
                      </a:tcPr>
                    </a:tc>
                    <a:extLst>
                      <a:ext uri="{0D108BD9-81ED-4DB2-BD59-A6C34878D82A}">
                        <a16:rowId xmlns:a16="http://schemas.microsoft.com/office/drawing/2014/main" val="3787340397"/>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0.7647059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0.01969165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1164516" r="-2597" b="-103226"/>
                          </a:stretch>
                        </a:blipFill>
                      </a:tcPr>
                    </a:tc>
                    <a:extLst>
                      <a:ext uri="{0D108BD9-81ED-4DB2-BD59-A6C34878D82A}">
                        <a16:rowId xmlns:a16="http://schemas.microsoft.com/office/drawing/2014/main" val="1402829545"/>
                      </a:ext>
                    </a:extLst>
                  </a:tr>
                  <a:tr h="377529">
                    <a:tc>
                      <a:txBody>
                        <a:bodyPr/>
                        <a:lstStyle/>
                        <a:p>
                          <a:pPr algn="ctr">
                            <a:lnSpc>
                              <a:spcPct val="107000"/>
                            </a:lnSpc>
                            <a:spcAft>
                              <a:spcPts val="800"/>
                            </a:spcAft>
                          </a:pPr>
                          <a:r>
                            <a:rPr lang="en-IN" sz="1000">
                              <a:effectLst/>
                            </a:rPr>
                            <a:t>0.768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0.780000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0.04163332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0.7844828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pPr algn="ctr">
                            <a:lnSpc>
                              <a:spcPct val="107000"/>
                            </a:lnSpc>
                            <a:spcAft>
                              <a:spcPts val="800"/>
                            </a:spcAft>
                          </a:pPr>
                          <a:r>
                            <a:rPr lang="en-IN" sz="1000">
                              <a:effectLst/>
                            </a:rPr>
                            <a:t>0.02048502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278" marR="59278" marT="0" marB="0"/>
                    </a:tc>
                    <a:tc>
                      <a:txBody>
                        <a:bodyPr/>
                        <a:lstStyle/>
                        <a:p>
                          <a:endParaRPr lang="en-US"/>
                        </a:p>
                      </a:txBody>
                      <a:tcPr marL="59278" marR="59278" marT="0" marB="0">
                        <a:blipFill>
                          <a:blip r:embed="rId3"/>
                          <a:stretch>
                            <a:fillRect l="-500000" t="-1264516" r="-2597" b="-3226"/>
                          </a:stretch>
                        </a:blipFill>
                      </a:tcPr>
                    </a:tc>
                    <a:extLst>
                      <a:ext uri="{0D108BD9-81ED-4DB2-BD59-A6C34878D82A}">
                        <a16:rowId xmlns:a16="http://schemas.microsoft.com/office/drawing/2014/main" val="1183086154"/>
                      </a:ext>
                    </a:extLst>
                  </a:tr>
                </a:tbl>
              </a:graphicData>
            </a:graphic>
          </p:graphicFrame>
        </mc:Fallback>
      </mc:AlternateContent>
      <p:pic>
        <p:nvPicPr>
          <p:cNvPr id="7" name="Picture 6">
            <a:extLst>
              <a:ext uri="{FF2B5EF4-FFF2-40B4-BE49-F238E27FC236}">
                <a16:creationId xmlns:a16="http://schemas.microsoft.com/office/drawing/2014/main" id="{1D8671EF-C15B-D479-10E8-39E8EF1668CD}"/>
              </a:ext>
            </a:extLst>
          </p:cNvPr>
          <p:cNvPicPr>
            <a:picLocks noChangeAspect="1"/>
          </p:cNvPicPr>
          <p:nvPr/>
        </p:nvPicPr>
        <p:blipFill>
          <a:blip r:embed="rId4"/>
          <a:stretch>
            <a:fillRect/>
          </a:stretch>
        </p:blipFill>
        <p:spPr>
          <a:xfrm>
            <a:off x="6096000" y="1476626"/>
            <a:ext cx="5959971" cy="5109051"/>
          </a:xfrm>
          <a:prstGeom prst="rect">
            <a:avLst/>
          </a:prstGeom>
        </p:spPr>
      </p:pic>
    </p:spTree>
    <p:extLst>
      <p:ext uri="{BB962C8B-B14F-4D97-AF65-F5344CB8AC3E}">
        <p14:creationId xmlns:p14="http://schemas.microsoft.com/office/powerpoint/2010/main" val="1557258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768</TotalTime>
  <Words>3591</Words>
  <Application>Microsoft Office PowerPoint</Application>
  <PresentationFormat>Widescreen</PresentationFormat>
  <Paragraphs>391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Garamond</vt:lpstr>
      <vt:lpstr>Times New Roman</vt:lpstr>
      <vt:lpstr>Wingdings</vt:lpstr>
      <vt:lpstr>Organic</vt:lpstr>
      <vt:lpstr>COMPARISON BETWEEN CLASSICAL AND BAYESIAN APPROACH TO ESTIMATE UNKNOWN POPULATION PARAMETER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CLASSICAL AND BAYESIAN APPROACH TO ESTIMATE UNKNOWN POPULATION PARAMETER</dc:title>
  <dc:creator>Rohit Dutta</dc:creator>
  <cp:lastModifiedBy>Rohit Dutta</cp:lastModifiedBy>
  <cp:revision>41</cp:revision>
  <dcterms:created xsi:type="dcterms:W3CDTF">2022-04-23T14:37:08Z</dcterms:created>
  <dcterms:modified xsi:type="dcterms:W3CDTF">2022-05-04T18:16:05Z</dcterms:modified>
</cp:coreProperties>
</file>