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7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775" y="364524"/>
            <a:ext cx="11944985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809" y="1280586"/>
            <a:ext cx="5456555" cy="284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08722"/>
            <a:ext cx="12182475" cy="6858000"/>
            <a:chOff x="228600" y="228600"/>
            <a:chExt cx="1218247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82475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3775" y="526323"/>
              <a:ext cx="11868785" cy="771525"/>
            </a:xfrm>
            <a:custGeom>
              <a:avLst/>
              <a:gdLst/>
              <a:ahLst/>
              <a:cxnLst/>
              <a:rect l="l" t="t" r="r" b="b"/>
              <a:pathLst>
                <a:path w="11868785" h="771525">
                  <a:moveTo>
                    <a:pt x="11868395" y="770922"/>
                  </a:moveTo>
                  <a:lnTo>
                    <a:pt x="0" y="770922"/>
                  </a:lnTo>
                  <a:lnTo>
                    <a:pt x="0" y="0"/>
                  </a:lnTo>
                  <a:lnTo>
                    <a:pt x="11868395" y="0"/>
                  </a:lnTo>
                  <a:lnTo>
                    <a:pt x="11868395" y="77092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1780" y="599281"/>
            <a:ext cx="1023239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solidFill>
                  <a:srgbClr val="404EB0"/>
                </a:solidFill>
              </a:rPr>
              <a:t>CODEBASICS </a:t>
            </a:r>
            <a:r>
              <a:rPr sz="3600" spc="-5" dirty="0">
                <a:solidFill>
                  <a:srgbClr val="404EB0"/>
                </a:solidFill>
              </a:rPr>
              <a:t>RESUME </a:t>
            </a:r>
            <a:r>
              <a:rPr sz="3600" spc="-15" dirty="0">
                <a:solidFill>
                  <a:srgbClr val="404EB0"/>
                </a:solidFill>
              </a:rPr>
              <a:t>PROJECT</a:t>
            </a:r>
            <a:r>
              <a:rPr sz="3600" spc="-10" dirty="0">
                <a:solidFill>
                  <a:srgbClr val="404EB0"/>
                </a:solidFill>
              </a:rPr>
              <a:t> </a:t>
            </a:r>
            <a:r>
              <a:rPr sz="3600" spc="5" dirty="0">
                <a:solidFill>
                  <a:srgbClr val="404EB0"/>
                </a:solidFill>
              </a:rPr>
              <a:t>CHALLANGE</a:t>
            </a:r>
            <a:r>
              <a:rPr sz="3600" spc="-5" dirty="0">
                <a:solidFill>
                  <a:srgbClr val="404EB0"/>
                </a:solidFill>
              </a:rPr>
              <a:t> #6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4521019" y="228600"/>
            <a:ext cx="7900034" cy="6858000"/>
            <a:chOff x="4521019" y="228600"/>
            <a:chExt cx="7900034" cy="6858000"/>
          </a:xfrm>
        </p:grpSpPr>
        <p:sp>
          <p:nvSpPr>
            <p:cNvPr id="8" name="object 8"/>
            <p:cNvSpPr/>
            <p:nvPr/>
          </p:nvSpPr>
          <p:spPr>
            <a:xfrm>
              <a:off x="4521019" y="1754088"/>
              <a:ext cx="3359785" cy="3378835"/>
            </a:xfrm>
            <a:custGeom>
              <a:avLst/>
              <a:gdLst/>
              <a:ahLst/>
              <a:cxnLst/>
              <a:rect l="l" t="t" r="r" b="b"/>
              <a:pathLst>
                <a:path w="3359784" h="3378835">
                  <a:moveTo>
                    <a:pt x="3359698" y="3378733"/>
                  </a:moveTo>
                  <a:lnTo>
                    <a:pt x="0" y="3378733"/>
                  </a:lnTo>
                  <a:lnTo>
                    <a:pt x="0" y="0"/>
                  </a:lnTo>
                  <a:lnTo>
                    <a:pt x="3359698" y="0"/>
                  </a:lnTo>
                  <a:lnTo>
                    <a:pt x="3359698" y="3378733"/>
                  </a:lnTo>
                  <a:close/>
                </a:path>
              </a:pathLst>
            </a:custGeom>
            <a:solidFill>
              <a:srgbClr val="E6E6E6">
                <a:alpha val="6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8606" y="1811193"/>
              <a:ext cx="3264522" cy="32645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12945" y="1163999"/>
            <a:ext cx="7547609" cy="2941320"/>
            <a:chOff x="2312945" y="1163999"/>
            <a:chExt cx="7547609" cy="2941320"/>
          </a:xfrm>
        </p:grpSpPr>
        <p:sp>
          <p:nvSpPr>
            <p:cNvPr id="5" name="object 5"/>
            <p:cNvSpPr/>
            <p:nvPr/>
          </p:nvSpPr>
          <p:spPr>
            <a:xfrm>
              <a:off x="2312945" y="1163999"/>
              <a:ext cx="7547609" cy="2941320"/>
            </a:xfrm>
            <a:custGeom>
              <a:avLst/>
              <a:gdLst/>
              <a:ahLst/>
              <a:cxnLst/>
              <a:rect l="l" t="t" r="r" b="b"/>
              <a:pathLst>
                <a:path w="7547609" h="2941320">
                  <a:moveTo>
                    <a:pt x="7547424" y="2940925"/>
                  </a:moveTo>
                  <a:lnTo>
                    <a:pt x="0" y="2940925"/>
                  </a:lnTo>
                  <a:lnTo>
                    <a:pt x="0" y="0"/>
                  </a:lnTo>
                  <a:lnTo>
                    <a:pt x="7547424" y="0"/>
                  </a:lnTo>
                  <a:lnTo>
                    <a:pt x="7547424" y="294092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9902" y="1201716"/>
              <a:ext cx="2740079" cy="161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79058" y="1927377"/>
              <a:ext cx="647065" cy="1534795"/>
            </a:xfrm>
            <a:custGeom>
              <a:avLst/>
              <a:gdLst/>
              <a:ahLst/>
              <a:cxnLst/>
              <a:rect l="l" t="t" r="r" b="b"/>
              <a:pathLst>
                <a:path w="647065" h="1534795">
                  <a:moveTo>
                    <a:pt x="349177" y="1534623"/>
                  </a:moveTo>
                  <a:lnTo>
                    <a:pt x="52546" y="1243606"/>
                  </a:lnTo>
                  <a:lnTo>
                    <a:pt x="63767" y="1231882"/>
                  </a:lnTo>
                  <a:lnTo>
                    <a:pt x="74679" y="1219871"/>
                  </a:lnTo>
                  <a:lnTo>
                    <a:pt x="105486" y="1182191"/>
                  </a:lnTo>
                  <a:lnTo>
                    <a:pt x="133257" y="1142224"/>
                  </a:lnTo>
                  <a:lnTo>
                    <a:pt x="157823" y="1100214"/>
                  </a:lnTo>
                  <a:lnTo>
                    <a:pt x="179034" y="1056416"/>
                  </a:lnTo>
                  <a:lnTo>
                    <a:pt x="196760" y="1011098"/>
                  </a:lnTo>
                  <a:lnTo>
                    <a:pt x="210894" y="964535"/>
                  </a:lnTo>
                  <a:lnTo>
                    <a:pt x="221349" y="917013"/>
                  </a:lnTo>
                  <a:lnTo>
                    <a:pt x="228061" y="868820"/>
                  </a:lnTo>
                  <a:lnTo>
                    <a:pt x="230990" y="820251"/>
                  </a:lnTo>
                  <a:lnTo>
                    <a:pt x="231122" y="804028"/>
                  </a:lnTo>
                  <a:lnTo>
                    <a:pt x="230831" y="787808"/>
                  </a:lnTo>
                  <a:lnTo>
                    <a:pt x="227426" y="739270"/>
                  </a:lnTo>
                  <a:lnTo>
                    <a:pt x="220242" y="691145"/>
                  </a:lnTo>
                  <a:lnTo>
                    <a:pt x="209322" y="643727"/>
                  </a:lnTo>
                  <a:lnTo>
                    <a:pt x="194733" y="597305"/>
                  </a:lnTo>
                  <a:lnTo>
                    <a:pt x="176563" y="552163"/>
                  </a:lnTo>
                  <a:lnTo>
                    <a:pt x="154924" y="508574"/>
                  </a:lnTo>
                  <a:lnTo>
                    <a:pt x="129948" y="466806"/>
                  </a:lnTo>
                  <a:lnTo>
                    <a:pt x="101787" y="427113"/>
                  </a:lnTo>
                  <a:lnTo>
                    <a:pt x="70612" y="389737"/>
                  </a:lnTo>
                  <a:lnTo>
                    <a:pt x="36614" y="354905"/>
                  </a:lnTo>
                  <a:lnTo>
                    <a:pt x="0" y="322831"/>
                  </a:lnTo>
                  <a:lnTo>
                    <a:pt x="261600" y="0"/>
                  </a:lnTo>
                  <a:lnTo>
                    <a:pt x="302749" y="35110"/>
                  </a:lnTo>
                  <a:lnTo>
                    <a:pt x="342013" y="72314"/>
                  </a:lnTo>
                  <a:lnTo>
                    <a:pt x="379287" y="111509"/>
                  </a:lnTo>
                  <a:lnTo>
                    <a:pt x="414469" y="152590"/>
                  </a:lnTo>
                  <a:lnTo>
                    <a:pt x="447463" y="195445"/>
                  </a:lnTo>
                  <a:lnTo>
                    <a:pt x="478181" y="239958"/>
                  </a:lnTo>
                  <a:lnTo>
                    <a:pt x="506539" y="286008"/>
                  </a:lnTo>
                  <a:lnTo>
                    <a:pt x="532459" y="333471"/>
                  </a:lnTo>
                  <a:lnTo>
                    <a:pt x="555873" y="382218"/>
                  </a:lnTo>
                  <a:lnTo>
                    <a:pt x="576716" y="432117"/>
                  </a:lnTo>
                  <a:lnTo>
                    <a:pt x="594931" y="483032"/>
                  </a:lnTo>
                  <a:lnTo>
                    <a:pt x="610471" y="534826"/>
                  </a:lnTo>
                  <a:lnTo>
                    <a:pt x="623291" y="587358"/>
                  </a:lnTo>
                  <a:lnTo>
                    <a:pt x="633358" y="640485"/>
                  </a:lnTo>
                  <a:lnTo>
                    <a:pt x="640645" y="694064"/>
                  </a:lnTo>
                  <a:lnTo>
                    <a:pt x="645131" y="747949"/>
                  </a:lnTo>
                  <a:lnTo>
                    <a:pt x="646804" y="801995"/>
                  </a:lnTo>
                  <a:lnTo>
                    <a:pt x="646584" y="829032"/>
                  </a:lnTo>
                  <a:lnTo>
                    <a:pt x="644033" y="883043"/>
                  </a:lnTo>
                  <a:lnTo>
                    <a:pt x="638672" y="936849"/>
                  </a:lnTo>
                  <a:lnTo>
                    <a:pt x="630515" y="990302"/>
                  </a:lnTo>
                  <a:lnTo>
                    <a:pt x="619586" y="1043259"/>
                  </a:lnTo>
                  <a:lnTo>
                    <a:pt x="605913" y="1095576"/>
                  </a:lnTo>
                  <a:lnTo>
                    <a:pt x="589534" y="1147110"/>
                  </a:lnTo>
                  <a:lnTo>
                    <a:pt x="570493" y="1197723"/>
                  </a:lnTo>
                  <a:lnTo>
                    <a:pt x="548842" y="1247277"/>
                  </a:lnTo>
                  <a:lnTo>
                    <a:pt x="524639" y="1295637"/>
                  </a:lnTo>
                  <a:lnTo>
                    <a:pt x="497950" y="1342673"/>
                  </a:lnTo>
                  <a:lnTo>
                    <a:pt x="468848" y="1388257"/>
                  </a:lnTo>
                  <a:lnTo>
                    <a:pt x="437411" y="1432266"/>
                  </a:lnTo>
                  <a:lnTo>
                    <a:pt x="403724" y="1474580"/>
                  </a:lnTo>
                  <a:lnTo>
                    <a:pt x="367879" y="1515084"/>
                  </a:lnTo>
                  <a:lnTo>
                    <a:pt x="349177" y="153462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6997" y="3170983"/>
              <a:ext cx="1211580" cy="601980"/>
            </a:xfrm>
            <a:custGeom>
              <a:avLst/>
              <a:gdLst/>
              <a:ahLst/>
              <a:cxnLst/>
              <a:rect l="l" t="t" r="r" b="b"/>
              <a:pathLst>
                <a:path w="1211579" h="601979">
                  <a:moveTo>
                    <a:pt x="474748" y="601978"/>
                  </a:moveTo>
                  <a:lnTo>
                    <a:pt x="433720" y="601369"/>
                  </a:lnTo>
                  <a:lnTo>
                    <a:pt x="392749" y="599142"/>
                  </a:lnTo>
                  <a:lnTo>
                    <a:pt x="351898" y="595301"/>
                  </a:lnTo>
                  <a:lnTo>
                    <a:pt x="311230" y="589851"/>
                  </a:lnTo>
                  <a:lnTo>
                    <a:pt x="270809" y="582801"/>
                  </a:lnTo>
                  <a:lnTo>
                    <a:pt x="230699" y="574162"/>
                  </a:lnTo>
                  <a:lnTo>
                    <a:pt x="190960" y="563948"/>
                  </a:lnTo>
                  <a:lnTo>
                    <a:pt x="151657" y="552173"/>
                  </a:lnTo>
                  <a:lnTo>
                    <a:pt x="112848" y="538858"/>
                  </a:lnTo>
                  <a:lnTo>
                    <a:pt x="74597" y="524021"/>
                  </a:lnTo>
                  <a:lnTo>
                    <a:pt x="36961" y="507688"/>
                  </a:lnTo>
                  <a:lnTo>
                    <a:pt x="0" y="489882"/>
                  </a:lnTo>
                  <a:lnTo>
                    <a:pt x="187864" y="119319"/>
                  </a:lnTo>
                  <a:lnTo>
                    <a:pt x="198901" y="124771"/>
                  </a:lnTo>
                  <a:lnTo>
                    <a:pt x="210040" y="130002"/>
                  </a:lnTo>
                  <a:lnTo>
                    <a:pt x="255573" y="148704"/>
                  </a:lnTo>
                  <a:lnTo>
                    <a:pt x="302440" y="163758"/>
                  </a:lnTo>
                  <a:lnTo>
                    <a:pt x="350350" y="175070"/>
                  </a:lnTo>
                  <a:lnTo>
                    <a:pt x="399003" y="182570"/>
                  </a:lnTo>
                  <a:lnTo>
                    <a:pt x="448096" y="186211"/>
                  </a:lnTo>
                  <a:lnTo>
                    <a:pt x="472713" y="186576"/>
                  </a:lnTo>
                  <a:lnTo>
                    <a:pt x="485024" y="186394"/>
                  </a:lnTo>
                  <a:lnTo>
                    <a:pt x="534151" y="183241"/>
                  </a:lnTo>
                  <a:lnTo>
                    <a:pt x="582876" y="176226"/>
                  </a:lnTo>
                  <a:lnTo>
                    <a:pt x="630896" y="165390"/>
                  </a:lnTo>
                  <a:lnTo>
                    <a:pt x="677911" y="150803"/>
                  </a:lnTo>
                  <a:lnTo>
                    <a:pt x="723627" y="132555"/>
                  </a:lnTo>
                  <a:lnTo>
                    <a:pt x="767761" y="110759"/>
                  </a:lnTo>
                  <a:lnTo>
                    <a:pt x="810036" y="85552"/>
                  </a:lnTo>
                  <a:lnTo>
                    <a:pt x="850190" y="57091"/>
                  </a:lnTo>
                  <a:lnTo>
                    <a:pt x="887971" y="25553"/>
                  </a:lnTo>
                  <a:lnTo>
                    <a:pt x="914607" y="0"/>
                  </a:lnTo>
                  <a:lnTo>
                    <a:pt x="1211238" y="291017"/>
                  </a:lnTo>
                  <a:lnTo>
                    <a:pt x="1181921" y="319705"/>
                  </a:lnTo>
                  <a:lnTo>
                    <a:pt x="1151493" y="347213"/>
                  </a:lnTo>
                  <a:lnTo>
                    <a:pt x="1120002" y="373500"/>
                  </a:lnTo>
                  <a:lnTo>
                    <a:pt x="1087497" y="398524"/>
                  </a:lnTo>
                  <a:lnTo>
                    <a:pt x="1054029" y="422246"/>
                  </a:lnTo>
                  <a:lnTo>
                    <a:pt x="1019650" y="444629"/>
                  </a:lnTo>
                  <a:lnTo>
                    <a:pt x="984414" y="465639"/>
                  </a:lnTo>
                  <a:lnTo>
                    <a:pt x="948375" y="485242"/>
                  </a:lnTo>
                  <a:lnTo>
                    <a:pt x="911590" y="503409"/>
                  </a:lnTo>
                  <a:lnTo>
                    <a:pt x="874115" y="520110"/>
                  </a:lnTo>
                  <a:lnTo>
                    <a:pt x="836011" y="535320"/>
                  </a:lnTo>
                  <a:lnTo>
                    <a:pt x="797335" y="549014"/>
                  </a:lnTo>
                  <a:lnTo>
                    <a:pt x="758149" y="561173"/>
                  </a:lnTo>
                  <a:lnTo>
                    <a:pt x="718512" y="571775"/>
                  </a:lnTo>
                  <a:lnTo>
                    <a:pt x="678488" y="580807"/>
                  </a:lnTo>
                  <a:lnTo>
                    <a:pt x="638138" y="588252"/>
                  </a:lnTo>
                  <a:lnTo>
                    <a:pt x="597526" y="594099"/>
                  </a:lnTo>
                  <a:lnTo>
                    <a:pt x="556714" y="598340"/>
                  </a:lnTo>
                  <a:lnTo>
                    <a:pt x="515767" y="600968"/>
                  </a:lnTo>
                  <a:lnTo>
                    <a:pt x="495266" y="601675"/>
                  </a:lnTo>
                  <a:lnTo>
                    <a:pt x="474748" y="601978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7450" y="2632609"/>
              <a:ext cx="757555" cy="1028700"/>
            </a:xfrm>
            <a:custGeom>
              <a:avLst/>
              <a:gdLst/>
              <a:ahLst/>
              <a:cxnLst/>
              <a:rect l="l" t="t" r="r" b="b"/>
              <a:pathLst>
                <a:path w="757554" h="1028700">
                  <a:moveTo>
                    <a:pt x="569547" y="1028256"/>
                  </a:moveTo>
                  <a:lnTo>
                    <a:pt x="535118" y="1010007"/>
                  </a:lnTo>
                  <a:lnTo>
                    <a:pt x="501400" y="990480"/>
                  </a:lnTo>
                  <a:lnTo>
                    <a:pt x="468437" y="969705"/>
                  </a:lnTo>
                  <a:lnTo>
                    <a:pt x="436277" y="947708"/>
                  </a:lnTo>
                  <a:lnTo>
                    <a:pt x="404964" y="924523"/>
                  </a:lnTo>
                  <a:lnTo>
                    <a:pt x="374544" y="900180"/>
                  </a:lnTo>
                  <a:lnTo>
                    <a:pt x="345059" y="874715"/>
                  </a:lnTo>
                  <a:lnTo>
                    <a:pt x="316549" y="848162"/>
                  </a:lnTo>
                  <a:lnTo>
                    <a:pt x="289056" y="820561"/>
                  </a:lnTo>
                  <a:lnTo>
                    <a:pt x="262618" y="791948"/>
                  </a:lnTo>
                  <a:lnTo>
                    <a:pt x="237272" y="762365"/>
                  </a:lnTo>
                  <a:lnTo>
                    <a:pt x="213054" y="731853"/>
                  </a:lnTo>
                  <a:lnTo>
                    <a:pt x="189997" y="700455"/>
                  </a:lnTo>
                  <a:lnTo>
                    <a:pt x="168135" y="668215"/>
                  </a:lnTo>
                  <a:lnTo>
                    <a:pt x="147498" y="635179"/>
                  </a:lnTo>
                  <a:lnTo>
                    <a:pt x="128115" y="601393"/>
                  </a:lnTo>
                  <a:lnTo>
                    <a:pt x="110012" y="566904"/>
                  </a:lnTo>
                  <a:lnTo>
                    <a:pt x="93217" y="531762"/>
                  </a:lnTo>
                  <a:lnTo>
                    <a:pt x="77752" y="496014"/>
                  </a:lnTo>
                  <a:lnTo>
                    <a:pt x="63640" y="459713"/>
                  </a:lnTo>
                  <a:lnTo>
                    <a:pt x="50898" y="422908"/>
                  </a:lnTo>
                  <a:lnTo>
                    <a:pt x="39547" y="385651"/>
                  </a:lnTo>
                  <a:lnTo>
                    <a:pt x="29602" y="347996"/>
                  </a:lnTo>
                  <a:lnTo>
                    <a:pt x="21077" y="309994"/>
                  </a:lnTo>
                  <a:lnTo>
                    <a:pt x="13983" y="271700"/>
                  </a:lnTo>
                  <a:lnTo>
                    <a:pt x="8331" y="233167"/>
                  </a:lnTo>
                  <a:lnTo>
                    <a:pt x="4129" y="194449"/>
                  </a:lnTo>
                  <a:lnTo>
                    <a:pt x="1382" y="155601"/>
                  </a:lnTo>
                  <a:lnTo>
                    <a:pt x="95" y="116677"/>
                  </a:lnTo>
                  <a:lnTo>
                    <a:pt x="0" y="97207"/>
                  </a:lnTo>
                  <a:lnTo>
                    <a:pt x="269" y="77732"/>
                  </a:lnTo>
                  <a:lnTo>
                    <a:pt x="905" y="58266"/>
                  </a:lnTo>
                  <a:lnTo>
                    <a:pt x="1904" y="38822"/>
                  </a:lnTo>
                  <a:lnTo>
                    <a:pt x="3269" y="19399"/>
                  </a:lnTo>
                  <a:lnTo>
                    <a:pt x="4999" y="0"/>
                  </a:lnTo>
                  <a:lnTo>
                    <a:pt x="418682" y="40738"/>
                  </a:lnTo>
                  <a:lnTo>
                    <a:pt x="416823" y="64048"/>
                  </a:lnTo>
                  <a:lnTo>
                    <a:pt x="415842" y="87378"/>
                  </a:lnTo>
                  <a:lnTo>
                    <a:pt x="416512" y="134099"/>
                  </a:lnTo>
                  <a:lnTo>
                    <a:pt x="420679" y="180639"/>
                  </a:lnTo>
                  <a:lnTo>
                    <a:pt x="428329" y="226735"/>
                  </a:lnTo>
                  <a:lnTo>
                    <a:pt x="439409" y="272130"/>
                  </a:lnTo>
                  <a:lnTo>
                    <a:pt x="453867" y="316566"/>
                  </a:lnTo>
                  <a:lnTo>
                    <a:pt x="471611" y="359796"/>
                  </a:lnTo>
                  <a:lnTo>
                    <a:pt x="492551" y="401574"/>
                  </a:lnTo>
                  <a:lnTo>
                    <a:pt x="516562" y="441669"/>
                  </a:lnTo>
                  <a:lnTo>
                    <a:pt x="543515" y="479850"/>
                  </a:lnTo>
                  <a:lnTo>
                    <a:pt x="573252" y="515909"/>
                  </a:lnTo>
                  <a:lnTo>
                    <a:pt x="605612" y="549636"/>
                  </a:lnTo>
                  <a:lnTo>
                    <a:pt x="640408" y="580848"/>
                  </a:lnTo>
                  <a:lnTo>
                    <a:pt x="677449" y="609363"/>
                  </a:lnTo>
                  <a:lnTo>
                    <a:pt x="716521" y="635029"/>
                  </a:lnTo>
                  <a:lnTo>
                    <a:pt x="757411" y="657692"/>
                  </a:lnTo>
                  <a:lnTo>
                    <a:pt x="569547" y="1028256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2449" y="1767830"/>
              <a:ext cx="806450" cy="906144"/>
            </a:xfrm>
            <a:custGeom>
              <a:avLst/>
              <a:gdLst/>
              <a:ahLst/>
              <a:cxnLst/>
              <a:rect l="l" t="t" r="r" b="b"/>
              <a:pathLst>
                <a:path w="806450" h="906144">
                  <a:moveTo>
                    <a:pt x="413683" y="905518"/>
                  </a:moveTo>
                  <a:lnTo>
                    <a:pt x="0" y="864779"/>
                  </a:lnTo>
                  <a:lnTo>
                    <a:pt x="1901" y="847056"/>
                  </a:lnTo>
                  <a:lnTo>
                    <a:pt x="4106" y="829374"/>
                  </a:lnTo>
                  <a:lnTo>
                    <a:pt x="12539" y="776580"/>
                  </a:lnTo>
                  <a:lnTo>
                    <a:pt x="23678" y="724294"/>
                  </a:lnTo>
                  <a:lnTo>
                    <a:pt x="37495" y="672651"/>
                  </a:lnTo>
                  <a:lnTo>
                    <a:pt x="53955" y="621782"/>
                  </a:lnTo>
                  <a:lnTo>
                    <a:pt x="73012" y="571826"/>
                  </a:lnTo>
                  <a:lnTo>
                    <a:pt x="94615" y="522922"/>
                  </a:lnTo>
                  <a:lnTo>
                    <a:pt x="118707" y="475193"/>
                  </a:lnTo>
                  <a:lnTo>
                    <a:pt x="145227" y="428762"/>
                  </a:lnTo>
                  <a:lnTo>
                    <a:pt x="174104" y="383756"/>
                  </a:lnTo>
                  <a:lnTo>
                    <a:pt x="205257" y="340300"/>
                  </a:lnTo>
                  <a:lnTo>
                    <a:pt x="238606" y="298502"/>
                  </a:lnTo>
                  <a:lnTo>
                    <a:pt x="274067" y="258471"/>
                  </a:lnTo>
                  <a:lnTo>
                    <a:pt x="311542" y="220317"/>
                  </a:lnTo>
                  <a:lnTo>
                    <a:pt x="350929" y="184144"/>
                  </a:lnTo>
                  <a:lnTo>
                    <a:pt x="392126" y="150045"/>
                  </a:lnTo>
                  <a:lnTo>
                    <a:pt x="435028" y="118106"/>
                  </a:lnTo>
                  <a:lnTo>
                    <a:pt x="479519" y="88415"/>
                  </a:lnTo>
                  <a:lnTo>
                    <a:pt x="525475" y="61055"/>
                  </a:lnTo>
                  <a:lnTo>
                    <a:pt x="572778" y="36094"/>
                  </a:lnTo>
                  <a:lnTo>
                    <a:pt x="621310" y="13597"/>
                  </a:lnTo>
                  <a:lnTo>
                    <a:pt x="654278" y="0"/>
                  </a:lnTo>
                  <a:lnTo>
                    <a:pt x="806250" y="386650"/>
                  </a:lnTo>
                  <a:lnTo>
                    <a:pt x="786457" y="394813"/>
                  </a:lnTo>
                  <a:lnTo>
                    <a:pt x="766979" y="403639"/>
                  </a:lnTo>
                  <a:lnTo>
                    <a:pt x="728968" y="423284"/>
                  </a:lnTo>
                  <a:lnTo>
                    <a:pt x="692393" y="445484"/>
                  </a:lnTo>
                  <a:lnTo>
                    <a:pt x="657430" y="470142"/>
                  </a:lnTo>
                  <a:lnTo>
                    <a:pt x="624239" y="497136"/>
                  </a:lnTo>
                  <a:lnTo>
                    <a:pt x="592982" y="526343"/>
                  </a:lnTo>
                  <a:lnTo>
                    <a:pt x="563800" y="557622"/>
                  </a:lnTo>
                  <a:lnTo>
                    <a:pt x="536837" y="590830"/>
                  </a:lnTo>
                  <a:lnTo>
                    <a:pt x="512214" y="625806"/>
                  </a:lnTo>
                  <a:lnTo>
                    <a:pt x="490052" y="662388"/>
                  </a:lnTo>
                  <a:lnTo>
                    <a:pt x="470450" y="700403"/>
                  </a:lnTo>
                  <a:lnTo>
                    <a:pt x="453507" y="739672"/>
                  </a:lnTo>
                  <a:lnTo>
                    <a:pt x="439296" y="780010"/>
                  </a:lnTo>
                  <a:lnTo>
                    <a:pt x="427890" y="821227"/>
                  </a:lnTo>
                  <a:lnTo>
                    <a:pt x="419337" y="863128"/>
                  </a:lnTo>
                  <a:lnTo>
                    <a:pt x="416147" y="884262"/>
                  </a:lnTo>
                  <a:lnTo>
                    <a:pt x="413683" y="905518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6728" y="1696008"/>
              <a:ext cx="1034415" cy="554355"/>
            </a:xfrm>
            <a:custGeom>
              <a:avLst/>
              <a:gdLst/>
              <a:ahLst/>
              <a:cxnLst/>
              <a:rect l="l" t="t" r="r" b="b"/>
              <a:pathLst>
                <a:path w="1034415" h="554355">
                  <a:moveTo>
                    <a:pt x="772329" y="554200"/>
                  </a:moveTo>
                  <a:lnTo>
                    <a:pt x="739551" y="529414"/>
                  </a:lnTo>
                  <a:lnTo>
                    <a:pt x="705207" y="506844"/>
                  </a:lnTo>
                  <a:lnTo>
                    <a:pt x="669452" y="486580"/>
                  </a:lnTo>
                  <a:lnTo>
                    <a:pt x="632438" y="468718"/>
                  </a:lnTo>
                  <a:lnTo>
                    <a:pt x="594327" y="453329"/>
                  </a:lnTo>
                  <a:lnTo>
                    <a:pt x="555283" y="440485"/>
                  </a:lnTo>
                  <a:lnTo>
                    <a:pt x="515478" y="430238"/>
                  </a:lnTo>
                  <a:lnTo>
                    <a:pt x="475084" y="422636"/>
                  </a:lnTo>
                  <a:lnTo>
                    <a:pt x="434276" y="417707"/>
                  </a:lnTo>
                  <a:lnTo>
                    <a:pt x="393232" y="415479"/>
                  </a:lnTo>
                  <a:lnTo>
                    <a:pt x="372666" y="415379"/>
                  </a:lnTo>
                  <a:lnTo>
                    <a:pt x="352130" y="415955"/>
                  </a:lnTo>
                  <a:lnTo>
                    <a:pt x="311149" y="419140"/>
                  </a:lnTo>
                  <a:lnTo>
                    <a:pt x="270467" y="425013"/>
                  </a:lnTo>
                  <a:lnTo>
                    <a:pt x="230261" y="433554"/>
                  </a:lnTo>
                  <a:lnTo>
                    <a:pt x="190704" y="444722"/>
                  </a:lnTo>
                  <a:lnTo>
                    <a:pt x="151971" y="458472"/>
                  </a:lnTo>
                  <a:lnTo>
                    <a:pt x="0" y="71821"/>
                  </a:lnTo>
                  <a:lnTo>
                    <a:pt x="64555" y="48904"/>
                  </a:lnTo>
                  <a:lnTo>
                    <a:pt x="130482" y="30292"/>
                  </a:lnTo>
                  <a:lnTo>
                    <a:pt x="197492" y="16056"/>
                  </a:lnTo>
                  <a:lnTo>
                    <a:pt x="265296" y="6268"/>
                  </a:lnTo>
                  <a:lnTo>
                    <a:pt x="333598" y="961"/>
                  </a:lnTo>
                  <a:lnTo>
                    <a:pt x="367824" y="0"/>
                  </a:lnTo>
                  <a:lnTo>
                    <a:pt x="402101" y="167"/>
                  </a:lnTo>
                  <a:lnTo>
                    <a:pt x="470507" y="3880"/>
                  </a:lnTo>
                  <a:lnTo>
                    <a:pt x="538520" y="12094"/>
                  </a:lnTo>
                  <a:lnTo>
                    <a:pt x="605844" y="24764"/>
                  </a:lnTo>
                  <a:lnTo>
                    <a:pt x="672186" y="41844"/>
                  </a:lnTo>
                  <a:lnTo>
                    <a:pt x="737258" y="63250"/>
                  </a:lnTo>
                  <a:lnTo>
                    <a:pt x="800777" y="88898"/>
                  </a:lnTo>
                  <a:lnTo>
                    <a:pt x="862468" y="118669"/>
                  </a:lnTo>
                  <a:lnTo>
                    <a:pt x="922060" y="152441"/>
                  </a:lnTo>
                  <a:lnTo>
                    <a:pt x="979299" y="190059"/>
                  </a:lnTo>
                  <a:lnTo>
                    <a:pt x="1033930" y="231368"/>
                  </a:lnTo>
                  <a:lnTo>
                    <a:pt x="772329" y="55420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50128" y="2667935"/>
              <a:ext cx="218440" cy="6350"/>
            </a:xfrm>
            <a:custGeom>
              <a:avLst/>
              <a:gdLst/>
              <a:ahLst/>
              <a:cxnLst/>
              <a:rect l="l" t="t" r="r" b="b"/>
              <a:pathLst>
                <a:path w="218440" h="6350">
                  <a:moveTo>
                    <a:pt x="0" y="5912"/>
                  </a:moveTo>
                  <a:lnTo>
                    <a:pt x="103753" y="0"/>
                  </a:lnTo>
                  <a:lnTo>
                    <a:pt x="217963" y="0"/>
                  </a:lnTo>
                </a:path>
              </a:pathLst>
            </a:custGeom>
            <a:ln w="951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59348" y="3784854"/>
              <a:ext cx="131445" cy="102870"/>
            </a:xfrm>
            <a:custGeom>
              <a:avLst/>
              <a:gdLst/>
              <a:ahLst/>
              <a:cxnLst/>
              <a:rect l="l" t="t" r="r" b="b"/>
              <a:pathLst>
                <a:path w="131445" h="102870">
                  <a:moveTo>
                    <a:pt x="0" y="0"/>
                  </a:moveTo>
                  <a:lnTo>
                    <a:pt x="16847" y="102477"/>
                  </a:lnTo>
                  <a:lnTo>
                    <a:pt x="131058" y="102477"/>
                  </a:lnTo>
                </a:path>
              </a:pathLst>
            </a:custGeom>
            <a:ln w="9513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7468" y="3246492"/>
              <a:ext cx="205740" cy="50165"/>
            </a:xfrm>
            <a:custGeom>
              <a:avLst/>
              <a:gdLst/>
              <a:ahLst/>
              <a:cxnLst/>
              <a:rect l="l" t="t" r="r" b="b"/>
              <a:pathLst>
                <a:path w="205739" h="50164">
                  <a:moveTo>
                    <a:pt x="205319" y="0"/>
                  </a:moveTo>
                  <a:lnTo>
                    <a:pt x="114210" y="49954"/>
                  </a:lnTo>
                  <a:lnTo>
                    <a:pt x="0" y="49954"/>
                  </a:lnTo>
                </a:path>
              </a:pathLst>
            </a:custGeom>
            <a:ln w="951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9877" y="2029839"/>
              <a:ext cx="197485" cy="62865"/>
            </a:xfrm>
            <a:custGeom>
              <a:avLst/>
              <a:gdLst/>
              <a:ahLst/>
              <a:cxnLst/>
              <a:rect l="l" t="t" r="r" b="b"/>
              <a:pathLst>
                <a:path w="197485" h="62864">
                  <a:moveTo>
                    <a:pt x="197105" y="62632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1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9213" y="1579809"/>
              <a:ext cx="130175" cy="102870"/>
            </a:xfrm>
            <a:custGeom>
              <a:avLst/>
              <a:gdLst/>
              <a:ahLst/>
              <a:cxnLst/>
              <a:rect l="l" t="t" r="r" b="b"/>
              <a:pathLst>
                <a:path w="130175" h="102869">
                  <a:moveTo>
                    <a:pt x="0" y="102635"/>
                  </a:moveTo>
                  <a:lnTo>
                    <a:pt x="15859" y="0"/>
                  </a:lnTo>
                  <a:lnTo>
                    <a:pt x="130069" y="0"/>
                  </a:lnTo>
                </a:path>
              </a:pathLst>
            </a:custGeom>
            <a:ln w="9513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12945" y="1163999"/>
            <a:ext cx="7547609" cy="294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75"/>
              </a:lnSpc>
            </a:pPr>
            <a:r>
              <a:rPr sz="1500" spc="-25" dirty="0">
                <a:latin typeface="Trebuchet MS"/>
                <a:cs typeface="Trebuchet MS"/>
              </a:rPr>
              <a:t>Reasons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for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choosing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Energy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drinks</a:t>
            </a:r>
            <a:endParaRPr sz="1500">
              <a:latin typeface="Trebuchet MS"/>
              <a:cs typeface="Trebuchet MS"/>
            </a:endParaRPr>
          </a:p>
          <a:p>
            <a:pPr marL="4104004">
              <a:lnSpc>
                <a:spcPct val="100000"/>
              </a:lnSpc>
              <a:spcBef>
                <a:spcPts val="1110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Other</a:t>
            </a:r>
            <a:r>
              <a:rPr sz="10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16.79%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Segoe UI"/>
              <a:cs typeface="Segoe UI"/>
            </a:endParaRPr>
          </a:p>
          <a:p>
            <a:pPr marR="3406140" algn="ctr">
              <a:lnSpc>
                <a:spcPct val="100000"/>
              </a:lnSpc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Effectiveness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17.48%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Segoe UI"/>
              <a:cs typeface="Segoe UI"/>
            </a:endParaRPr>
          </a:p>
          <a:p>
            <a:pPr marR="953135" algn="r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Brand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reputation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26.52%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Segoe UI"/>
              <a:cs typeface="Segoe UI"/>
            </a:endParaRPr>
          </a:p>
          <a:p>
            <a:pPr marR="3411854" algn="ctr">
              <a:lnSpc>
                <a:spcPct val="100000"/>
              </a:lnSpc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Availability</a:t>
            </a:r>
            <a:r>
              <a:rPr sz="1000" b="1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19.1%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Segoe UI"/>
              <a:cs typeface="Segoe UI"/>
            </a:endParaRPr>
          </a:p>
          <a:p>
            <a:pPr marL="4115435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Taste/flavor</a:t>
            </a:r>
            <a:r>
              <a:rPr sz="1000" b="1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preference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20.11%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3775" y="364524"/>
            <a:ext cx="11802110" cy="685800"/>
          </a:xfrm>
          <a:custGeom>
            <a:avLst/>
            <a:gdLst/>
            <a:ahLst/>
            <a:cxnLst/>
            <a:rect l="l" t="t" r="r" b="b"/>
            <a:pathLst>
              <a:path w="11802110" h="685800">
                <a:moveTo>
                  <a:pt x="11801773" y="685264"/>
                </a:moveTo>
                <a:lnTo>
                  <a:pt x="0" y="685264"/>
                </a:lnTo>
                <a:lnTo>
                  <a:pt x="0" y="0"/>
                </a:lnTo>
                <a:lnTo>
                  <a:pt x="11801773" y="0"/>
                </a:lnTo>
                <a:lnTo>
                  <a:pt x="11801773" y="685264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775" y="364524"/>
            <a:ext cx="11802110" cy="6858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pc="-5" dirty="0"/>
              <a:t>Product</a:t>
            </a:r>
            <a:r>
              <a:rPr spc="-45" dirty="0"/>
              <a:t> </a:t>
            </a:r>
            <a:r>
              <a:rPr spc="-5" dirty="0"/>
              <a:t>Development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2855446" y="374042"/>
            <a:ext cx="6652895" cy="619125"/>
            <a:chOff x="2855446" y="374042"/>
            <a:chExt cx="6652895" cy="61912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6201" y="440665"/>
              <a:ext cx="552018" cy="55201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5446" y="374042"/>
              <a:ext cx="590088" cy="5900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23775" y="4771154"/>
            <a:ext cx="11954510" cy="187515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46990" marR="163830">
              <a:lnSpc>
                <a:spcPct val="112400"/>
              </a:lnSpc>
              <a:spcBef>
                <a:spcPts val="250"/>
              </a:spcBef>
            </a:pP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Insights:-</a:t>
            </a:r>
            <a:r>
              <a:rPr sz="20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26%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choose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their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drink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basis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Brand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252423"/>
                </a:solidFill>
                <a:latin typeface="Segoe UI"/>
                <a:cs typeface="Segoe UI"/>
              </a:rPr>
              <a:t>Reputation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20%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choose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 </a:t>
            </a:r>
            <a:r>
              <a:rPr sz="2000" spc="-53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 basis of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252423"/>
                </a:solidFill>
                <a:latin typeface="Segoe UI"/>
                <a:cs typeface="Segoe UI"/>
              </a:rPr>
              <a:t>Taste/Flavor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 Preference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19% on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 basis of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Availability of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 product.</a:t>
            </a:r>
            <a:endParaRPr sz="2000">
              <a:latin typeface="Segoe UI"/>
              <a:cs typeface="Segoe UI"/>
            </a:endParaRPr>
          </a:p>
          <a:p>
            <a:pPr marL="46990" marR="884555">
              <a:lnSpc>
                <a:spcPct val="112400"/>
              </a:lnSpc>
              <a:spcBef>
                <a:spcPts val="1275"/>
              </a:spcBef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so,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need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work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building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our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brand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reputation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need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introduce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few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flavors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. </a:t>
            </a:r>
            <a:r>
              <a:rPr sz="2000" spc="-5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also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need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make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our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available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all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supermarkets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online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stores.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5" name="object 25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3775" y="335972"/>
            <a:ext cx="11925935" cy="714375"/>
          </a:xfrm>
          <a:custGeom>
            <a:avLst/>
            <a:gdLst/>
            <a:ahLst/>
            <a:cxnLst/>
            <a:rect l="l" t="t" r="r" b="b"/>
            <a:pathLst>
              <a:path w="11925935" h="714375">
                <a:moveTo>
                  <a:pt x="11925501" y="713816"/>
                </a:moveTo>
                <a:lnTo>
                  <a:pt x="0" y="713816"/>
                </a:lnTo>
                <a:lnTo>
                  <a:pt x="0" y="0"/>
                </a:lnTo>
                <a:lnTo>
                  <a:pt x="11925501" y="0"/>
                </a:lnTo>
                <a:lnTo>
                  <a:pt x="11925501" y="713816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pc="-10" dirty="0"/>
              <a:t>Recommendations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Codex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617507" y="374042"/>
            <a:ext cx="7309484" cy="590550"/>
            <a:chOff x="2617507" y="374042"/>
            <a:chExt cx="7309484" cy="590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4974" y="412112"/>
              <a:ext cx="552018" cy="5520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7507" y="374042"/>
              <a:ext cx="590088" cy="59008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23775" y="1230622"/>
            <a:ext cx="11925935" cy="3036570"/>
            <a:chOff x="323775" y="1230622"/>
            <a:chExt cx="11925935" cy="3036570"/>
          </a:xfrm>
        </p:grpSpPr>
        <p:sp>
          <p:nvSpPr>
            <p:cNvPr id="10" name="object 10"/>
            <p:cNvSpPr/>
            <p:nvPr/>
          </p:nvSpPr>
          <p:spPr>
            <a:xfrm>
              <a:off x="323775" y="1230622"/>
              <a:ext cx="11925935" cy="3036570"/>
            </a:xfrm>
            <a:custGeom>
              <a:avLst/>
              <a:gdLst/>
              <a:ahLst/>
              <a:cxnLst/>
              <a:rect l="l" t="t" r="r" b="b"/>
              <a:pathLst>
                <a:path w="11925935" h="3036570">
                  <a:moveTo>
                    <a:pt x="11925501" y="3036101"/>
                  </a:moveTo>
                  <a:lnTo>
                    <a:pt x="0" y="3036101"/>
                  </a:lnTo>
                  <a:lnTo>
                    <a:pt x="0" y="0"/>
                  </a:lnTo>
                  <a:lnTo>
                    <a:pt x="11925501" y="0"/>
                  </a:lnTo>
                  <a:lnTo>
                    <a:pt x="11925501" y="3036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25548" y="1278210"/>
              <a:ext cx="76200" cy="2646045"/>
            </a:xfrm>
            <a:custGeom>
              <a:avLst/>
              <a:gdLst/>
              <a:ahLst/>
              <a:cxnLst/>
              <a:rect l="l" t="t" r="r" b="b"/>
              <a:pathLst>
                <a:path w="76200" h="2646045">
                  <a:moveTo>
                    <a:pt x="76140" y="2645881"/>
                  </a:moveTo>
                  <a:lnTo>
                    <a:pt x="0" y="2645881"/>
                  </a:lnTo>
                  <a:lnTo>
                    <a:pt x="0" y="0"/>
                  </a:lnTo>
                  <a:lnTo>
                    <a:pt x="76140" y="0"/>
                  </a:lnTo>
                  <a:lnTo>
                    <a:pt x="76140" y="2645881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8663" y="1088483"/>
            <a:ext cx="10485120" cy="280479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1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Immediate Improvements 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 the products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:-</a:t>
            </a:r>
            <a:endParaRPr sz="2400">
              <a:latin typeface="Segoe UI"/>
              <a:cs typeface="Segoe UI"/>
            </a:endParaRPr>
          </a:p>
          <a:p>
            <a:pPr marL="266700" indent="-164465">
              <a:lnSpc>
                <a:spcPct val="100000"/>
              </a:lnSpc>
              <a:spcBef>
                <a:spcPts val="1614"/>
              </a:spcBef>
              <a:buSzPct val="37500"/>
              <a:buChar char="•"/>
              <a:tabLst>
                <a:tab pos="267335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Should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reduce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Sugar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Content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focus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adding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natural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ingredients</a:t>
            </a:r>
            <a:endParaRPr sz="2400">
              <a:latin typeface="Segoe UI"/>
              <a:cs typeface="Segoe UI"/>
            </a:endParaRPr>
          </a:p>
          <a:p>
            <a:pPr marL="266700" indent="-164465">
              <a:lnSpc>
                <a:spcPct val="100000"/>
              </a:lnSpc>
              <a:spcBef>
                <a:spcPts val="345"/>
              </a:spcBef>
              <a:buSzPct val="37500"/>
              <a:buChar char="•"/>
              <a:tabLst>
                <a:tab pos="267335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Should introduce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more flavors.</a:t>
            </a:r>
            <a:endParaRPr sz="2400">
              <a:latin typeface="Segoe UI"/>
              <a:cs typeface="Segoe UI"/>
            </a:endParaRPr>
          </a:p>
          <a:p>
            <a:pPr marL="266700" indent="-164465">
              <a:lnSpc>
                <a:spcPct val="100000"/>
              </a:lnSpc>
              <a:spcBef>
                <a:spcPts val="340"/>
              </a:spcBef>
              <a:buSzPct val="37500"/>
              <a:buChar char="•"/>
              <a:tabLst>
                <a:tab pos="267335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Can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change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packaging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Compact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423"/>
                </a:solidFill>
                <a:latin typeface="Segoe UI"/>
                <a:cs typeface="Segoe UI"/>
              </a:rPr>
              <a:t>Portable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cans.</a:t>
            </a:r>
            <a:endParaRPr sz="2400">
              <a:latin typeface="Segoe UI"/>
              <a:cs typeface="Segoe UI"/>
            </a:endParaRPr>
          </a:p>
          <a:p>
            <a:pPr marL="266700" indent="-164465">
              <a:lnSpc>
                <a:spcPct val="100000"/>
              </a:lnSpc>
              <a:spcBef>
                <a:spcPts val="345"/>
              </a:spcBef>
              <a:buSzPct val="37500"/>
              <a:buChar char="•"/>
              <a:tabLst>
                <a:tab pos="267335" algn="l"/>
              </a:tabLst>
            </a:pPr>
            <a:r>
              <a:rPr sz="2400" spc="-50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can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also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use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some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innovative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bottle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designs.</a:t>
            </a:r>
            <a:endParaRPr sz="2400">
              <a:latin typeface="Segoe UI"/>
              <a:cs typeface="Segoe UI"/>
            </a:endParaRPr>
          </a:p>
          <a:p>
            <a:pPr marL="266700" indent="-164465">
              <a:lnSpc>
                <a:spcPct val="100000"/>
              </a:lnSpc>
              <a:spcBef>
                <a:spcPts val="340"/>
              </a:spcBef>
              <a:buSzPct val="37500"/>
              <a:buChar char="•"/>
              <a:tabLst>
                <a:tab pos="267335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Can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introduce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products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Caffeine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it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3644" y="4695014"/>
            <a:ext cx="6757670" cy="2151380"/>
            <a:chOff x="523644" y="4695014"/>
            <a:chExt cx="6757670" cy="2151380"/>
          </a:xfrm>
        </p:grpSpPr>
        <p:sp>
          <p:nvSpPr>
            <p:cNvPr id="14" name="object 14"/>
            <p:cNvSpPr/>
            <p:nvPr/>
          </p:nvSpPr>
          <p:spPr>
            <a:xfrm>
              <a:off x="523644" y="4695014"/>
              <a:ext cx="6757670" cy="2151380"/>
            </a:xfrm>
            <a:custGeom>
              <a:avLst/>
              <a:gdLst/>
              <a:ahLst/>
              <a:cxnLst/>
              <a:rect l="l" t="t" r="r" b="b"/>
              <a:pathLst>
                <a:path w="6757670" h="2151379">
                  <a:moveTo>
                    <a:pt x="6757466" y="2150968"/>
                  </a:moveTo>
                  <a:lnTo>
                    <a:pt x="0" y="2150968"/>
                  </a:lnTo>
                  <a:lnTo>
                    <a:pt x="0" y="0"/>
                  </a:lnTo>
                  <a:lnTo>
                    <a:pt x="6757466" y="0"/>
                  </a:lnTo>
                  <a:lnTo>
                    <a:pt x="6757466" y="215096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3548" y="4730659"/>
              <a:ext cx="4154560" cy="14518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982335" y="6585618"/>
            <a:ext cx="742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931" y="6585618"/>
            <a:ext cx="1974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500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1834" y="6585618"/>
            <a:ext cx="2838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1,000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18897" y="6585618"/>
            <a:ext cx="2838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1,500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5959" y="6585618"/>
            <a:ext cx="2838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2,000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13023" y="6585618"/>
            <a:ext cx="2838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2,500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60085" y="6585618"/>
            <a:ext cx="2838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3,000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171" y="4656997"/>
            <a:ext cx="5311140" cy="63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95"/>
              </a:spcBef>
            </a:pPr>
            <a:r>
              <a:rPr sz="1400" spc="-190" dirty="0">
                <a:latin typeface="Lucida Sans Unicode"/>
                <a:cs typeface="Lucida Sans Unicode"/>
              </a:rPr>
              <a:t>Cou</a:t>
            </a:r>
            <a:r>
              <a:rPr sz="1400" spc="-135" dirty="0">
                <a:latin typeface="Lucida Sans Unicode"/>
                <a:cs typeface="Lucida Sans Unicode"/>
              </a:rPr>
              <a:t>nt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spc="-160" dirty="0">
                <a:latin typeface="Lucida Sans Unicode"/>
                <a:cs typeface="Lucida Sans Unicode"/>
              </a:rPr>
              <a:t>of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spc="-75" dirty="0">
                <a:latin typeface="Lucida Sans Unicode"/>
                <a:cs typeface="Lucida Sans Unicode"/>
              </a:rPr>
              <a:t>I</a:t>
            </a:r>
            <a:r>
              <a:rPr sz="1400" spc="-229" dirty="0">
                <a:latin typeface="Lucida Sans Unicode"/>
                <a:cs typeface="Lucida Sans Unicode"/>
              </a:rPr>
              <a:t>m</a:t>
            </a:r>
            <a:r>
              <a:rPr sz="1400" spc="-204" dirty="0">
                <a:latin typeface="Lucida Sans Unicode"/>
                <a:cs typeface="Lucida Sans Unicode"/>
              </a:rPr>
              <a:t>p</a:t>
            </a:r>
            <a:r>
              <a:rPr sz="1400" spc="-50" dirty="0">
                <a:latin typeface="Lucida Sans Unicode"/>
                <a:cs typeface="Lucida Sans Unicode"/>
              </a:rPr>
              <a:t>r</a:t>
            </a:r>
            <a:r>
              <a:rPr sz="1400" spc="-140" dirty="0">
                <a:latin typeface="Lucida Sans Unicode"/>
                <a:cs typeface="Lucida Sans Unicode"/>
              </a:rPr>
              <a:t>o</a:t>
            </a:r>
            <a:r>
              <a:rPr sz="1400" spc="-145" dirty="0">
                <a:latin typeface="Lucida Sans Unicode"/>
                <a:cs typeface="Lucida Sans Unicode"/>
              </a:rPr>
              <a:t>v</a:t>
            </a:r>
            <a:r>
              <a:rPr sz="1400" spc="-165" dirty="0">
                <a:latin typeface="Lucida Sans Unicode"/>
                <a:cs typeface="Lucida Sans Unicode"/>
              </a:rPr>
              <a:t>em</a:t>
            </a:r>
            <a:r>
              <a:rPr sz="1400" spc="-110" dirty="0">
                <a:latin typeface="Lucida Sans Unicode"/>
                <a:cs typeface="Lucida Sans Unicode"/>
              </a:rPr>
              <a:t>ents</a:t>
            </a:r>
            <a:r>
              <a:rPr sz="1400" spc="-165" dirty="0">
                <a:latin typeface="Lucida Sans Unicode"/>
                <a:cs typeface="Lucida Sans Unicode"/>
              </a:rPr>
              <a:t>_d</a:t>
            </a:r>
            <a:r>
              <a:rPr sz="1400" spc="-80" dirty="0">
                <a:latin typeface="Lucida Sans Unicode"/>
                <a:cs typeface="Lucida Sans Unicode"/>
              </a:rPr>
              <a:t>es</a:t>
            </a:r>
            <a:r>
              <a:rPr sz="1400" spc="-95" dirty="0">
                <a:latin typeface="Lucida Sans Unicode"/>
                <a:cs typeface="Lucida Sans Unicode"/>
              </a:rPr>
              <a:t>i</a:t>
            </a:r>
            <a:r>
              <a:rPr sz="1400" spc="-50" dirty="0">
                <a:latin typeface="Lucida Sans Unicode"/>
                <a:cs typeface="Lucida Sans Unicode"/>
              </a:rPr>
              <a:t>r</a:t>
            </a:r>
            <a:r>
              <a:rPr sz="1400" spc="-150" dirty="0">
                <a:latin typeface="Lucida Sans Unicode"/>
                <a:cs typeface="Lucida Sans Unicode"/>
              </a:rPr>
              <a:t>ed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spc="-204" dirty="0">
                <a:latin typeface="Lucida Sans Unicode"/>
                <a:cs typeface="Lucida Sans Unicode"/>
              </a:rPr>
              <a:t>b</a:t>
            </a:r>
            <a:r>
              <a:rPr sz="1400" spc="-80" dirty="0">
                <a:latin typeface="Lucida Sans Unicode"/>
                <a:cs typeface="Lucida Sans Unicode"/>
              </a:rPr>
              <a:t>y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spc="-75" dirty="0">
                <a:latin typeface="Lucida Sans Unicode"/>
                <a:cs typeface="Lucida Sans Unicode"/>
              </a:rPr>
              <a:t>I</a:t>
            </a:r>
            <a:r>
              <a:rPr sz="1400" spc="-229" dirty="0">
                <a:latin typeface="Lucida Sans Unicode"/>
                <a:cs typeface="Lucida Sans Unicode"/>
              </a:rPr>
              <a:t>m</a:t>
            </a:r>
            <a:r>
              <a:rPr sz="1400" spc="-204" dirty="0">
                <a:latin typeface="Lucida Sans Unicode"/>
                <a:cs typeface="Lucida Sans Unicode"/>
              </a:rPr>
              <a:t>p</a:t>
            </a:r>
            <a:r>
              <a:rPr sz="1400" spc="-50" dirty="0">
                <a:latin typeface="Lucida Sans Unicode"/>
                <a:cs typeface="Lucida Sans Unicode"/>
              </a:rPr>
              <a:t>r</a:t>
            </a:r>
            <a:r>
              <a:rPr sz="1400" spc="-140" dirty="0">
                <a:latin typeface="Lucida Sans Unicode"/>
                <a:cs typeface="Lucida Sans Unicode"/>
              </a:rPr>
              <a:t>o</a:t>
            </a:r>
            <a:r>
              <a:rPr sz="1400" spc="-145" dirty="0">
                <a:latin typeface="Lucida Sans Unicode"/>
                <a:cs typeface="Lucida Sans Unicode"/>
              </a:rPr>
              <a:t>v</a:t>
            </a:r>
            <a:r>
              <a:rPr sz="1400" spc="-165" dirty="0">
                <a:latin typeface="Lucida Sans Unicode"/>
                <a:cs typeface="Lucida Sans Unicode"/>
              </a:rPr>
              <a:t>em</a:t>
            </a:r>
            <a:r>
              <a:rPr sz="1400" spc="-110" dirty="0">
                <a:latin typeface="Lucida Sans Unicode"/>
                <a:cs typeface="Lucida Sans Unicode"/>
              </a:rPr>
              <a:t>ents</a:t>
            </a:r>
            <a:r>
              <a:rPr sz="1400" spc="-165" dirty="0">
                <a:latin typeface="Lucida Sans Unicode"/>
                <a:cs typeface="Lucida Sans Unicode"/>
              </a:rPr>
              <a:t>_d</a:t>
            </a:r>
            <a:r>
              <a:rPr sz="1400" spc="-80" dirty="0">
                <a:latin typeface="Lucida Sans Unicode"/>
                <a:cs typeface="Lucida Sans Unicode"/>
              </a:rPr>
              <a:t>es</a:t>
            </a:r>
            <a:r>
              <a:rPr sz="1400" spc="-95" dirty="0">
                <a:latin typeface="Lucida Sans Unicode"/>
                <a:cs typeface="Lucida Sans Unicode"/>
              </a:rPr>
              <a:t>i</a:t>
            </a:r>
            <a:r>
              <a:rPr sz="1400" spc="-50" dirty="0">
                <a:latin typeface="Lucida Sans Unicode"/>
                <a:cs typeface="Lucida Sans Unicode"/>
              </a:rPr>
              <a:t>r</a:t>
            </a:r>
            <a:r>
              <a:rPr sz="1400" spc="-150" dirty="0">
                <a:latin typeface="Lucida Sans Unicode"/>
                <a:cs typeface="Lucida Sans Unicode"/>
              </a:rPr>
              <a:t>ed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Reduced</a:t>
            </a:r>
            <a:r>
              <a:rPr sz="9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sugar</a:t>
            </a:r>
            <a:r>
              <a:rPr sz="9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content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610" y="5413961"/>
            <a:ext cx="13531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More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natural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ingredients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7448" y="5694338"/>
            <a:ext cx="12179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Wider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range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 of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flavors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389" y="5974715"/>
            <a:ext cx="11664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Healthier</a:t>
            </a:r>
            <a:r>
              <a:rPr sz="9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alternatives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5626" y="6255092"/>
            <a:ext cx="3200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Other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08378" y="5111813"/>
            <a:ext cx="5074285" cy="1338580"/>
          </a:xfrm>
          <a:custGeom>
            <a:avLst/>
            <a:gdLst/>
            <a:ahLst/>
            <a:cxnLst/>
            <a:rect l="l" t="t" r="r" b="b"/>
            <a:pathLst>
              <a:path w="5074284" h="1338579">
                <a:moveTo>
                  <a:pt x="1690738" y="1121511"/>
                </a:moveTo>
                <a:lnTo>
                  <a:pt x="0" y="1121511"/>
                </a:lnTo>
                <a:lnTo>
                  <a:pt x="0" y="1338072"/>
                </a:lnTo>
                <a:lnTo>
                  <a:pt x="1690738" y="1338072"/>
                </a:lnTo>
                <a:lnTo>
                  <a:pt x="1690738" y="1121511"/>
                </a:lnTo>
                <a:close/>
              </a:path>
              <a:path w="5074284" h="1338579">
                <a:moveTo>
                  <a:pt x="2493746" y="841133"/>
                </a:moveTo>
                <a:lnTo>
                  <a:pt x="0" y="841133"/>
                </a:lnTo>
                <a:lnTo>
                  <a:pt x="0" y="1057694"/>
                </a:lnTo>
                <a:lnTo>
                  <a:pt x="2493746" y="1057694"/>
                </a:lnTo>
                <a:lnTo>
                  <a:pt x="2493746" y="841133"/>
                </a:lnTo>
                <a:close/>
              </a:path>
              <a:path w="5074284" h="1338579">
                <a:moveTo>
                  <a:pt x="3450933" y="560755"/>
                </a:moveTo>
                <a:lnTo>
                  <a:pt x="0" y="560755"/>
                </a:lnTo>
                <a:lnTo>
                  <a:pt x="0" y="777316"/>
                </a:lnTo>
                <a:lnTo>
                  <a:pt x="3450933" y="777316"/>
                </a:lnTo>
                <a:lnTo>
                  <a:pt x="3450933" y="560755"/>
                </a:lnTo>
                <a:close/>
              </a:path>
              <a:path w="5074284" h="1338579">
                <a:moveTo>
                  <a:pt x="4231919" y="280377"/>
                </a:moveTo>
                <a:lnTo>
                  <a:pt x="0" y="280377"/>
                </a:lnTo>
                <a:lnTo>
                  <a:pt x="0" y="496938"/>
                </a:lnTo>
                <a:lnTo>
                  <a:pt x="4231919" y="496938"/>
                </a:lnTo>
                <a:lnTo>
                  <a:pt x="4231919" y="280377"/>
                </a:lnTo>
                <a:close/>
              </a:path>
              <a:path w="5074284" h="1338579">
                <a:moveTo>
                  <a:pt x="5073904" y="0"/>
                </a:moveTo>
                <a:lnTo>
                  <a:pt x="0" y="0"/>
                </a:lnTo>
                <a:lnTo>
                  <a:pt x="0" y="216560"/>
                </a:lnTo>
                <a:lnTo>
                  <a:pt x="5073904" y="216560"/>
                </a:lnTo>
                <a:lnTo>
                  <a:pt x="5073904" y="0"/>
                </a:lnTo>
                <a:close/>
              </a:path>
            </a:pathLst>
          </a:custGeom>
          <a:solidFill>
            <a:srgbClr val="0D6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43346" y="5146419"/>
            <a:ext cx="275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2995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1366" y="5426797"/>
            <a:ext cx="275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2498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0374" y="5707174"/>
            <a:ext cx="275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2037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63193" y="5987551"/>
            <a:ext cx="275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1472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5915" y="6267929"/>
            <a:ext cx="2101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998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35" name="object 35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3775" y="364524"/>
            <a:ext cx="11944985" cy="685800"/>
          </a:xfrm>
          <a:custGeom>
            <a:avLst/>
            <a:gdLst/>
            <a:ahLst/>
            <a:cxnLst/>
            <a:rect l="l" t="t" r="r" b="b"/>
            <a:pathLst>
              <a:path w="11944985" h="685800">
                <a:moveTo>
                  <a:pt x="11944536" y="685264"/>
                </a:moveTo>
                <a:lnTo>
                  <a:pt x="0" y="685264"/>
                </a:lnTo>
                <a:lnTo>
                  <a:pt x="0" y="0"/>
                </a:lnTo>
                <a:lnTo>
                  <a:pt x="11944536" y="0"/>
                </a:lnTo>
                <a:lnTo>
                  <a:pt x="11944536" y="685264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pc="-10" dirty="0">
                <a:solidFill>
                  <a:srgbClr val="000000"/>
                </a:solidFill>
              </a:rPr>
              <a:t>Recommendations </a:t>
            </a:r>
            <a:r>
              <a:rPr spc="-5" dirty="0">
                <a:solidFill>
                  <a:srgbClr val="000000"/>
                </a:solidFill>
              </a:rPr>
              <a:t>For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Codex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322462" y="402594"/>
            <a:ext cx="7757159" cy="590550"/>
            <a:chOff x="2322462" y="402594"/>
            <a:chExt cx="7757159" cy="590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7254" y="440665"/>
              <a:ext cx="552018" cy="5520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2462" y="402594"/>
              <a:ext cx="590088" cy="59008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23775" y="1183034"/>
            <a:ext cx="11944985" cy="2588895"/>
            <a:chOff x="323775" y="1183034"/>
            <a:chExt cx="11944985" cy="2588895"/>
          </a:xfrm>
        </p:grpSpPr>
        <p:sp>
          <p:nvSpPr>
            <p:cNvPr id="10" name="object 10"/>
            <p:cNvSpPr/>
            <p:nvPr/>
          </p:nvSpPr>
          <p:spPr>
            <a:xfrm>
              <a:off x="323775" y="1183034"/>
              <a:ext cx="11944985" cy="2588895"/>
            </a:xfrm>
            <a:custGeom>
              <a:avLst/>
              <a:gdLst/>
              <a:ahLst/>
              <a:cxnLst/>
              <a:rect l="l" t="t" r="r" b="b"/>
              <a:pathLst>
                <a:path w="11944985" h="2588895">
                  <a:moveTo>
                    <a:pt x="11944536" y="2588776"/>
                  </a:moveTo>
                  <a:lnTo>
                    <a:pt x="0" y="2588776"/>
                  </a:lnTo>
                  <a:lnTo>
                    <a:pt x="0" y="0"/>
                  </a:lnTo>
                  <a:lnTo>
                    <a:pt x="11944536" y="0"/>
                  </a:lnTo>
                  <a:lnTo>
                    <a:pt x="11944536" y="258877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44583" y="1230622"/>
              <a:ext cx="76200" cy="2246630"/>
            </a:xfrm>
            <a:custGeom>
              <a:avLst/>
              <a:gdLst/>
              <a:ahLst/>
              <a:cxnLst/>
              <a:rect l="l" t="t" r="r" b="b"/>
              <a:pathLst>
                <a:path w="76200" h="2246629">
                  <a:moveTo>
                    <a:pt x="76140" y="2246143"/>
                  </a:moveTo>
                  <a:lnTo>
                    <a:pt x="0" y="2246143"/>
                  </a:lnTo>
                  <a:lnTo>
                    <a:pt x="0" y="0"/>
                  </a:lnTo>
                  <a:lnTo>
                    <a:pt x="76140" y="0"/>
                  </a:lnTo>
                  <a:lnTo>
                    <a:pt x="76140" y="2246143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8663" y="1040895"/>
            <a:ext cx="11485880" cy="19862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Ideal</a:t>
            </a:r>
            <a:r>
              <a:rPr sz="2400" b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423"/>
                </a:solidFill>
                <a:latin typeface="Segoe UI"/>
                <a:cs typeface="Segoe UI"/>
              </a:rPr>
              <a:t>Price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Product:-</a:t>
            </a:r>
            <a:endParaRPr sz="2400">
              <a:latin typeface="Segoe UI"/>
              <a:cs typeface="Segoe UI"/>
            </a:endParaRPr>
          </a:p>
          <a:p>
            <a:pPr marL="183515" marR="5080" indent="-81280">
              <a:lnSpc>
                <a:spcPct val="111900"/>
              </a:lnSpc>
              <a:spcBef>
                <a:spcPts val="1275"/>
              </a:spcBef>
              <a:buClr>
                <a:srgbClr val="252423"/>
              </a:buClr>
              <a:buSzPct val="37500"/>
              <a:buFont typeface="Segoe UI"/>
              <a:buChar char="•"/>
              <a:tabLst>
                <a:tab pos="267335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84%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respondends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want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prices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drinks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under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Rs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150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53%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total </a:t>
            </a:r>
            <a:r>
              <a:rPr sz="2400" spc="-6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respondents want prices to be under Rs 100.</a:t>
            </a:r>
            <a:endParaRPr sz="2400">
              <a:latin typeface="Segoe UI"/>
              <a:cs typeface="Segoe UI"/>
            </a:endParaRPr>
          </a:p>
          <a:p>
            <a:pPr marL="183515" indent="-81280">
              <a:lnSpc>
                <a:spcPct val="100000"/>
              </a:lnSpc>
              <a:spcBef>
                <a:spcPts val="340"/>
              </a:spcBef>
              <a:buSzPct val="37500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So,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Rs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100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should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price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product.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021" y="3866986"/>
            <a:ext cx="4892040" cy="2846070"/>
            <a:chOff x="457021" y="3866986"/>
            <a:chExt cx="4892040" cy="2846070"/>
          </a:xfrm>
        </p:grpSpPr>
        <p:sp>
          <p:nvSpPr>
            <p:cNvPr id="14" name="object 14"/>
            <p:cNvSpPr/>
            <p:nvPr/>
          </p:nvSpPr>
          <p:spPr>
            <a:xfrm>
              <a:off x="457021" y="3866986"/>
              <a:ext cx="4892040" cy="2846070"/>
            </a:xfrm>
            <a:custGeom>
              <a:avLst/>
              <a:gdLst/>
              <a:ahLst/>
              <a:cxnLst/>
              <a:rect l="l" t="t" r="r" b="b"/>
              <a:pathLst>
                <a:path w="4892040" h="2846070">
                  <a:moveTo>
                    <a:pt x="4892025" y="2845750"/>
                  </a:moveTo>
                  <a:lnTo>
                    <a:pt x="0" y="2845750"/>
                  </a:lnTo>
                  <a:lnTo>
                    <a:pt x="0" y="0"/>
                  </a:lnTo>
                  <a:lnTo>
                    <a:pt x="4892025" y="0"/>
                  </a:lnTo>
                  <a:lnTo>
                    <a:pt x="4892025" y="284575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9678" y="3903499"/>
              <a:ext cx="1569588" cy="14429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109358" y="3828969"/>
            <a:ext cx="160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85" dirty="0">
                <a:latin typeface="Verdana"/>
                <a:cs typeface="Verdana"/>
              </a:rPr>
              <a:t>P</a:t>
            </a:r>
            <a:r>
              <a:rPr sz="1400" spc="-75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ef</a:t>
            </a:r>
            <a:r>
              <a:rPr sz="1400" spc="-114" dirty="0">
                <a:latin typeface="Verdana"/>
                <a:cs typeface="Verdana"/>
              </a:rPr>
              <a:t>er</a:t>
            </a:r>
            <a:r>
              <a:rPr sz="1400" spc="-75" dirty="0">
                <a:latin typeface="Verdana"/>
                <a:cs typeface="Verdana"/>
              </a:rPr>
              <a:t>r</a:t>
            </a:r>
            <a:r>
              <a:rPr sz="1400" spc="-175" dirty="0">
                <a:latin typeface="Verdana"/>
                <a:cs typeface="Verdana"/>
              </a:rPr>
              <a:t>ed</a:t>
            </a:r>
            <a:r>
              <a:rPr sz="1400" spc="-17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</a:t>
            </a:r>
            <a:r>
              <a:rPr sz="1400" spc="-75" dirty="0">
                <a:latin typeface="Verdana"/>
                <a:cs typeface="Verdana"/>
              </a:rPr>
              <a:t>ri</a:t>
            </a:r>
            <a:r>
              <a:rPr sz="1400" spc="-135" dirty="0">
                <a:latin typeface="Verdana"/>
                <a:cs typeface="Verdana"/>
              </a:rPr>
              <a:t>c</a:t>
            </a:r>
            <a:r>
              <a:rPr sz="1400" spc="-155" dirty="0">
                <a:latin typeface="Verdana"/>
                <a:cs typeface="Verdana"/>
              </a:rPr>
              <a:t>e</a:t>
            </a:r>
            <a:r>
              <a:rPr sz="1400" spc="-17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R</a:t>
            </a:r>
            <a:r>
              <a:rPr sz="1400" spc="-190" dirty="0">
                <a:latin typeface="Verdana"/>
                <a:cs typeface="Verdana"/>
              </a:rPr>
              <a:t>ang</a:t>
            </a:r>
            <a:r>
              <a:rPr sz="1400" spc="-155" dirty="0"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086" y="6303373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086" y="5420240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086" y="4537107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8825" y="6414294"/>
            <a:ext cx="3905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50-99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51743" y="6414294"/>
            <a:ext cx="551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100-150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4364" y="6414294"/>
            <a:ext cx="7118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Above</a:t>
            </a:r>
            <a:r>
              <a:rPr sz="1100" b="1" spc="-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150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06912" y="6414294"/>
            <a:ext cx="6134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Below</a:t>
            </a:r>
            <a:r>
              <a:rPr sz="1100" b="1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0285" y="4495525"/>
            <a:ext cx="762000" cy="189357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4.3K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3421" y="5001560"/>
            <a:ext cx="762000" cy="138747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3.1K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16558" y="5699677"/>
            <a:ext cx="762000" cy="68961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1.6K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09695" y="5943421"/>
            <a:ext cx="762000" cy="44577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1.0K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9" name="object 29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3775" y="364524"/>
            <a:ext cx="11783060" cy="685800"/>
          </a:xfrm>
          <a:custGeom>
            <a:avLst/>
            <a:gdLst/>
            <a:ahLst/>
            <a:cxnLst/>
            <a:rect l="l" t="t" r="r" b="b"/>
            <a:pathLst>
              <a:path w="11783060" h="685800">
                <a:moveTo>
                  <a:pt x="11782737" y="685264"/>
                </a:moveTo>
                <a:lnTo>
                  <a:pt x="0" y="685264"/>
                </a:lnTo>
                <a:lnTo>
                  <a:pt x="0" y="0"/>
                </a:lnTo>
                <a:lnTo>
                  <a:pt x="11782737" y="0"/>
                </a:lnTo>
                <a:lnTo>
                  <a:pt x="11782737" y="685264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3775" y="364524"/>
            <a:ext cx="11783060" cy="6858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pc="-10" dirty="0"/>
              <a:t>Recommendations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Codex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303427" y="412112"/>
            <a:ext cx="7604759" cy="590550"/>
            <a:chOff x="2303427" y="412112"/>
            <a:chExt cx="7604759" cy="590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5939" y="440665"/>
              <a:ext cx="552018" cy="5520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3427" y="412112"/>
              <a:ext cx="590088" cy="590088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23775" y="1249657"/>
            <a:ext cx="11897360" cy="5454015"/>
          </a:xfrm>
          <a:custGeom>
            <a:avLst/>
            <a:gdLst/>
            <a:ahLst/>
            <a:cxnLst/>
            <a:rect l="l" t="t" r="r" b="b"/>
            <a:pathLst>
              <a:path w="11897360" h="5454015">
                <a:moveTo>
                  <a:pt x="11896948" y="5453561"/>
                </a:moveTo>
                <a:lnTo>
                  <a:pt x="0" y="5453561"/>
                </a:lnTo>
                <a:lnTo>
                  <a:pt x="0" y="0"/>
                </a:lnTo>
                <a:lnTo>
                  <a:pt x="11896948" y="0"/>
                </a:lnTo>
                <a:lnTo>
                  <a:pt x="11896948" y="545356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663" y="1313098"/>
            <a:ext cx="11804650" cy="4807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Marketing</a:t>
            </a:r>
            <a:r>
              <a:rPr sz="24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campaigns</a:t>
            </a:r>
            <a:r>
              <a:rPr sz="24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:-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Segoe UI"/>
              <a:cs typeface="Segoe UI"/>
            </a:endParaRPr>
          </a:p>
          <a:p>
            <a:pPr marL="12700" marR="5080">
              <a:lnSpc>
                <a:spcPct val="111900"/>
              </a:lnSpc>
            </a:pP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"Be</a:t>
            </a:r>
            <a:r>
              <a:rPr sz="24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Relentless"</a:t>
            </a:r>
            <a:r>
              <a:rPr sz="2400" b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this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could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our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slogan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can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run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Marketing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campaign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around </a:t>
            </a:r>
            <a:r>
              <a:rPr sz="2400" spc="-6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this</a:t>
            </a:r>
            <a:r>
              <a:rPr sz="24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slogan/tagline.</a:t>
            </a:r>
            <a:endParaRPr sz="2400">
              <a:latin typeface="Segoe UI"/>
              <a:cs typeface="Segoe UI"/>
            </a:endParaRPr>
          </a:p>
          <a:p>
            <a:pPr marL="12700" marR="335915">
              <a:lnSpc>
                <a:spcPct val="111900"/>
              </a:lnSpc>
              <a:tabLst>
                <a:tab pos="714375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This	Sleek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simple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tagline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will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also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make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it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easy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promote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our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Social </a:t>
            </a:r>
            <a:r>
              <a:rPr sz="2400" spc="-6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media , this will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make our product Instragrammable.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Charitable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cause promotions</a:t>
            </a:r>
            <a:endParaRPr sz="2400">
              <a:latin typeface="Segoe UI"/>
              <a:cs typeface="Segoe UI"/>
            </a:endParaRPr>
          </a:p>
          <a:p>
            <a:pPr marL="12700" marR="187960">
              <a:lnSpc>
                <a:spcPct val="111900"/>
              </a:lnSpc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Why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not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kill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two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birds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one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stone?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Make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impact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your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community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while 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attracting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customers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charitable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promotion.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Let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your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customers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know </a:t>
            </a:r>
            <a:r>
              <a:rPr sz="2400" spc="-6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that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certain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period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time,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portion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your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proceeds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will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go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charity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you 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support.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12" name="object 12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3775" y="355007"/>
            <a:ext cx="11935460" cy="695325"/>
          </a:xfrm>
          <a:custGeom>
            <a:avLst/>
            <a:gdLst/>
            <a:ahLst/>
            <a:cxnLst/>
            <a:rect l="l" t="t" r="r" b="b"/>
            <a:pathLst>
              <a:path w="11935460" h="695325">
                <a:moveTo>
                  <a:pt x="11935018" y="694781"/>
                </a:moveTo>
                <a:lnTo>
                  <a:pt x="0" y="694781"/>
                </a:lnTo>
                <a:lnTo>
                  <a:pt x="0" y="0"/>
                </a:lnTo>
                <a:lnTo>
                  <a:pt x="11935018" y="0"/>
                </a:lnTo>
                <a:lnTo>
                  <a:pt x="11935018" y="694781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pc="-10" dirty="0"/>
              <a:t>Recommendations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Codex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55708" y="374042"/>
            <a:ext cx="7557134" cy="628650"/>
            <a:chOff x="2455708" y="374042"/>
            <a:chExt cx="7557134" cy="6286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0632" y="450182"/>
              <a:ext cx="552018" cy="5520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708" y="374042"/>
              <a:ext cx="590088" cy="59008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23775" y="1144964"/>
            <a:ext cx="11602085" cy="5843905"/>
            <a:chOff x="323775" y="1144964"/>
            <a:chExt cx="11602085" cy="5843905"/>
          </a:xfrm>
        </p:grpSpPr>
        <p:sp>
          <p:nvSpPr>
            <p:cNvPr id="10" name="object 10"/>
            <p:cNvSpPr/>
            <p:nvPr/>
          </p:nvSpPr>
          <p:spPr>
            <a:xfrm>
              <a:off x="323775" y="1144964"/>
              <a:ext cx="11602085" cy="5843905"/>
            </a:xfrm>
            <a:custGeom>
              <a:avLst/>
              <a:gdLst/>
              <a:ahLst/>
              <a:cxnLst/>
              <a:rect l="l" t="t" r="r" b="b"/>
              <a:pathLst>
                <a:path w="11602085" h="5843905">
                  <a:moveTo>
                    <a:pt x="11601904" y="5843781"/>
                  </a:moveTo>
                  <a:lnTo>
                    <a:pt x="0" y="5843781"/>
                  </a:lnTo>
                  <a:lnTo>
                    <a:pt x="0" y="0"/>
                  </a:lnTo>
                  <a:lnTo>
                    <a:pt x="11601904" y="0"/>
                  </a:lnTo>
                  <a:lnTo>
                    <a:pt x="11601904" y="584378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01951" y="1192552"/>
              <a:ext cx="76200" cy="5387340"/>
            </a:xfrm>
            <a:custGeom>
              <a:avLst/>
              <a:gdLst/>
              <a:ahLst/>
              <a:cxnLst/>
              <a:rect l="l" t="t" r="r" b="b"/>
              <a:pathLst>
                <a:path w="76200" h="5387340">
                  <a:moveTo>
                    <a:pt x="76140" y="5386938"/>
                  </a:moveTo>
                  <a:lnTo>
                    <a:pt x="0" y="5386938"/>
                  </a:lnTo>
                  <a:lnTo>
                    <a:pt x="0" y="0"/>
                  </a:lnTo>
                  <a:lnTo>
                    <a:pt x="76140" y="0"/>
                  </a:lnTo>
                  <a:lnTo>
                    <a:pt x="76140" y="5386938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8663" y="1208405"/>
            <a:ext cx="11419205" cy="561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252423"/>
                </a:solidFill>
                <a:latin typeface="Segoe UI"/>
                <a:cs typeface="Segoe UI"/>
              </a:rPr>
              <a:t>Offers</a:t>
            </a:r>
            <a:r>
              <a:rPr sz="24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4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Discounts</a:t>
            </a:r>
            <a:endParaRPr sz="2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b="1" spc="-10" dirty="0">
                <a:solidFill>
                  <a:srgbClr val="252423"/>
                </a:solidFill>
                <a:latin typeface="Segoe UI"/>
                <a:cs typeface="Segoe UI"/>
              </a:rPr>
              <a:t>Referral</a:t>
            </a:r>
            <a:r>
              <a:rPr sz="20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discounts</a:t>
            </a:r>
            <a:endParaRPr sz="2000" dirty="0">
              <a:latin typeface="Segoe UI"/>
              <a:cs typeface="Segoe UI"/>
            </a:endParaRPr>
          </a:p>
          <a:p>
            <a:pPr marL="12700" marR="446405">
              <a:lnSpc>
                <a:spcPct val="112400"/>
              </a:lnSpc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way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keep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new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customers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rolling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offer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discounts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when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current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customers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refer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 </a:t>
            </a:r>
            <a:r>
              <a:rPr sz="2000" spc="-5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friend or promote you on social media.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Cashbacks</a:t>
            </a:r>
            <a:endParaRPr sz="2000" dirty="0">
              <a:latin typeface="Segoe UI"/>
              <a:cs typeface="Segoe UI"/>
            </a:endParaRPr>
          </a:p>
          <a:p>
            <a:pPr marL="12700" marR="258445">
              <a:lnSpc>
                <a:spcPct val="112400"/>
              </a:lnSpc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Many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consumers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would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agree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that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doesn’t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feel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bad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spend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money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when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you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get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some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in 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return.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It’s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almost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like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paying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less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from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start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having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extra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money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get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other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desirable </a:t>
            </a:r>
            <a:r>
              <a:rPr sz="2000" spc="-53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products.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Plus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giving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back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customers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usually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results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loyalty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business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from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them.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800" b="1" spc="-45" dirty="0">
                <a:solidFill>
                  <a:srgbClr val="252423"/>
                </a:solidFill>
                <a:latin typeface="Segoe UI"/>
                <a:cs typeface="Segoe UI"/>
              </a:rPr>
              <a:t>Target</a:t>
            </a:r>
            <a:r>
              <a:rPr sz="2800" b="1" spc="-3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252423"/>
                </a:solidFill>
                <a:latin typeface="Segoe UI"/>
                <a:cs typeface="Segoe UI"/>
              </a:rPr>
              <a:t>audience</a:t>
            </a:r>
            <a:endParaRPr sz="2800" dirty="0">
              <a:latin typeface="Segoe UI"/>
              <a:cs typeface="Segoe UI"/>
            </a:endParaRPr>
          </a:p>
          <a:p>
            <a:pPr marL="12700" marR="640715">
              <a:lnSpc>
                <a:spcPts val="2700"/>
              </a:lnSpc>
              <a:spcBef>
                <a:spcPts val="130"/>
              </a:spcBef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60%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males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prefer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Drinks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age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between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15-45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consumes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94%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total </a:t>
            </a:r>
            <a:r>
              <a:rPr sz="2000" spc="-5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Drinks.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000" spc="-15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Mostly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consume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drinks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during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Sports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Activity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during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252423"/>
                </a:solidFill>
                <a:latin typeface="Segoe UI"/>
                <a:cs typeface="Segoe UI"/>
              </a:rPr>
              <a:t>Studying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or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252423"/>
                </a:solidFill>
                <a:latin typeface="Segoe UI"/>
                <a:cs typeface="Segoe UI"/>
              </a:rPr>
              <a:t>Working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Late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night,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which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are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traits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30" dirty="0">
                <a:solidFill>
                  <a:srgbClr val="252423"/>
                </a:solidFill>
                <a:latin typeface="Segoe UI"/>
                <a:cs typeface="Segoe UI"/>
              </a:rPr>
              <a:t>Younger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people.</a:t>
            </a:r>
            <a:endParaRPr sz="2000" dirty="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14" name="object 14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3775" y="335972"/>
            <a:ext cx="11935460" cy="676275"/>
          </a:xfrm>
          <a:custGeom>
            <a:avLst/>
            <a:gdLst/>
            <a:ahLst/>
            <a:cxnLst/>
            <a:rect l="l" t="t" r="r" b="b"/>
            <a:pathLst>
              <a:path w="11935460" h="676275">
                <a:moveTo>
                  <a:pt x="11935018" y="675746"/>
                </a:moveTo>
                <a:lnTo>
                  <a:pt x="0" y="675746"/>
                </a:lnTo>
                <a:lnTo>
                  <a:pt x="0" y="0"/>
                </a:lnTo>
                <a:lnTo>
                  <a:pt x="11935018" y="0"/>
                </a:lnTo>
                <a:lnTo>
                  <a:pt x="11935018" y="675746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pc="-10" dirty="0"/>
              <a:t>Recommendations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Codex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55708" y="374042"/>
            <a:ext cx="7557134" cy="590550"/>
            <a:chOff x="2455708" y="374042"/>
            <a:chExt cx="7557134" cy="590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0632" y="412112"/>
              <a:ext cx="552018" cy="5520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708" y="374042"/>
              <a:ext cx="590088" cy="590088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23775" y="1144964"/>
            <a:ext cx="11659235" cy="3188970"/>
          </a:xfrm>
          <a:custGeom>
            <a:avLst/>
            <a:gdLst/>
            <a:ahLst/>
            <a:cxnLst/>
            <a:rect l="l" t="t" r="r" b="b"/>
            <a:pathLst>
              <a:path w="11659235" h="3188970">
                <a:moveTo>
                  <a:pt x="11659009" y="3188382"/>
                </a:moveTo>
                <a:lnTo>
                  <a:pt x="0" y="3188382"/>
                </a:lnTo>
                <a:lnTo>
                  <a:pt x="0" y="0"/>
                </a:lnTo>
                <a:lnTo>
                  <a:pt x="11659009" y="0"/>
                </a:lnTo>
                <a:lnTo>
                  <a:pt x="11659009" y="318838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663" y="1002825"/>
            <a:ext cx="10608310" cy="321437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Brand Ambassador</a:t>
            </a:r>
            <a:r>
              <a:rPr sz="2400" b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Recommendations</a:t>
            </a:r>
            <a:r>
              <a:rPr sz="2400" b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:-</a:t>
            </a:r>
            <a:endParaRPr sz="2400">
              <a:latin typeface="Segoe UI"/>
              <a:cs typeface="Segoe UI"/>
            </a:endParaRPr>
          </a:p>
          <a:p>
            <a:pPr marL="12700" marR="2375535">
              <a:lnSpc>
                <a:spcPct val="111900"/>
              </a:lnSpc>
              <a:spcBef>
                <a:spcPts val="1275"/>
              </a:spcBef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since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present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Codex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trying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build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its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Brand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reputation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. </a:t>
            </a:r>
            <a:r>
              <a:rPr sz="2400" spc="-6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So, we need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 reliable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person whom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people trust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  <a:p>
            <a:pPr marL="12700" marR="5080">
              <a:lnSpc>
                <a:spcPct val="111900"/>
              </a:lnSpc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present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Cricket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biggest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thing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so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Codex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Brand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Ambassador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has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 </a:t>
            </a:r>
            <a:r>
              <a:rPr sz="2400" spc="-6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Cricketer.</a:t>
            </a:r>
            <a:endParaRPr sz="2400">
              <a:latin typeface="Segoe UI"/>
              <a:cs typeface="Segoe UI"/>
            </a:endParaRPr>
          </a:p>
          <a:p>
            <a:pPr marL="12700" marR="3944620">
              <a:lnSpc>
                <a:spcPct val="111900"/>
              </a:lnSpc>
              <a:tabLst>
                <a:tab pos="3057525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Their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no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one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better	than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MS Dhoni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at present. </a:t>
            </a:r>
            <a:r>
              <a:rPr sz="2400" spc="-6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Another</a:t>
            </a:r>
            <a:r>
              <a:rPr sz="24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option is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Virat Kohli.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08482" y="4428522"/>
            <a:ext cx="2741056" cy="24840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65357" y="4533215"/>
            <a:ext cx="3026583" cy="215096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14" name="object 14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23775" y="393077"/>
            <a:ext cx="11802110" cy="485775"/>
            <a:chOff x="323775" y="393077"/>
            <a:chExt cx="11802110" cy="485775"/>
          </a:xfrm>
        </p:grpSpPr>
        <p:sp>
          <p:nvSpPr>
            <p:cNvPr id="5" name="object 5"/>
            <p:cNvSpPr/>
            <p:nvPr/>
          </p:nvSpPr>
          <p:spPr>
            <a:xfrm>
              <a:off x="323775" y="393077"/>
              <a:ext cx="11802110" cy="485775"/>
            </a:xfrm>
            <a:custGeom>
              <a:avLst/>
              <a:gdLst/>
              <a:ahLst/>
              <a:cxnLst/>
              <a:rect l="l" t="t" r="r" b="b"/>
              <a:pathLst>
                <a:path w="11802110" h="485775">
                  <a:moveTo>
                    <a:pt x="11801773" y="485395"/>
                  </a:moveTo>
                  <a:lnTo>
                    <a:pt x="0" y="485395"/>
                  </a:lnTo>
                  <a:lnTo>
                    <a:pt x="0" y="0"/>
                  </a:lnTo>
                  <a:lnTo>
                    <a:pt x="11801773" y="0"/>
                  </a:lnTo>
                  <a:lnTo>
                    <a:pt x="11801773" y="485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01820" y="44066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76140" y="371184"/>
                  </a:moveTo>
                  <a:lnTo>
                    <a:pt x="0" y="371184"/>
                  </a:lnTo>
                  <a:lnTo>
                    <a:pt x="0" y="0"/>
                  </a:lnTo>
                  <a:lnTo>
                    <a:pt x="76140" y="0"/>
                  </a:lnTo>
                  <a:lnTo>
                    <a:pt x="76140" y="371184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775" y="393077"/>
            <a:ext cx="11802110" cy="4857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120F21"/>
                </a:solidFill>
              </a:rPr>
              <a:t>Challenge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5" dirty="0">
                <a:solidFill>
                  <a:srgbClr val="120F21"/>
                </a:solidFill>
              </a:rPr>
              <a:t>: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5" dirty="0">
                <a:solidFill>
                  <a:srgbClr val="120F21"/>
                </a:solidFill>
              </a:rPr>
              <a:t>Provide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5" dirty="0">
                <a:solidFill>
                  <a:srgbClr val="120F21"/>
                </a:solidFill>
              </a:rPr>
              <a:t>Insights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10" dirty="0">
                <a:solidFill>
                  <a:srgbClr val="120F21"/>
                </a:solidFill>
              </a:rPr>
              <a:t>to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5" dirty="0">
                <a:solidFill>
                  <a:srgbClr val="120F21"/>
                </a:solidFill>
              </a:rPr>
              <a:t>the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5" dirty="0">
                <a:solidFill>
                  <a:srgbClr val="120F21"/>
                </a:solidFill>
              </a:rPr>
              <a:t>Marketing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60" dirty="0">
                <a:solidFill>
                  <a:srgbClr val="120F21"/>
                </a:solidFill>
              </a:rPr>
              <a:t>Team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5" dirty="0">
                <a:solidFill>
                  <a:srgbClr val="120F21"/>
                </a:solidFill>
              </a:rPr>
              <a:t>in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5" dirty="0">
                <a:solidFill>
                  <a:srgbClr val="120F21"/>
                </a:solidFill>
              </a:rPr>
              <a:t>Food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5" dirty="0">
                <a:solidFill>
                  <a:srgbClr val="120F21"/>
                </a:solidFill>
              </a:rPr>
              <a:t>&amp;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-5" dirty="0">
                <a:solidFill>
                  <a:srgbClr val="120F21"/>
                </a:solidFill>
              </a:rPr>
              <a:t>Beverage</a:t>
            </a:r>
            <a:r>
              <a:rPr sz="2400" dirty="0">
                <a:solidFill>
                  <a:srgbClr val="120F21"/>
                </a:solidFill>
              </a:rPr>
              <a:t> </a:t>
            </a:r>
            <a:r>
              <a:rPr sz="2400" spc="10" dirty="0">
                <a:solidFill>
                  <a:srgbClr val="120F21"/>
                </a:solidFill>
              </a:rPr>
              <a:t>Industry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043927" y="1249711"/>
            <a:ext cx="10544810" cy="270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8330" algn="l"/>
              </a:tabLst>
            </a:pP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Domain: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F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&amp;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B	Function:</a:t>
            </a:r>
            <a:r>
              <a:rPr sz="2000" b="1" spc="-30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Marketing</a:t>
            </a:r>
            <a:endParaRPr sz="2000">
              <a:latin typeface="Segoe UI"/>
              <a:cs typeface="Segoe UI"/>
            </a:endParaRPr>
          </a:p>
          <a:p>
            <a:pPr marL="12700" marR="594360">
              <a:lnSpc>
                <a:spcPct val="112400"/>
              </a:lnSpc>
              <a:spcBef>
                <a:spcPts val="1275"/>
              </a:spcBef>
            </a:pP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CodeX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is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German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beverage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company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that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is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aiming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A0D0FF"/>
                </a:solidFill>
                <a:latin typeface="Segoe UI"/>
                <a:cs typeface="Segoe UI"/>
              </a:rPr>
              <a:t>to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A0D0FF"/>
                </a:solidFill>
                <a:latin typeface="Segoe UI"/>
                <a:cs typeface="Segoe UI"/>
              </a:rPr>
              <a:t>make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its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mark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in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the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Indian </a:t>
            </a:r>
            <a:r>
              <a:rPr sz="2000" b="1" spc="-540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A0D0FF"/>
                </a:solidFill>
                <a:latin typeface="Segoe UI"/>
                <a:cs typeface="Segoe UI"/>
              </a:rPr>
              <a:t>market.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few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months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ago,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they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launched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their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energy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drink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in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10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cities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A0D0FF"/>
                </a:solidFill>
                <a:latin typeface="Segoe UI"/>
                <a:cs typeface="Segoe UI"/>
              </a:rPr>
              <a:t>of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India.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12400"/>
              </a:lnSpc>
              <a:spcBef>
                <a:spcPts val="1275"/>
              </a:spcBef>
            </a:pP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Their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Marketing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team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is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responsible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for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increasing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brand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awareness,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A0D0FF"/>
                </a:solidFill>
                <a:latin typeface="Segoe UI"/>
                <a:cs typeface="Segoe UI"/>
              </a:rPr>
              <a:t>market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share,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and 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product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development.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They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conducted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survey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in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those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10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cities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and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received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results 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from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10k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respondents.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A0D0FF"/>
                </a:solidFill>
                <a:latin typeface="Segoe UI"/>
                <a:cs typeface="Segoe UI"/>
              </a:rPr>
              <a:t>Peter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25" dirty="0">
                <a:solidFill>
                  <a:srgbClr val="A0D0FF"/>
                </a:solidFill>
                <a:latin typeface="Segoe UI"/>
                <a:cs typeface="Segoe UI"/>
              </a:rPr>
              <a:t>Pandey,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marketing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data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analyst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is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A0D0FF"/>
                </a:solidFill>
                <a:latin typeface="Segoe UI"/>
                <a:cs typeface="Segoe UI"/>
              </a:rPr>
              <a:t>tasked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A0D0FF"/>
                </a:solidFill>
                <a:latin typeface="Segoe UI"/>
                <a:cs typeface="Segoe UI"/>
              </a:rPr>
              <a:t>to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convert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these </a:t>
            </a:r>
            <a:r>
              <a:rPr sz="2000" b="1" spc="-540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A0D0FF"/>
                </a:solidFill>
                <a:latin typeface="Segoe UI"/>
                <a:cs typeface="Segoe UI"/>
              </a:rPr>
              <a:t>survey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 results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A0D0FF"/>
                </a:solidFill>
                <a:latin typeface="Segoe UI"/>
                <a:cs typeface="Segoe UI"/>
              </a:rPr>
              <a:t>to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meaningful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insights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which the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team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can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use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A0D0FF"/>
                </a:solidFill>
                <a:latin typeface="Segoe UI"/>
                <a:cs typeface="Segoe UI"/>
              </a:rPr>
              <a:t>to</a:t>
            </a:r>
            <a:r>
              <a:rPr sz="2000" b="1" dirty="0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A0D0FF"/>
                </a:solidFill>
                <a:latin typeface="Segoe UI"/>
                <a:cs typeface="Segoe UI"/>
              </a:rPr>
              <a:t>drive actions.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10" name="object 1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1324" y="478735"/>
            <a:ext cx="6367247" cy="636724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6" name="object 6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5459"/>
            <a:chOff x="228600" y="228600"/>
            <a:chExt cx="12192000" cy="68554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2000" cy="68553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3775" y="431147"/>
              <a:ext cx="11944985" cy="600075"/>
            </a:xfrm>
            <a:custGeom>
              <a:avLst/>
              <a:gdLst/>
              <a:ahLst/>
              <a:cxnLst/>
              <a:rect l="l" t="t" r="r" b="b"/>
              <a:pathLst>
                <a:path w="11944985" h="600075">
                  <a:moveTo>
                    <a:pt x="11944536" y="599606"/>
                  </a:moveTo>
                  <a:lnTo>
                    <a:pt x="0" y="599606"/>
                  </a:lnTo>
                  <a:lnTo>
                    <a:pt x="0" y="0"/>
                  </a:lnTo>
                  <a:lnTo>
                    <a:pt x="11944536" y="0"/>
                  </a:lnTo>
                  <a:lnTo>
                    <a:pt x="11944536" y="599606"/>
                  </a:lnTo>
                  <a:close/>
                </a:path>
              </a:pathLst>
            </a:custGeom>
            <a:solidFill>
              <a:srgbClr val="E6E6E6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01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pc="-5" dirty="0"/>
              <a:t>Demographic</a:t>
            </a:r>
            <a:r>
              <a:rPr spc="-20" dirty="0"/>
              <a:t> </a:t>
            </a:r>
            <a:r>
              <a:rPr spc="-5" dirty="0"/>
              <a:t>Insights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09433" y="1163999"/>
            <a:ext cx="3388360" cy="3750310"/>
            <a:chOff x="409433" y="1163999"/>
            <a:chExt cx="3388360" cy="3750310"/>
          </a:xfrm>
        </p:grpSpPr>
        <p:sp>
          <p:nvSpPr>
            <p:cNvPr id="8" name="object 8"/>
            <p:cNvSpPr/>
            <p:nvPr/>
          </p:nvSpPr>
          <p:spPr>
            <a:xfrm>
              <a:off x="409433" y="1163999"/>
              <a:ext cx="3388360" cy="3750310"/>
            </a:xfrm>
            <a:custGeom>
              <a:avLst/>
              <a:gdLst/>
              <a:ahLst/>
              <a:cxnLst/>
              <a:rect l="l" t="t" r="r" b="b"/>
              <a:pathLst>
                <a:path w="3388360" h="3750310">
                  <a:moveTo>
                    <a:pt x="3388250" y="3749918"/>
                  </a:moveTo>
                  <a:lnTo>
                    <a:pt x="0" y="3749918"/>
                  </a:lnTo>
                  <a:lnTo>
                    <a:pt x="0" y="0"/>
                  </a:lnTo>
                  <a:lnTo>
                    <a:pt x="3388250" y="0"/>
                  </a:lnTo>
                  <a:lnTo>
                    <a:pt x="3388250" y="374991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107" y="1201716"/>
              <a:ext cx="2065478" cy="16163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8078" y="1122746"/>
            <a:ext cx="20834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500" spc="-90" dirty="0">
                <a:latin typeface="Trebuchet MS"/>
                <a:cs typeface="Trebuchet MS"/>
              </a:rPr>
              <a:t>Who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prefers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Energy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Drinks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75204" y="1996692"/>
            <a:ext cx="2056764" cy="2219325"/>
            <a:chOff x="1075204" y="1996692"/>
            <a:chExt cx="2056764" cy="2219325"/>
          </a:xfrm>
        </p:grpSpPr>
        <p:sp>
          <p:nvSpPr>
            <p:cNvPr id="12" name="object 12"/>
            <p:cNvSpPr/>
            <p:nvPr/>
          </p:nvSpPr>
          <p:spPr>
            <a:xfrm>
              <a:off x="1104173" y="2340183"/>
              <a:ext cx="2028189" cy="1826895"/>
            </a:xfrm>
            <a:custGeom>
              <a:avLst/>
              <a:gdLst/>
              <a:ahLst/>
              <a:cxnLst/>
              <a:rect l="l" t="t" r="r" b="b"/>
              <a:pathLst>
                <a:path w="2028189" h="1826895">
                  <a:moveTo>
                    <a:pt x="1000290" y="1826592"/>
                  </a:moveTo>
                  <a:lnTo>
                    <a:pt x="954584" y="1825617"/>
                  </a:lnTo>
                  <a:lnTo>
                    <a:pt x="908969" y="1822612"/>
                  </a:lnTo>
                  <a:lnTo>
                    <a:pt x="863533" y="1817584"/>
                  </a:lnTo>
                  <a:lnTo>
                    <a:pt x="818362" y="1810543"/>
                  </a:lnTo>
                  <a:lnTo>
                    <a:pt x="773549" y="1801501"/>
                  </a:lnTo>
                  <a:lnTo>
                    <a:pt x="729186" y="1790479"/>
                  </a:lnTo>
                  <a:lnTo>
                    <a:pt x="685356" y="1777497"/>
                  </a:lnTo>
                  <a:lnTo>
                    <a:pt x="642144" y="1762580"/>
                  </a:lnTo>
                  <a:lnTo>
                    <a:pt x="599638" y="1745758"/>
                  </a:lnTo>
                  <a:lnTo>
                    <a:pt x="557925" y="1727066"/>
                  </a:lnTo>
                  <a:lnTo>
                    <a:pt x="517084" y="1706540"/>
                  </a:lnTo>
                  <a:lnTo>
                    <a:pt x="477193" y="1684218"/>
                  </a:lnTo>
                  <a:lnTo>
                    <a:pt x="438335" y="1660145"/>
                  </a:lnTo>
                  <a:lnTo>
                    <a:pt x="400588" y="1634373"/>
                  </a:lnTo>
                  <a:lnTo>
                    <a:pt x="364025" y="1606949"/>
                  </a:lnTo>
                  <a:lnTo>
                    <a:pt x="328714" y="1577926"/>
                  </a:lnTo>
                  <a:lnTo>
                    <a:pt x="294729" y="1547364"/>
                  </a:lnTo>
                  <a:lnTo>
                    <a:pt x="262139" y="1515324"/>
                  </a:lnTo>
                  <a:lnTo>
                    <a:pt x="231005" y="1481868"/>
                  </a:lnTo>
                  <a:lnTo>
                    <a:pt x="201388" y="1447059"/>
                  </a:lnTo>
                  <a:lnTo>
                    <a:pt x="173348" y="1410970"/>
                  </a:lnTo>
                  <a:lnTo>
                    <a:pt x="146943" y="1373673"/>
                  </a:lnTo>
                  <a:lnTo>
                    <a:pt x="122222" y="1335240"/>
                  </a:lnTo>
                  <a:lnTo>
                    <a:pt x="99233" y="1295744"/>
                  </a:lnTo>
                  <a:lnTo>
                    <a:pt x="78023" y="1255266"/>
                  </a:lnTo>
                  <a:lnTo>
                    <a:pt x="58635" y="1213889"/>
                  </a:lnTo>
                  <a:lnTo>
                    <a:pt x="41106" y="1171691"/>
                  </a:lnTo>
                  <a:lnTo>
                    <a:pt x="25470" y="1128754"/>
                  </a:lnTo>
                  <a:lnTo>
                    <a:pt x="11758" y="1085164"/>
                  </a:lnTo>
                  <a:lnTo>
                    <a:pt x="0" y="1041011"/>
                  </a:lnTo>
                  <a:lnTo>
                    <a:pt x="399754" y="944114"/>
                  </a:lnTo>
                  <a:lnTo>
                    <a:pt x="404327" y="961811"/>
                  </a:lnTo>
                  <a:lnTo>
                    <a:pt x="409422" y="979365"/>
                  </a:lnTo>
                  <a:lnTo>
                    <a:pt x="427798" y="1031013"/>
                  </a:lnTo>
                  <a:lnTo>
                    <a:pt x="450690" y="1080826"/>
                  </a:lnTo>
                  <a:lnTo>
                    <a:pt x="477917" y="1128410"/>
                  </a:lnTo>
                  <a:lnTo>
                    <a:pt x="509264" y="1173390"/>
                  </a:lnTo>
                  <a:lnTo>
                    <a:pt x="544484" y="1215411"/>
                  </a:lnTo>
                  <a:lnTo>
                    <a:pt x="583298" y="1254139"/>
                  </a:lnTo>
                  <a:lnTo>
                    <a:pt x="625399" y="1289269"/>
                  </a:lnTo>
                  <a:lnTo>
                    <a:pt x="670456" y="1320524"/>
                  </a:lnTo>
                  <a:lnTo>
                    <a:pt x="718111" y="1347657"/>
                  </a:lnTo>
                  <a:lnTo>
                    <a:pt x="767988" y="1370453"/>
                  </a:lnTo>
                  <a:lnTo>
                    <a:pt x="819694" y="1388732"/>
                  </a:lnTo>
                  <a:lnTo>
                    <a:pt x="872820" y="1402349"/>
                  </a:lnTo>
                  <a:lnTo>
                    <a:pt x="926945" y="1411198"/>
                  </a:lnTo>
                  <a:lnTo>
                    <a:pt x="981643" y="1415208"/>
                  </a:lnTo>
                  <a:lnTo>
                    <a:pt x="999928" y="1415463"/>
                  </a:lnTo>
                  <a:lnTo>
                    <a:pt x="1018213" y="1415176"/>
                  </a:lnTo>
                  <a:lnTo>
                    <a:pt x="1072903" y="1411070"/>
                  </a:lnTo>
                  <a:lnTo>
                    <a:pt x="1127013" y="1402126"/>
                  </a:lnTo>
                  <a:lnTo>
                    <a:pt x="1180115" y="1388415"/>
                  </a:lnTo>
                  <a:lnTo>
                    <a:pt x="1231788" y="1370045"/>
                  </a:lnTo>
                  <a:lnTo>
                    <a:pt x="1281626" y="1347161"/>
                  </a:lnTo>
                  <a:lnTo>
                    <a:pt x="1329233" y="1319945"/>
                  </a:lnTo>
                  <a:lnTo>
                    <a:pt x="1374234" y="1288611"/>
                  </a:lnTo>
                  <a:lnTo>
                    <a:pt x="1416273" y="1253406"/>
                  </a:lnTo>
                  <a:lnTo>
                    <a:pt x="1455019" y="1214610"/>
                  </a:lnTo>
                  <a:lnTo>
                    <a:pt x="1490165" y="1172527"/>
                  </a:lnTo>
                  <a:lnTo>
                    <a:pt x="1521433" y="1127492"/>
                  </a:lnTo>
                  <a:lnTo>
                    <a:pt x="1548576" y="1079860"/>
                  </a:lnTo>
                  <a:lnTo>
                    <a:pt x="1571380" y="1030007"/>
                  </a:lnTo>
                  <a:lnTo>
                    <a:pt x="1589665" y="978326"/>
                  </a:lnTo>
                  <a:lnTo>
                    <a:pt x="1603286" y="925227"/>
                  </a:lnTo>
                  <a:lnTo>
                    <a:pt x="1612136" y="871129"/>
                  </a:lnTo>
                  <a:lnTo>
                    <a:pt x="1616144" y="816459"/>
                  </a:lnTo>
                  <a:lnTo>
                    <a:pt x="1616397" y="798183"/>
                  </a:lnTo>
                  <a:lnTo>
                    <a:pt x="1616109" y="779908"/>
                  </a:lnTo>
                  <a:lnTo>
                    <a:pt x="1611997" y="725246"/>
                  </a:lnTo>
                  <a:lnTo>
                    <a:pt x="1603045" y="671165"/>
                  </a:lnTo>
                  <a:lnTo>
                    <a:pt x="1589323" y="618092"/>
                  </a:lnTo>
                  <a:lnTo>
                    <a:pt x="1570940" y="566446"/>
                  </a:lnTo>
                  <a:lnTo>
                    <a:pt x="1548041" y="516636"/>
                  </a:lnTo>
                  <a:lnTo>
                    <a:pt x="1520808" y="469055"/>
                  </a:lnTo>
                  <a:lnTo>
                    <a:pt x="1489454" y="424079"/>
                  </a:lnTo>
                  <a:lnTo>
                    <a:pt x="1454229" y="382064"/>
                  </a:lnTo>
                  <a:lnTo>
                    <a:pt x="1415409" y="343341"/>
                  </a:lnTo>
                  <a:lnTo>
                    <a:pt x="1387684" y="319507"/>
                  </a:lnTo>
                  <a:lnTo>
                    <a:pt x="1646549" y="0"/>
                  </a:lnTo>
                  <a:lnTo>
                    <a:pt x="1681427" y="29535"/>
                  </a:lnTo>
                  <a:lnTo>
                    <a:pt x="1714960" y="60593"/>
                  </a:lnTo>
                  <a:lnTo>
                    <a:pt x="1747078" y="93110"/>
                  </a:lnTo>
                  <a:lnTo>
                    <a:pt x="1777717" y="127020"/>
                  </a:lnTo>
                  <a:lnTo>
                    <a:pt x="1806817" y="162256"/>
                  </a:lnTo>
                  <a:lnTo>
                    <a:pt x="1834324" y="198753"/>
                  </a:lnTo>
                  <a:lnTo>
                    <a:pt x="1860181" y="236436"/>
                  </a:lnTo>
                  <a:lnTo>
                    <a:pt x="1884334" y="275228"/>
                  </a:lnTo>
                  <a:lnTo>
                    <a:pt x="1906739" y="315054"/>
                  </a:lnTo>
                  <a:lnTo>
                    <a:pt x="1927353" y="355839"/>
                  </a:lnTo>
                  <a:lnTo>
                    <a:pt x="1946132" y="397499"/>
                  </a:lnTo>
                  <a:lnTo>
                    <a:pt x="1963039" y="439950"/>
                  </a:lnTo>
                  <a:lnTo>
                    <a:pt x="1978042" y="483109"/>
                  </a:lnTo>
                  <a:lnTo>
                    <a:pt x="1991112" y="526895"/>
                  </a:lnTo>
                  <a:lnTo>
                    <a:pt x="2002221" y="571219"/>
                  </a:lnTo>
                  <a:lnTo>
                    <a:pt x="2011349" y="615989"/>
                  </a:lnTo>
                  <a:lnTo>
                    <a:pt x="2018476" y="661120"/>
                  </a:lnTo>
                  <a:lnTo>
                    <a:pt x="2023590" y="706527"/>
                  </a:lnTo>
                  <a:lnTo>
                    <a:pt x="2026680" y="752115"/>
                  </a:lnTo>
                  <a:lnTo>
                    <a:pt x="2027739" y="797793"/>
                  </a:lnTo>
                  <a:lnTo>
                    <a:pt x="2027641" y="813026"/>
                  </a:lnTo>
                  <a:lnTo>
                    <a:pt x="2025991" y="858686"/>
                  </a:lnTo>
                  <a:lnTo>
                    <a:pt x="2022312" y="904228"/>
                  </a:lnTo>
                  <a:lnTo>
                    <a:pt x="2016612" y="949565"/>
                  </a:lnTo>
                  <a:lnTo>
                    <a:pt x="2008901" y="994604"/>
                  </a:lnTo>
                  <a:lnTo>
                    <a:pt x="1999195" y="1039252"/>
                  </a:lnTo>
                  <a:lnTo>
                    <a:pt x="1987515" y="1083425"/>
                  </a:lnTo>
                  <a:lnTo>
                    <a:pt x="1973880" y="1127039"/>
                  </a:lnTo>
                  <a:lnTo>
                    <a:pt x="1958319" y="1170004"/>
                  </a:lnTo>
                  <a:lnTo>
                    <a:pt x="1940865" y="1212233"/>
                  </a:lnTo>
                  <a:lnTo>
                    <a:pt x="1921550" y="1253644"/>
                  </a:lnTo>
                  <a:lnTo>
                    <a:pt x="1900411" y="1294159"/>
                  </a:lnTo>
                  <a:lnTo>
                    <a:pt x="1877491" y="1333696"/>
                  </a:lnTo>
                  <a:lnTo>
                    <a:pt x="1852838" y="1372172"/>
                  </a:lnTo>
                  <a:lnTo>
                    <a:pt x="1826498" y="1409515"/>
                  </a:lnTo>
                  <a:lnTo>
                    <a:pt x="1798522" y="1445654"/>
                  </a:lnTo>
                  <a:lnTo>
                    <a:pt x="1768966" y="1480515"/>
                  </a:lnTo>
                  <a:lnTo>
                    <a:pt x="1737892" y="1514025"/>
                  </a:lnTo>
                  <a:lnTo>
                    <a:pt x="1705359" y="1546122"/>
                  </a:lnTo>
                  <a:lnTo>
                    <a:pt x="1671427" y="1576745"/>
                  </a:lnTo>
                  <a:lnTo>
                    <a:pt x="1636168" y="1605830"/>
                  </a:lnTo>
                  <a:lnTo>
                    <a:pt x="1599653" y="1633318"/>
                  </a:lnTo>
                  <a:lnTo>
                    <a:pt x="1561951" y="1659157"/>
                  </a:lnTo>
                  <a:lnTo>
                    <a:pt x="1523135" y="1683297"/>
                  </a:lnTo>
                  <a:lnTo>
                    <a:pt x="1483284" y="1705689"/>
                  </a:lnTo>
                  <a:lnTo>
                    <a:pt x="1442480" y="1726288"/>
                  </a:lnTo>
                  <a:lnTo>
                    <a:pt x="1400800" y="1745053"/>
                  </a:lnTo>
                  <a:lnTo>
                    <a:pt x="1358323" y="1761950"/>
                  </a:lnTo>
                  <a:lnTo>
                    <a:pt x="1315137" y="1776943"/>
                  </a:lnTo>
                  <a:lnTo>
                    <a:pt x="1271331" y="1790002"/>
                  </a:lnTo>
                  <a:lnTo>
                    <a:pt x="1226987" y="1801102"/>
                  </a:lnTo>
                  <a:lnTo>
                    <a:pt x="1182190" y="1810223"/>
                  </a:lnTo>
                  <a:lnTo>
                    <a:pt x="1137031" y="1817344"/>
                  </a:lnTo>
                  <a:lnTo>
                    <a:pt x="1091604" y="1822451"/>
                  </a:lnTo>
                  <a:lnTo>
                    <a:pt x="1045995" y="1825536"/>
                  </a:lnTo>
                  <a:lnTo>
                    <a:pt x="1015528" y="1826466"/>
                  </a:lnTo>
                  <a:lnTo>
                    <a:pt x="1000290" y="1826592"/>
                  </a:lnTo>
                  <a:close/>
                </a:path>
              </a:pathLst>
            </a:custGeom>
            <a:solidFill>
              <a:srgbClr val="A733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5204" y="2111147"/>
              <a:ext cx="1393190" cy="1270635"/>
            </a:xfrm>
            <a:custGeom>
              <a:avLst/>
              <a:gdLst/>
              <a:ahLst/>
              <a:cxnLst/>
              <a:rect l="l" t="t" r="r" b="b"/>
              <a:pathLst>
                <a:path w="1393189" h="1270635">
                  <a:moveTo>
                    <a:pt x="28969" y="1270048"/>
                  </a:moveTo>
                  <a:lnTo>
                    <a:pt x="17936" y="1218937"/>
                  </a:lnTo>
                  <a:lnTo>
                    <a:pt x="9518" y="1167327"/>
                  </a:lnTo>
                  <a:lnTo>
                    <a:pt x="3737" y="1115356"/>
                  </a:lnTo>
                  <a:lnTo>
                    <a:pt x="608" y="1063163"/>
                  </a:lnTo>
                  <a:lnTo>
                    <a:pt x="0" y="1028306"/>
                  </a:lnTo>
                  <a:lnTo>
                    <a:pt x="139" y="1010878"/>
                  </a:lnTo>
                  <a:lnTo>
                    <a:pt x="2331" y="958632"/>
                  </a:lnTo>
                  <a:lnTo>
                    <a:pt x="7179" y="906566"/>
                  </a:lnTo>
                  <a:lnTo>
                    <a:pt x="14669" y="854818"/>
                  </a:lnTo>
                  <a:lnTo>
                    <a:pt x="24782" y="803518"/>
                  </a:lnTo>
                  <a:lnTo>
                    <a:pt x="37494" y="752793"/>
                  </a:lnTo>
                  <a:lnTo>
                    <a:pt x="52771" y="702780"/>
                  </a:lnTo>
                  <a:lnTo>
                    <a:pt x="70571" y="653614"/>
                  </a:lnTo>
                  <a:lnTo>
                    <a:pt x="90849" y="605415"/>
                  </a:lnTo>
                  <a:lnTo>
                    <a:pt x="113556" y="558305"/>
                  </a:lnTo>
                  <a:lnTo>
                    <a:pt x="138631" y="512411"/>
                  </a:lnTo>
                  <a:lnTo>
                    <a:pt x="166006" y="467854"/>
                  </a:lnTo>
                  <a:lnTo>
                    <a:pt x="195613" y="424747"/>
                  </a:lnTo>
                  <a:lnTo>
                    <a:pt x="227377" y="383196"/>
                  </a:lnTo>
                  <a:lnTo>
                    <a:pt x="261216" y="343314"/>
                  </a:lnTo>
                  <a:lnTo>
                    <a:pt x="297036" y="305208"/>
                  </a:lnTo>
                  <a:lnTo>
                    <a:pt x="334749" y="268971"/>
                  </a:lnTo>
                  <a:lnTo>
                    <a:pt x="374260" y="234695"/>
                  </a:lnTo>
                  <a:lnTo>
                    <a:pt x="415465" y="202471"/>
                  </a:lnTo>
                  <a:lnTo>
                    <a:pt x="458252" y="172387"/>
                  </a:lnTo>
                  <a:lnTo>
                    <a:pt x="502514" y="144516"/>
                  </a:lnTo>
                  <a:lnTo>
                    <a:pt x="548141" y="118929"/>
                  </a:lnTo>
                  <a:lnTo>
                    <a:pt x="595012" y="95695"/>
                  </a:lnTo>
                  <a:lnTo>
                    <a:pt x="642999" y="74875"/>
                  </a:lnTo>
                  <a:lnTo>
                    <a:pt x="691984" y="56521"/>
                  </a:lnTo>
                  <a:lnTo>
                    <a:pt x="741844" y="40679"/>
                  </a:lnTo>
                  <a:lnTo>
                    <a:pt x="792445" y="27392"/>
                  </a:lnTo>
                  <a:lnTo>
                    <a:pt x="843652" y="16696"/>
                  </a:lnTo>
                  <a:lnTo>
                    <a:pt x="895338" y="8616"/>
                  </a:lnTo>
                  <a:lnTo>
                    <a:pt x="947372" y="3173"/>
                  </a:lnTo>
                  <a:lnTo>
                    <a:pt x="999616" y="383"/>
                  </a:lnTo>
                  <a:lnTo>
                    <a:pt x="1034488" y="0"/>
                  </a:lnTo>
                  <a:lnTo>
                    <a:pt x="1051929" y="251"/>
                  </a:lnTo>
                  <a:lnTo>
                    <a:pt x="1104182" y="2779"/>
                  </a:lnTo>
                  <a:lnTo>
                    <a:pt x="1156243" y="7960"/>
                  </a:lnTo>
                  <a:lnTo>
                    <a:pt x="1207973" y="15781"/>
                  </a:lnTo>
                  <a:lnTo>
                    <a:pt x="1259233" y="26221"/>
                  </a:lnTo>
                  <a:lnTo>
                    <a:pt x="1309896" y="39252"/>
                  </a:lnTo>
                  <a:lnTo>
                    <a:pt x="1359835" y="54843"/>
                  </a:lnTo>
                  <a:lnTo>
                    <a:pt x="1392658" y="66638"/>
                  </a:lnTo>
                  <a:lnTo>
                    <a:pt x="1246936" y="451105"/>
                  </a:lnTo>
                  <a:lnTo>
                    <a:pt x="1227232" y="444023"/>
                  </a:lnTo>
                  <a:lnTo>
                    <a:pt x="1207321" y="437621"/>
                  </a:lnTo>
                  <a:lnTo>
                    <a:pt x="1166882" y="426855"/>
                  </a:lnTo>
                  <a:lnTo>
                    <a:pt x="1125806" y="418850"/>
                  </a:lnTo>
                  <a:lnTo>
                    <a:pt x="1084281" y="413650"/>
                  </a:lnTo>
                  <a:lnTo>
                    <a:pt x="1042499" y="411271"/>
                  </a:lnTo>
                  <a:lnTo>
                    <a:pt x="1021584" y="411147"/>
                  </a:lnTo>
                  <a:lnTo>
                    <a:pt x="1000652" y="411733"/>
                  </a:lnTo>
                  <a:lnTo>
                    <a:pt x="958933" y="415025"/>
                  </a:lnTo>
                  <a:lnTo>
                    <a:pt x="917533" y="421140"/>
                  </a:lnTo>
                  <a:lnTo>
                    <a:pt x="876642" y="430042"/>
                  </a:lnTo>
                  <a:lnTo>
                    <a:pt x="836450" y="441697"/>
                  </a:lnTo>
                  <a:lnTo>
                    <a:pt x="797140" y="456046"/>
                  </a:lnTo>
                  <a:lnTo>
                    <a:pt x="758895" y="473027"/>
                  </a:lnTo>
                  <a:lnTo>
                    <a:pt x="721888" y="492558"/>
                  </a:lnTo>
                  <a:lnTo>
                    <a:pt x="686293" y="514554"/>
                  </a:lnTo>
                  <a:lnTo>
                    <a:pt x="652269" y="538909"/>
                  </a:lnTo>
                  <a:lnTo>
                    <a:pt x="619977" y="565515"/>
                  </a:lnTo>
                  <a:lnTo>
                    <a:pt x="589562" y="594246"/>
                  </a:lnTo>
                  <a:lnTo>
                    <a:pt x="561168" y="624973"/>
                  </a:lnTo>
                  <a:lnTo>
                    <a:pt x="534920" y="657551"/>
                  </a:lnTo>
                  <a:lnTo>
                    <a:pt x="510945" y="691835"/>
                  </a:lnTo>
                  <a:lnTo>
                    <a:pt x="489348" y="727662"/>
                  </a:lnTo>
                  <a:lnTo>
                    <a:pt x="470233" y="764872"/>
                  </a:lnTo>
                  <a:lnTo>
                    <a:pt x="453683" y="803290"/>
                  </a:lnTo>
                  <a:lnTo>
                    <a:pt x="439779" y="842742"/>
                  </a:lnTo>
                  <a:lnTo>
                    <a:pt x="428580" y="883044"/>
                  </a:lnTo>
                  <a:lnTo>
                    <a:pt x="420143" y="924013"/>
                  </a:lnTo>
                  <a:lnTo>
                    <a:pt x="414501" y="965459"/>
                  </a:lnTo>
                  <a:lnTo>
                    <a:pt x="411686" y="1007192"/>
                  </a:lnTo>
                  <a:lnTo>
                    <a:pt x="411341" y="1028118"/>
                  </a:lnTo>
                  <a:lnTo>
                    <a:pt x="411705" y="1049020"/>
                  </a:lnTo>
                  <a:lnTo>
                    <a:pt x="414564" y="1090750"/>
                  </a:lnTo>
                  <a:lnTo>
                    <a:pt x="420243" y="1132191"/>
                  </a:lnTo>
                  <a:lnTo>
                    <a:pt x="428723" y="1173151"/>
                  </a:lnTo>
                  <a:lnTo>
                    <a:pt x="28969" y="127004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2141" y="2177785"/>
              <a:ext cx="428625" cy="481965"/>
            </a:xfrm>
            <a:custGeom>
              <a:avLst/>
              <a:gdLst/>
              <a:ahLst/>
              <a:cxnLst/>
              <a:rect l="l" t="t" r="r" b="b"/>
              <a:pathLst>
                <a:path w="428625" h="481964">
                  <a:moveTo>
                    <a:pt x="169716" y="481905"/>
                  </a:moveTo>
                  <a:lnTo>
                    <a:pt x="130223" y="452436"/>
                  </a:lnTo>
                  <a:lnTo>
                    <a:pt x="88773" y="426373"/>
                  </a:lnTo>
                  <a:lnTo>
                    <a:pt x="45365" y="403717"/>
                  </a:lnTo>
                  <a:lnTo>
                    <a:pt x="0" y="384466"/>
                  </a:lnTo>
                  <a:lnTo>
                    <a:pt x="145721" y="0"/>
                  </a:lnTo>
                  <a:lnTo>
                    <a:pt x="196489" y="20758"/>
                  </a:lnTo>
                  <a:lnTo>
                    <a:pt x="245808" y="44040"/>
                  </a:lnTo>
                  <a:lnTo>
                    <a:pt x="293677" y="69845"/>
                  </a:lnTo>
                  <a:lnTo>
                    <a:pt x="340095" y="98172"/>
                  </a:lnTo>
                  <a:lnTo>
                    <a:pt x="385064" y="129023"/>
                  </a:lnTo>
                  <a:lnTo>
                    <a:pt x="428582" y="162397"/>
                  </a:lnTo>
                  <a:lnTo>
                    <a:pt x="169716" y="481905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55479" y="4115579"/>
              <a:ext cx="153035" cy="95885"/>
            </a:xfrm>
            <a:custGeom>
              <a:avLst/>
              <a:gdLst/>
              <a:ahLst/>
              <a:cxnLst/>
              <a:rect l="l" t="t" r="r" b="b"/>
              <a:pathLst>
                <a:path w="153035" h="95885">
                  <a:moveTo>
                    <a:pt x="152776" y="0"/>
                  </a:moveTo>
                  <a:lnTo>
                    <a:pt x="114210" y="95280"/>
                  </a:lnTo>
                  <a:lnTo>
                    <a:pt x="0" y="95280"/>
                  </a:lnTo>
                </a:path>
              </a:pathLst>
            </a:custGeom>
            <a:ln w="951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1558" y="2001454"/>
              <a:ext cx="132715" cy="101600"/>
            </a:xfrm>
            <a:custGeom>
              <a:avLst/>
              <a:gdLst/>
              <a:ahLst/>
              <a:cxnLst/>
              <a:rect l="l" t="t" r="r" b="b"/>
              <a:pathLst>
                <a:path w="132714" h="101600">
                  <a:moveTo>
                    <a:pt x="132680" y="101110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1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8582" y="2136297"/>
              <a:ext cx="165735" cy="89535"/>
            </a:xfrm>
            <a:custGeom>
              <a:avLst/>
              <a:gdLst/>
              <a:ahLst/>
              <a:cxnLst/>
              <a:rect l="l" t="t" r="r" b="b"/>
              <a:pathLst>
                <a:path w="165735" h="89535">
                  <a:moveTo>
                    <a:pt x="0" y="89124"/>
                  </a:moveTo>
                  <a:lnTo>
                    <a:pt x="51221" y="0"/>
                  </a:lnTo>
                  <a:lnTo>
                    <a:pt x="165432" y="0"/>
                  </a:lnTo>
                </a:path>
              </a:pathLst>
            </a:custGeom>
            <a:ln w="9513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1688" y="4123380"/>
            <a:ext cx="778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Male</a:t>
            </a:r>
            <a:r>
              <a:rPr sz="1000" b="1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60.38%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8287" y="1913974"/>
            <a:ext cx="908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Female</a:t>
            </a:r>
            <a:r>
              <a:rPr sz="1000" b="1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34.55%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32085" y="1949852"/>
            <a:ext cx="7023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99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Non-bina</a:t>
            </a:r>
            <a:r>
              <a:rPr sz="1000" b="1" spc="3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y  5.07%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69000" y="1163999"/>
            <a:ext cx="3788410" cy="3750310"/>
            <a:chOff x="3969000" y="1163999"/>
            <a:chExt cx="3788410" cy="3750310"/>
          </a:xfrm>
        </p:grpSpPr>
        <p:sp>
          <p:nvSpPr>
            <p:cNvPr id="22" name="object 22"/>
            <p:cNvSpPr/>
            <p:nvPr/>
          </p:nvSpPr>
          <p:spPr>
            <a:xfrm>
              <a:off x="3969000" y="1163999"/>
              <a:ext cx="3788410" cy="3750310"/>
            </a:xfrm>
            <a:custGeom>
              <a:avLst/>
              <a:gdLst/>
              <a:ahLst/>
              <a:cxnLst/>
              <a:rect l="l" t="t" r="r" b="b"/>
              <a:pathLst>
                <a:path w="3788409" h="3750310">
                  <a:moveTo>
                    <a:pt x="3787988" y="3749918"/>
                  </a:moveTo>
                  <a:lnTo>
                    <a:pt x="0" y="3749918"/>
                  </a:lnTo>
                  <a:lnTo>
                    <a:pt x="0" y="0"/>
                  </a:lnTo>
                  <a:lnTo>
                    <a:pt x="3787988" y="0"/>
                  </a:lnTo>
                  <a:lnTo>
                    <a:pt x="3787988" y="374991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796" y="1199645"/>
              <a:ext cx="2737111" cy="14518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22065" y="3985944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2065" y="3467265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2065" y="2948587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2065" y="2429908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2065" y="1911230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22065" y="1392552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22065" y="4504622"/>
            <a:ext cx="3335020" cy="30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975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  <a:p>
            <a:pPr marL="528955">
              <a:lnSpc>
                <a:spcPts val="1215"/>
              </a:lnSpc>
              <a:tabLst>
                <a:tab pos="1147445" algn="l"/>
                <a:tab pos="1765935" algn="l"/>
                <a:tab pos="2384425" algn="l"/>
                <a:tab pos="3062605" algn="l"/>
              </a:tabLst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19-30	31-45	15-18	46-65	65+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92460" y="1727098"/>
            <a:ext cx="2952750" cy="2863215"/>
          </a:xfrm>
          <a:custGeom>
            <a:avLst/>
            <a:gdLst/>
            <a:ahLst/>
            <a:cxnLst/>
            <a:rect l="l" t="t" r="r" b="b"/>
            <a:pathLst>
              <a:path w="2952750" h="2863215">
                <a:moveTo>
                  <a:pt x="477850" y="0"/>
                </a:moveTo>
                <a:lnTo>
                  <a:pt x="0" y="0"/>
                </a:lnTo>
                <a:lnTo>
                  <a:pt x="0" y="2863100"/>
                </a:lnTo>
                <a:lnTo>
                  <a:pt x="477850" y="2863100"/>
                </a:lnTo>
                <a:lnTo>
                  <a:pt x="477850" y="0"/>
                </a:lnTo>
                <a:close/>
              </a:path>
              <a:path w="2952750" h="2863215">
                <a:moveTo>
                  <a:pt x="1096492" y="1630730"/>
                </a:moveTo>
                <a:lnTo>
                  <a:pt x="618642" y="1630730"/>
                </a:lnTo>
                <a:lnTo>
                  <a:pt x="618642" y="2863100"/>
                </a:lnTo>
                <a:lnTo>
                  <a:pt x="1096492" y="2863100"/>
                </a:lnTo>
                <a:lnTo>
                  <a:pt x="1096492" y="1630730"/>
                </a:lnTo>
                <a:close/>
              </a:path>
              <a:path w="2952750" h="2863215">
                <a:moveTo>
                  <a:pt x="1715135" y="2091309"/>
                </a:moveTo>
                <a:lnTo>
                  <a:pt x="1237284" y="2091309"/>
                </a:lnTo>
                <a:lnTo>
                  <a:pt x="1237284" y="2863100"/>
                </a:lnTo>
                <a:lnTo>
                  <a:pt x="1715135" y="2863100"/>
                </a:lnTo>
                <a:lnTo>
                  <a:pt x="1715135" y="2091309"/>
                </a:lnTo>
                <a:close/>
              </a:path>
              <a:path w="2952750" h="2863215">
                <a:moveTo>
                  <a:pt x="2333777" y="2642146"/>
                </a:moveTo>
                <a:lnTo>
                  <a:pt x="1855927" y="2642146"/>
                </a:lnTo>
                <a:lnTo>
                  <a:pt x="1855927" y="2863100"/>
                </a:lnTo>
                <a:lnTo>
                  <a:pt x="2333777" y="2863100"/>
                </a:lnTo>
                <a:lnTo>
                  <a:pt x="2333777" y="2642146"/>
                </a:lnTo>
                <a:close/>
              </a:path>
              <a:path w="2952750" h="2863215">
                <a:moveTo>
                  <a:pt x="2952407" y="2764561"/>
                </a:moveTo>
                <a:lnTo>
                  <a:pt x="2474569" y="2764561"/>
                </a:lnTo>
                <a:lnTo>
                  <a:pt x="2474569" y="2863100"/>
                </a:lnTo>
                <a:lnTo>
                  <a:pt x="2952407" y="2863100"/>
                </a:lnTo>
                <a:lnTo>
                  <a:pt x="2952407" y="2764561"/>
                </a:lnTo>
                <a:close/>
              </a:path>
            </a:pathLst>
          </a:custGeom>
          <a:solidFill>
            <a:srgbClr val="0D6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05519" y="3129315"/>
            <a:ext cx="3016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2.4K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24160" y="3589901"/>
            <a:ext cx="3016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1.5K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42802" y="4140738"/>
            <a:ext cx="3016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0.4K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61443" y="4263146"/>
            <a:ext cx="3016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0.2K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899752" y="1163999"/>
            <a:ext cx="4244975" cy="3731260"/>
            <a:chOff x="7899752" y="1163999"/>
            <a:chExt cx="4244975" cy="3731260"/>
          </a:xfrm>
        </p:grpSpPr>
        <p:sp>
          <p:nvSpPr>
            <p:cNvPr id="37" name="object 37"/>
            <p:cNvSpPr/>
            <p:nvPr/>
          </p:nvSpPr>
          <p:spPr>
            <a:xfrm>
              <a:off x="7899752" y="1163999"/>
              <a:ext cx="4244975" cy="3731260"/>
            </a:xfrm>
            <a:custGeom>
              <a:avLst/>
              <a:gdLst/>
              <a:ahLst/>
              <a:cxnLst/>
              <a:rect l="l" t="t" r="r" b="b"/>
              <a:pathLst>
                <a:path w="4244975" h="3731260">
                  <a:moveTo>
                    <a:pt x="4244831" y="3730883"/>
                  </a:moveTo>
                  <a:lnTo>
                    <a:pt x="0" y="3730883"/>
                  </a:lnTo>
                  <a:lnTo>
                    <a:pt x="0" y="0"/>
                  </a:lnTo>
                  <a:lnTo>
                    <a:pt x="4244831" y="0"/>
                  </a:lnTo>
                  <a:lnTo>
                    <a:pt x="4244831" y="373088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2756" y="1192708"/>
              <a:ext cx="2346837" cy="1520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485476" y="1125982"/>
            <a:ext cx="67290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356735" algn="l"/>
              </a:tabLst>
            </a:pPr>
            <a:r>
              <a:rPr sz="1400" spc="-5" dirty="0">
                <a:latin typeface="Trebuchet MS"/>
                <a:cs typeface="Trebuchet MS"/>
              </a:rPr>
              <a:t>E</a:t>
            </a:r>
            <a:r>
              <a:rPr sz="1400" spc="-60" dirty="0">
                <a:latin typeface="Trebuchet MS"/>
                <a:cs typeface="Trebuchet MS"/>
              </a:rPr>
              <a:t>ner</a:t>
            </a:r>
            <a:r>
              <a:rPr sz="1400" spc="-25" dirty="0">
                <a:latin typeface="Trebuchet MS"/>
                <a:cs typeface="Trebuchet MS"/>
              </a:rPr>
              <a:t>g</a:t>
            </a:r>
            <a:r>
              <a:rPr sz="1400" spc="-40" dirty="0">
                <a:latin typeface="Trebuchet MS"/>
                <a:cs typeface="Trebuchet MS"/>
              </a:rPr>
              <a:t>y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D</a:t>
            </a:r>
            <a:r>
              <a:rPr sz="1400" spc="-20" dirty="0">
                <a:latin typeface="Trebuchet MS"/>
                <a:cs typeface="Trebuchet MS"/>
              </a:rPr>
              <a:t>r</a:t>
            </a:r>
            <a:r>
              <a:rPr sz="1400" spc="-90" dirty="0">
                <a:latin typeface="Trebuchet MS"/>
                <a:cs typeface="Trebuchet MS"/>
              </a:rPr>
              <a:t>i</a:t>
            </a:r>
            <a:r>
              <a:rPr sz="1400" spc="-55" dirty="0">
                <a:latin typeface="Trebuchet MS"/>
                <a:cs typeface="Trebuchet MS"/>
              </a:rPr>
              <a:t>nk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Pr</a:t>
            </a:r>
            <a:r>
              <a:rPr sz="1400" spc="-110" dirty="0">
                <a:latin typeface="Trebuchet MS"/>
                <a:cs typeface="Trebuchet MS"/>
              </a:rPr>
              <a:t>ef</a:t>
            </a:r>
            <a:r>
              <a:rPr sz="1400" spc="-55" dirty="0">
                <a:latin typeface="Trebuchet MS"/>
                <a:cs typeface="Trebuchet MS"/>
              </a:rPr>
              <a:t>er</a:t>
            </a:r>
            <a:r>
              <a:rPr sz="1400" spc="-80" dirty="0">
                <a:latin typeface="Trebuchet MS"/>
                <a:cs typeface="Trebuchet MS"/>
              </a:rPr>
              <a:t>enc</a:t>
            </a:r>
            <a:r>
              <a:rPr sz="1400" spc="-85" dirty="0">
                <a:latin typeface="Trebuchet MS"/>
                <a:cs typeface="Trebuchet MS"/>
              </a:rPr>
              <a:t>e</a:t>
            </a:r>
            <a:r>
              <a:rPr sz="1400" spc="-100" dirty="0">
                <a:latin typeface="Trebuchet MS"/>
                <a:cs typeface="Trebuchet MS"/>
              </a:rPr>
              <a:t> b</a:t>
            </a:r>
            <a:r>
              <a:rPr sz="1400" spc="-40" dirty="0">
                <a:latin typeface="Trebuchet MS"/>
                <a:cs typeface="Trebuchet MS"/>
              </a:rPr>
              <a:t>y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A</a:t>
            </a:r>
            <a:r>
              <a:rPr sz="1400" spc="-25" dirty="0">
                <a:latin typeface="Trebuchet MS"/>
                <a:cs typeface="Trebuchet MS"/>
              </a:rPr>
              <a:t>g</a:t>
            </a:r>
            <a:r>
              <a:rPr sz="1400" spc="-85" dirty="0">
                <a:latin typeface="Trebuchet MS"/>
                <a:cs typeface="Trebuchet MS"/>
              </a:rPr>
              <a:t>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Gr</a:t>
            </a:r>
            <a:r>
              <a:rPr sz="1400" spc="-75" dirty="0">
                <a:latin typeface="Trebuchet MS"/>
                <a:cs typeface="Trebuchet MS"/>
              </a:rPr>
              <a:t>ou</a:t>
            </a:r>
            <a:r>
              <a:rPr sz="1400" spc="-100" dirty="0">
                <a:latin typeface="Trebuchet MS"/>
                <a:cs typeface="Trebuchet MS"/>
              </a:rPr>
              <a:t>p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25" dirty="0">
                <a:latin typeface="Trebuchet MS"/>
                <a:cs typeface="Trebuchet MS"/>
              </a:rPr>
              <a:t>M</a:t>
            </a:r>
            <a:r>
              <a:rPr sz="1400" spc="-85" dirty="0">
                <a:latin typeface="Trebuchet MS"/>
                <a:cs typeface="Trebuchet MS"/>
              </a:rPr>
              <a:t>a</a:t>
            </a:r>
            <a:r>
              <a:rPr sz="1400" spc="-20" dirty="0">
                <a:latin typeface="Trebuchet MS"/>
                <a:cs typeface="Trebuchet MS"/>
              </a:rPr>
              <a:t>r</a:t>
            </a:r>
            <a:r>
              <a:rPr sz="1400" spc="-70" dirty="0">
                <a:latin typeface="Trebuchet MS"/>
                <a:cs typeface="Trebuchet MS"/>
              </a:rPr>
              <a:t>k</a:t>
            </a:r>
            <a:r>
              <a:rPr sz="1400" spc="-100" dirty="0">
                <a:latin typeface="Trebuchet MS"/>
                <a:cs typeface="Trebuchet MS"/>
              </a:rPr>
              <a:t>eti</a:t>
            </a:r>
            <a:r>
              <a:rPr sz="1400" spc="-45" dirty="0">
                <a:latin typeface="Trebuchet MS"/>
                <a:cs typeface="Trebuchet MS"/>
              </a:rPr>
              <a:t>ng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R</a:t>
            </a:r>
            <a:r>
              <a:rPr sz="1400" spc="-85" dirty="0">
                <a:latin typeface="Trebuchet MS"/>
                <a:cs typeface="Trebuchet MS"/>
              </a:rPr>
              <a:t>ea</a:t>
            </a:r>
            <a:r>
              <a:rPr sz="1400" spc="-95" dirty="0">
                <a:latin typeface="Trebuchet MS"/>
                <a:cs typeface="Trebuchet MS"/>
              </a:rPr>
              <a:t>c</a:t>
            </a:r>
            <a:r>
              <a:rPr sz="1400" spc="-80" dirty="0">
                <a:latin typeface="Trebuchet MS"/>
                <a:cs typeface="Trebuchet MS"/>
              </a:rPr>
              <a:t>hi</a:t>
            </a:r>
            <a:r>
              <a:rPr sz="1400" spc="-45" dirty="0">
                <a:latin typeface="Trebuchet MS"/>
                <a:cs typeface="Trebuchet MS"/>
              </a:rPr>
              <a:t>ng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85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ou</a:t>
            </a:r>
            <a:r>
              <a:rPr sz="1400" spc="-135" dirty="0">
                <a:latin typeface="Trebuchet MS"/>
                <a:cs typeface="Trebuchet MS"/>
              </a:rPr>
              <a:t>th(</a:t>
            </a:r>
            <a:r>
              <a:rPr sz="1400" spc="-20" dirty="0">
                <a:latin typeface="Trebuchet MS"/>
                <a:cs typeface="Trebuchet MS"/>
              </a:rPr>
              <a:t>15</a:t>
            </a:r>
            <a:r>
              <a:rPr sz="1400" spc="-40" dirty="0">
                <a:latin typeface="Trebuchet MS"/>
                <a:cs typeface="Trebuchet MS"/>
              </a:rPr>
              <a:t>-30)</a:t>
            </a:r>
            <a:endParaRPr sz="1400">
              <a:latin typeface="Trebuchet MS"/>
              <a:cs typeface="Trebuchet MS"/>
            </a:endParaRPr>
          </a:p>
          <a:p>
            <a:pPr marL="100965">
              <a:lnSpc>
                <a:spcPct val="100000"/>
              </a:lnSpc>
              <a:spcBef>
                <a:spcPts val="1255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5.5K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587589" y="1791073"/>
            <a:ext cx="2635250" cy="2529840"/>
            <a:chOff x="8587589" y="1791073"/>
            <a:chExt cx="2635250" cy="2529840"/>
          </a:xfrm>
        </p:grpSpPr>
        <p:sp>
          <p:nvSpPr>
            <p:cNvPr id="41" name="object 41"/>
            <p:cNvSpPr/>
            <p:nvPr/>
          </p:nvSpPr>
          <p:spPr>
            <a:xfrm>
              <a:off x="10022169" y="1919029"/>
              <a:ext cx="1200150" cy="2393950"/>
            </a:xfrm>
            <a:custGeom>
              <a:avLst/>
              <a:gdLst/>
              <a:ahLst/>
              <a:cxnLst/>
              <a:rect l="l" t="t" r="r" b="b"/>
              <a:pathLst>
                <a:path w="1200150" h="2393950">
                  <a:moveTo>
                    <a:pt x="140637" y="2393414"/>
                  </a:moveTo>
                  <a:lnTo>
                    <a:pt x="0" y="1200843"/>
                  </a:lnTo>
                  <a:lnTo>
                    <a:pt x="0" y="0"/>
                  </a:lnTo>
                  <a:lnTo>
                    <a:pt x="28352" y="335"/>
                  </a:lnTo>
                  <a:lnTo>
                    <a:pt x="84995" y="3015"/>
                  </a:lnTo>
                  <a:lnTo>
                    <a:pt x="141447" y="8368"/>
                  </a:lnTo>
                  <a:lnTo>
                    <a:pt x="197584" y="16384"/>
                  </a:lnTo>
                  <a:lnTo>
                    <a:pt x="253279" y="27044"/>
                  </a:lnTo>
                  <a:lnTo>
                    <a:pt x="308410" y="40325"/>
                  </a:lnTo>
                  <a:lnTo>
                    <a:pt x="362852" y="56196"/>
                  </a:lnTo>
                  <a:lnTo>
                    <a:pt x="416483" y="74622"/>
                  </a:lnTo>
                  <a:lnTo>
                    <a:pt x="469185" y="95563"/>
                  </a:lnTo>
                  <a:lnTo>
                    <a:pt x="520840" y="118971"/>
                  </a:lnTo>
                  <a:lnTo>
                    <a:pt x="571332" y="144794"/>
                  </a:lnTo>
                  <a:lnTo>
                    <a:pt x="620549" y="172974"/>
                  </a:lnTo>
                  <a:lnTo>
                    <a:pt x="668380" y="203449"/>
                  </a:lnTo>
                  <a:lnTo>
                    <a:pt x="714719" y="236151"/>
                  </a:lnTo>
                  <a:lnTo>
                    <a:pt x="759463" y="271006"/>
                  </a:lnTo>
                  <a:lnTo>
                    <a:pt x="802511" y="307937"/>
                  </a:lnTo>
                  <a:lnTo>
                    <a:pt x="843768" y="346861"/>
                  </a:lnTo>
                  <a:lnTo>
                    <a:pt x="883141" y="387691"/>
                  </a:lnTo>
                  <a:lnTo>
                    <a:pt x="920543" y="430337"/>
                  </a:lnTo>
                  <a:lnTo>
                    <a:pt x="955890" y="474703"/>
                  </a:lnTo>
                  <a:lnTo>
                    <a:pt x="989102" y="520690"/>
                  </a:lnTo>
                  <a:lnTo>
                    <a:pt x="1020107" y="568195"/>
                  </a:lnTo>
                  <a:lnTo>
                    <a:pt x="1048835" y="617113"/>
                  </a:lnTo>
                  <a:lnTo>
                    <a:pt x="1075221" y="667333"/>
                  </a:lnTo>
                  <a:lnTo>
                    <a:pt x="1099207" y="718745"/>
                  </a:lnTo>
                  <a:lnTo>
                    <a:pt x="1120739" y="771233"/>
                  </a:lnTo>
                  <a:lnTo>
                    <a:pt x="1139769" y="824679"/>
                  </a:lnTo>
                  <a:lnTo>
                    <a:pt x="1156255" y="878966"/>
                  </a:lnTo>
                  <a:lnTo>
                    <a:pt x="1170160" y="933971"/>
                  </a:lnTo>
                  <a:lnTo>
                    <a:pt x="1181452" y="989572"/>
                  </a:lnTo>
                  <a:lnTo>
                    <a:pt x="1190107" y="1045644"/>
                  </a:lnTo>
                  <a:lnTo>
                    <a:pt x="1196106" y="1102063"/>
                  </a:lnTo>
                  <a:lnTo>
                    <a:pt x="1199434" y="1158703"/>
                  </a:lnTo>
                  <a:lnTo>
                    <a:pt x="1200094" y="1187066"/>
                  </a:lnTo>
                  <a:lnTo>
                    <a:pt x="1200084" y="1215436"/>
                  </a:lnTo>
                  <a:lnTo>
                    <a:pt x="1198056" y="1272137"/>
                  </a:lnTo>
                  <a:lnTo>
                    <a:pt x="1193353" y="1328679"/>
                  </a:lnTo>
                  <a:lnTo>
                    <a:pt x="1185986" y="1384936"/>
                  </a:lnTo>
                  <a:lnTo>
                    <a:pt x="1175972" y="1440781"/>
                  </a:lnTo>
                  <a:lnTo>
                    <a:pt x="1163332" y="1496091"/>
                  </a:lnTo>
                  <a:lnTo>
                    <a:pt x="1148095" y="1550742"/>
                  </a:lnTo>
                  <a:lnTo>
                    <a:pt x="1130296" y="1604612"/>
                  </a:lnTo>
                  <a:lnTo>
                    <a:pt x="1109973" y="1657580"/>
                  </a:lnTo>
                  <a:lnTo>
                    <a:pt x="1087172" y="1709529"/>
                  </a:lnTo>
                  <a:lnTo>
                    <a:pt x="1061945" y="1760342"/>
                  </a:lnTo>
                  <a:lnTo>
                    <a:pt x="1034346" y="1809906"/>
                  </a:lnTo>
                  <a:lnTo>
                    <a:pt x="1004439" y="1858110"/>
                  </a:lnTo>
                  <a:lnTo>
                    <a:pt x="972290" y="1904848"/>
                  </a:lnTo>
                  <a:lnTo>
                    <a:pt x="937969" y="1950013"/>
                  </a:lnTo>
                  <a:lnTo>
                    <a:pt x="901556" y="1993506"/>
                  </a:lnTo>
                  <a:lnTo>
                    <a:pt x="863129" y="2035230"/>
                  </a:lnTo>
                  <a:lnTo>
                    <a:pt x="822776" y="2075091"/>
                  </a:lnTo>
                  <a:lnTo>
                    <a:pt x="780586" y="2113001"/>
                  </a:lnTo>
                  <a:lnTo>
                    <a:pt x="736653" y="2148874"/>
                  </a:lnTo>
                  <a:lnTo>
                    <a:pt x="691076" y="2182631"/>
                  </a:lnTo>
                  <a:lnTo>
                    <a:pt x="643956" y="2214196"/>
                  </a:lnTo>
                  <a:lnTo>
                    <a:pt x="595399" y="2243499"/>
                  </a:lnTo>
                  <a:lnTo>
                    <a:pt x="545512" y="2270474"/>
                  </a:lnTo>
                  <a:lnTo>
                    <a:pt x="494408" y="2295062"/>
                  </a:lnTo>
                  <a:lnTo>
                    <a:pt x="442200" y="2317206"/>
                  </a:lnTo>
                  <a:lnTo>
                    <a:pt x="389005" y="2336859"/>
                  </a:lnTo>
                  <a:lnTo>
                    <a:pt x="334941" y="2353976"/>
                  </a:lnTo>
                  <a:lnTo>
                    <a:pt x="280130" y="2368518"/>
                  </a:lnTo>
                  <a:lnTo>
                    <a:pt x="224693" y="2380454"/>
                  </a:lnTo>
                  <a:lnTo>
                    <a:pt x="168755" y="2389757"/>
                  </a:lnTo>
                  <a:lnTo>
                    <a:pt x="140637" y="239341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26627" y="3119872"/>
              <a:ext cx="1336675" cy="1201420"/>
            </a:xfrm>
            <a:custGeom>
              <a:avLst/>
              <a:gdLst/>
              <a:ahLst/>
              <a:cxnLst/>
              <a:rect l="l" t="t" r="r" b="b"/>
              <a:pathLst>
                <a:path w="1336675" h="1201420">
                  <a:moveTo>
                    <a:pt x="1186446" y="1200809"/>
                  </a:moveTo>
                  <a:lnTo>
                    <a:pt x="1126461" y="1198852"/>
                  </a:lnTo>
                  <a:lnTo>
                    <a:pt x="1066649" y="1193898"/>
                  </a:lnTo>
                  <a:lnTo>
                    <a:pt x="1007159" y="1185958"/>
                  </a:lnTo>
                  <a:lnTo>
                    <a:pt x="948140" y="1175053"/>
                  </a:lnTo>
                  <a:lnTo>
                    <a:pt x="889740" y="1161209"/>
                  </a:lnTo>
                  <a:lnTo>
                    <a:pt x="832105" y="1144461"/>
                  </a:lnTo>
                  <a:lnTo>
                    <a:pt x="775378" y="1124851"/>
                  </a:lnTo>
                  <a:lnTo>
                    <a:pt x="719703" y="1102429"/>
                  </a:lnTo>
                  <a:lnTo>
                    <a:pt x="665217" y="1077249"/>
                  </a:lnTo>
                  <a:lnTo>
                    <a:pt x="612057" y="1049376"/>
                  </a:lnTo>
                  <a:lnTo>
                    <a:pt x="560356" y="1018878"/>
                  </a:lnTo>
                  <a:lnTo>
                    <a:pt x="510244" y="985833"/>
                  </a:lnTo>
                  <a:lnTo>
                    <a:pt x="461846" y="950322"/>
                  </a:lnTo>
                  <a:lnTo>
                    <a:pt x="415282" y="912435"/>
                  </a:lnTo>
                  <a:lnTo>
                    <a:pt x="370669" y="872267"/>
                  </a:lnTo>
                  <a:lnTo>
                    <a:pt x="328120" y="829917"/>
                  </a:lnTo>
                  <a:lnTo>
                    <a:pt x="287739" y="785491"/>
                  </a:lnTo>
                  <a:lnTo>
                    <a:pt x="249628" y="739102"/>
                  </a:lnTo>
                  <a:lnTo>
                    <a:pt x="213883" y="690864"/>
                  </a:lnTo>
                  <a:lnTo>
                    <a:pt x="180593" y="640898"/>
                  </a:lnTo>
                  <a:lnTo>
                    <a:pt x="149840" y="589330"/>
                  </a:lnTo>
                  <a:lnTo>
                    <a:pt x="121703" y="536288"/>
                  </a:lnTo>
                  <a:lnTo>
                    <a:pt x="96251" y="481905"/>
                  </a:lnTo>
                  <a:lnTo>
                    <a:pt x="73548" y="426317"/>
                  </a:lnTo>
                  <a:lnTo>
                    <a:pt x="53651" y="369663"/>
                  </a:lnTo>
                  <a:lnTo>
                    <a:pt x="36609" y="312084"/>
                  </a:lnTo>
                  <a:lnTo>
                    <a:pt x="22465" y="253725"/>
                  </a:lnTo>
                  <a:lnTo>
                    <a:pt x="11255" y="194732"/>
                  </a:lnTo>
                  <a:lnTo>
                    <a:pt x="3007" y="135251"/>
                  </a:lnTo>
                  <a:lnTo>
                    <a:pt x="0" y="105375"/>
                  </a:lnTo>
                  <a:lnTo>
                    <a:pt x="1195542" y="0"/>
                  </a:lnTo>
                  <a:lnTo>
                    <a:pt x="1336179" y="1192570"/>
                  </a:lnTo>
                  <a:lnTo>
                    <a:pt x="1306334" y="1195716"/>
                  </a:lnTo>
                  <a:lnTo>
                    <a:pt x="1276419" y="1198114"/>
                  </a:lnTo>
                  <a:lnTo>
                    <a:pt x="1246453" y="1199762"/>
                  </a:lnTo>
                  <a:lnTo>
                    <a:pt x="1216456" y="1200661"/>
                  </a:lnTo>
                  <a:lnTo>
                    <a:pt x="1186446" y="120080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22042" y="2500900"/>
              <a:ext cx="1200150" cy="724535"/>
            </a:xfrm>
            <a:custGeom>
              <a:avLst/>
              <a:gdLst/>
              <a:ahLst/>
              <a:cxnLst/>
              <a:rect l="l" t="t" r="r" b="b"/>
              <a:pathLst>
                <a:path w="1200150" h="724535">
                  <a:moveTo>
                    <a:pt x="4584" y="724347"/>
                  </a:moveTo>
                  <a:lnTo>
                    <a:pt x="1362" y="677186"/>
                  </a:lnTo>
                  <a:lnTo>
                    <a:pt x="0" y="630007"/>
                  </a:lnTo>
                  <a:lnTo>
                    <a:pt x="496" y="582812"/>
                  </a:lnTo>
                  <a:lnTo>
                    <a:pt x="2851" y="535599"/>
                  </a:lnTo>
                  <a:lnTo>
                    <a:pt x="7055" y="488515"/>
                  </a:lnTo>
                  <a:lnTo>
                    <a:pt x="13097" y="441706"/>
                  </a:lnTo>
                  <a:lnTo>
                    <a:pt x="20979" y="395171"/>
                  </a:lnTo>
                  <a:lnTo>
                    <a:pt x="30699" y="348911"/>
                  </a:lnTo>
                  <a:lnTo>
                    <a:pt x="42225" y="303067"/>
                  </a:lnTo>
                  <a:lnTo>
                    <a:pt x="55524" y="257784"/>
                  </a:lnTo>
                  <a:lnTo>
                    <a:pt x="70596" y="213060"/>
                  </a:lnTo>
                  <a:lnTo>
                    <a:pt x="87441" y="168895"/>
                  </a:lnTo>
                  <a:lnTo>
                    <a:pt x="106004" y="125425"/>
                  </a:lnTo>
                  <a:lnTo>
                    <a:pt x="126230" y="82786"/>
                  </a:lnTo>
                  <a:lnTo>
                    <a:pt x="148120" y="40978"/>
                  </a:lnTo>
                  <a:lnTo>
                    <a:pt x="171674" y="0"/>
                  </a:lnTo>
                  <a:lnTo>
                    <a:pt x="1200126" y="618972"/>
                  </a:lnTo>
                  <a:lnTo>
                    <a:pt x="4584" y="72434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93716" y="2013762"/>
              <a:ext cx="1028700" cy="1106170"/>
            </a:xfrm>
            <a:custGeom>
              <a:avLst/>
              <a:gdLst/>
              <a:ahLst/>
              <a:cxnLst/>
              <a:rect l="l" t="t" r="r" b="b"/>
              <a:pathLst>
                <a:path w="1028700" h="1106170">
                  <a:moveTo>
                    <a:pt x="1028452" y="1106110"/>
                  </a:moveTo>
                  <a:lnTo>
                    <a:pt x="0" y="487138"/>
                  </a:lnTo>
                  <a:lnTo>
                    <a:pt x="25141" y="447115"/>
                  </a:lnTo>
                  <a:lnTo>
                    <a:pt x="51796" y="408174"/>
                  </a:lnTo>
                  <a:lnTo>
                    <a:pt x="79963" y="370314"/>
                  </a:lnTo>
                  <a:lnTo>
                    <a:pt x="109643" y="333535"/>
                  </a:lnTo>
                  <a:lnTo>
                    <a:pt x="140743" y="297949"/>
                  </a:lnTo>
                  <a:lnTo>
                    <a:pt x="173167" y="263668"/>
                  </a:lnTo>
                  <a:lnTo>
                    <a:pt x="206915" y="230693"/>
                  </a:lnTo>
                  <a:lnTo>
                    <a:pt x="241989" y="199021"/>
                  </a:lnTo>
                  <a:lnTo>
                    <a:pt x="278277" y="168751"/>
                  </a:lnTo>
                  <a:lnTo>
                    <a:pt x="315669" y="139977"/>
                  </a:lnTo>
                  <a:lnTo>
                    <a:pt x="354166" y="112700"/>
                  </a:lnTo>
                  <a:lnTo>
                    <a:pt x="393766" y="86920"/>
                  </a:lnTo>
                  <a:lnTo>
                    <a:pt x="434347" y="62713"/>
                  </a:lnTo>
                  <a:lnTo>
                    <a:pt x="475783" y="40157"/>
                  </a:lnTo>
                  <a:lnTo>
                    <a:pt x="518076" y="19253"/>
                  </a:lnTo>
                  <a:lnTo>
                    <a:pt x="561225" y="0"/>
                  </a:lnTo>
                  <a:lnTo>
                    <a:pt x="1028452" y="110611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54941" y="1919029"/>
              <a:ext cx="467359" cy="1201420"/>
            </a:xfrm>
            <a:custGeom>
              <a:avLst/>
              <a:gdLst/>
              <a:ahLst/>
              <a:cxnLst/>
              <a:rect l="l" t="t" r="r" b="b"/>
              <a:pathLst>
                <a:path w="467359" h="1201420">
                  <a:moveTo>
                    <a:pt x="467227" y="1200843"/>
                  </a:moveTo>
                  <a:lnTo>
                    <a:pt x="0" y="94733"/>
                  </a:lnTo>
                  <a:lnTo>
                    <a:pt x="44637" y="76896"/>
                  </a:lnTo>
                  <a:lnTo>
                    <a:pt x="89842" y="60896"/>
                  </a:lnTo>
                  <a:lnTo>
                    <a:pt x="135615" y="46733"/>
                  </a:lnTo>
                  <a:lnTo>
                    <a:pt x="181956" y="34408"/>
                  </a:lnTo>
                  <a:lnTo>
                    <a:pt x="228865" y="23921"/>
                  </a:lnTo>
                  <a:lnTo>
                    <a:pt x="276153" y="15309"/>
                  </a:lnTo>
                  <a:lnTo>
                    <a:pt x="323634" y="8611"/>
                  </a:lnTo>
                  <a:lnTo>
                    <a:pt x="371306" y="3827"/>
                  </a:lnTo>
                  <a:lnTo>
                    <a:pt x="419170" y="956"/>
                  </a:lnTo>
                  <a:lnTo>
                    <a:pt x="467227" y="0"/>
                  </a:lnTo>
                  <a:lnTo>
                    <a:pt x="467227" y="1200843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56092" y="4074835"/>
              <a:ext cx="190500" cy="93345"/>
            </a:xfrm>
            <a:custGeom>
              <a:avLst/>
              <a:gdLst/>
              <a:ahLst/>
              <a:cxnLst/>
              <a:rect l="l" t="t" r="r" b="b"/>
              <a:pathLst>
                <a:path w="190500" h="93345">
                  <a:moveTo>
                    <a:pt x="189932" y="0"/>
                  </a:moveTo>
                  <a:lnTo>
                    <a:pt x="114210" y="93167"/>
                  </a:lnTo>
                  <a:lnTo>
                    <a:pt x="0" y="93167"/>
                  </a:lnTo>
                </a:path>
              </a:pathLst>
            </a:custGeom>
            <a:ln w="952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92352" y="2816054"/>
              <a:ext cx="231775" cy="27305"/>
            </a:xfrm>
            <a:custGeom>
              <a:avLst/>
              <a:gdLst/>
              <a:ahLst/>
              <a:cxnLst/>
              <a:rect l="l" t="t" r="r" b="b"/>
              <a:pathLst>
                <a:path w="231775" h="27305">
                  <a:moveTo>
                    <a:pt x="231153" y="27006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22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023187" y="2099398"/>
              <a:ext cx="193040" cy="90805"/>
            </a:xfrm>
            <a:custGeom>
              <a:avLst/>
              <a:gdLst/>
              <a:ahLst/>
              <a:cxnLst/>
              <a:rect l="l" t="t" r="r" b="b"/>
              <a:pathLst>
                <a:path w="193040" h="90805">
                  <a:moveTo>
                    <a:pt x="192856" y="90708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2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39801" y="1795835"/>
              <a:ext cx="138430" cy="118110"/>
            </a:xfrm>
            <a:custGeom>
              <a:avLst/>
              <a:gdLst/>
              <a:ahLst/>
              <a:cxnLst/>
              <a:rect l="l" t="t" r="r" b="b"/>
              <a:pathLst>
                <a:path w="138429" h="118110">
                  <a:moveTo>
                    <a:pt x="138046" y="117692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20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250224" y="2869928"/>
            <a:ext cx="850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72415">
              <a:lnSpc>
                <a:spcPct val="111100"/>
              </a:lnSpc>
              <a:spcBef>
                <a:spcPts val="100"/>
              </a:spcBef>
              <a:tabLst>
                <a:tab pos="259715" algn="l"/>
              </a:tabLst>
            </a:pPr>
            <a:r>
              <a:rPr sz="900" u="heavy" spc="-5" dirty="0">
                <a:solidFill>
                  <a:srgbClr val="605D5C"/>
                </a:solidFill>
                <a:uFill>
                  <a:solidFill>
                    <a:srgbClr val="605D5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00" spc="-135" dirty="0">
                <a:solidFill>
                  <a:srgbClr val="605D5C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Online ads  48.13%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68063" y="3997348"/>
            <a:ext cx="86296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19"/>
              </a:spcBef>
            </a:pPr>
            <a:r>
              <a:rPr sz="900" b="1" spc="10" dirty="0">
                <a:solidFill>
                  <a:srgbClr val="605D5C"/>
                </a:solidFill>
                <a:latin typeface="Segoe UI"/>
                <a:cs typeface="Segoe UI"/>
              </a:rPr>
              <a:t>TV</a:t>
            </a:r>
            <a:r>
              <a:rPr sz="900" b="1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commercials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25.47%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61524" y="2645398"/>
            <a:ext cx="405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5090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Other  10.02%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62965" y="1716608"/>
            <a:ext cx="1651635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32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Print</a:t>
            </a:r>
            <a:r>
              <a:rPr sz="9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media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6.36%</a:t>
            </a:r>
            <a:endParaRPr sz="900">
              <a:latin typeface="Segoe UI"/>
              <a:cs typeface="Segoe UI"/>
            </a:endParaRPr>
          </a:p>
          <a:p>
            <a:pPr marR="621665" algn="r">
              <a:lnSpc>
                <a:spcPct val="100000"/>
              </a:lnSpc>
              <a:spcBef>
                <a:spcPts val="71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Outdoor</a:t>
            </a:r>
            <a:r>
              <a:rPr sz="900" b="1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billboards</a:t>
            </a:r>
            <a:endParaRPr sz="900">
              <a:latin typeface="Segoe UI"/>
              <a:cs typeface="Segoe UI"/>
            </a:endParaRPr>
          </a:p>
          <a:p>
            <a:pPr marR="621665" algn="r">
              <a:lnSpc>
                <a:spcPct val="100000"/>
              </a:lnSpc>
              <a:spcBef>
                <a:spcPts val="12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10.02%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22069" y="228600"/>
            <a:ext cx="9498965" cy="6858000"/>
            <a:chOff x="2922069" y="228600"/>
            <a:chExt cx="9498965" cy="6858000"/>
          </a:xfrm>
        </p:grpSpPr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6201" y="478735"/>
              <a:ext cx="504430" cy="50443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2069" y="478735"/>
              <a:ext cx="504430" cy="50443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09433" y="5066198"/>
            <a:ext cx="11735435" cy="190373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755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Insights:-</a:t>
            </a:r>
            <a:r>
              <a:rPr sz="2400" b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1.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than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60%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Males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prefer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Drinks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compared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35%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females.</a:t>
            </a:r>
            <a:endParaRPr sz="2400">
              <a:latin typeface="Segoe UI"/>
              <a:cs typeface="Segoe UI"/>
            </a:endParaRPr>
          </a:p>
          <a:p>
            <a:pPr marL="378460" indent="-332105">
              <a:lnSpc>
                <a:spcPct val="100000"/>
              </a:lnSpc>
              <a:spcBef>
                <a:spcPts val="345"/>
              </a:spcBef>
              <a:buAutoNum type="arabicPlain" startAt="2"/>
              <a:tabLst>
                <a:tab pos="378460" algn="l"/>
                <a:tab pos="379095" algn="l"/>
                <a:tab pos="5137785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Mostly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age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group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19-30	prefers</a:t>
            </a:r>
            <a:r>
              <a:rPr sz="24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4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Drinks.</a:t>
            </a:r>
            <a:endParaRPr sz="2400">
              <a:latin typeface="Segoe UI"/>
              <a:cs typeface="Segoe UI"/>
            </a:endParaRPr>
          </a:p>
          <a:p>
            <a:pPr marL="294640" indent="-248285">
              <a:lnSpc>
                <a:spcPct val="100000"/>
              </a:lnSpc>
              <a:spcBef>
                <a:spcPts val="340"/>
              </a:spcBef>
              <a:buAutoNum type="arabicPlain" startAt="2"/>
              <a:tabLst>
                <a:tab pos="295275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Online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ads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20" dirty="0">
                <a:solidFill>
                  <a:srgbClr val="252423"/>
                </a:solidFill>
                <a:latin typeface="Segoe UI"/>
                <a:cs typeface="Segoe UI"/>
              </a:rPr>
              <a:t>TV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commercials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reaches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around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74%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age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15-30.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3775" y="326454"/>
            <a:ext cx="11964035" cy="619125"/>
          </a:xfrm>
          <a:custGeom>
            <a:avLst/>
            <a:gdLst/>
            <a:ahLst/>
            <a:cxnLst/>
            <a:rect l="l" t="t" r="r" b="b"/>
            <a:pathLst>
              <a:path w="11964035" h="619125">
                <a:moveTo>
                  <a:pt x="11963571" y="618641"/>
                </a:moveTo>
                <a:lnTo>
                  <a:pt x="0" y="618641"/>
                </a:lnTo>
                <a:lnTo>
                  <a:pt x="0" y="0"/>
                </a:lnTo>
                <a:lnTo>
                  <a:pt x="11963571" y="0"/>
                </a:lnTo>
                <a:lnTo>
                  <a:pt x="11963571" y="618641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204" y="386754"/>
            <a:ext cx="3752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Consumer</a:t>
            </a:r>
            <a:r>
              <a:rPr spc="-60" dirty="0"/>
              <a:t> </a:t>
            </a:r>
            <a:r>
              <a:rPr spc="-5" dirty="0"/>
              <a:t>Preferences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77336" y="945095"/>
            <a:ext cx="6510020" cy="3750310"/>
            <a:chOff x="5777336" y="945095"/>
            <a:chExt cx="6510020" cy="3750310"/>
          </a:xfrm>
        </p:grpSpPr>
        <p:sp>
          <p:nvSpPr>
            <p:cNvPr id="7" name="object 7"/>
            <p:cNvSpPr/>
            <p:nvPr/>
          </p:nvSpPr>
          <p:spPr>
            <a:xfrm>
              <a:off x="5777336" y="945095"/>
              <a:ext cx="6510020" cy="3750310"/>
            </a:xfrm>
            <a:custGeom>
              <a:avLst/>
              <a:gdLst/>
              <a:ahLst/>
              <a:cxnLst/>
              <a:rect l="l" t="t" r="r" b="b"/>
              <a:pathLst>
                <a:path w="6510020" h="3750310">
                  <a:moveTo>
                    <a:pt x="6510010" y="3749918"/>
                  </a:moveTo>
                  <a:lnTo>
                    <a:pt x="0" y="3749918"/>
                  </a:lnTo>
                  <a:lnTo>
                    <a:pt x="0" y="0"/>
                  </a:lnTo>
                  <a:lnTo>
                    <a:pt x="6510010" y="0"/>
                  </a:lnTo>
                  <a:lnTo>
                    <a:pt x="6510010" y="374991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827" y="982812"/>
              <a:ext cx="1733764" cy="1606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45067" y="903843"/>
            <a:ext cx="177482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latin typeface="Lucida Sans Unicode"/>
                <a:cs typeface="Lucida Sans Unicode"/>
              </a:rPr>
              <a:t>P</a:t>
            </a:r>
            <a:r>
              <a:rPr sz="1500" spc="-135" dirty="0">
                <a:latin typeface="Lucida Sans Unicode"/>
                <a:cs typeface="Lucida Sans Unicode"/>
              </a:rPr>
              <a:t>ac</a:t>
            </a:r>
            <a:r>
              <a:rPr sz="1500" spc="-165" dirty="0">
                <a:latin typeface="Lucida Sans Unicode"/>
                <a:cs typeface="Lucida Sans Unicode"/>
              </a:rPr>
              <a:t>kaging</a:t>
            </a:r>
            <a:r>
              <a:rPr sz="1500" spc="-130" dirty="0">
                <a:latin typeface="Lucida Sans Unicode"/>
                <a:cs typeface="Lucida Sans Unicode"/>
              </a:rPr>
              <a:t> </a:t>
            </a:r>
            <a:r>
              <a:rPr sz="1500" spc="-100" dirty="0">
                <a:latin typeface="Lucida Sans Unicode"/>
                <a:cs typeface="Lucida Sans Unicode"/>
              </a:rPr>
              <a:t>Preferences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23808" y="1552913"/>
            <a:ext cx="4668520" cy="504190"/>
          </a:xfrm>
          <a:custGeom>
            <a:avLst/>
            <a:gdLst/>
            <a:ahLst/>
            <a:cxnLst/>
            <a:rect l="l" t="t" r="r" b="b"/>
            <a:pathLst>
              <a:path w="4668520" h="504189">
                <a:moveTo>
                  <a:pt x="4668362" y="503610"/>
                </a:moveTo>
                <a:lnTo>
                  <a:pt x="0" y="503610"/>
                </a:lnTo>
                <a:lnTo>
                  <a:pt x="0" y="0"/>
                </a:lnTo>
                <a:lnTo>
                  <a:pt x="4668362" y="0"/>
                </a:lnTo>
                <a:lnTo>
                  <a:pt x="4668362" y="503610"/>
                </a:lnTo>
                <a:close/>
              </a:path>
            </a:pathLst>
          </a:custGeom>
          <a:solidFill>
            <a:srgbClr val="0D6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12225" y="1705820"/>
            <a:ext cx="1656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Compact</a:t>
            </a:r>
            <a:r>
              <a:rPr sz="1000" b="1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000" b="1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portable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cans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2225" y="2265387"/>
            <a:ext cx="1477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Innovative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bottle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design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2225" y="2824955"/>
            <a:ext cx="1303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Collectible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packaging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2225" y="3384523"/>
            <a:ext cx="1176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Eco-friendly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design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2225" y="3944090"/>
            <a:ext cx="367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Other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97404" y="1712868"/>
            <a:ext cx="33401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3984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2787" y="2112481"/>
            <a:ext cx="3570604" cy="50419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3047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8571" y="2672048"/>
            <a:ext cx="1758950" cy="50419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1501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82061" y="3231616"/>
            <a:ext cx="1151890" cy="50419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983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73834" y="3791183"/>
            <a:ext cx="568325" cy="50419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485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3775" y="1049789"/>
            <a:ext cx="5139690" cy="3750310"/>
            <a:chOff x="323775" y="1049789"/>
            <a:chExt cx="5139690" cy="3750310"/>
          </a:xfrm>
        </p:grpSpPr>
        <p:sp>
          <p:nvSpPr>
            <p:cNvPr id="22" name="object 22"/>
            <p:cNvSpPr/>
            <p:nvPr/>
          </p:nvSpPr>
          <p:spPr>
            <a:xfrm>
              <a:off x="323775" y="1049789"/>
              <a:ext cx="5139690" cy="3750310"/>
            </a:xfrm>
            <a:custGeom>
              <a:avLst/>
              <a:gdLst/>
              <a:ahLst/>
              <a:cxnLst/>
              <a:rect l="l" t="t" r="r" b="b"/>
              <a:pathLst>
                <a:path w="5139690" h="3750310">
                  <a:moveTo>
                    <a:pt x="5139481" y="3749918"/>
                  </a:moveTo>
                  <a:lnTo>
                    <a:pt x="0" y="3749918"/>
                  </a:lnTo>
                  <a:lnTo>
                    <a:pt x="0" y="0"/>
                  </a:lnTo>
                  <a:lnTo>
                    <a:pt x="5139481" y="0"/>
                  </a:lnTo>
                  <a:lnTo>
                    <a:pt x="5139481" y="374991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062" y="1086301"/>
              <a:ext cx="1527155" cy="14429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122742" y="1011772"/>
            <a:ext cx="1554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Lucida Sans Unicode"/>
                <a:cs typeface="Lucida Sans Unicode"/>
              </a:rPr>
              <a:t>P</a:t>
            </a:r>
            <a:r>
              <a:rPr sz="1400" spc="-50" dirty="0">
                <a:latin typeface="Lucida Sans Unicode"/>
                <a:cs typeface="Lucida Sans Unicode"/>
              </a:rPr>
              <a:t>r</a:t>
            </a:r>
            <a:r>
              <a:rPr sz="1400" spc="-120" dirty="0">
                <a:latin typeface="Lucida Sans Unicode"/>
                <a:cs typeface="Lucida Sans Unicode"/>
              </a:rPr>
              <a:t>ef</a:t>
            </a:r>
            <a:r>
              <a:rPr sz="1400" spc="-75" dirty="0">
                <a:latin typeface="Lucida Sans Unicode"/>
                <a:cs typeface="Lucida Sans Unicode"/>
              </a:rPr>
              <a:t>er</a:t>
            </a:r>
            <a:r>
              <a:rPr sz="1400" spc="-50" dirty="0">
                <a:latin typeface="Lucida Sans Unicode"/>
                <a:cs typeface="Lucida Sans Unicode"/>
              </a:rPr>
              <a:t>r</a:t>
            </a:r>
            <a:r>
              <a:rPr sz="1400" spc="-150" dirty="0">
                <a:latin typeface="Lucida Sans Unicode"/>
                <a:cs typeface="Lucida Sans Unicode"/>
              </a:rPr>
              <a:t>ed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spc="-75" dirty="0">
                <a:latin typeface="Lucida Sans Unicode"/>
                <a:cs typeface="Lucida Sans Unicode"/>
              </a:rPr>
              <a:t>I</a:t>
            </a:r>
            <a:r>
              <a:rPr sz="1400" spc="-185" dirty="0">
                <a:latin typeface="Lucida Sans Unicode"/>
                <a:cs typeface="Lucida Sans Unicode"/>
              </a:rPr>
              <a:t>ng</a:t>
            </a:r>
            <a:r>
              <a:rPr sz="1400" spc="-50" dirty="0">
                <a:latin typeface="Lucida Sans Unicode"/>
                <a:cs typeface="Lucida Sans Unicode"/>
              </a:rPr>
              <a:t>r</a:t>
            </a:r>
            <a:r>
              <a:rPr sz="1400" spc="-150" dirty="0">
                <a:latin typeface="Lucida Sans Unicode"/>
                <a:cs typeface="Lucida Sans Unicode"/>
              </a:rPr>
              <a:t>ed</a:t>
            </a:r>
            <a:r>
              <a:rPr sz="1400" spc="-95" dirty="0">
                <a:latin typeface="Lucida Sans Unicode"/>
                <a:cs typeface="Lucida Sans Unicode"/>
              </a:rPr>
              <a:t>i</a:t>
            </a:r>
            <a:r>
              <a:rPr sz="1400" spc="-110" dirty="0">
                <a:latin typeface="Lucida Sans Unicode"/>
                <a:cs typeface="Lucida Sans Unicode"/>
              </a:rPr>
              <a:t>ents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6840" y="4390411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840" y="3612394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6840" y="2834376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6840" y="2056358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6840" y="1278341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65272" y="4501310"/>
            <a:ext cx="37001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31240" algn="l"/>
                <a:tab pos="2175510" algn="l"/>
                <a:tab pos="3138170" algn="l"/>
              </a:tabLst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Caffeine	Vitamins	Sugar	Guarana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8557" y="1444829"/>
            <a:ext cx="803275" cy="303149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3.9K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5488" y="2504489"/>
            <a:ext cx="803275" cy="197167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2.5K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12420" y="2906724"/>
            <a:ext cx="803275" cy="156972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2.0K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59351" y="3267725"/>
            <a:ext cx="803275" cy="120840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1.6K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22331" y="374042"/>
            <a:ext cx="7186295" cy="523875"/>
            <a:chOff x="2522331" y="374042"/>
            <a:chExt cx="7186295" cy="523875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4622" y="374042"/>
              <a:ext cx="523465" cy="5234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2331" y="374042"/>
              <a:ext cx="513948" cy="51394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23775" y="4913917"/>
            <a:ext cx="11964035" cy="182753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755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Insights</a:t>
            </a:r>
            <a:r>
              <a:rPr sz="24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:-</a:t>
            </a:r>
            <a:r>
              <a:rPr sz="24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1.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Prefer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Caffeine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as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main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ingredient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Drinks.</a:t>
            </a:r>
            <a:endParaRPr sz="2400">
              <a:latin typeface="Segoe UI"/>
              <a:cs typeface="Segoe UI"/>
            </a:endParaRPr>
          </a:p>
          <a:p>
            <a:pPr marL="381000" marR="1068705" indent="-334010">
              <a:lnSpc>
                <a:spcPct val="111900"/>
              </a:lnSpc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2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compact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portable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cans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followed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Innovative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bottle</a:t>
            </a:r>
            <a:r>
              <a:rPr sz="2400" spc="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designs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are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preferred </a:t>
            </a:r>
            <a:r>
              <a:rPr sz="2400" spc="-6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24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the consumers.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40" name="object 4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1363" y="1059306"/>
            <a:ext cx="5530215" cy="3103245"/>
            <a:chOff x="371363" y="1059306"/>
            <a:chExt cx="5530215" cy="3103245"/>
          </a:xfrm>
        </p:grpSpPr>
        <p:sp>
          <p:nvSpPr>
            <p:cNvPr id="5" name="object 5"/>
            <p:cNvSpPr/>
            <p:nvPr/>
          </p:nvSpPr>
          <p:spPr>
            <a:xfrm>
              <a:off x="371363" y="1059306"/>
              <a:ext cx="5530215" cy="3103245"/>
            </a:xfrm>
            <a:custGeom>
              <a:avLst/>
              <a:gdLst/>
              <a:ahLst/>
              <a:cxnLst/>
              <a:rect l="l" t="t" r="r" b="b"/>
              <a:pathLst>
                <a:path w="5530215" h="3103245">
                  <a:moveTo>
                    <a:pt x="5529701" y="3102724"/>
                  </a:moveTo>
                  <a:lnTo>
                    <a:pt x="0" y="3102724"/>
                  </a:lnTo>
                  <a:lnTo>
                    <a:pt x="0" y="0"/>
                  </a:lnTo>
                  <a:lnTo>
                    <a:pt x="5529701" y="0"/>
                  </a:lnTo>
                  <a:lnTo>
                    <a:pt x="5529701" y="310272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7136" y="1094952"/>
              <a:ext cx="2364412" cy="1451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34116" y="1021289"/>
            <a:ext cx="24041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14" dirty="0">
                <a:latin typeface="Tahoma"/>
                <a:cs typeface="Tahoma"/>
              </a:rPr>
              <a:t>M</a:t>
            </a: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60" dirty="0">
                <a:latin typeface="Tahoma"/>
                <a:cs typeface="Tahoma"/>
              </a:rPr>
              <a:t>k</a:t>
            </a:r>
            <a:r>
              <a:rPr sz="1400" spc="-50" dirty="0">
                <a:latin typeface="Tahoma"/>
                <a:cs typeface="Tahoma"/>
              </a:rPr>
              <a:t>et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S</a:t>
            </a:r>
            <a:r>
              <a:rPr sz="1400" spc="-85" dirty="0">
                <a:latin typeface="Tahoma"/>
                <a:cs typeface="Tahoma"/>
              </a:rPr>
              <a:t>ha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55" dirty="0">
                <a:latin typeface="Tahoma"/>
                <a:cs typeface="Tahoma"/>
              </a:rPr>
              <a:t>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b</a:t>
            </a:r>
            <a:r>
              <a:rPr sz="1400" spc="-50" dirty="0">
                <a:latin typeface="Tahoma"/>
                <a:cs typeface="Tahoma"/>
              </a:rPr>
              <a:t>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40" dirty="0">
                <a:latin typeface="Tahoma"/>
                <a:cs typeface="Tahoma"/>
              </a:rPr>
              <a:t>D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70" dirty="0">
                <a:latin typeface="Tahoma"/>
                <a:cs typeface="Tahoma"/>
              </a:rPr>
              <a:t>ff</a:t>
            </a:r>
            <a:r>
              <a:rPr sz="1400" spc="-20" dirty="0">
                <a:latin typeface="Tahoma"/>
                <a:cs typeface="Tahoma"/>
              </a:rPr>
              <a:t>er</a:t>
            </a:r>
            <a:r>
              <a:rPr sz="1400" spc="-60" dirty="0">
                <a:latin typeface="Tahoma"/>
                <a:cs typeface="Tahoma"/>
              </a:rPr>
              <a:t>ent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B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nd</a:t>
            </a:r>
            <a:r>
              <a:rPr sz="1400" spc="25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1809" y="1280586"/>
          <a:ext cx="5434964" cy="288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6553">
                <a:tc row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Cola-Coka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3K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8C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Gangster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2K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6B3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Sky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1K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34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3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8C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Blue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Bull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1K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34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12">
                <a:tc rowSpan="3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Bepsi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2K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12239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34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9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12239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Others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0K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B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7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12239D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CodeX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1K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F44A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B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072381" y="1087859"/>
            <a:ext cx="6120130" cy="3074670"/>
            <a:chOff x="6072381" y="1087859"/>
            <a:chExt cx="6120130" cy="3074670"/>
          </a:xfrm>
        </p:grpSpPr>
        <p:sp>
          <p:nvSpPr>
            <p:cNvPr id="10" name="object 10"/>
            <p:cNvSpPr/>
            <p:nvPr/>
          </p:nvSpPr>
          <p:spPr>
            <a:xfrm>
              <a:off x="6072381" y="1087859"/>
              <a:ext cx="6120130" cy="3074670"/>
            </a:xfrm>
            <a:custGeom>
              <a:avLst/>
              <a:gdLst/>
              <a:ahLst/>
              <a:cxnLst/>
              <a:rect l="l" t="t" r="r" b="b"/>
              <a:pathLst>
                <a:path w="6120130" h="3074670">
                  <a:moveTo>
                    <a:pt x="6119790" y="3074171"/>
                  </a:moveTo>
                  <a:lnTo>
                    <a:pt x="0" y="3074171"/>
                  </a:lnTo>
                  <a:lnTo>
                    <a:pt x="0" y="0"/>
                  </a:lnTo>
                  <a:lnTo>
                    <a:pt x="6119790" y="0"/>
                  </a:lnTo>
                  <a:lnTo>
                    <a:pt x="6119790" y="307417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6108" y="1123504"/>
              <a:ext cx="2973198" cy="1451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635788" y="1049842"/>
            <a:ext cx="3006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60" dirty="0">
                <a:latin typeface="Tahoma"/>
                <a:cs typeface="Tahoma"/>
              </a:rPr>
              <a:t>R</a:t>
            </a:r>
            <a:r>
              <a:rPr sz="1400" spc="-70" dirty="0">
                <a:latin typeface="Tahoma"/>
                <a:cs typeface="Tahoma"/>
              </a:rPr>
              <a:t>ea</a:t>
            </a:r>
            <a:r>
              <a:rPr sz="1400" spc="25" dirty="0">
                <a:latin typeface="Tahoma"/>
                <a:cs typeface="Tahoma"/>
              </a:rPr>
              <a:t>s</a:t>
            </a:r>
            <a:r>
              <a:rPr sz="1400" spc="-45" dirty="0">
                <a:latin typeface="Tahoma"/>
                <a:cs typeface="Tahoma"/>
              </a:rPr>
              <a:t>ons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f</a:t>
            </a:r>
            <a:r>
              <a:rPr sz="1400" spc="-30" dirty="0">
                <a:latin typeface="Tahoma"/>
                <a:cs typeface="Tahoma"/>
              </a:rPr>
              <a:t>or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Choos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90" dirty="0">
                <a:latin typeface="Tahoma"/>
                <a:cs typeface="Tahoma"/>
              </a:rPr>
              <a:t>ng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Ener</a:t>
            </a:r>
            <a:r>
              <a:rPr sz="1400" spc="-95" dirty="0">
                <a:latin typeface="Tahoma"/>
                <a:cs typeface="Tahoma"/>
              </a:rPr>
              <a:t>g</a:t>
            </a:r>
            <a:r>
              <a:rPr sz="1400" spc="-50" dirty="0">
                <a:latin typeface="Tahoma"/>
                <a:cs typeface="Tahoma"/>
              </a:rPr>
              <a:t>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40" dirty="0">
                <a:latin typeface="Tahoma"/>
                <a:cs typeface="Tahoma"/>
              </a:rPr>
              <a:t>D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85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k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B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3998" y="3514584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3998" y="2781860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3998" y="2049137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3998" y="1316413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3676" y="3681960"/>
            <a:ext cx="7073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1765">
              <a:lnSpc>
                <a:spcPct val="113599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Brand </a:t>
            </a:r>
            <a:r>
              <a:rPr sz="1100" b="1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eputation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0004" y="3681960"/>
            <a:ext cx="7943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 indent="-39370">
              <a:lnSpc>
                <a:spcPct val="113599"/>
              </a:lnSpc>
              <a:spcBef>
                <a:spcPts val="100"/>
              </a:spcBef>
            </a:pPr>
            <a:r>
              <a:rPr sz="1100" b="1" spc="-100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as</a:t>
            </a:r>
            <a:r>
              <a:rPr sz="1100" b="1" spc="-10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e/</a:t>
            </a:r>
            <a:r>
              <a:rPr sz="1100" b="1" dirty="0">
                <a:solidFill>
                  <a:srgbClr val="605D5C"/>
                </a:solidFill>
                <a:latin typeface="Segoe UI"/>
                <a:cs typeface="Segoe UI"/>
              </a:rPr>
              <a:t>f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la</a:t>
            </a:r>
            <a:r>
              <a:rPr sz="1100" b="1" spc="-20" dirty="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or  preference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94349" y="3704878"/>
            <a:ext cx="183451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70915" algn="l"/>
              </a:tabLst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Availability	Effectiveness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33111" y="3704878"/>
            <a:ext cx="387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Other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8917" y="1656985"/>
            <a:ext cx="795655" cy="194373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2.7K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18853" y="2126661"/>
            <a:ext cx="795655" cy="147383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2.0K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48789" y="2200666"/>
            <a:ext cx="795655" cy="139954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1.9K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78724" y="2319368"/>
            <a:ext cx="795655" cy="128079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1.7K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8661" y="2369926"/>
            <a:ext cx="795655" cy="123063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1.7K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1363" y="345489"/>
            <a:ext cx="11944985" cy="647700"/>
          </a:xfrm>
          <a:custGeom>
            <a:avLst/>
            <a:gdLst/>
            <a:ahLst/>
            <a:cxnLst/>
            <a:rect l="l" t="t" r="r" b="b"/>
            <a:pathLst>
              <a:path w="11944985" h="647700">
                <a:moveTo>
                  <a:pt x="11944536" y="647194"/>
                </a:moveTo>
                <a:lnTo>
                  <a:pt x="0" y="647194"/>
                </a:lnTo>
                <a:lnTo>
                  <a:pt x="0" y="0"/>
                </a:lnTo>
                <a:lnTo>
                  <a:pt x="11944536" y="0"/>
                </a:lnTo>
                <a:lnTo>
                  <a:pt x="11944536" y="647194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71363" y="345489"/>
            <a:ext cx="11944985" cy="6477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pc="-5" dirty="0"/>
              <a:t>Competition</a:t>
            </a:r>
            <a:r>
              <a:rPr spc="-20" dirty="0"/>
              <a:t> </a:t>
            </a:r>
            <a:r>
              <a:rPr spc="-5" dirty="0"/>
              <a:t>Analysis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2731717" y="345489"/>
            <a:ext cx="6871970" cy="600075"/>
            <a:chOff x="2731717" y="345489"/>
            <a:chExt cx="6871970" cy="600075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1859" y="364524"/>
              <a:ext cx="561535" cy="5615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1717" y="345489"/>
              <a:ext cx="599606" cy="599606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371363" y="4504663"/>
            <a:ext cx="11821160" cy="2170430"/>
          </a:xfrm>
          <a:custGeom>
            <a:avLst/>
            <a:gdLst/>
            <a:ahLst/>
            <a:cxnLst/>
            <a:rect l="l" t="t" r="r" b="b"/>
            <a:pathLst>
              <a:path w="11821160" h="2170429">
                <a:moveTo>
                  <a:pt x="11820808" y="2170003"/>
                </a:moveTo>
                <a:lnTo>
                  <a:pt x="0" y="2170003"/>
                </a:lnTo>
                <a:lnTo>
                  <a:pt x="0" y="0"/>
                </a:lnTo>
                <a:lnTo>
                  <a:pt x="11820808" y="0"/>
                </a:lnTo>
                <a:lnTo>
                  <a:pt x="11820808" y="217000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8951" y="4524322"/>
            <a:ext cx="11487785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900"/>
              </a:lnSpc>
              <a:spcBef>
                <a:spcPts val="100"/>
              </a:spcBef>
              <a:tabLst>
                <a:tab pos="10967720" algn="l"/>
              </a:tabLst>
            </a:pPr>
            <a:r>
              <a:rPr sz="2400" b="1" spc="-5" dirty="0">
                <a:solidFill>
                  <a:srgbClr val="252423"/>
                </a:solidFill>
                <a:latin typeface="Segoe UI"/>
                <a:cs typeface="Segoe UI"/>
              </a:rPr>
              <a:t>Insights :-</a:t>
            </a:r>
            <a:r>
              <a:rPr sz="2400" b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Cola-Coka and Bepsi are the 2 current Market leaders ,covering 25%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and  21%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market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closely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followed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Gangster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18%.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Codex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currently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has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9%</a:t>
            </a:r>
            <a:r>
              <a:rPr sz="24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the </a:t>
            </a:r>
            <a:r>
              <a:rPr sz="2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sz="24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market.</a:t>
            </a:r>
            <a:endParaRPr sz="2400">
              <a:latin typeface="Segoe UI"/>
              <a:cs typeface="Segoe UI"/>
            </a:endParaRPr>
          </a:p>
          <a:p>
            <a:pPr marR="302260">
              <a:lnSpc>
                <a:spcPct val="111900"/>
              </a:lnSpc>
              <a:tabLst>
                <a:tab pos="330835" algn="l"/>
              </a:tabLst>
            </a:pP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2	27%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choose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their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Drink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basis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Brand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423"/>
                </a:solidFill>
                <a:latin typeface="Segoe UI"/>
                <a:cs typeface="Segoe UI"/>
              </a:rPr>
              <a:t>Reputation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4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20% </a:t>
            </a:r>
            <a:r>
              <a:rPr sz="2400" spc="-6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choose on the basis</a:t>
            </a:r>
            <a:r>
              <a:rPr sz="24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423"/>
                </a:solidFill>
                <a:latin typeface="Segoe UI"/>
                <a:cs typeface="Segoe UI"/>
              </a:rPr>
              <a:t>of </a:t>
            </a:r>
            <a:r>
              <a:rPr sz="2400" spc="-50" dirty="0">
                <a:solidFill>
                  <a:srgbClr val="252423"/>
                </a:solidFill>
                <a:latin typeface="Segoe UI"/>
                <a:cs typeface="Segoe UI"/>
              </a:rPr>
              <a:t>Taste.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34" name="object 34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1648" y="1051559"/>
            <a:ext cx="5105400" cy="3396615"/>
          </a:xfrm>
          <a:custGeom>
            <a:avLst/>
            <a:gdLst/>
            <a:ahLst/>
            <a:cxnLst/>
            <a:rect l="l" t="t" r="r" b="b"/>
            <a:pathLst>
              <a:path w="5105400" h="3396615">
                <a:moveTo>
                  <a:pt x="5105400" y="0"/>
                </a:moveTo>
                <a:lnTo>
                  <a:pt x="0" y="0"/>
                </a:lnTo>
                <a:lnTo>
                  <a:pt x="0" y="93408"/>
                </a:lnTo>
                <a:lnTo>
                  <a:pt x="0" y="102870"/>
                </a:lnTo>
                <a:lnTo>
                  <a:pt x="0" y="3387102"/>
                </a:lnTo>
                <a:lnTo>
                  <a:pt x="0" y="3396005"/>
                </a:lnTo>
                <a:lnTo>
                  <a:pt x="4965116" y="3396005"/>
                </a:lnTo>
                <a:lnTo>
                  <a:pt x="4965116" y="3387102"/>
                </a:lnTo>
                <a:lnTo>
                  <a:pt x="92125" y="3387102"/>
                </a:lnTo>
                <a:lnTo>
                  <a:pt x="92125" y="102870"/>
                </a:lnTo>
                <a:lnTo>
                  <a:pt x="4965116" y="102870"/>
                </a:lnTo>
                <a:lnTo>
                  <a:pt x="4965116" y="93408"/>
                </a:lnTo>
                <a:lnTo>
                  <a:pt x="5105400" y="93408"/>
                </a:lnTo>
                <a:lnTo>
                  <a:pt x="5105400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1647" y="1144960"/>
            <a:ext cx="5105400" cy="3531235"/>
            <a:chOff x="231647" y="1144960"/>
            <a:chExt cx="5105400" cy="3531235"/>
          </a:xfrm>
        </p:grpSpPr>
        <p:sp>
          <p:nvSpPr>
            <p:cNvPr id="6" name="object 6"/>
            <p:cNvSpPr/>
            <p:nvPr/>
          </p:nvSpPr>
          <p:spPr>
            <a:xfrm>
              <a:off x="231648" y="1154493"/>
              <a:ext cx="5105400" cy="3521710"/>
            </a:xfrm>
            <a:custGeom>
              <a:avLst/>
              <a:gdLst/>
              <a:ahLst/>
              <a:cxnLst/>
              <a:rect l="l" t="t" r="r" b="b"/>
              <a:pathLst>
                <a:path w="5105400" h="3521710">
                  <a:moveTo>
                    <a:pt x="4965116" y="0"/>
                  </a:moveTo>
                  <a:lnTo>
                    <a:pt x="4879454" y="0"/>
                  </a:lnTo>
                  <a:lnTo>
                    <a:pt x="4879454" y="3283547"/>
                  </a:lnTo>
                  <a:lnTo>
                    <a:pt x="4965116" y="3283547"/>
                  </a:lnTo>
                  <a:lnTo>
                    <a:pt x="4965116" y="0"/>
                  </a:lnTo>
                  <a:close/>
                </a:path>
                <a:path w="5105400" h="3521710">
                  <a:moveTo>
                    <a:pt x="5105400" y="3293072"/>
                  </a:moveTo>
                  <a:lnTo>
                    <a:pt x="0" y="3293072"/>
                  </a:lnTo>
                  <a:lnTo>
                    <a:pt x="0" y="3378733"/>
                  </a:lnTo>
                  <a:lnTo>
                    <a:pt x="0" y="3521659"/>
                  </a:lnTo>
                  <a:lnTo>
                    <a:pt x="5105400" y="3521659"/>
                  </a:lnTo>
                  <a:lnTo>
                    <a:pt x="5105400" y="3378733"/>
                  </a:lnTo>
                  <a:lnTo>
                    <a:pt x="5105400" y="3293072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775" y="1144964"/>
              <a:ext cx="4787900" cy="3302635"/>
            </a:xfrm>
            <a:custGeom>
              <a:avLst/>
              <a:gdLst/>
              <a:ahLst/>
              <a:cxnLst/>
              <a:rect l="l" t="t" r="r" b="b"/>
              <a:pathLst>
                <a:path w="4787900" h="3302635">
                  <a:moveTo>
                    <a:pt x="4787332" y="3302592"/>
                  </a:moveTo>
                  <a:lnTo>
                    <a:pt x="0" y="3302592"/>
                  </a:lnTo>
                  <a:lnTo>
                    <a:pt x="0" y="0"/>
                  </a:lnTo>
                  <a:lnTo>
                    <a:pt x="4787332" y="0"/>
                  </a:lnTo>
                  <a:lnTo>
                    <a:pt x="4787332" y="330259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8534" y="1149723"/>
              <a:ext cx="4778375" cy="3293110"/>
            </a:xfrm>
            <a:custGeom>
              <a:avLst/>
              <a:gdLst/>
              <a:ahLst/>
              <a:cxnLst/>
              <a:rect l="l" t="t" r="r" b="b"/>
              <a:pathLst>
                <a:path w="4778375" h="3293110">
                  <a:moveTo>
                    <a:pt x="0" y="0"/>
                  </a:moveTo>
                  <a:lnTo>
                    <a:pt x="4777814" y="0"/>
                  </a:lnTo>
                  <a:lnTo>
                    <a:pt x="4777814" y="3293075"/>
                  </a:lnTo>
                  <a:lnTo>
                    <a:pt x="0" y="3293075"/>
                  </a:lnTo>
                  <a:lnTo>
                    <a:pt x="0" y="0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399" y="1190127"/>
              <a:ext cx="3356056" cy="1451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74171" y="3847754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171" y="2861866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171" y="1875979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707" y="4020331"/>
            <a:ext cx="1536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0" marR="5080" indent="-857885">
              <a:lnSpc>
                <a:spcPct val="109900"/>
              </a:lnSpc>
              <a:spcBef>
                <a:spcPts val="100"/>
              </a:spcBef>
              <a:tabLst>
                <a:tab pos="1108710" algn="l"/>
              </a:tabLst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Online</a:t>
            </a:r>
            <a:r>
              <a:rPr sz="1000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ads		</a:t>
            </a:r>
            <a:r>
              <a:rPr sz="1000" b="1" spc="10" dirty="0">
                <a:solidFill>
                  <a:srgbClr val="605D5C"/>
                </a:solidFill>
                <a:latin typeface="Segoe UI"/>
                <a:cs typeface="Segoe UI"/>
              </a:rPr>
              <a:t>TV </a:t>
            </a:r>
            <a:r>
              <a:rPr sz="1000" b="1" spc="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comme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c…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5341" y="4020331"/>
            <a:ext cx="6076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3815">
              <a:lnSpc>
                <a:spcPct val="1099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Outdoor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billb</a:t>
            </a:r>
            <a:r>
              <a:rPr sz="1000" b="1" spc="-1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ds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8403" y="4035524"/>
            <a:ext cx="3543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Other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81565" y="4020331"/>
            <a:ext cx="381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8100">
              <a:lnSpc>
                <a:spcPct val="1099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Print </a:t>
            </a:r>
            <a:r>
              <a:rPr sz="1000" b="1" spc="-2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media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20078" y="1912019"/>
            <a:ext cx="3585210" cy="2021839"/>
            <a:chOff x="1120078" y="1912019"/>
            <a:chExt cx="3585210" cy="2021839"/>
          </a:xfrm>
        </p:grpSpPr>
        <p:sp>
          <p:nvSpPr>
            <p:cNvPr id="18" name="object 18"/>
            <p:cNvSpPr/>
            <p:nvPr/>
          </p:nvSpPr>
          <p:spPr>
            <a:xfrm>
              <a:off x="1159734" y="1951701"/>
              <a:ext cx="3505835" cy="1981835"/>
            </a:xfrm>
            <a:custGeom>
              <a:avLst/>
              <a:gdLst/>
              <a:ahLst/>
              <a:cxnLst/>
              <a:rect l="l" t="t" r="r" b="b"/>
              <a:pathLst>
                <a:path w="3505835" h="1981835">
                  <a:moveTo>
                    <a:pt x="3505634" y="1981633"/>
                  </a:moveTo>
                  <a:lnTo>
                    <a:pt x="0" y="1981633"/>
                  </a:lnTo>
                  <a:lnTo>
                    <a:pt x="0" y="0"/>
                  </a:lnTo>
                  <a:lnTo>
                    <a:pt x="876408" y="656601"/>
                  </a:lnTo>
                  <a:lnTo>
                    <a:pt x="1752817" y="1377284"/>
                  </a:lnTo>
                  <a:lnTo>
                    <a:pt x="2629225" y="1377777"/>
                  </a:lnTo>
                  <a:lnTo>
                    <a:pt x="3505634" y="1567068"/>
                  </a:lnTo>
                  <a:lnTo>
                    <a:pt x="3505634" y="1981633"/>
                  </a:lnTo>
                  <a:close/>
                </a:path>
              </a:pathLst>
            </a:custGeom>
            <a:solidFill>
              <a:srgbClr val="118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9734" y="1951701"/>
              <a:ext cx="3505835" cy="1567180"/>
            </a:xfrm>
            <a:custGeom>
              <a:avLst/>
              <a:gdLst/>
              <a:ahLst/>
              <a:cxnLst/>
              <a:rect l="l" t="t" r="r" b="b"/>
              <a:pathLst>
                <a:path w="3505835" h="1567179">
                  <a:moveTo>
                    <a:pt x="0" y="0"/>
                  </a:moveTo>
                  <a:lnTo>
                    <a:pt x="876408" y="656601"/>
                  </a:lnTo>
                  <a:lnTo>
                    <a:pt x="1752817" y="1377284"/>
                  </a:lnTo>
                  <a:lnTo>
                    <a:pt x="2629225" y="1377777"/>
                  </a:lnTo>
                  <a:lnTo>
                    <a:pt x="3505634" y="1567068"/>
                  </a:lnTo>
                </a:path>
              </a:pathLst>
            </a:custGeom>
            <a:ln w="2856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078" y="1912019"/>
              <a:ext cx="79312" cy="793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6486" y="2568620"/>
              <a:ext cx="79312" cy="793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2895" y="3289304"/>
              <a:ext cx="79312" cy="793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5712" y="3479087"/>
              <a:ext cx="79312" cy="793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303" y="3289797"/>
              <a:ext cx="79312" cy="7936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41564" y="1700916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4.0K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47199" y="3622263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0.8K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4381" y="3078201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1.2K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7973" y="2357517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2.7K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0790" y="3078694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1.2K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126" y="374042"/>
            <a:ext cx="11668760" cy="619125"/>
          </a:xfrm>
          <a:custGeom>
            <a:avLst/>
            <a:gdLst/>
            <a:ahLst/>
            <a:cxnLst/>
            <a:rect l="l" t="t" r="r" b="b"/>
            <a:pathLst>
              <a:path w="11668760" h="619125">
                <a:moveTo>
                  <a:pt x="11668527" y="618641"/>
                </a:moveTo>
                <a:lnTo>
                  <a:pt x="0" y="618641"/>
                </a:lnTo>
                <a:lnTo>
                  <a:pt x="0" y="0"/>
                </a:lnTo>
                <a:lnTo>
                  <a:pt x="11668527" y="0"/>
                </a:lnTo>
                <a:lnTo>
                  <a:pt x="11668527" y="618641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570"/>
              </a:spcBef>
            </a:pPr>
            <a:r>
              <a:rPr spc="-10" dirty="0"/>
              <a:t>Marketing</a:t>
            </a:r>
            <a:r>
              <a:rPr spc="-5" dirty="0"/>
              <a:t> Channels</a:t>
            </a:r>
            <a:r>
              <a:rPr dirty="0"/>
              <a:t> </a:t>
            </a:r>
            <a:r>
              <a:rPr spc="-5" dirty="0"/>
              <a:t>and Brand</a:t>
            </a:r>
            <a:r>
              <a:rPr dirty="0"/>
              <a:t> </a:t>
            </a:r>
            <a:r>
              <a:rPr spc="-10" dirty="0"/>
              <a:t>Awareness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1722856" y="374042"/>
            <a:ext cx="9013190" cy="600075"/>
            <a:chOff x="1722856" y="374042"/>
            <a:chExt cx="9013190" cy="60007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856" y="374042"/>
              <a:ext cx="580571" cy="5805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83966" y="421630"/>
              <a:ext cx="552018" cy="552018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323775" y="4533215"/>
            <a:ext cx="11983085" cy="2370455"/>
          </a:xfrm>
          <a:custGeom>
            <a:avLst/>
            <a:gdLst/>
            <a:ahLst/>
            <a:cxnLst/>
            <a:rect l="l" t="t" r="r" b="b"/>
            <a:pathLst>
              <a:path w="11983085" h="2370454">
                <a:moveTo>
                  <a:pt x="11982606" y="2369872"/>
                </a:moveTo>
                <a:lnTo>
                  <a:pt x="0" y="2369872"/>
                </a:lnTo>
                <a:lnTo>
                  <a:pt x="0" y="0"/>
                </a:lnTo>
                <a:lnTo>
                  <a:pt x="11982606" y="0"/>
                </a:lnTo>
                <a:lnTo>
                  <a:pt x="11982606" y="23698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8663" y="4552228"/>
            <a:ext cx="11571605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1510">
              <a:lnSpc>
                <a:spcPct val="112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Insights:-</a:t>
            </a:r>
            <a:r>
              <a:rPr sz="20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1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Online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ads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5" dirty="0">
                <a:solidFill>
                  <a:srgbClr val="252423"/>
                </a:solidFill>
                <a:latin typeface="Segoe UI"/>
                <a:cs typeface="Segoe UI"/>
              </a:rPr>
              <a:t>Tv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commercials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are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2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best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Marketing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channels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reach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out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our </a:t>
            </a:r>
            <a:r>
              <a:rPr sz="2000" spc="-5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customers.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12400"/>
              </a:lnSpc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2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252423"/>
                </a:solidFill>
                <a:latin typeface="Segoe UI"/>
                <a:cs typeface="Segoe UI"/>
              </a:rPr>
              <a:t>Peoples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reaction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Limited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edition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252423"/>
                </a:solidFill>
                <a:latin typeface="Segoe UI"/>
                <a:cs typeface="Segoe UI"/>
              </a:rPr>
              <a:t>Packaging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not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so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positive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so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should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not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focus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much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this. </a:t>
            </a:r>
            <a:r>
              <a:rPr sz="2000" spc="-5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3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age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between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15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45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covers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94%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market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so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must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focus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this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Age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group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online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ads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5" dirty="0">
                <a:solidFill>
                  <a:srgbClr val="252423"/>
                </a:solidFill>
                <a:latin typeface="Segoe UI"/>
                <a:cs typeface="Segoe UI"/>
              </a:rPr>
              <a:t>Tv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advertisements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reaches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this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group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so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must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act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accordingly.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832473" y="1144964"/>
            <a:ext cx="3474085" cy="3302635"/>
            <a:chOff x="8832473" y="1144964"/>
            <a:chExt cx="3474085" cy="3302635"/>
          </a:xfrm>
        </p:grpSpPr>
        <p:sp>
          <p:nvSpPr>
            <p:cNvPr id="38" name="object 38"/>
            <p:cNvSpPr/>
            <p:nvPr/>
          </p:nvSpPr>
          <p:spPr>
            <a:xfrm>
              <a:off x="8832473" y="1144964"/>
              <a:ext cx="3474085" cy="3302635"/>
            </a:xfrm>
            <a:custGeom>
              <a:avLst/>
              <a:gdLst/>
              <a:ahLst/>
              <a:cxnLst/>
              <a:rect l="l" t="t" r="r" b="b"/>
              <a:pathLst>
                <a:path w="3474084" h="3302635">
                  <a:moveTo>
                    <a:pt x="3473908" y="3302592"/>
                  </a:moveTo>
                  <a:lnTo>
                    <a:pt x="0" y="3302592"/>
                  </a:lnTo>
                  <a:lnTo>
                    <a:pt x="0" y="0"/>
                  </a:lnTo>
                  <a:lnTo>
                    <a:pt x="3473908" y="0"/>
                  </a:lnTo>
                  <a:lnTo>
                    <a:pt x="3473908" y="330259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02229" y="1180610"/>
              <a:ext cx="2737111" cy="14518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885539" y="4038232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85539" y="3149995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85539" y="2261756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85539" y="1373517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333496" y="1672284"/>
            <a:ext cx="2684780" cy="2451735"/>
          </a:xfrm>
          <a:custGeom>
            <a:avLst/>
            <a:gdLst/>
            <a:ahLst/>
            <a:cxnLst/>
            <a:rect l="l" t="t" r="r" b="b"/>
            <a:pathLst>
              <a:path w="2684779" h="2451735">
                <a:moveTo>
                  <a:pt x="434530" y="0"/>
                </a:moveTo>
                <a:lnTo>
                  <a:pt x="0" y="0"/>
                </a:lnTo>
                <a:lnTo>
                  <a:pt x="0" y="2451531"/>
                </a:lnTo>
                <a:lnTo>
                  <a:pt x="434530" y="2451531"/>
                </a:lnTo>
                <a:lnTo>
                  <a:pt x="434530" y="0"/>
                </a:lnTo>
                <a:close/>
              </a:path>
              <a:path w="2684779" h="2451735">
                <a:moveTo>
                  <a:pt x="997089" y="1396314"/>
                </a:moveTo>
                <a:lnTo>
                  <a:pt x="562559" y="1396314"/>
                </a:lnTo>
                <a:lnTo>
                  <a:pt x="562559" y="2451531"/>
                </a:lnTo>
                <a:lnTo>
                  <a:pt x="997089" y="2451531"/>
                </a:lnTo>
                <a:lnTo>
                  <a:pt x="997089" y="1396314"/>
                </a:lnTo>
                <a:close/>
              </a:path>
              <a:path w="2684779" h="2451735">
                <a:moveTo>
                  <a:pt x="1559636" y="1790687"/>
                </a:moveTo>
                <a:lnTo>
                  <a:pt x="1125118" y="1790687"/>
                </a:lnTo>
                <a:lnTo>
                  <a:pt x="1125118" y="2451531"/>
                </a:lnTo>
                <a:lnTo>
                  <a:pt x="1559636" y="2451531"/>
                </a:lnTo>
                <a:lnTo>
                  <a:pt x="1559636" y="1790687"/>
                </a:lnTo>
                <a:close/>
              </a:path>
              <a:path w="2684779" h="2451735">
                <a:moveTo>
                  <a:pt x="2122195" y="2262340"/>
                </a:moveTo>
                <a:lnTo>
                  <a:pt x="1687664" y="2262340"/>
                </a:lnTo>
                <a:lnTo>
                  <a:pt x="1687664" y="2451531"/>
                </a:lnTo>
                <a:lnTo>
                  <a:pt x="2122195" y="2451531"/>
                </a:lnTo>
                <a:lnTo>
                  <a:pt x="2122195" y="2262340"/>
                </a:lnTo>
                <a:close/>
              </a:path>
              <a:path w="2684779" h="2451735">
                <a:moveTo>
                  <a:pt x="2684754" y="2367153"/>
                </a:moveTo>
                <a:lnTo>
                  <a:pt x="2250224" y="2367153"/>
                </a:lnTo>
                <a:lnTo>
                  <a:pt x="2250224" y="2451531"/>
                </a:lnTo>
                <a:lnTo>
                  <a:pt x="2684754" y="2451531"/>
                </a:lnTo>
                <a:lnTo>
                  <a:pt x="2684754" y="2367153"/>
                </a:lnTo>
                <a:close/>
              </a:path>
            </a:pathLst>
          </a:custGeom>
          <a:solidFill>
            <a:srgbClr val="0D6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191909" y="1106947"/>
            <a:ext cx="2767965" cy="53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latin typeface="Tahoma"/>
                <a:cs typeface="Tahoma"/>
              </a:rPr>
              <a:t>Ener</a:t>
            </a:r>
            <a:r>
              <a:rPr sz="1400" spc="-95" dirty="0">
                <a:latin typeface="Tahoma"/>
                <a:cs typeface="Tahoma"/>
              </a:rPr>
              <a:t>g</a:t>
            </a:r>
            <a:r>
              <a:rPr sz="1400" spc="-50" dirty="0">
                <a:latin typeface="Tahoma"/>
                <a:cs typeface="Tahoma"/>
              </a:rPr>
              <a:t>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40" dirty="0">
                <a:latin typeface="Tahoma"/>
                <a:cs typeface="Tahoma"/>
              </a:rPr>
              <a:t>D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60" dirty="0">
                <a:latin typeface="Tahoma"/>
                <a:cs typeface="Tahoma"/>
              </a:rPr>
              <a:t>nk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65" dirty="0">
                <a:latin typeface="Tahoma"/>
                <a:cs typeface="Tahoma"/>
              </a:rPr>
              <a:t>ef</a:t>
            </a:r>
            <a:r>
              <a:rPr sz="1400" spc="-20" dirty="0">
                <a:latin typeface="Tahoma"/>
                <a:cs typeface="Tahoma"/>
              </a:rPr>
              <a:t>er</a:t>
            </a:r>
            <a:r>
              <a:rPr sz="1400" spc="-65" dirty="0">
                <a:latin typeface="Tahoma"/>
                <a:cs typeface="Tahoma"/>
              </a:rPr>
              <a:t>enc</a:t>
            </a:r>
            <a:r>
              <a:rPr sz="1400" spc="-55" dirty="0">
                <a:latin typeface="Tahoma"/>
                <a:cs typeface="Tahoma"/>
              </a:rPr>
              <a:t>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b</a:t>
            </a:r>
            <a:r>
              <a:rPr sz="1400" spc="-50" dirty="0">
                <a:latin typeface="Tahoma"/>
                <a:cs typeface="Tahoma"/>
              </a:rPr>
              <a:t>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A</a:t>
            </a:r>
            <a:r>
              <a:rPr sz="1400" spc="-95" dirty="0">
                <a:latin typeface="Tahoma"/>
                <a:cs typeface="Tahoma"/>
              </a:rPr>
              <a:t>g</a:t>
            </a:r>
            <a:r>
              <a:rPr sz="1400" spc="-55" dirty="0">
                <a:latin typeface="Tahoma"/>
                <a:cs typeface="Tahoma"/>
              </a:rPr>
              <a:t>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Gr</a:t>
            </a:r>
            <a:r>
              <a:rPr sz="1400" spc="-85" dirty="0">
                <a:latin typeface="Tahoma"/>
                <a:cs typeface="Tahoma"/>
              </a:rPr>
              <a:t>ou</a:t>
            </a:r>
            <a:r>
              <a:rPr sz="1400" spc="-95" dirty="0"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  <a:p>
            <a:pPr marL="21399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5.5K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68811" y="2840067"/>
            <a:ext cx="3016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2.4K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31368" y="3234445"/>
            <a:ext cx="3016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1.5K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093923" y="3706099"/>
            <a:ext cx="3016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0.4K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369813" y="3810911"/>
            <a:ext cx="2588260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0.2K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Segoe UI"/>
              <a:cs typeface="Segoe UI"/>
            </a:endParaRPr>
          </a:p>
          <a:p>
            <a:pPr marR="12065" algn="r">
              <a:lnSpc>
                <a:spcPct val="100000"/>
              </a:lnSpc>
              <a:tabLst>
                <a:tab pos="561975" algn="l"/>
                <a:tab pos="1124585" algn="l"/>
                <a:tab pos="1687195" algn="l"/>
                <a:tab pos="2308860" algn="l"/>
              </a:tabLst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19-30	31-45	15-18	46-65	65+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196765" y="1144964"/>
            <a:ext cx="3540760" cy="3302635"/>
            <a:chOff x="5196765" y="1144964"/>
            <a:chExt cx="3540760" cy="3302635"/>
          </a:xfrm>
        </p:grpSpPr>
        <p:sp>
          <p:nvSpPr>
            <p:cNvPr id="51" name="object 51"/>
            <p:cNvSpPr/>
            <p:nvPr/>
          </p:nvSpPr>
          <p:spPr>
            <a:xfrm>
              <a:off x="5196765" y="1144964"/>
              <a:ext cx="3540760" cy="3302635"/>
            </a:xfrm>
            <a:custGeom>
              <a:avLst/>
              <a:gdLst/>
              <a:ahLst/>
              <a:cxnLst/>
              <a:rect l="l" t="t" r="r" b="b"/>
              <a:pathLst>
                <a:path w="3540759" h="3302635">
                  <a:moveTo>
                    <a:pt x="3540531" y="3302592"/>
                  </a:moveTo>
                  <a:lnTo>
                    <a:pt x="0" y="3302592"/>
                  </a:lnTo>
                  <a:lnTo>
                    <a:pt x="0" y="0"/>
                  </a:lnTo>
                  <a:lnTo>
                    <a:pt x="3540531" y="0"/>
                  </a:lnTo>
                  <a:lnTo>
                    <a:pt x="3540531" y="330259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2347" y="1181477"/>
              <a:ext cx="3050116" cy="14432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039079" y="1116465"/>
            <a:ext cx="74758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392295" algn="l"/>
              </a:tabLst>
            </a:pPr>
            <a:r>
              <a:rPr sz="1400" spc="-114" dirty="0">
                <a:latin typeface="Tahoma"/>
                <a:cs typeface="Tahoma"/>
              </a:rPr>
              <a:t>M</a:t>
            </a: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60" dirty="0">
                <a:latin typeface="Tahoma"/>
                <a:cs typeface="Tahoma"/>
              </a:rPr>
              <a:t>k</a:t>
            </a:r>
            <a:r>
              <a:rPr sz="1400" spc="-35" dirty="0">
                <a:latin typeface="Tahoma"/>
                <a:cs typeface="Tahoma"/>
              </a:rPr>
              <a:t>eti</a:t>
            </a:r>
            <a:r>
              <a:rPr sz="1400" spc="-90" dirty="0">
                <a:latin typeface="Tahoma"/>
                <a:cs typeface="Tahoma"/>
              </a:rPr>
              <a:t>ng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Cha</a:t>
            </a:r>
            <a:r>
              <a:rPr sz="1400" spc="-45" dirty="0">
                <a:latin typeface="Tahoma"/>
                <a:cs typeface="Tahoma"/>
              </a:rPr>
              <a:t>nnel</a:t>
            </a:r>
            <a:r>
              <a:rPr sz="1400" spc="25" dirty="0">
                <a:latin typeface="Tahoma"/>
                <a:cs typeface="Tahoma"/>
              </a:rPr>
              <a:t>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20" dirty="0">
                <a:latin typeface="Tahoma"/>
                <a:cs typeface="Tahoma"/>
              </a:rPr>
              <a:t>W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65" dirty="0">
                <a:latin typeface="Tahoma"/>
                <a:cs typeface="Tahoma"/>
              </a:rPr>
              <a:t>th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thei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es</a:t>
            </a:r>
            <a:r>
              <a:rPr sz="1400" spc="-95" dirty="0">
                <a:latin typeface="Tahoma"/>
                <a:cs typeface="Tahoma"/>
              </a:rPr>
              <a:t>p</a:t>
            </a:r>
            <a:r>
              <a:rPr sz="1400" spc="-55" dirty="0">
                <a:latin typeface="Tahoma"/>
                <a:cs typeface="Tahoma"/>
              </a:rPr>
              <a:t>ec</a:t>
            </a:r>
            <a:r>
              <a:rPr sz="1400" spc="-25" dirty="0">
                <a:latin typeface="Tahoma"/>
                <a:cs typeface="Tahoma"/>
              </a:rPr>
              <a:t>ti</a:t>
            </a:r>
            <a:r>
              <a:rPr sz="1400" spc="-80" dirty="0">
                <a:latin typeface="Tahoma"/>
                <a:cs typeface="Tahoma"/>
              </a:rPr>
              <a:t>v</a:t>
            </a:r>
            <a:r>
              <a:rPr sz="1400" spc="-55" dirty="0">
                <a:latin typeface="Tahoma"/>
                <a:cs typeface="Tahoma"/>
              </a:rPr>
              <a:t>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r</a:t>
            </a:r>
            <a:r>
              <a:rPr sz="1400" spc="-70" dirty="0">
                <a:latin typeface="Tahoma"/>
                <a:cs typeface="Tahoma"/>
              </a:rPr>
              <a:t>ea</a:t>
            </a:r>
            <a:r>
              <a:rPr sz="1400" spc="-50" dirty="0">
                <a:latin typeface="Tahoma"/>
                <a:cs typeface="Tahoma"/>
              </a:rPr>
              <a:t>c</a:t>
            </a:r>
            <a:r>
              <a:rPr sz="1400" spc="-85" dirty="0">
                <a:latin typeface="Tahoma"/>
                <a:cs typeface="Tahoma"/>
              </a:rPr>
              <a:t>h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2100" spc="-97" baseline="1984" dirty="0">
                <a:latin typeface="Tahoma"/>
                <a:cs typeface="Tahoma"/>
              </a:rPr>
              <a:t>P</a:t>
            </a:r>
            <a:r>
              <a:rPr sz="2100" spc="-30" baseline="1984" dirty="0">
                <a:latin typeface="Tahoma"/>
                <a:cs typeface="Tahoma"/>
              </a:rPr>
              <a:t>er</a:t>
            </a:r>
            <a:r>
              <a:rPr sz="2100" spc="-75" baseline="1984" dirty="0">
                <a:latin typeface="Tahoma"/>
                <a:cs typeface="Tahoma"/>
              </a:rPr>
              <a:t>c</a:t>
            </a:r>
            <a:r>
              <a:rPr sz="2100" spc="-112" baseline="1984" dirty="0">
                <a:latin typeface="Tahoma"/>
                <a:cs typeface="Tahoma"/>
              </a:rPr>
              <a:t>ep</a:t>
            </a:r>
            <a:r>
              <a:rPr sz="2100" spc="-37" baseline="1984" dirty="0">
                <a:latin typeface="Tahoma"/>
                <a:cs typeface="Tahoma"/>
              </a:rPr>
              <a:t>ti</a:t>
            </a:r>
            <a:r>
              <a:rPr sz="2100" spc="-120" baseline="1984" dirty="0">
                <a:latin typeface="Tahoma"/>
                <a:cs typeface="Tahoma"/>
              </a:rPr>
              <a:t>on</a:t>
            </a:r>
            <a:r>
              <a:rPr sz="2100" spc="-172" baseline="1984" dirty="0">
                <a:latin typeface="Tahoma"/>
                <a:cs typeface="Tahoma"/>
              </a:rPr>
              <a:t> </a:t>
            </a:r>
            <a:r>
              <a:rPr sz="2100" spc="-127" baseline="1984" dirty="0">
                <a:latin typeface="Tahoma"/>
                <a:cs typeface="Tahoma"/>
              </a:rPr>
              <a:t>a</a:t>
            </a:r>
            <a:r>
              <a:rPr sz="2100" spc="-142" baseline="1984" dirty="0">
                <a:latin typeface="Tahoma"/>
                <a:cs typeface="Tahoma"/>
              </a:rPr>
              <a:t>b</a:t>
            </a:r>
            <a:r>
              <a:rPr sz="2100" spc="-127" baseline="1984" dirty="0">
                <a:latin typeface="Tahoma"/>
                <a:cs typeface="Tahoma"/>
              </a:rPr>
              <a:t>ou</a:t>
            </a:r>
            <a:r>
              <a:rPr sz="2100" spc="-67" baseline="1984" dirty="0">
                <a:latin typeface="Tahoma"/>
                <a:cs typeface="Tahoma"/>
              </a:rPr>
              <a:t>t</a:t>
            </a:r>
            <a:r>
              <a:rPr sz="2100" spc="-172" baseline="1984" dirty="0">
                <a:latin typeface="Tahoma"/>
                <a:cs typeface="Tahoma"/>
              </a:rPr>
              <a:t> </a:t>
            </a:r>
            <a:r>
              <a:rPr sz="2100" spc="60" baseline="1984" dirty="0">
                <a:latin typeface="Tahoma"/>
                <a:cs typeface="Tahoma"/>
              </a:rPr>
              <a:t>L</a:t>
            </a:r>
            <a:r>
              <a:rPr sz="2100" spc="-15" baseline="1984" dirty="0">
                <a:latin typeface="Tahoma"/>
                <a:cs typeface="Tahoma"/>
              </a:rPr>
              <a:t>i</a:t>
            </a:r>
            <a:r>
              <a:rPr sz="2100" spc="-142" baseline="1984" dirty="0">
                <a:latin typeface="Tahoma"/>
                <a:cs typeface="Tahoma"/>
              </a:rPr>
              <a:t>m</a:t>
            </a:r>
            <a:r>
              <a:rPr sz="2100" spc="-15" baseline="1984" dirty="0">
                <a:latin typeface="Tahoma"/>
                <a:cs typeface="Tahoma"/>
              </a:rPr>
              <a:t>i</a:t>
            </a:r>
            <a:r>
              <a:rPr sz="2100" spc="-97" baseline="1984" dirty="0">
                <a:latin typeface="Tahoma"/>
                <a:cs typeface="Tahoma"/>
              </a:rPr>
              <a:t>ted</a:t>
            </a:r>
            <a:r>
              <a:rPr sz="2100" spc="-172" baseline="1984" dirty="0">
                <a:latin typeface="Tahoma"/>
                <a:cs typeface="Tahoma"/>
              </a:rPr>
              <a:t> </a:t>
            </a:r>
            <a:r>
              <a:rPr sz="2100" spc="-60" baseline="1984" dirty="0">
                <a:latin typeface="Tahoma"/>
                <a:cs typeface="Tahoma"/>
              </a:rPr>
              <a:t>E</a:t>
            </a:r>
            <a:r>
              <a:rPr sz="2100" spc="-142" baseline="1984" dirty="0">
                <a:latin typeface="Tahoma"/>
                <a:cs typeface="Tahoma"/>
              </a:rPr>
              <a:t>d</a:t>
            </a:r>
            <a:r>
              <a:rPr sz="2100" spc="-15" baseline="1984" dirty="0">
                <a:latin typeface="Tahoma"/>
                <a:cs typeface="Tahoma"/>
              </a:rPr>
              <a:t>i</a:t>
            </a:r>
            <a:r>
              <a:rPr sz="2100" spc="-37" baseline="1984" dirty="0">
                <a:latin typeface="Tahoma"/>
                <a:cs typeface="Tahoma"/>
              </a:rPr>
              <a:t>ti</a:t>
            </a:r>
            <a:r>
              <a:rPr sz="2100" spc="-120" baseline="1984" dirty="0">
                <a:latin typeface="Tahoma"/>
                <a:cs typeface="Tahoma"/>
              </a:rPr>
              <a:t>on</a:t>
            </a:r>
            <a:r>
              <a:rPr sz="2100" spc="-172" baseline="1984" dirty="0">
                <a:latin typeface="Tahoma"/>
                <a:cs typeface="Tahoma"/>
              </a:rPr>
              <a:t> </a:t>
            </a:r>
            <a:r>
              <a:rPr sz="2100" spc="-75" baseline="1984" dirty="0">
                <a:latin typeface="Tahoma"/>
                <a:cs typeface="Tahoma"/>
              </a:rPr>
              <a:t>P</a:t>
            </a:r>
            <a:r>
              <a:rPr sz="2100" spc="-127" baseline="1984" dirty="0">
                <a:latin typeface="Tahoma"/>
                <a:cs typeface="Tahoma"/>
              </a:rPr>
              <a:t>a</a:t>
            </a:r>
            <a:r>
              <a:rPr sz="2100" spc="-75" baseline="1984" dirty="0">
                <a:latin typeface="Tahoma"/>
                <a:cs typeface="Tahoma"/>
              </a:rPr>
              <a:t>c</a:t>
            </a:r>
            <a:r>
              <a:rPr sz="2100" spc="-67" baseline="1984" dirty="0">
                <a:latin typeface="Tahoma"/>
                <a:cs typeface="Tahoma"/>
              </a:rPr>
              <a:t>k</a:t>
            </a:r>
            <a:r>
              <a:rPr sz="2100" spc="-127" baseline="1984" dirty="0">
                <a:latin typeface="Tahoma"/>
                <a:cs typeface="Tahoma"/>
              </a:rPr>
              <a:t>a</a:t>
            </a:r>
            <a:r>
              <a:rPr sz="2100" spc="-142" baseline="1984" dirty="0">
                <a:latin typeface="Tahoma"/>
                <a:cs typeface="Tahoma"/>
              </a:rPr>
              <a:t>g</a:t>
            </a:r>
            <a:r>
              <a:rPr sz="2100" spc="-15" baseline="1984" dirty="0">
                <a:latin typeface="Tahoma"/>
                <a:cs typeface="Tahoma"/>
              </a:rPr>
              <a:t>i</a:t>
            </a:r>
            <a:r>
              <a:rPr sz="2100" spc="-135" baseline="1984" dirty="0">
                <a:latin typeface="Tahoma"/>
                <a:cs typeface="Tahoma"/>
              </a:rPr>
              <a:t>ng</a:t>
            </a:r>
            <a:endParaRPr sz="2100" baseline="1984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70529" y="4187271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15087" y="4187271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48481" y="1946927"/>
            <a:ext cx="20827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No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34938" y="2702999"/>
            <a:ext cx="222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5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62570" y="3459070"/>
            <a:ext cx="5943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Not</a:t>
            </a:r>
            <a:r>
              <a:rPr sz="1100" b="1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Sure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29617" y="1752003"/>
            <a:ext cx="1806575" cy="57340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R="67945" algn="r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4.0K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29617" y="2508075"/>
            <a:ext cx="1771650" cy="57340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R="67945" algn="r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3.9K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29617" y="3264146"/>
            <a:ext cx="911860" cy="57340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2.0K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63" name="object 63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23775" y="1192552"/>
            <a:ext cx="2865120" cy="2560320"/>
            <a:chOff x="323775" y="1192552"/>
            <a:chExt cx="2865120" cy="2560320"/>
          </a:xfrm>
        </p:grpSpPr>
        <p:sp>
          <p:nvSpPr>
            <p:cNvPr id="5" name="object 5"/>
            <p:cNvSpPr/>
            <p:nvPr/>
          </p:nvSpPr>
          <p:spPr>
            <a:xfrm>
              <a:off x="323775" y="1192552"/>
              <a:ext cx="2865120" cy="2560320"/>
            </a:xfrm>
            <a:custGeom>
              <a:avLst/>
              <a:gdLst/>
              <a:ahLst/>
              <a:cxnLst/>
              <a:rect l="l" t="t" r="r" b="b"/>
              <a:pathLst>
                <a:path w="2865120" h="2560320">
                  <a:moveTo>
                    <a:pt x="2864785" y="2560223"/>
                  </a:moveTo>
                  <a:lnTo>
                    <a:pt x="0" y="2560223"/>
                  </a:lnTo>
                  <a:lnTo>
                    <a:pt x="0" y="0"/>
                  </a:lnTo>
                  <a:lnTo>
                    <a:pt x="2864785" y="0"/>
                  </a:lnTo>
                  <a:lnTo>
                    <a:pt x="2864785" y="256022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8268" y="1230269"/>
              <a:ext cx="1145160" cy="1606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1363" y="1880800"/>
              <a:ext cx="2769870" cy="1384300"/>
            </a:xfrm>
            <a:custGeom>
              <a:avLst/>
              <a:gdLst/>
              <a:ahLst/>
              <a:cxnLst/>
              <a:rect l="l" t="t" r="r" b="b"/>
              <a:pathLst>
                <a:path w="2769870" h="1384300">
                  <a:moveTo>
                    <a:pt x="2769609" y="1383714"/>
                  </a:moveTo>
                  <a:lnTo>
                    <a:pt x="2354168" y="1383714"/>
                  </a:lnTo>
                  <a:lnTo>
                    <a:pt x="2353876" y="1359944"/>
                  </a:lnTo>
                  <a:lnTo>
                    <a:pt x="2353000" y="1336187"/>
                  </a:lnTo>
                  <a:lnTo>
                    <a:pt x="2349500" y="1288775"/>
                  </a:lnTo>
                  <a:lnTo>
                    <a:pt x="2343676" y="1241591"/>
                  </a:lnTo>
                  <a:lnTo>
                    <a:pt x="2335542" y="1194750"/>
                  </a:lnTo>
                  <a:lnTo>
                    <a:pt x="2325117" y="1148364"/>
                  </a:lnTo>
                  <a:lnTo>
                    <a:pt x="2312427" y="1102544"/>
                  </a:lnTo>
                  <a:lnTo>
                    <a:pt x="2297503" y="1057403"/>
                  </a:lnTo>
                  <a:lnTo>
                    <a:pt x="2280379" y="1013047"/>
                  </a:lnTo>
                  <a:lnTo>
                    <a:pt x="2261098" y="969584"/>
                  </a:lnTo>
                  <a:lnTo>
                    <a:pt x="2239706" y="927119"/>
                  </a:lnTo>
                  <a:lnTo>
                    <a:pt x="2216255" y="885754"/>
                  </a:lnTo>
                  <a:lnTo>
                    <a:pt x="2190800" y="845589"/>
                  </a:lnTo>
                  <a:lnTo>
                    <a:pt x="2163404" y="806720"/>
                  </a:lnTo>
                  <a:lnTo>
                    <a:pt x="2134132" y="769241"/>
                  </a:lnTo>
                  <a:lnTo>
                    <a:pt x="2103055" y="733242"/>
                  </a:lnTo>
                  <a:lnTo>
                    <a:pt x="2070248" y="698811"/>
                  </a:lnTo>
                  <a:lnTo>
                    <a:pt x="2035789" y="666029"/>
                  </a:lnTo>
                  <a:lnTo>
                    <a:pt x="1999762" y="634976"/>
                  </a:lnTo>
                  <a:lnTo>
                    <a:pt x="1962253" y="605727"/>
                  </a:lnTo>
                  <a:lnTo>
                    <a:pt x="1923354" y="578353"/>
                  </a:lnTo>
                  <a:lnTo>
                    <a:pt x="1883157" y="552918"/>
                  </a:lnTo>
                  <a:lnTo>
                    <a:pt x="1841759" y="529485"/>
                  </a:lnTo>
                  <a:lnTo>
                    <a:pt x="1799260" y="508110"/>
                  </a:lnTo>
                  <a:lnTo>
                    <a:pt x="1755764" y="488844"/>
                  </a:lnTo>
                  <a:lnTo>
                    <a:pt x="1711373" y="471734"/>
                  </a:lnTo>
                  <a:lnTo>
                    <a:pt x="1666196" y="456822"/>
                  </a:lnTo>
                  <a:lnTo>
                    <a:pt x="1620340" y="444142"/>
                  </a:lnTo>
                  <a:lnTo>
                    <a:pt x="1573918" y="433725"/>
                  </a:lnTo>
                  <a:lnTo>
                    <a:pt x="1527039" y="425598"/>
                  </a:lnTo>
                  <a:lnTo>
                    <a:pt x="1479819" y="419778"/>
                  </a:lnTo>
                  <a:lnTo>
                    <a:pt x="1432369" y="416281"/>
                  </a:lnTo>
                  <a:lnTo>
                    <a:pt x="1384804" y="415114"/>
                  </a:lnTo>
                  <a:lnTo>
                    <a:pt x="1361015" y="415406"/>
                  </a:lnTo>
                  <a:lnTo>
                    <a:pt x="1313494" y="417738"/>
                  </a:lnTo>
                  <a:lnTo>
                    <a:pt x="1266144" y="422398"/>
                  </a:lnTo>
                  <a:lnTo>
                    <a:pt x="1219080" y="429374"/>
                  </a:lnTo>
                  <a:lnTo>
                    <a:pt x="1172416" y="438649"/>
                  </a:lnTo>
                  <a:lnTo>
                    <a:pt x="1126263" y="450200"/>
                  </a:lnTo>
                  <a:lnTo>
                    <a:pt x="1080733" y="464001"/>
                  </a:lnTo>
                  <a:lnTo>
                    <a:pt x="1035935" y="480017"/>
                  </a:lnTo>
                  <a:lnTo>
                    <a:pt x="991978" y="498210"/>
                  </a:lnTo>
                  <a:lnTo>
                    <a:pt x="948968" y="518537"/>
                  </a:lnTo>
                  <a:lnTo>
                    <a:pt x="907007" y="540948"/>
                  </a:lnTo>
                  <a:lnTo>
                    <a:pt x="866197" y="565389"/>
                  </a:lnTo>
                  <a:lnTo>
                    <a:pt x="826637" y="591801"/>
                  </a:lnTo>
                  <a:lnTo>
                    <a:pt x="788421" y="620122"/>
                  </a:lnTo>
                  <a:lnTo>
                    <a:pt x="751643" y="650282"/>
                  </a:lnTo>
                  <a:lnTo>
                    <a:pt x="716389" y="682208"/>
                  </a:lnTo>
                  <a:lnTo>
                    <a:pt x="682746" y="715825"/>
                  </a:lnTo>
                  <a:lnTo>
                    <a:pt x="650794" y="751051"/>
                  </a:lnTo>
                  <a:lnTo>
                    <a:pt x="620610" y="787801"/>
                  </a:lnTo>
                  <a:lnTo>
                    <a:pt x="592268" y="825986"/>
                  </a:lnTo>
                  <a:lnTo>
                    <a:pt x="565834" y="865515"/>
                  </a:lnTo>
                  <a:lnTo>
                    <a:pt x="541374" y="906293"/>
                  </a:lnTo>
                  <a:lnTo>
                    <a:pt x="518945" y="948221"/>
                  </a:lnTo>
                  <a:lnTo>
                    <a:pt x="498603" y="991197"/>
                  </a:lnTo>
                  <a:lnTo>
                    <a:pt x="480395" y="1035120"/>
                  </a:lnTo>
                  <a:lnTo>
                    <a:pt x="464367" y="1079882"/>
                  </a:lnTo>
                  <a:lnTo>
                    <a:pt x="450555" y="1125376"/>
                  </a:lnTo>
                  <a:lnTo>
                    <a:pt x="438994" y="1171493"/>
                  </a:lnTo>
                  <a:lnTo>
                    <a:pt x="429712" y="1218121"/>
                  </a:lnTo>
                  <a:lnTo>
                    <a:pt x="422731" y="1265147"/>
                  </a:lnTo>
                  <a:lnTo>
                    <a:pt x="418067" y="1312460"/>
                  </a:lnTo>
                  <a:lnTo>
                    <a:pt x="415733" y="1359944"/>
                  </a:lnTo>
                  <a:lnTo>
                    <a:pt x="415441" y="1383714"/>
                  </a:lnTo>
                  <a:lnTo>
                    <a:pt x="0" y="1383714"/>
                  </a:lnTo>
                  <a:lnTo>
                    <a:pt x="938" y="1332785"/>
                  </a:lnTo>
                  <a:lnTo>
                    <a:pt x="3752" y="1281922"/>
                  </a:lnTo>
                  <a:lnTo>
                    <a:pt x="8437" y="1231197"/>
                  </a:lnTo>
                  <a:lnTo>
                    <a:pt x="14988" y="1180681"/>
                  </a:lnTo>
                  <a:lnTo>
                    <a:pt x="23395" y="1130441"/>
                  </a:lnTo>
                  <a:lnTo>
                    <a:pt x="33647" y="1080541"/>
                  </a:lnTo>
                  <a:lnTo>
                    <a:pt x="45731" y="1031052"/>
                  </a:lnTo>
                  <a:lnTo>
                    <a:pt x="59629" y="982043"/>
                  </a:lnTo>
                  <a:lnTo>
                    <a:pt x="75322" y="933579"/>
                  </a:lnTo>
                  <a:lnTo>
                    <a:pt x="92792" y="885722"/>
                  </a:lnTo>
                  <a:lnTo>
                    <a:pt x="112012" y="838541"/>
                  </a:lnTo>
                  <a:lnTo>
                    <a:pt x="132956" y="792100"/>
                  </a:lnTo>
                  <a:lnTo>
                    <a:pt x="155596" y="746461"/>
                  </a:lnTo>
                  <a:lnTo>
                    <a:pt x="179904" y="701684"/>
                  </a:lnTo>
                  <a:lnTo>
                    <a:pt x="205844" y="657831"/>
                  </a:lnTo>
                  <a:lnTo>
                    <a:pt x="233381" y="614964"/>
                  </a:lnTo>
                  <a:lnTo>
                    <a:pt x="262479" y="573138"/>
                  </a:lnTo>
                  <a:lnTo>
                    <a:pt x="293098" y="532409"/>
                  </a:lnTo>
                  <a:lnTo>
                    <a:pt x="325198" y="492834"/>
                  </a:lnTo>
                  <a:lnTo>
                    <a:pt x="358732" y="454468"/>
                  </a:lnTo>
                  <a:lnTo>
                    <a:pt x="393656" y="417362"/>
                  </a:lnTo>
                  <a:lnTo>
                    <a:pt x="429925" y="381563"/>
                  </a:lnTo>
                  <a:lnTo>
                    <a:pt x="467489" y="347122"/>
                  </a:lnTo>
                  <a:lnTo>
                    <a:pt x="506294" y="314088"/>
                  </a:lnTo>
                  <a:lnTo>
                    <a:pt x="546289" y="282504"/>
                  </a:lnTo>
                  <a:lnTo>
                    <a:pt x="587423" y="252410"/>
                  </a:lnTo>
                  <a:lnTo>
                    <a:pt x="629637" y="223850"/>
                  </a:lnTo>
                  <a:lnTo>
                    <a:pt x="672873" y="196863"/>
                  </a:lnTo>
                  <a:lnTo>
                    <a:pt x="717073" y="171484"/>
                  </a:lnTo>
                  <a:lnTo>
                    <a:pt x="762180" y="147747"/>
                  </a:lnTo>
                  <a:lnTo>
                    <a:pt x="808132" y="125685"/>
                  </a:lnTo>
                  <a:lnTo>
                    <a:pt x="854863" y="105329"/>
                  </a:lnTo>
                  <a:lnTo>
                    <a:pt x="902311" y="86705"/>
                  </a:lnTo>
                  <a:lnTo>
                    <a:pt x="950416" y="69838"/>
                  </a:lnTo>
                  <a:lnTo>
                    <a:pt x="999110" y="54752"/>
                  </a:lnTo>
                  <a:lnTo>
                    <a:pt x="1048324" y="41468"/>
                  </a:lnTo>
                  <a:lnTo>
                    <a:pt x="1097994" y="30003"/>
                  </a:lnTo>
                  <a:lnTo>
                    <a:pt x="1148056" y="20371"/>
                  </a:lnTo>
                  <a:lnTo>
                    <a:pt x="1198438" y="12588"/>
                  </a:lnTo>
                  <a:lnTo>
                    <a:pt x="1249070" y="6662"/>
                  </a:lnTo>
                  <a:lnTo>
                    <a:pt x="1299886" y="2604"/>
                  </a:lnTo>
                  <a:lnTo>
                    <a:pt x="1350820" y="416"/>
                  </a:lnTo>
                  <a:lnTo>
                    <a:pt x="1384804" y="0"/>
                  </a:lnTo>
                  <a:lnTo>
                    <a:pt x="1401799" y="104"/>
                  </a:lnTo>
                  <a:lnTo>
                    <a:pt x="1452753" y="1666"/>
                  </a:lnTo>
                  <a:lnTo>
                    <a:pt x="1503616" y="5102"/>
                  </a:lnTo>
                  <a:lnTo>
                    <a:pt x="1554319" y="10406"/>
                  </a:lnTo>
                  <a:lnTo>
                    <a:pt x="1604793" y="17571"/>
                  </a:lnTo>
                  <a:lnTo>
                    <a:pt x="1654966" y="26587"/>
                  </a:lnTo>
                  <a:lnTo>
                    <a:pt x="1704773" y="37443"/>
                  </a:lnTo>
                  <a:lnTo>
                    <a:pt x="1754149" y="50123"/>
                  </a:lnTo>
                  <a:lnTo>
                    <a:pt x="1803025" y="64611"/>
                  </a:lnTo>
                  <a:lnTo>
                    <a:pt x="1851331" y="80886"/>
                  </a:lnTo>
                  <a:lnTo>
                    <a:pt x="1899005" y="98926"/>
                  </a:lnTo>
                  <a:lnTo>
                    <a:pt x="1945984" y="118709"/>
                  </a:lnTo>
                  <a:lnTo>
                    <a:pt x="1992203" y="140206"/>
                  </a:lnTo>
                  <a:lnTo>
                    <a:pt x="2037597" y="163387"/>
                  </a:lnTo>
                  <a:lnTo>
                    <a:pt x="2082106" y="188222"/>
                  </a:lnTo>
                  <a:lnTo>
                    <a:pt x="2125672" y="214678"/>
                  </a:lnTo>
                  <a:lnTo>
                    <a:pt x="2168233" y="242719"/>
                  </a:lnTo>
                  <a:lnTo>
                    <a:pt x="2209732" y="272304"/>
                  </a:lnTo>
                  <a:lnTo>
                    <a:pt x="2250112" y="303396"/>
                  </a:lnTo>
                  <a:lnTo>
                    <a:pt x="2289321" y="335953"/>
                  </a:lnTo>
                  <a:lnTo>
                    <a:pt x="2327305" y="369931"/>
                  </a:lnTo>
                  <a:lnTo>
                    <a:pt x="2364009" y="405280"/>
                  </a:lnTo>
                  <a:lnTo>
                    <a:pt x="2399386" y="441956"/>
                  </a:lnTo>
                  <a:lnTo>
                    <a:pt x="2433391" y="479909"/>
                  </a:lnTo>
                  <a:lnTo>
                    <a:pt x="2465974" y="519088"/>
                  </a:lnTo>
                  <a:lnTo>
                    <a:pt x="2497090" y="559436"/>
                  </a:lnTo>
                  <a:lnTo>
                    <a:pt x="2526699" y="600902"/>
                  </a:lnTo>
                  <a:lnTo>
                    <a:pt x="2554762" y="643430"/>
                  </a:lnTo>
                  <a:lnTo>
                    <a:pt x="2581239" y="686962"/>
                  </a:lnTo>
                  <a:lnTo>
                    <a:pt x="2606093" y="731436"/>
                  </a:lnTo>
                  <a:lnTo>
                    <a:pt x="2629292" y="776793"/>
                  </a:lnTo>
                  <a:lnTo>
                    <a:pt x="2650806" y="822976"/>
                  </a:lnTo>
                  <a:lnTo>
                    <a:pt x="2670604" y="869918"/>
                  </a:lnTo>
                  <a:lnTo>
                    <a:pt x="2688659" y="917555"/>
                  </a:lnTo>
                  <a:lnTo>
                    <a:pt x="2704947" y="965823"/>
                  </a:lnTo>
                  <a:lnTo>
                    <a:pt x="2719446" y="1014660"/>
                  </a:lnTo>
                  <a:lnTo>
                    <a:pt x="2732136" y="1063997"/>
                  </a:lnTo>
                  <a:lnTo>
                    <a:pt x="2743000" y="1113765"/>
                  </a:lnTo>
                  <a:lnTo>
                    <a:pt x="2752024" y="1163899"/>
                  </a:lnTo>
                  <a:lnTo>
                    <a:pt x="2759195" y="1214333"/>
                  </a:lnTo>
                  <a:lnTo>
                    <a:pt x="2764503" y="1264997"/>
                  </a:lnTo>
                  <a:lnTo>
                    <a:pt x="2767941" y="1315819"/>
                  </a:lnTo>
                  <a:lnTo>
                    <a:pt x="2769505" y="1366733"/>
                  </a:lnTo>
                  <a:lnTo>
                    <a:pt x="2769609" y="138371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363" y="1880800"/>
              <a:ext cx="1384935" cy="1384300"/>
            </a:xfrm>
            <a:custGeom>
              <a:avLst/>
              <a:gdLst/>
              <a:ahLst/>
              <a:cxnLst/>
              <a:rect l="l" t="t" r="r" b="b"/>
              <a:pathLst>
                <a:path w="1384935" h="1384300">
                  <a:moveTo>
                    <a:pt x="415441" y="1383714"/>
                  </a:moveTo>
                  <a:lnTo>
                    <a:pt x="0" y="1383714"/>
                  </a:lnTo>
                  <a:lnTo>
                    <a:pt x="104" y="1366733"/>
                  </a:lnTo>
                  <a:lnTo>
                    <a:pt x="1668" y="1315819"/>
                  </a:lnTo>
                  <a:lnTo>
                    <a:pt x="5106" y="1264997"/>
                  </a:lnTo>
                  <a:lnTo>
                    <a:pt x="10414" y="1214333"/>
                  </a:lnTo>
                  <a:lnTo>
                    <a:pt x="17585" y="1163899"/>
                  </a:lnTo>
                  <a:lnTo>
                    <a:pt x="26608" y="1113765"/>
                  </a:lnTo>
                  <a:lnTo>
                    <a:pt x="37472" y="1063997"/>
                  </a:lnTo>
                  <a:lnTo>
                    <a:pt x="50163" y="1014660"/>
                  </a:lnTo>
                  <a:lnTo>
                    <a:pt x="64662" y="965823"/>
                  </a:lnTo>
                  <a:lnTo>
                    <a:pt x="80950" y="917555"/>
                  </a:lnTo>
                  <a:lnTo>
                    <a:pt x="99004" y="869918"/>
                  </a:lnTo>
                  <a:lnTo>
                    <a:pt x="118802" y="822976"/>
                  </a:lnTo>
                  <a:lnTo>
                    <a:pt x="140316" y="776793"/>
                  </a:lnTo>
                  <a:lnTo>
                    <a:pt x="163515" y="731436"/>
                  </a:lnTo>
                  <a:lnTo>
                    <a:pt x="188370" y="686962"/>
                  </a:lnTo>
                  <a:lnTo>
                    <a:pt x="214847" y="643430"/>
                  </a:lnTo>
                  <a:lnTo>
                    <a:pt x="242910" y="600902"/>
                  </a:lnTo>
                  <a:lnTo>
                    <a:pt x="272519" y="559436"/>
                  </a:lnTo>
                  <a:lnTo>
                    <a:pt x="303635" y="519088"/>
                  </a:lnTo>
                  <a:lnTo>
                    <a:pt x="336218" y="479909"/>
                  </a:lnTo>
                  <a:lnTo>
                    <a:pt x="370222" y="441956"/>
                  </a:lnTo>
                  <a:lnTo>
                    <a:pt x="405600" y="405280"/>
                  </a:lnTo>
                  <a:lnTo>
                    <a:pt x="442304" y="369931"/>
                  </a:lnTo>
                  <a:lnTo>
                    <a:pt x="480288" y="335953"/>
                  </a:lnTo>
                  <a:lnTo>
                    <a:pt x="519497" y="303396"/>
                  </a:lnTo>
                  <a:lnTo>
                    <a:pt x="559877" y="272304"/>
                  </a:lnTo>
                  <a:lnTo>
                    <a:pt x="601375" y="242719"/>
                  </a:lnTo>
                  <a:lnTo>
                    <a:pt x="643937" y="214678"/>
                  </a:lnTo>
                  <a:lnTo>
                    <a:pt x="687503" y="188222"/>
                  </a:lnTo>
                  <a:lnTo>
                    <a:pt x="732012" y="163387"/>
                  </a:lnTo>
                  <a:lnTo>
                    <a:pt x="777405" y="140206"/>
                  </a:lnTo>
                  <a:lnTo>
                    <a:pt x="823624" y="118709"/>
                  </a:lnTo>
                  <a:lnTo>
                    <a:pt x="870604" y="98926"/>
                  </a:lnTo>
                  <a:lnTo>
                    <a:pt x="918278" y="80886"/>
                  </a:lnTo>
                  <a:lnTo>
                    <a:pt x="966584" y="64611"/>
                  </a:lnTo>
                  <a:lnTo>
                    <a:pt x="1015459" y="50123"/>
                  </a:lnTo>
                  <a:lnTo>
                    <a:pt x="1064835" y="37443"/>
                  </a:lnTo>
                  <a:lnTo>
                    <a:pt x="1114642" y="26587"/>
                  </a:lnTo>
                  <a:lnTo>
                    <a:pt x="1164816" y="17571"/>
                  </a:lnTo>
                  <a:lnTo>
                    <a:pt x="1215289" y="10406"/>
                  </a:lnTo>
                  <a:lnTo>
                    <a:pt x="1265993" y="5102"/>
                  </a:lnTo>
                  <a:lnTo>
                    <a:pt x="1316855" y="1666"/>
                  </a:lnTo>
                  <a:lnTo>
                    <a:pt x="1367809" y="104"/>
                  </a:lnTo>
                  <a:lnTo>
                    <a:pt x="1384804" y="0"/>
                  </a:lnTo>
                  <a:lnTo>
                    <a:pt x="1384804" y="415114"/>
                  </a:lnTo>
                  <a:lnTo>
                    <a:pt x="1361015" y="415406"/>
                  </a:lnTo>
                  <a:lnTo>
                    <a:pt x="1337240" y="416281"/>
                  </a:lnTo>
                  <a:lnTo>
                    <a:pt x="1289790" y="419778"/>
                  </a:lnTo>
                  <a:lnTo>
                    <a:pt x="1242569" y="425598"/>
                  </a:lnTo>
                  <a:lnTo>
                    <a:pt x="1195691" y="433725"/>
                  </a:lnTo>
                  <a:lnTo>
                    <a:pt x="1149268" y="444142"/>
                  </a:lnTo>
                  <a:lnTo>
                    <a:pt x="1103413" y="456822"/>
                  </a:lnTo>
                  <a:lnTo>
                    <a:pt x="1058236" y="471735"/>
                  </a:lnTo>
                  <a:lnTo>
                    <a:pt x="1013845" y="488844"/>
                  </a:lnTo>
                  <a:lnTo>
                    <a:pt x="970348" y="508110"/>
                  </a:lnTo>
                  <a:lnTo>
                    <a:pt x="927850" y="529485"/>
                  </a:lnTo>
                  <a:lnTo>
                    <a:pt x="886452" y="552918"/>
                  </a:lnTo>
                  <a:lnTo>
                    <a:pt x="846255" y="578353"/>
                  </a:lnTo>
                  <a:lnTo>
                    <a:pt x="807355" y="605727"/>
                  </a:lnTo>
                  <a:lnTo>
                    <a:pt x="769847" y="634976"/>
                  </a:lnTo>
                  <a:lnTo>
                    <a:pt x="733820" y="666029"/>
                  </a:lnTo>
                  <a:lnTo>
                    <a:pt x="699361" y="698811"/>
                  </a:lnTo>
                  <a:lnTo>
                    <a:pt x="666554" y="733242"/>
                  </a:lnTo>
                  <a:lnTo>
                    <a:pt x="635476" y="769241"/>
                  </a:lnTo>
                  <a:lnTo>
                    <a:pt x="606204" y="806720"/>
                  </a:lnTo>
                  <a:lnTo>
                    <a:pt x="578808" y="845589"/>
                  </a:lnTo>
                  <a:lnTo>
                    <a:pt x="553354" y="885754"/>
                  </a:lnTo>
                  <a:lnTo>
                    <a:pt x="529902" y="927119"/>
                  </a:lnTo>
                  <a:lnTo>
                    <a:pt x="508510" y="969584"/>
                  </a:lnTo>
                  <a:lnTo>
                    <a:pt x="489229" y="1013047"/>
                  </a:lnTo>
                  <a:lnTo>
                    <a:pt x="472106" y="1057403"/>
                  </a:lnTo>
                  <a:lnTo>
                    <a:pt x="457182" y="1102544"/>
                  </a:lnTo>
                  <a:lnTo>
                    <a:pt x="444492" y="1148364"/>
                  </a:lnTo>
                  <a:lnTo>
                    <a:pt x="434067" y="1194750"/>
                  </a:lnTo>
                  <a:lnTo>
                    <a:pt x="425933" y="1241591"/>
                  </a:lnTo>
                  <a:lnTo>
                    <a:pt x="420109" y="1288775"/>
                  </a:lnTo>
                  <a:lnTo>
                    <a:pt x="416609" y="1336187"/>
                  </a:lnTo>
                  <a:lnTo>
                    <a:pt x="415733" y="1359944"/>
                  </a:lnTo>
                  <a:lnTo>
                    <a:pt x="415441" y="1383714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3775" y="1192552"/>
            <a:ext cx="2865120" cy="256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75"/>
              </a:lnSpc>
            </a:pPr>
            <a:r>
              <a:rPr sz="1500" spc="-114" dirty="0">
                <a:latin typeface="Tahoma"/>
                <a:cs typeface="Tahoma"/>
              </a:rPr>
              <a:t>A</a:t>
            </a:r>
            <a:r>
              <a:rPr sz="1500" spc="-80" dirty="0">
                <a:latin typeface="Tahoma"/>
                <a:cs typeface="Tahoma"/>
              </a:rPr>
              <a:t>v</a:t>
            </a:r>
            <a:r>
              <a:rPr sz="1500" spc="-60" dirty="0">
                <a:latin typeface="Tahoma"/>
                <a:cs typeface="Tahoma"/>
              </a:rPr>
              <a:t>erage</a:t>
            </a:r>
            <a:r>
              <a:rPr sz="1500" spc="-125" dirty="0">
                <a:latin typeface="Tahoma"/>
                <a:cs typeface="Tahoma"/>
              </a:rPr>
              <a:t> </a:t>
            </a:r>
            <a:r>
              <a:rPr sz="1500" spc="-70" dirty="0">
                <a:latin typeface="Tahoma"/>
                <a:cs typeface="Tahoma"/>
              </a:rPr>
              <a:t>Rating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4050" spc="-545" dirty="0">
                <a:solidFill>
                  <a:srgbClr val="605D5C"/>
                </a:solidFill>
                <a:latin typeface="Microsoft Sans Serif"/>
                <a:cs typeface="Microsoft Sans Serif"/>
              </a:rPr>
              <a:t>3.28</a:t>
            </a:r>
            <a:endParaRPr sz="40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9394" y="1192552"/>
            <a:ext cx="3227070" cy="2560320"/>
            <a:chOff x="3369394" y="1192552"/>
            <a:chExt cx="3227070" cy="2560320"/>
          </a:xfrm>
        </p:grpSpPr>
        <p:sp>
          <p:nvSpPr>
            <p:cNvPr id="11" name="object 11"/>
            <p:cNvSpPr/>
            <p:nvPr/>
          </p:nvSpPr>
          <p:spPr>
            <a:xfrm>
              <a:off x="3369394" y="1192552"/>
              <a:ext cx="3227070" cy="2560320"/>
            </a:xfrm>
            <a:custGeom>
              <a:avLst/>
              <a:gdLst/>
              <a:ahLst/>
              <a:cxnLst/>
              <a:rect l="l" t="t" r="r" b="b"/>
              <a:pathLst>
                <a:path w="3227070" h="2560320">
                  <a:moveTo>
                    <a:pt x="3226452" y="2560223"/>
                  </a:moveTo>
                  <a:lnTo>
                    <a:pt x="0" y="2560223"/>
                  </a:lnTo>
                  <a:lnTo>
                    <a:pt x="0" y="0"/>
                  </a:lnTo>
                  <a:lnTo>
                    <a:pt x="3226452" y="0"/>
                  </a:lnTo>
                  <a:lnTo>
                    <a:pt x="3226452" y="256022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5185" y="1230269"/>
              <a:ext cx="1295837" cy="1616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90276" y="1932784"/>
              <a:ext cx="1616710" cy="1463675"/>
            </a:xfrm>
            <a:custGeom>
              <a:avLst/>
              <a:gdLst/>
              <a:ahLst/>
              <a:cxnLst/>
              <a:rect l="l" t="t" r="r" b="b"/>
              <a:pathLst>
                <a:path w="1616710" h="1463675">
                  <a:moveTo>
                    <a:pt x="790392" y="1463234"/>
                  </a:moveTo>
                  <a:lnTo>
                    <a:pt x="742095" y="1461704"/>
                  </a:lnTo>
                  <a:lnTo>
                    <a:pt x="693971" y="1457348"/>
                  </a:lnTo>
                  <a:lnTo>
                    <a:pt x="646185" y="1450180"/>
                  </a:lnTo>
                  <a:lnTo>
                    <a:pt x="598902" y="1440227"/>
                  </a:lnTo>
                  <a:lnTo>
                    <a:pt x="552284" y="1427521"/>
                  </a:lnTo>
                  <a:lnTo>
                    <a:pt x="506492" y="1412106"/>
                  </a:lnTo>
                  <a:lnTo>
                    <a:pt x="461682" y="1394036"/>
                  </a:lnTo>
                  <a:lnTo>
                    <a:pt x="418010" y="1373373"/>
                  </a:lnTo>
                  <a:lnTo>
                    <a:pt x="375625" y="1350187"/>
                  </a:lnTo>
                  <a:lnTo>
                    <a:pt x="334673" y="1324558"/>
                  </a:lnTo>
                  <a:lnTo>
                    <a:pt x="295295" y="1296575"/>
                  </a:lnTo>
                  <a:lnTo>
                    <a:pt x="257626" y="1266334"/>
                  </a:lnTo>
                  <a:lnTo>
                    <a:pt x="221796" y="1233939"/>
                  </a:lnTo>
                  <a:lnTo>
                    <a:pt x="187927" y="1199500"/>
                  </a:lnTo>
                  <a:lnTo>
                    <a:pt x="156138" y="1163138"/>
                  </a:lnTo>
                  <a:lnTo>
                    <a:pt x="126536" y="1124975"/>
                  </a:lnTo>
                  <a:lnTo>
                    <a:pt x="99223" y="1085145"/>
                  </a:lnTo>
                  <a:lnTo>
                    <a:pt x="74295" y="1043784"/>
                  </a:lnTo>
                  <a:lnTo>
                    <a:pt x="51835" y="1001033"/>
                  </a:lnTo>
                  <a:lnTo>
                    <a:pt x="31922" y="957041"/>
                  </a:lnTo>
                  <a:lnTo>
                    <a:pt x="14623" y="911957"/>
                  </a:lnTo>
                  <a:lnTo>
                    <a:pt x="0" y="865939"/>
                  </a:lnTo>
                  <a:lnTo>
                    <a:pt x="316937" y="775512"/>
                  </a:lnTo>
                  <a:lnTo>
                    <a:pt x="321122" y="789382"/>
                  </a:lnTo>
                  <a:lnTo>
                    <a:pt x="325712" y="803124"/>
                  </a:lnTo>
                  <a:lnTo>
                    <a:pt x="341871" y="843459"/>
                  </a:lnTo>
                  <a:lnTo>
                    <a:pt x="361514" y="882219"/>
                  </a:lnTo>
                  <a:lnTo>
                    <a:pt x="384490" y="919105"/>
                  </a:lnTo>
                  <a:lnTo>
                    <a:pt x="410620" y="953832"/>
                  </a:lnTo>
                  <a:lnTo>
                    <a:pt x="439703" y="986130"/>
                  </a:lnTo>
                  <a:lnTo>
                    <a:pt x="471513" y="1015750"/>
                  </a:lnTo>
                  <a:lnTo>
                    <a:pt x="505805" y="1042463"/>
                  </a:lnTo>
                  <a:lnTo>
                    <a:pt x="542313" y="1066061"/>
                  </a:lnTo>
                  <a:lnTo>
                    <a:pt x="580754" y="1086364"/>
                  </a:lnTo>
                  <a:lnTo>
                    <a:pt x="620833" y="1103213"/>
                  </a:lnTo>
                  <a:lnTo>
                    <a:pt x="662237" y="1116479"/>
                  </a:lnTo>
                  <a:lnTo>
                    <a:pt x="704649" y="1126058"/>
                  </a:lnTo>
                  <a:lnTo>
                    <a:pt x="747738" y="1131876"/>
                  </a:lnTo>
                  <a:lnTo>
                    <a:pt x="791173" y="1133890"/>
                  </a:lnTo>
                  <a:lnTo>
                    <a:pt x="805669" y="1133712"/>
                  </a:lnTo>
                  <a:lnTo>
                    <a:pt x="849041" y="1130632"/>
                  </a:lnTo>
                  <a:lnTo>
                    <a:pt x="891974" y="1123757"/>
                  </a:lnTo>
                  <a:lnTo>
                    <a:pt x="934137" y="1113138"/>
                  </a:lnTo>
                  <a:lnTo>
                    <a:pt x="975203" y="1098860"/>
                  </a:lnTo>
                  <a:lnTo>
                    <a:pt x="1014855" y="1081031"/>
                  </a:lnTo>
                  <a:lnTo>
                    <a:pt x="1052785" y="1059791"/>
                  </a:lnTo>
                  <a:lnTo>
                    <a:pt x="1088702" y="1035302"/>
                  </a:lnTo>
                  <a:lnTo>
                    <a:pt x="1122326" y="1007755"/>
                  </a:lnTo>
                  <a:lnTo>
                    <a:pt x="1153398" y="977363"/>
                  </a:lnTo>
                  <a:lnTo>
                    <a:pt x="1181677" y="944360"/>
                  </a:lnTo>
                  <a:lnTo>
                    <a:pt x="1206945" y="909002"/>
                  </a:lnTo>
                  <a:lnTo>
                    <a:pt x="1229006" y="871563"/>
                  </a:lnTo>
                  <a:lnTo>
                    <a:pt x="1247690" y="832332"/>
                  </a:lnTo>
                  <a:lnTo>
                    <a:pt x="1262852" y="791612"/>
                  </a:lnTo>
                  <a:lnTo>
                    <a:pt x="1274375" y="749718"/>
                  </a:lnTo>
                  <a:lnTo>
                    <a:pt x="1282169" y="706975"/>
                  </a:lnTo>
                  <a:lnTo>
                    <a:pt x="1286175" y="663713"/>
                  </a:lnTo>
                  <a:lnTo>
                    <a:pt x="1286725" y="634748"/>
                  </a:lnTo>
                  <a:lnTo>
                    <a:pt x="1286362" y="620266"/>
                  </a:lnTo>
                  <a:lnTo>
                    <a:pt x="1282727" y="576972"/>
                  </a:lnTo>
                  <a:lnTo>
                    <a:pt x="1275300" y="534163"/>
                  </a:lnTo>
                  <a:lnTo>
                    <a:pt x="1264137" y="492172"/>
                  </a:lnTo>
                  <a:lnTo>
                    <a:pt x="1249325" y="451324"/>
                  </a:lnTo>
                  <a:lnTo>
                    <a:pt x="1230979" y="411934"/>
                  </a:lnTo>
                  <a:lnTo>
                    <a:pt x="1209240" y="374307"/>
                  </a:lnTo>
                  <a:lnTo>
                    <a:pt x="1184276" y="338734"/>
                  </a:lnTo>
                  <a:lnTo>
                    <a:pt x="1156281" y="305490"/>
                  </a:lnTo>
                  <a:lnTo>
                    <a:pt x="1125471" y="274833"/>
                  </a:lnTo>
                  <a:lnTo>
                    <a:pt x="1103485" y="255949"/>
                  </a:lnTo>
                  <a:lnTo>
                    <a:pt x="1310912" y="0"/>
                  </a:lnTo>
                  <a:lnTo>
                    <a:pt x="1347556" y="31472"/>
                  </a:lnTo>
                  <a:lnTo>
                    <a:pt x="1382292" y="65037"/>
                  </a:lnTo>
                  <a:lnTo>
                    <a:pt x="1414999" y="100579"/>
                  </a:lnTo>
                  <a:lnTo>
                    <a:pt x="1445564" y="137975"/>
                  </a:lnTo>
                  <a:lnTo>
                    <a:pt x="1473883" y="177096"/>
                  </a:lnTo>
                  <a:lnTo>
                    <a:pt x="1499859" y="217810"/>
                  </a:lnTo>
                  <a:lnTo>
                    <a:pt x="1523402" y="259975"/>
                  </a:lnTo>
                  <a:lnTo>
                    <a:pt x="1544430" y="303446"/>
                  </a:lnTo>
                  <a:lnTo>
                    <a:pt x="1562873" y="348074"/>
                  </a:lnTo>
                  <a:lnTo>
                    <a:pt x="1578666" y="393705"/>
                  </a:lnTo>
                  <a:lnTo>
                    <a:pt x="1591754" y="440183"/>
                  </a:lnTo>
                  <a:lnTo>
                    <a:pt x="1602094" y="487348"/>
                  </a:lnTo>
                  <a:lnTo>
                    <a:pt x="1609649" y="535037"/>
                  </a:lnTo>
                  <a:lnTo>
                    <a:pt x="1614394" y="583087"/>
                  </a:lnTo>
                  <a:lnTo>
                    <a:pt x="1616312" y="631332"/>
                  </a:lnTo>
                  <a:lnTo>
                    <a:pt x="1616208" y="655476"/>
                  </a:lnTo>
                  <a:lnTo>
                    <a:pt x="1613876" y="703702"/>
                  </a:lnTo>
                  <a:lnTo>
                    <a:pt x="1608719" y="751710"/>
                  </a:lnTo>
                  <a:lnTo>
                    <a:pt x="1600755" y="799332"/>
                  </a:lnTo>
                  <a:lnTo>
                    <a:pt x="1590011" y="846407"/>
                  </a:lnTo>
                  <a:lnTo>
                    <a:pt x="1576524" y="892771"/>
                  </a:lnTo>
                  <a:lnTo>
                    <a:pt x="1560340" y="938265"/>
                  </a:lnTo>
                  <a:lnTo>
                    <a:pt x="1541515" y="982734"/>
                  </a:lnTo>
                  <a:lnTo>
                    <a:pt x="1520114" y="1026023"/>
                  </a:lnTo>
                  <a:lnTo>
                    <a:pt x="1496210" y="1067984"/>
                  </a:lnTo>
                  <a:lnTo>
                    <a:pt x="1469886" y="1108474"/>
                  </a:lnTo>
                  <a:lnTo>
                    <a:pt x="1441232" y="1147351"/>
                  </a:lnTo>
                  <a:lnTo>
                    <a:pt x="1410346" y="1184484"/>
                  </a:lnTo>
                  <a:lnTo>
                    <a:pt x="1377336" y="1219744"/>
                  </a:lnTo>
                  <a:lnTo>
                    <a:pt x="1342313" y="1253010"/>
                  </a:lnTo>
                  <a:lnTo>
                    <a:pt x="1305400" y="1284167"/>
                  </a:lnTo>
                  <a:lnTo>
                    <a:pt x="1266722" y="1313109"/>
                  </a:lnTo>
                  <a:lnTo>
                    <a:pt x="1226413" y="1339736"/>
                  </a:lnTo>
                  <a:lnTo>
                    <a:pt x="1184611" y="1363956"/>
                  </a:lnTo>
                  <a:lnTo>
                    <a:pt x="1141460" y="1385686"/>
                  </a:lnTo>
                  <a:lnTo>
                    <a:pt x="1097109" y="1404851"/>
                  </a:lnTo>
                  <a:lnTo>
                    <a:pt x="1051710" y="1421386"/>
                  </a:lnTo>
                  <a:lnTo>
                    <a:pt x="1005419" y="1435233"/>
                  </a:lnTo>
                  <a:lnTo>
                    <a:pt x="958395" y="1446345"/>
                  </a:lnTo>
                  <a:lnTo>
                    <a:pt x="910800" y="1454684"/>
                  </a:lnTo>
                  <a:lnTo>
                    <a:pt x="862798" y="1460221"/>
                  </a:lnTo>
                  <a:lnTo>
                    <a:pt x="814553" y="1462937"/>
                  </a:lnTo>
                  <a:lnTo>
                    <a:pt x="790392" y="146323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8649" y="1824529"/>
              <a:ext cx="617855" cy="974725"/>
            </a:xfrm>
            <a:custGeom>
              <a:avLst/>
              <a:gdLst/>
              <a:ahLst/>
              <a:cxnLst/>
              <a:rect l="l" t="t" r="r" b="b"/>
              <a:pathLst>
                <a:path w="617854" h="974725">
                  <a:moveTo>
                    <a:pt x="31627" y="974193"/>
                  </a:moveTo>
                  <a:lnTo>
                    <a:pt x="18349" y="921108"/>
                  </a:lnTo>
                  <a:lnTo>
                    <a:pt x="8628" y="867250"/>
                  </a:lnTo>
                  <a:lnTo>
                    <a:pt x="2510" y="812866"/>
                  </a:lnTo>
                  <a:lnTo>
                    <a:pt x="21" y="758205"/>
                  </a:lnTo>
                  <a:lnTo>
                    <a:pt x="0" y="739957"/>
                  </a:lnTo>
                  <a:lnTo>
                    <a:pt x="383" y="721721"/>
                  </a:lnTo>
                  <a:lnTo>
                    <a:pt x="3958" y="667111"/>
                  </a:lnTo>
                  <a:lnTo>
                    <a:pt x="11154" y="612868"/>
                  </a:lnTo>
                  <a:lnTo>
                    <a:pt x="21940" y="559222"/>
                  </a:lnTo>
                  <a:lnTo>
                    <a:pt x="36270" y="506402"/>
                  </a:lnTo>
                  <a:lnTo>
                    <a:pt x="54081" y="454649"/>
                  </a:lnTo>
                  <a:lnTo>
                    <a:pt x="75289" y="404202"/>
                  </a:lnTo>
                  <a:lnTo>
                    <a:pt x="99804" y="355273"/>
                  </a:lnTo>
                  <a:lnTo>
                    <a:pt x="127522" y="308072"/>
                  </a:lnTo>
                  <a:lnTo>
                    <a:pt x="158316" y="262815"/>
                  </a:lnTo>
                  <a:lnTo>
                    <a:pt x="192046" y="219709"/>
                  </a:lnTo>
                  <a:lnTo>
                    <a:pt x="228567" y="178936"/>
                  </a:lnTo>
                  <a:lnTo>
                    <a:pt x="267723" y="140672"/>
                  </a:lnTo>
                  <a:lnTo>
                    <a:pt x="309338" y="105091"/>
                  </a:lnTo>
                  <a:lnTo>
                    <a:pt x="353218" y="72356"/>
                  </a:lnTo>
                  <a:lnTo>
                    <a:pt x="399178" y="42605"/>
                  </a:lnTo>
                  <a:lnTo>
                    <a:pt x="447021" y="15967"/>
                  </a:lnTo>
                  <a:lnTo>
                    <a:pt x="479853" y="0"/>
                  </a:lnTo>
                  <a:lnTo>
                    <a:pt x="617500" y="299251"/>
                  </a:lnTo>
                  <a:lnTo>
                    <a:pt x="607595" y="303933"/>
                  </a:lnTo>
                  <a:lnTo>
                    <a:pt x="597801" y="308831"/>
                  </a:lnTo>
                  <a:lnTo>
                    <a:pt x="559773" y="330559"/>
                  </a:lnTo>
                  <a:lnTo>
                    <a:pt x="523820" y="355566"/>
                  </a:lnTo>
                  <a:lnTo>
                    <a:pt x="490222" y="383654"/>
                  </a:lnTo>
                  <a:lnTo>
                    <a:pt x="459245" y="414604"/>
                  </a:lnTo>
                  <a:lnTo>
                    <a:pt x="431131" y="448172"/>
                  </a:lnTo>
                  <a:lnTo>
                    <a:pt x="406101" y="484094"/>
                  </a:lnTo>
                  <a:lnTo>
                    <a:pt x="384352" y="522090"/>
                  </a:lnTo>
                  <a:lnTo>
                    <a:pt x="366054" y="561860"/>
                  </a:lnTo>
                  <a:lnTo>
                    <a:pt x="351351" y="603092"/>
                  </a:lnTo>
                  <a:lnTo>
                    <a:pt x="340358" y="645463"/>
                  </a:lnTo>
                  <a:lnTo>
                    <a:pt x="333161" y="688640"/>
                  </a:lnTo>
                  <a:lnTo>
                    <a:pt x="329818" y="732284"/>
                  </a:lnTo>
                  <a:lnTo>
                    <a:pt x="329588" y="743225"/>
                  </a:lnTo>
                  <a:lnTo>
                    <a:pt x="329601" y="754174"/>
                  </a:lnTo>
                  <a:lnTo>
                    <a:pt x="332077" y="797876"/>
                  </a:lnTo>
                  <a:lnTo>
                    <a:pt x="338415" y="841187"/>
                  </a:lnTo>
                  <a:lnTo>
                    <a:pt x="348564" y="883767"/>
                  </a:lnTo>
                  <a:lnTo>
                    <a:pt x="31627" y="974193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8502" y="1749375"/>
              <a:ext cx="862965" cy="439420"/>
            </a:xfrm>
            <a:custGeom>
              <a:avLst/>
              <a:gdLst/>
              <a:ahLst/>
              <a:cxnLst/>
              <a:rect l="l" t="t" r="r" b="b"/>
              <a:pathLst>
                <a:path w="862964" h="439419">
                  <a:moveTo>
                    <a:pt x="655259" y="439358"/>
                  </a:moveTo>
                  <a:lnTo>
                    <a:pt x="613615" y="409108"/>
                  </a:lnTo>
                  <a:lnTo>
                    <a:pt x="569030" y="383340"/>
                  </a:lnTo>
                  <a:lnTo>
                    <a:pt x="522004" y="362347"/>
                  </a:lnTo>
                  <a:lnTo>
                    <a:pt x="473067" y="346363"/>
                  </a:lnTo>
                  <a:lnTo>
                    <a:pt x="422733" y="335549"/>
                  </a:lnTo>
                  <a:lnTo>
                    <a:pt x="371525" y="330022"/>
                  </a:lnTo>
                  <a:lnTo>
                    <a:pt x="337193" y="329313"/>
                  </a:lnTo>
                  <a:lnTo>
                    <a:pt x="320019" y="329850"/>
                  </a:lnTo>
                  <a:lnTo>
                    <a:pt x="268796" y="335031"/>
                  </a:lnTo>
                  <a:lnTo>
                    <a:pt x="218389" y="345504"/>
                  </a:lnTo>
                  <a:lnTo>
                    <a:pt x="169327" y="361166"/>
                  </a:lnTo>
                  <a:lnTo>
                    <a:pt x="137647" y="374405"/>
                  </a:lnTo>
                  <a:lnTo>
                    <a:pt x="0" y="75154"/>
                  </a:lnTo>
                  <a:lnTo>
                    <a:pt x="52799" y="53089"/>
                  </a:lnTo>
                  <a:lnTo>
                    <a:pt x="107006" y="34743"/>
                  </a:lnTo>
                  <a:lnTo>
                    <a:pt x="162355" y="20197"/>
                  </a:lnTo>
                  <a:lnTo>
                    <a:pt x="218582" y="9530"/>
                  </a:lnTo>
                  <a:lnTo>
                    <a:pt x="275413" y="2783"/>
                  </a:lnTo>
                  <a:lnTo>
                    <a:pt x="332577" y="0"/>
                  </a:lnTo>
                  <a:lnTo>
                    <a:pt x="361214" y="95"/>
                  </a:lnTo>
                  <a:lnTo>
                    <a:pt x="418323" y="3263"/>
                  </a:lnTo>
                  <a:lnTo>
                    <a:pt x="475143" y="10393"/>
                  </a:lnTo>
                  <a:lnTo>
                    <a:pt x="531262" y="21433"/>
                  </a:lnTo>
                  <a:lnTo>
                    <a:pt x="586546" y="36357"/>
                  </a:lnTo>
                  <a:lnTo>
                    <a:pt x="640595" y="55057"/>
                  </a:lnTo>
                  <a:lnTo>
                    <a:pt x="693277" y="77488"/>
                  </a:lnTo>
                  <a:lnTo>
                    <a:pt x="744213" y="103487"/>
                  </a:lnTo>
                  <a:lnTo>
                    <a:pt x="793280" y="132992"/>
                  </a:lnTo>
                  <a:lnTo>
                    <a:pt x="840121" y="165789"/>
                  </a:lnTo>
                  <a:lnTo>
                    <a:pt x="862686" y="183409"/>
                  </a:lnTo>
                  <a:lnTo>
                    <a:pt x="655259" y="439358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48400" y="3276673"/>
              <a:ext cx="160020" cy="69215"/>
            </a:xfrm>
            <a:custGeom>
              <a:avLst/>
              <a:gdLst/>
              <a:ahLst/>
              <a:cxnLst/>
              <a:rect l="l" t="t" r="r" b="b"/>
              <a:pathLst>
                <a:path w="160020" h="69214">
                  <a:moveTo>
                    <a:pt x="0" y="0"/>
                  </a:moveTo>
                  <a:lnTo>
                    <a:pt x="45441" y="68684"/>
                  </a:lnTo>
                  <a:lnTo>
                    <a:pt x="159652" y="68684"/>
                  </a:lnTo>
                </a:path>
              </a:pathLst>
            </a:custGeom>
            <a:ln w="951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6143" y="2185741"/>
              <a:ext cx="189230" cy="34925"/>
            </a:xfrm>
            <a:custGeom>
              <a:avLst/>
              <a:gdLst/>
              <a:ahLst/>
              <a:cxnLst/>
              <a:rect l="l" t="t" r="r" b="b"/>
              <a:pathLst>
                <a:path w="189229" h="34925">
                  <a:moveTo>
                    <a:pt x="189078" y="34392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10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7864" y="1653593"/>
              <a:ext cx="125095" cy="81915"/>
            </a:xfrm>
            <a:custGeom>
              <a:avLst/>
              <a:gdLst/>
              <a:ahLst/>
              <a:cxnLst/>
              <a:rect l="l" t="t" r="r" b="b"/>
              <a:pathLst>
                <a:path w="125095" h="81914">
                  <a:moveTo>
                    <a:pt x="0" y="81694"/>
                  </a:moveTo>
                  <a:lnTo>
                    <a:pt x="10267" y="0"/>
                  </a:lnTo>
                  <a:lnTo>
                    <a:pt x="124478" y="0"/>
                  </a:lnTo>
                </a:path>
              </a:pathLst>
            </a:custGeom>
            <a:ln w="9512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69394" y="1192552"/>
            <a:ext cx="3227070" cy="256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405">
              <a:lnSpc>
                <a:spcPts val="1575"/>
              </a:lnSpc>
            </a:pPr>
            <a:r>
              <a:rPr sz="1500" spc="-60" dirty="0">
                <a:latin typeface="Tahoma"/>
                <a:cs typeface="Tahoma"/>
              </a:rPr>
              <a:t>Brand</a:t>
            </a:r>
            <a:r>
              <a:rPr sz="1500" spc="-125" dirty="0">
                <a:latin typeface="Tahoma"/>
                <a:cs typeface="Tahoma"/>
              </a:rPr>
              <a:t> </a:t>
            </a:r>
            <a:r>
              <a:rPr sz="1500" spc="-70" dirty="0">
                <a:latin typeface="Tahoma"/>
                <a:cs typeface="Tahoma"/>
              </a:rPr>
              <a:t>P</a:t>
            </a:r>
            <a:r>
              <a:rPr sz="1500" spc="-55" dirty="0">
                <a:latin typeface="Tahoma"/>
                <a:cs typeface="Tahoma"/>
              </a:rPr>
              <a:t>erception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ahoma"/>
              <a:cs typeface="Tahoma"/>
            </a:endParaRPr>
          </a:p>
          <a:p>
            <a:pPr marL="1880870">
              <a:lnSpc>
                <a:spcPct val="100000"/>
              </a:lnSpc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Negative</a:t>
            </a:r>
            <a:r>
              <a:rPr sz="10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17.69%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Segoe UI"/>
              <a:cs typeface="Segoe UI"/>
            </a:endParaRPr>
          </a:p>
          <a:p>
            <a:pPr marL="182245" marR="2599690" indent="-29209">
              <a:lnSpc>
                <a:spcPct val="109800"/>
              </a:lnSpc>
            </a:pPr>
            <a:r>
              <a:rPr sz="1000" b="1" spc="-35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ositi</a:t>
            </a:r>
            <a:r>
              <a:rPr sz="1000" b="1" spc="-15" dirty="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e  22.57%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Segoe UI"/>
              <a:cs typeface="Segoe UI"/>
            </a:endParaRPr>
          </a:p>
          <a:p>
            <a:pPr marR="20955" algn="r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Neutral</a:t>
            </a: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59.74%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10057" y="1192552"/>
            <a:ext cx="5568315" cy="2560320"/>
            <a:chOff x="6710057" y="1192552"/>
            <a:chExt cx="5568315" cy="2560320"/>
          </a:xfrm>
        </p:grpSpPr>
        <p:sp>
          <p:nvSpPr>
            <p:cNvPr id="21" name="object 21"/>
            <p:cNvSpPr/>
            <p:nvPr/>
          </p:nvSpPr>
          <p:spPr>
            <a:xfrm>
              <a:off x="6710057" y="1192552"/>
              <a:ext cx="5568315" cy="2560320"/>
            </a:xfrm>
            <a:custGeom>
              <a:avLst/>
              <a:gdLst/>
              <a:ahLst/>
              <a:cxnLst/>
              <a:rect l="l" t="t" r="r" b="b"/>
              <a:pathLst>
                <a:path w="5568315" h="2560320">
                  <a:moveTo>
                    <a:pt x="5567771" y="2560223"/>
                  </a:moveTo>
                  <a:lnTo>
                    <a:pt x="0" y="2560223"/>
                  </a:lnTo>
                  <a:lnTo>
                    <a:pt x="0" y="0"/>
                  </a:lnTo>
                  <a:lnTo>
                    <a:pt x="5567771" y="0"/>
                  </a:lnTo>
                  <a:lnTo>
                    <a:pt x="5567771" y="256022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8702" y="1228198"/>
              <a:ext cx="2176756" cy="12027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398383" y="1154535"/>
            <a:ext cx="22040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65" dirty="0">
                <a:latin typeface="Tahoma"/>
                <a:cs typeface="Tahoma"/>
              </a:rPr>
              <a:t>P</a:t>
            </a:r>
            <a:r>
              <a:rPr sz="1400" spc="-20" dirty="0">
                <a:latin typeface="Tahoma"/>
                <a:cs typeface="Tahoma"/>
              </a:rPr>
              <a:t>er</a:t>
            </a:r>
            <a:r>
              <a:rPr sz="1400" spc="-70" dirty="0">
                <a:latin typeface="Tahoma"/>
                <a:cs typeface="Tahoma"/>
              </a:rPr>
              <a:t>f</a:t>
            </a:r>
            <a:r>
              <a:rPr sz="1400" spc="-30" dirty="0">
                <a:latin typeface="Tahoma"/>
                <a:cs typeface="Tahoma"/>
              </a:rPr>
              <a:t>or</a:t>
            </a:r>
            <a:r>
              <a:rPr sz="1400" spc="-95" dirty="0">
                <a:latin typeface="Tahoma"/>
                <a:cs typeface="Tahoma"/>
              </a:rPr>
              <a:t>m</a:t>
            </a: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-65" dirty="0">
                <a:latin typeface="Tahoma"/>
                <a:cs typeface="Tahoma"/>
              </a:rPr>
              <a:t>nc</a:t>
            </a:r>
            <a:r>
              <a:rPr sz="1400" spc="-55" dirty="0">
                <a:latin typeface="Tahoma"/>
                <a:cs typeface="Tahoma"/>
              </a:rPr>
              <a:t>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85" dirty="0">
                <a:latin typeface="Tahoma"/>
                <a:cs typeface="Tahoma"/>
              </a:rPr>
              <a:t>n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40" dirty="0">
                <a:latin typeface="Tahoma"/>
                <a:cs typeface="Tahoma"/>
              </a:rPr>
              <a:t>D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70" dirty="0">
                <a:latin typeface="Tahoma"/>
                <a:cs typeface="Tahoma"/>
              </a:rPr>
              <a:t>ff</a:t>
            </a:r>
            <a:r>
              <a:rPr sz="1400" spc="-20" dirty="0">
                <a:latin typeface="Tahoma"/>
                <a:cs typeface="Tahoma"/>
              </a:rPr>
              <a:t>er</a:t>
            </a:r>
            <a:r>
              <a:rPr sz="1400" spc="-60" dirty="0">
                <a:latin typeface="Tahoma"/>
                <a:cs typeface="Tahoma"/>
              </a:rPr>
              <a:t>ent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Ci</a:t>
            </a:r>
            <a:r>
              <a:rPr sz="1400" spc="-25" dirty="0">
                <a:latin typeface="Tahoma"/>
                <a:cs typeface="Tahoma"/>
              </a:rPr>
              <a:t>ti</a:t>
            </a:r>
            <a:r>
              <a:rPr sz="1400" spc="-15" dirty="0"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2158" y="2981405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2158" y="2503894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82158" y="2026382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2158" y="1548871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 rot="19500000">
            <a:off x="6820942" y="3241674"/>
            <a:ext cx="55731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Bangalor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 rot="19500000">
            <a:off x="7274115" y="3254388"/>
            <a:ext cx="60088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H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dera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 rot="19500000">
            <a:off x="7895044" y="3213435"/>
            <a:ext cx="46142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Mum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 rot="19500000">
            <a:off x="8399292" y="3209822"/>
            <a:ext cx="44912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Chenna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 rot="19500000">
            <a:off x="9037104" y="3162766"/>
            <a:ext cx="29366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Pun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 rot="19500000">
            <a:off x="9409606" y="3201977"/>
            <a:ext cx="42277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olkat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 rot="19500000">
            <a:off x="9684461" y="3271655"/>
            <a:ext cx="66020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Ahmeda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 rot="19500000">
            <a:off x="10507493" y="3165582"/>
            <a:ext cx="30246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Delh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 rot="19500000">
            <a:off x="10957193" y="3179697"/>
            <a:ext cx="34882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J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aipu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 rot="19500000">
            <a:off x="11319113" y="3221970"/>
            <a:ext cx="4903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Luckno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02272" y="1716608"/>
            <a:ext cx="4824095" cy="1350645"/>
          </a:xfrm>
          <a:custGeom>
            <a:avLst/>
            <a:gdLst/>
            <a:ahLst/>
            <a:cxnLst/>
            <a:rect l="l" t="t" r="r" b="b"/>
            <a:pathLst>
              <a:path w="4824095" h="1350645">
                <a:moveTo>
                  <a:pt x="387045" y="0"/>
                </a:moveTo>
                <a:lnTo>
                  <a:pt x="0" y="0"/>
                </a:lnTo>
                <a:lnTo>
                  <a:pt x="0" y="1350403"/>
                </a:lnTo>
                <a:lnTo>
                  <a:pt x="387045" y="1350403"/>
                </a:lnTo>
                <a:lnTo>
                  <a:pt x="387045" y="0"/>
                </a:lnTo>
                <a:close/>
              </a:path>
              <a:path w="4824095" h="1350645">
                <a:moveTo>
                  <a:pt x="879983" y="475119"/>
                </a:moveTo>
                <a:lnTo>
                  <a:pt x="492937" y="475119"/>
                </a:lnTo>
                <a:lnTo>
                  <a:pt x="492937" y="1350403"/>
                </a:lnTo>
                <a:lnTo>
                  <a:pt x="879983" y="1350403"/>
                </a:lnTo>
                <a:lnTo>
                  <a:pt x="879983" y="475119"/>
                </a:lnTo>
                <a:close/>
              </a:path>
              <a:path w="4824095" h="1350645">
                <a:moveTo>
                  <a:pt x="1372920" y="629361"/>
                </a:moveTo>
                <a:lnTo>
                  <a:pt x="985875" y="629361"/>
                </a:lnTo>
                <a:lnTo>
                  <a:pt x="985875" y="1350403"/>
                </a:lnTo>
                <a:lnTo>
                  <a:pt x="1372920" y="1350403"/>
                </a:lnTo>
                <a:lnTo>
                  <a:pt x="1372920" y="629361"/>
                </a:lnTo>
                <a:close/>
              </a:path>
              <a:path w="4824095" h="1350645">
                <a:moveTo>
                  <a:pt x="1865858" y="902970"/>
                </a:moveTo>
                <a:lnTo>
                  <a:pt x="1478813" y="902970"/>
                </a:lnTo>
                <a:lnTo>
                  <a:pt x="1478813" y="1350403"/>
                </a:lnTo>
                <a:lnTo>
                  <a:pt x="1865858" y="1350403"/>
                </a:lnTo>
                <a:lnTo>
                  <a:pt x="1865858" y="902970"/>
                </a:lnTo>
                <a:close/>
              </a:path>
              <a:path w="4824095" h="1350645">
                <a:moveTo>
                  <a:pt x="2358796" y="917778"/>
                </a:moveTo>
                <a:lnTo>
                  <a:pt x="1971751" y="917778"/>
                </a:lnTo>
                <a:lnTo>
                  <a:pt x="1971751" y="1350403"/>
                </a:lnTo>
                <a:lnTo>
                  <a:pt x="2358796" y="1350403"/>
                </a:lnTo>
                <a:lnTo>
                  <a:pt x="2358796" y="917778"/>
                </a:lnTo>
                <a:close/>
              </a:path>
              <a:path w="4824095" h="1350645">
                <a:moveTo>
                  <a:pt x="2851734" y="1080122"/>
                </a:moveTo>
                <a:lnTo>
                  <a:pt x="2464689" y="1080122"/>
                </a:lnTo>
                <a:lnTo>
                  <a:pt x="2464689" y="1350403"/>
                </a:lnTo>
                <a:lnTo>
                  <a:pt x="2851734" y="1350403"/>
                </a:lnTo>
                <a:lnTo>
                  <a:pt x="2851734" y="1080122"/>
                </a:lnTo>
                <a:close/>
              </a:path>
              <a:path w="4824095" h="1350645">
                <a:moveTo>
                  <a:pt x="3344672" y="1132649"/>
                </a:moveTo>
                <a:lnTo>
                  <a:pt x="2957626" y="1132649"/>
                </a:lnTo>
                <a:lnTo>
                  <a:pt x="2957626" y="1350403"/>
                </a:lnTo>
                <a:lnTo>
                  <a:pt x="3344672" y="1350403"/>
                </a:lnTo>
                <a:lnTo>
                  <a:pt x="3344672" y="1132649"/>
                </a:lnTo>
                <a:close/>
              </a:path>
              <a:path w="4824095" h="1350645">
                <a:moveTo>
                  <a:pt x="3837609" y="1145552"/>
                </a:moveTo>
                <a:lnTo>
                  <a:pt x="3450564" y="1145552"/>
                </a:lnTo>
                <a:lnTo>
                  <a:pt x="3450564" y="1350403"/>
                </a:lnTo>
                <a:lnTo>
                  <a:pt x="3837609" y="1350403"/>
                </a:lnTo>
                <a:lnTo>
                  <a:pt x="3837609" y="1145552"/>
                </a:lnTo>
                <a:close/>
              </a:path>
              <a:path w="4824095" h="1350645">
                <a:moveTo>
                  <a:pt x="4330547" y="1178496"/>
                </a:moveTo>
                <a:lnTo>
                  <a:pt x="3943502" y="1178496"/>
                </a:lnTo>
                <a:lnTo>
                  <a:pt x="3943502" y="1350403"/>
                </a:lnTo>
                <a:lnTo>
                  <a:pt x="4330547" y="1350403"/>
                </a:lnTo>
                <a:lnTo>
                  <a:pt x="4330547" y="1178496"/>
                </a:lnTo>
                <a:close/>
              </a:path>
              <a:path w="4824095" h="1350645">
                <a:moveTo>
                  <a:pt x="4823485" y="1266837"/>
                </a:moveTo>
                <a:lnTo>
                  <a:pt x="4436440" y="1266837"/>
                </a:lnTo>
                <a:lnTo>
                  <a:pt x="4436440" y="1350403"/>
                </a:lnTo>
                <a:lnTo>
                  <a:pt x="4823485" y="1350403"/>
                </a:lnTo>
                <a:lnTo>
                  <a:pt x="4823485" y="1266837"/>
                </a:lnTo>
                <a:close/>
              </a:path>
            </a:pathLst>
          </a:custGeom>
          <a:solidFill>
            <a:srgbClr val="0D6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277631" y="1513392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2.8K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0569" y="1988516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1.8K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63507" y="2142752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1.5K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56444" y="2416366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0.9K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49382" y="2431169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0.9K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42320" y="2593523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0.6K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235258" y="2646049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0.5K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728195" y="2658941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0.4K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21132" y="2691890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0.4K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714071" y="2780229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0.2K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8951" y="345489"/>
            <a:ext cx="11859260" cy="704850"/>
          </a:xfrm>
          <a:custGeom>
            <a:avLst/>
            <a:gdLst/>
            <a:ahLst/>
            <a:cxnLst/>
            <a:rect l="l" t="t" r="r" b="b"/>
            <a:pathLst>
              <a:path w="11859260" h="704850">
                <a:moveTo>
                  <a:pt x="11858878" y="704299"/>
                </a:moveTo>
                <a:lnTo>
                  <a:pt x="0" y="704299"/>
                </a:lnTo>
                <a:lnTo>
                  <a:pt x="0" y="0"/>
                </a:lnTo>
                <a:lnTo>
                  <a:pt x="11858878" y="0"/>
                </a:lnTo>
                <a:lnTo>
                  <a:pt x="11858878" y="704299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595"/>
              </a:spcBef>
            </a:pPr>
            <a:r>
              <a:rPr sz="2400" spc="-5" dirty="0"/>
              <a:t>Brand</a:t>
            </a:r>
            <a:r>
              <a:rPr sz="2400" spc="-35" dirty="0"/>
              <a:t> </a:t>
            </a:r>
            <a:r>
              <a:rPr sz="2400" spc="-10" dirty="0"/>
              <a:t>Penetration</a:t>
            </a:r>
            <a:endParaRPr sz="2400"/>
          </a:p>
        </p:txBody>
      </p:sp>
      <p:grpSp>
        <p:nvGrpSpPr>
          <p:cNvPr id="51" name="object 51"/>
          <p:cNvGrpSpPr/>
          <p:nvPr/>
        </p:nvGrpSpPr>
        <p:grpSpPr>
          <a:xfrm>
            <a:off x="3074350" y="374042"/>
            <a:ext cx="6177280" cy="600075"/>
            <a:chOff x="3074350" y="374042"/>
            <a:chExt cx="6177280" cy="600075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9227" y="421630"/>
              <a:ext cx="552018" cy="55201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4350" y="374042"/>
              <a:ext cx="590088" cy="590088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323775" y="4219136"/>
            <a:ext cx="11954510" cy="187515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46990" marR="897890">
              <a:lnSpc>
                <a:spcPct val="112400"/>
              </a:lnSpc>
              <a:spcBef>
                <a:spcPts val="250"/>
              </a:spcBef>
            </a:pP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Insights:-</a:t>
            </a:r>
            <a:r>
              <a:rPr sz="20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Codex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current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252423"/>
                </a:solidFill>
                <a:latin typeface="Segoe UI"/>
                <a:cs typeface="Segoe UI"/>
              </a:rPr>
              <a:t>Avg.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Rating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3.28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which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not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bad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but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must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look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improve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by </a:t>
            </a:r>
            <a:r>
              <a:rPr sz="2000" spc="-5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providing our customers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with the best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energy drink experience.</a:t>
            </a:r>
            <a:endParaRPr sz="2000">
              <a:latin typeface="Segoe UI"/>
              <a:cs typeface="Segoe UI"/>
            </a:endParaRPr>
          </a:p>
          <a:p>
            <a:pPr marL="46990" marR="551815">
              <a:lnSpc>
                <a:spcPct val="112400"/>
              </a:lnSpc>
              <a:buAutoNum type="arabicPlain" startAt="2"/>
              <a:tabLst>
                <a:tab pos="254000" algn="l"/>
              </a:tabLst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Codex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Brand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perception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pretty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much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Neutral</a:t>
            </a:r>
            <a:r>
              <a:rPr sz="20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at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present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which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positive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must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work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000" spc="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it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 </a:t>
            </a:r>
            <a:r>
              <a:rPr sz="2000" spc="-53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build</a:t>
            </a:r>
            <a:r>
              <a:rPr sz="2000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postive perception .</a:t>
            </a:r>
            <a:endParaRPr sz="2000">
              <a:latin typeface="Segoe UI"/>
              <a:cs typeface="Segoe UI"/>
            </a:endParaRPr>
          </a:p>
          <a:p>
            <a:pPr marL="254000" indent="-207010">
              <a:lnSpc>
                <a:spcPct val="100000"/>
              </a:lnSpc>
              <a:spcBef>
                <a:spcPts val="295"/>
              </a:spcBef>
              <a:buFont typeface="Segoe UI"/>
              <a:buAutoNum type="arabicPlain" startAt="2"/>
              <a:tabLst>
                <a:tab pos="254000" algn="l"/>
              </a:tabLst>
            </a:pPr>
            <a:r>
              <a:rPr sz="2000" b="1" spc="-15" dirty="0">
                <a:solidFill>
                  <a:srgbClr val="252423"/>
                </a:solidFill>
                <a:latin typeface="Segoe UI"/>
                <a:cs typeface="Segoe UI"/>
              </a:rPr>
              <a:t>Lucknow</a:t>
            </a:r>
            <a:r>
              <a:rPr sz="2000" spc="-15" dirty="0">
                <a:solidFill>
                  <a:srgbClr val="252423"/>
                </a:solidFill>
                <a:latin typeface="Segoe UI"/>
                <a:cs typeface="Segoe UI"/>
              </a:rPr>
              <a:t>,</a:t>
            </a:r>
            <a:r>
              <a:rPr sz="2000" b="1" spc="-15" dirty="0">
                <a:solidFill>
                  <a:srgbClr val="252423"/>
                </a:solidFill>
                <a:latin typeface="Segoe UI"/>
                <a:cs typeface="Segoe UI"/>
              </a:rPr>
              <a:t>Jaipur,</a:t>
            </a:r>
            <a:r>
              <a:rPr sz="2000" b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Delhi</a:t>
            </a:r>
            <a:r>
              <a:rPr sz="2000" b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,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Ahmedabad</a:t>
            </a:r>
            <a:r>
              <a:rPr sz="20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Kolkata</a:t>
            </a:r>
            <a:r>
              <a:rPr sz="2000" b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are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cities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need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focus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56" name="object 56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2000" cy="6858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3293" y="1173517"/>
            <a:ext cx="5234940" cy="2493645"/>
            <a:chOff x="333293" y="1173517"/>
            <a:chExt cx="5234940" cy="2493645"/>
          </a:xfrm>
        </p:grpSpPr>
        <p:sp>
          <p:nvSpPr>
            <p:cNvPr id="5" name="object 5"/>
            <p:cNvSpPr/>
            <p:nvPr/>
          </p:nvSpPr>
          <p:spPr>
            <a:xfrm>
              <a:off x="333293" y="1173517"/>
              <a:ext cx="5234940" cy="2493645"/>
            </a:xfrm>
            <a:custGeom>
              <a:avLst/>
              <a:gdLst/>
              <a:ahLst/>
              <a:cxnLst/>
              <a:rect l="l" t="t" r="r" b="b"/>
              <a:pathLst>
                <a:path w="5234940" h="2493645">
                  <a:moveTo>
                    <a:pt x="5234657" y="2493600"/>
                  </a:moveTo>
                  <a:lnTo>
                    <a:pt x="0" y="2493600"/>
                  </a:lnTo>
                  <a:lnTo>
                    <a:pt x="0" y="0"/>
                  </a:lnTo>
                  <a:lnTo>
                    <a:pt x="5234657" y="0"/>
                  </a:lnTo>
                  <a:lnTo>
                    <a:pt x="5234657" y="24936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0359" y="1210030"/>
              <a:ext cx="1386672" cy="1194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01838" y="3406785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8963" y="3406785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6089" y="3406785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591" y="1661041"/>
            <a:ext cx="755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Supermarkets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498" y="2002611"/>
            <a:ext cx="831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Online</a:t>
            </a:r>
            <a:r>
              <a:rPr sz="9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retailers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324" y="2344181"/>
            <a:ext cx="1177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Gyms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fitness</a:t>
            </a:r>
            <a:r>
              <a:rPr sz="900" b="1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ce…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5807" y="2685751"/>
            <a:ext cx="642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Local</a:t>
            </a:r>
            <a:r>
              <a:rPr sz="900" b="1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stores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8169" y="3027321"/>
            <a:ext cx="320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Other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0918" y="1614779"/>
            <a:ext cx="3319145" cy="1630680"/>
          </a:xfrm>
          <a:custGeom>
            <a:avLst/>
            <a:gdLst/>
            <a:ahLst/>
            <a:cxnLst/>
            <a:rect l="l" t="t" r="r" b="b"/>
            <a:pathLst>
              <a:path w="3319145" h="1630680">
                <a:moveTo>
                  <a:pt x="501484" y="1366278"/>
                </a:moveTo>
                <a:lnTo>
                  <a:pt x="0" y="1366278"/>
                </a:lnTo>
                <a:lnTo>
                  <a:pt x="0" y="1630108"/>
                </a:lnTo>
                <a:lnTo>
                  <a:pt x="501484" y="1630108"/>
                </a:lnTo>
                <a:lnTo>
                  <a:pt x="501484" y="1366278"/>
                </a:lnTo>
                <a:close/>
              </a:path>
              <a:path w="3319145" h="1630680">
                <a:moveTo>
                  <a:pt x="600456" y="1024712"/>
                </a:moveTo>
                <a:lnTo>
                  <a:pt x="0" y="1024712"/>
                </a:lnTo>
                <a:lnTo>
                  <a:pt x="0" y="1288542"/>
                </a:lnTo>
                <a:lnTo>
                  <a:pt x="600456" y="1288542"/>
                </a:lnTo>
                <a:lnTo>
                  <a:pt x="600456" y="1024712"/>
                </a:lnTo>
                <a:close/>
              </a:path>
              <a:path w="3319145" h="1630680">
                <a:moveTo>
                  <a:pt x="1081252" y="683145"/>
                </a:moveTo>
                <a:lnTo>
                  <a:pt x="0" y="683145"/>
                </a:lnTo>
                <a:lnTo>
                  <a:pt x="0" y="946975"/>
                </a:lnTo>
                <a:lnTo>
                  <a:pt x="1081252" y="946975"/>
                </a:lnTo>
                <a:lnTo>
                  <a:pt x="1081252" y="683145"/>
                </a:lnTo>
                <a:close/>
              </a:path>
              <a:path w="3319145" h="1630680">
                <a:moveTo>
                  <a:pt x="1883333" y="341566"/>
                </a:moveTo>
                <a:lnTo>
                  <a:pt x="0" y="341566"/>
                </a:lnTo>
                <a:lnTo>
                  <a:pt x="0" y="605409"/>
                </a:lnTo>
                <a:lnTo>
                  <a:pt x="1883333" y="605409"/>
                </a:lnTo>
                <a:lnTo>
                  <a:pt x="1883333" y="341566"/>
                </a:lnTo>
                <a:close/>
              </a:path>
              <a:path w="3319145" h="1630680">
                <a:moveTo>
                  <a:pt x="3319107" y="0"/>
                </a:moveTo>
                <a:lnTo>
                  <a:pt x="0" y="0"/>
                </a:lnTo>
                <a:lnTo>
                  <a:pt x="0" y="263829"/>
                </a:lnTo>
                <a:lnTo>
                  <a:pt x="3319107" y="263829"/>
                </a:lnTo>
                <a:lnTo>
                  <a:pt x="3319107" y="0"/>
                </a:lnTo>
                <a:close/>
              </a:path>
            </a:pathLst>
          </a:custGeom>
          <a:solidFill>
            <a:srgbClr val="0D6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67491" y="1673031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4.5K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1725" y="2014601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2.6K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9646" y="2356171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1.5K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48842" y="2697741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0.8K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9874" y="3039311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0.7K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91678" y="1173517"/>
            <a:ext cx="6614795" cy="2493645"/>
            <a:chOff x="5691678" y="1173517"/>
            <a:chExt cx="6614795" cy="2493645"/>
          </a:xfrm>
        </p:grpSpPr>
        <p:sp>
          <p:nvSpPr>
            <p:cNvPr id="22" name="object 22"/>
            <p:cNvSpPr/>
            <p:nvPr/>
          </p:nvSpPr>
          <p:spPr>
            <a:xfrm>
              <a:off x="5691678" y="1173517"/>
              <a:ext cx="6614795" cy="2493645"/>
            </a:xfrm>
            <a:custGeom>
              <a:avLst/>
              <a:gdLst/>
              <a:ahLst/>
              <a:cxnLst/>
              <a:rect l="l" t="t" r="r" b="b"/>
              <a:pathLst>
                <a:path w="6614795" h="2493645">
                  <a:moveTo>
                    <a:pt x="6614703" y="2493600"/>
                  </a:moveTo>
                  <a:lnTo>
                    <a:pt x="0" y="2493600"/>
                  </a:lnTo>
                  <a:lnTo>
                    <a:pt x="0" y="0"/>
                  </a:lnTo>
                  <a:lnTo>
                    <a:pt x="6614703" y="0"/>
                  </a:lnTo>
                  <a:lnTo>
                    <a:pt x="6614703" y="24936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394" y="1209162"/>
              <a:ext cx="1590149" cy="14518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250040" y="1135500"/>
            <a:ext cx="75647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945505" algn="l"/>
              </a:tabLst>
            </a:pPr>
            <a:r>
              <a:rPr sz="1400" spc="-20" dirty="0">
                <a:latin typeface="Trebuchet MS"/>
                <a:cs typeface="Trebuchet MS"/>
              </a:rPr>
              <a:t>P</a:t>
            </a:r>
            <a:r>
              <a:rPr sz="1400" spc="-80" dirty="0">
                <a:latin typeface="Trebuchet MS"/>
                <a:cs typeface="Trebuchet MS"/>
              </a:rPr>
              <a:t>u</a:t>
            </a:r>
            <a:r>
              <a:rPr sz="1400" spc="-20" dirty="0">
                <a:latin typeface="Trebuchet MS"/>
                <a:cs typeface="Trebuchet MS"/>
              </a:rPr>
              <a:t>r</a:t>
            </a:r>
            <a:r>
              <a:rPr sz="1400" spc="-95" dirty="0">
                <a:latin typeface="Trebuchet MS"/>
                <a:cs typeface="Trebuchet MS"/>
              </a:rPr>
              <a:t>c</a:t>
            </a:r>
            <a:r>
              <a:rPr sz="1400" spc="-75" dirty="0">
                <a:latin typeface="Trebuchet MS"/>
                <a:cs typeface="Trebuchet MS"/>
              </a:rPr>
              <a:t>ha</a:t>
            </a:r>
            <a:r>
              <a:rPr sz="1400" spc="80" dirty="0">
                <a:latin typeface="Trebuchet MS"/>
                <a:cs typeface="Trebuchet MS"/>
              </a:rPr>
              <a:t>s</a:t>
            </a:r>
            <a:r>
              <a:rPr sz="1400" spc="-85" dirty="0">
                <a:latin typeface="Trebuchet MS"/>
                <a:cs typeface="Trebuchet MS"/>
              </a:rPr>
              <a:t>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</a:t>
            </a:r>
            <a:r>
              <a:rPr sz="1400" spc="-85" dirty="0">
                <a:latin typeface="Trebuchet MS"/>
                <a:cs typeface="Trebuchet MS"/>
              </a:rPr>
              <a:t>oca</a:t>
            </a:r>
            <a:r>
              <a:rPr sz="1400" spc="-110" dirty="0">
                <a:latin typeface="Trebuchet MS"/>
                <a:cs typeface="Trebuchet MS"/>
              </a:rPr>
              <a:t>ti</a:t>
            </a:r>
            <a:r>
              <a:rPr sz="1400" spc="-20" dirty="0">
                <a:latin typeface="Trebuchet MS"/>
                <a:cs typeface="Trebuchet MS"/>
              </a:rPr>
              <a:t>ons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30" dirty="0">
                <a:latin typeface="Trebuchet MS"/>
                <a:cs typeface="Trebuchet MS"/>
              </a:rPr>
              <a:t>Cons</a:t>
            </a:r>
            <a:r>
              <a:rPr sz="1400" spc="-80" dirty="0">
                <a:latin typeface="Trebuchet MS"/>
                <a:cs typeface="Trebuchet MS"/>
              </a:rPr>
              <a:t>u</a:t>
            </a:r>
            <a:r>
              <a:rPr sz="1400" spc="-85" dirty="0">
                <a:latin typeface="Trebuchet MS"/>
                <a:cs typeface="Trebuchet MS"/>
              </a:rPr>
              <a:t>m</a:t>
            </a:r>
            <a:r>
              <a:rPr sz="1400" spc="-100" dirty="0">
                <a:latin typeface="Trebuchet MS"/>
                <a:cs typeface="Trebuchet MS"/>
              </a:rPr>
              <a:t>p</a:t>
            </a:r>
            <a:r>
              <a:rPr sz="1400" spc="-110" dirty="0">
                <a:latin typeface="Trebuchet MS"/>
                <a:cs typeface="Trebuchet MS"/>
              </a:rPr>
              <a:t>ti</a:t>
            </a:r>
            <a:r>
              <a:rPr sz="1400" spc="-70" dirty="0">
                <a:latin typeface="Trebuchet MS"/>
                <a:cs typeface="Trebuchet MS"/>
              </a:rPr>
              <a:t>on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Si</a:t>
            </a:r>
            <a:r>
              <a:rPr sz="1400" spc="-105" dirty="0">
                <a:latin typeface="Trebuchet MS"/>
                <a:cs typeface="Trebuchet MS"/>
              </a:rPr>
              <a:t>tu</a:t>
            </a:r>
            <a:r>
              <a:rPr sz="1400" spc="-8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ti</a:t>
            </a:r>
            <a:r>
              <a:rPr sz="1400" spc="-70" dirty="0"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4743" y="2905255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44743" y="2303982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44743" y="1702709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 rot="19500000">
            <a:off x="6125127" y="3217355"/>
            <a:ext cx="73474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Spo</a:t>
            </a:r>
            <a:r>
              <a:rPr sz="900" b="1" spc="20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ts/e</a:t>
            </a:r>
            <a:r>
              <a:rPr sz="900" b="1" spc="-25" dirty="0">
                <a:solidFill>
                  <a:srgbClr val="605D5C"/>
                </a:solidFill>
                <a:latin typeface="Segoe UI"/>
                <a:cs typeface="Segoe UI"/>
              </a:rPr>
              <a:t>x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900" b="1" spc="-6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 rot="19500000">
            <a:off x="7253113" y="3215907"/>
            <a:ext cx="72973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tudying/</a:t>
            </a:r>
            <a:r>
              <a:rPr sz="900" b="1" spc="-45" dirty="0">
                <a:solidFill>
                  <a:srgbClr val="605D5C"/>
                </a:solidFill>
                <a:latin typeface="Segoe UI"/>
                <a:cs typeface="Segoe UI"/>
              </a:rPr>
              <a:t>w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 rot="19500000">
            <a:off x="8362808" y="3220268"/>
            <a:ext cx="74478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Socia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l 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outin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 rot="19500000">
            <a:off x="9870148" y="3097299"/>
            <a:ext cx="32790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the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 rot="19500000">
            <a:off x="10663278" y="3203241"/>
            <a:ext cx="68649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D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iving/co</a:t>
            </a:r>
            <a:r>
              <a:rPr sz="900" b="1" spc="-5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787280" y="2843250"/>
            <a:ext cx="1991360" cy="147955"/>
          </a:xfrm>
          <a:custGeom>
            <a:avLst/>
            <a:gdLst/>
            <a:ahLst/>
            <a:cxnLst/>
            <a:rect l="l" t="t" r="r" b="b"/>
            <a:pathLst>
              <a:path w="1991359" h="147955">
                <a:moveTo>
                  <a:pt x="867740" y="0"/>
                </a:moveTo>
                <a:lnTo>
                  <a:pt x="0" y="0"/>
                </a:lnTo>
                <a:lnTo>
                  <a:pt x="0" y="147612"/>
                </a:lnTo>
                <a:lnTo>
                  <a:pt x="867740" y="147612"/>
                </a:lnTo>
                <a:lnTo>
                  <a:pt x="867740" y="0"/>
                </a:lnTo>
                <a:close/>
              </a:path>
              <a:path w="1991359" h="147955">
                <a:moveTo>
                  <a:pt x="1991156" y="58318"/>
                </a:moveTo>
                <a:lnTo>
                  <a:pt x="1123416" y="58318"/>
                </a:lnTo>
                <a:lnTo>
                  <a:pt x="1123416" y="147612"/>
                </a:lnTo>
                <a:lnTo>
                  <a:pt x="1991156" y="147612"/>
                </a:lnTo>
                <a:lnTo>
                  <a:pt x="1991156" y="58318"/>
                </a:lnTo>
                <a:close/>
              </a:path>
            </a:pathLst>
          </a:custGeom>
          <a:solidFill>
            <a:srgbClr val="0D6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17053" y="1639793"/>
            <a:ext cx="868044" cy="135128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4.5K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40465" y="2019496"/>
            <a:ext cx="868044" cy="97155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3.2K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63876" y="2543806"/>
            <a:ext cx="868044" cy="44704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1.5K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02987" y="2873374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0.5K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226400" y="2873374"/>
            <a:ext cx="249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Segoe UI"/>
                <a:cs typeface="Segoe UI"/>
              </a:rPr>
              <a:t>0.3K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28468" y="3886021"/>
            <a:ext cx="5139690" cy="2912745"/>
            <a:chOff x="428468" y="3886021"/>
            <a:chExt cx="5139690" cy="2912745"/>
          </a:xfrm>
        </p:grpSpPr>
        <p:sp>
          <p:nvSpPr>
            <p:cNvPr id="40" name="object 40"/>
            <p:cNvSpPr/>
            <p:nvPr/>
          </p:nvSpPr>
          <p:spPr>
            <a:xfrm>
              <a:off x="428468" y="3886021"/>
              <a:ext cx="5139690" cy="2912745"/>
            </a:xfrm>
            <a:custGeom>
              <a:avLst/>
              <a:gdLst/>
              <a:ahLst/>
              <a:cxnLst/>
              <a:rect l="l" t="t" r="r" b="b"/>
              <a:pathLst>
                <a:path w="5139690" h="2912745">
                  <a:moveTo>
                    <a:pt x="5139481" y="2912373"/>
                  </a:moveTo>
                  <a:lnTo>
                    <a:pt x="0" y="2912373"/>
                  </a:lnTo>
                  <a:lnTo>
                    <a:pt x="0" y="0"/>
                  </a:lnTo>
                  <a:lnTo>
                    <a:pt x="5139481" y="0"/>
                  </a:lnTo>
                  <a:lnTo>
                    <a:pt x="5139481" y="291237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4853" y="3922534"/>
              <a:ext cx="1569588" cy="144294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204534" y="3848005"/>
            <a:ext cx="160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latin typeface="Trebuchet MS"/>
                <a:cs typeface="Trebuchet MS"/>
              </a:rPr>
              <a:t>Pr</a:t>
            </a:r>
            <a:r>
              <a:rPr sz="1400" spc="-110" dirty="0">
                <a:latin typeface="Trebuchet MS"/>
                <a:cs typeface="Trebuchet MS"/>
              </a:rPr>
              <a:t>ef</a:t>
            </a:r>
            <a:r>
              <a:rPr sz="1400" spc="-55" dirty="0">
                <a:latin typeface="Trebuchet MS"/>
                <a:cs typeface="Trebuchet MS"/>
              </a:rPr>
              <a:t>er</a:t>
            </a:r>
            <a:r>
              <a:rPr sz="1400" spc="-20" dirty="0">
                <a:latin typeface="Trebuchet MS"/>
                <a:cs typeface="Trebuchet MS"/>
              </a:rPr>
              <a:t>r</a:t>
            </a:r>
            <a:r>
              <a:rPr sz="1400" spc="-95" dirty="0">
                <a:latin typeface="Trebuchet MS"/>
                <a:cs typeface="Trebuchet MS"/>
              </a:rPr>
              <a:t>ed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Pr</a:t>
            </a:r>
            <a:r>
              <a:rPr sz="1400" spc="-90" dirty="0">
                <a:latin typeface="Trebuchet MS"/>
                <a:cs typeface="Trebuchet MS"/>
              </a:rPr>
              <a:t>i</a:t>
            </a:r>
            <a:r>
              <a:rPr sz="1400" spc="-95" dirty="0">
                <a:latin typeface="Trebuchet MS"/>
                <a:cs typeface="Trebuchet MS"/>
              </a:rPr>
              <a:t>c</a:t>
            </a:r>
            <a:r>
              <a:rPr sz="1400" spc="-85" dirty="0">
                <a:latin typeface="Trebuchet MS"/>
                <a:cs typeface="Trebuchet MS"/>
              </a:rPr>
              <a:t>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R</a:t>
            </a:r>
            <a:r>
              <a:rPr sz="1400" spc="-85" dirty="0">
                <a:latin typeface="Trebuchet MS"/>
                <a:cs typeface="Trebuchet MS"/>
              </a:rPr>
              <a:t>a</a:t>
            </a:r>
            <a:r>
              <a:rPr sz="1400" spc="-45" dirty="0">
                <a:latin typeface="Trebuchet MS"/>
                <a:cs typeface="Trebuchet MS"/>
              </a:rPr>
              <a:t>ng</a:t>
            </a:r>
            <a:r>
              <a:rPr sz="1400" spc="-85" dirty="0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1533" y="6389037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1533" y="5479253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1533" y="4569468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3309" y="6499955"/>
            <a:ext cx="3905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50-99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20022" y="6499955"/>
            <a:ext cx="551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100-150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86437" y="6499955"/>
            <a:ext cx="7118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Above</a:t>
            </a:r>
            <a:r>
              <a:rPr sz="1100" b="1" spc="-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150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82780" y="6499955"/>
            <a:ext cx="6134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Below</a:t>
            </a:r>
            <a:r>
              <a:rPr sz="1100" b="1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00" b="1" spc="-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3250" y="4524047"/>
            <a:ext cx="803275" cy="1950720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4.3K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70182" y="5045354"/>
            <a:ext cx="803275" cy="142938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3.1K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17113" y="5764538"/>
            <a:ext cx="803275" cy="71056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1.6K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64045" y="6015639"/>
            <a:ext cx="803275" cy="459105"/>
          </a:xfrm>
          <a:prstGeom prst="rect">
            <a:avLst/>
          </a:prstGeom>
          <a:solidFill>
            <a:srgbClr val="0D6AB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550"/>
              </a:spcBef>
            </a:pPr>
            <a:r>
              <a:rPr sz="1100" b="1" spc="-5" dirty="0">
                <a:solidFill>
                  <a:srgbClr val="FFFFFF"/>
                </a:solidFill>
                <a:latin typeface="Segoe UI"/>
                <a:cs typeface="Segoe UI"/>
              </a:rPr>
              <a:t>1.0K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3293" y="345489"/>
            <a:ext cx="11973560" cy="714375"/>
          </a:xfrm>
          <a:custGeom>
            <a:avLst/>
            <a:gdLst/>
            <a:ahLst/>
            <a:cxnLst/>
            <a:rect l="l" t="t" r="r" b="b"/>
            <a:pathLst>
              <a:path w="11973560" h="714375">
                <a:moveTo>
                  <a:pt x="11973089" y="713816"/>
                </a:moveTo>
                <a:lnTo>
                  <a:pt x="0" y="713816"/>
                </a:lnTo>
                <a:lnTo>
                  <a:pt x="0" y="0"/>
                </a:lnTo>
                <a:lnTo>
                  <a:pt x="11973089" y="0"/>
                </a:lnTo>
                <a:lnTo>
                  <a:pt x="11973089" y="713816"/>
                </a:lnTo>
                <a:close/>
              </a:path>
            </a:pathLst>
          </a:custGeom>
          <a:solidFill>
            <a:srgbClr val="E6E6E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570"/>
              </a:spcBef>
            </a:pPr>
            <a:r>
              <a:rPr spc="-5" dirty="0"/>
              <a:t>Purchase</a:t>
            </a:r>
            <a:r>
              <a:rPr spc="-30" dirty="0"/>
              <a:t> </a:t>
            </a:r>
            <a:r>
              <a:rPr spc="-5" dirty="0"/>
              <a:t>Behaviour</a:t>
            </a:r>
          </a:p>
        </p:txBody>
      </p:sp>
      <p:grpSp>
        <p:nvGrpSpPr>
          <p:cNvPr id="56" name="object 56"/>
          <p:cNvGrpSpPr/>
          <p:nvPr/>
        </p:nvGrpSpPr>
        <p:grpSpPr>
          <a:xfrm>
            <a:off x="2703165" y="383559"/>
            <a:ext cx="6843395" cy="590550"/>
            <a:chOff x="2703165" y="383559"/>
            <a:chExt cx="6843395" cy="590550"/>
          </a:xfrm>
        </p:grpSpPr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4271" y="421630"/>
              <a:ext cx="552018" cy="55201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3165" y="383559"/>
              <a:ext cx="590088" cy="590088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691678" y="3886021"/>
            <a:ext cx="6614795" cy="291274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46990" marR="1083945">
              <a:lnSpc>
                <a:spcPct val="112400"/>
              </a:lnSpc>
              <a:spcBef>
                <a:spcPts val="250"/>
              </a:spcBef>
            </a:pPr>
            <a:r>
              <a:rPr sz="2000" b="1" spc="-5" dirty="0">
                <a:solidFill>
                  <a:srgbClr val="252423"/>
                </a:solidFill>
                <a:latin typeface="Segoe UI"/>
                <a:cs typeface="Segoe UI"/>
              </a:rPr>
              <a:t>Insights:-</a:t>
            </a:r>
            <a:r>
              <a:rPr sz="2000" b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71%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buy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drinks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from </a:t>
            </a:r>
            <a:r>
              <a:rPr sz="2000" spc="-5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Supermarkets and online retailers.</a:t>
            </a:r>
            <a:endParaRPr sz="2000">
              <a:latin typeface="Segoe UI"/>
              <a:cs typeface="Segoe UI"/>
            </a:endParaRPr>
          </a:p>
          <a:p>
            <a:pPr marL="253365" indent="-207010">
              <a:lnSpc>
                <a:spcPct val="100000"/>
              </a:lnSpc>
              <a:spcBef>
                <a:spcPts val="1570"/>
              </a:spcBef>
              <a:buAutoNum type="arabicPlain" startAt="2"/>
              <a:tabLst>
                <a:tab pos="254000" algn="l"/>
              </a:tabLst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45%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people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consume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energy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drinks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during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  <a:p>
            <a:pPr marL="46990" marR="243840">
              <a:lnSpc>
                <a:spcPct val="112400"/>
              </a:lnSpc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sports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or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exercise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32/%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consume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before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studying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or </a:t>
            </a:r>
            <a:r>
              <a:rPr sz="2000" spc="-53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working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late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,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that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tells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most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consumers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are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young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46990" marR="523875">
              <a:lnSpc>
                <a:spcPct val="112400"/>
              </a:lnSpc>
              <a:spcBef>
                <a:spcPts val="1275"/>
              </a:spcBef>
              <a:buAutoNum type="arabicPlain" startAt="3"/>
              <a:tabLst>
                <a:tab pos="323215" algn="l"/>
                <a:tab pos="323850" algn="l"/>
              </a:tabLst>
            </a:pP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84%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consumers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want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price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range</a:t>
            </a:r>
            <a:r>
              <a:rPr sz="2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be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not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more </a:t>
            </a:r>
            <a:r>
              <a:rPr sz="2000" spc="-53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than 150. 53%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want price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range less</a:t>
            </a:r>
            <a:r>
              <a:rPr sz="20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52423"/>
                </a:solidFill>
                <a:latin typeface="Segoe UI"/>
                <a:cs typeface="Segoe UI"/>
              </a:rPr>
              <a:t>than 100.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61" name="object 6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1427</Words>
  <Application>Microsoft Office PowerPoint</Application>
  <PresentationFormat>Custom</PresentationFormat>
  <Paragraphs>352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Lucida Sans Unicode</vt:lpstr>
      <vt:lpstr>Microsoft Sans Serif</vt:lpstr>
      <vt:lpstr>Segoe UI</vt:lpstr>
      <vt:lpstr>Tahoma</vt:lpstr>
      <vt:lpstr>Times New Roman</vt:lpstr>
      <vt:lpstr>Trebuchet MS</vt:lpstr>
      <vt:lpstr>Verdana</vt:lpstr>
      <vt:lpstr>Office Theme</vt:lpstr>
      <vt:lpstr>CODEBASICS RESUME PROJECT CHALLANGE #6</vt:lpstr>
      <vt:lpstr>Challenge : Provide Insights to the Marketing Team in Food &amp; Beverage Industry</vt:lpstr>
      <vt:lpstr>PowerPoint Presentation</vt:lpstr>
      <vt:lpstr>Demographic Insights</vt:lpstr>
      <vt:lpstr>Consumer Preferences</vt:lpstr>
      <vt:lpstr>Competition Analysis</vt:lpstr>
      <vt:lpstr>Marketing Channels and Brand Awareness</vt:lpstr>
      <vt:lpstr>Brand Penetration</vt:lpstr>
      <vt:lpstr>Purchase Behaviour</vt:lpstr>
      <vt:lpstr>Product Development</vt:lpstr>
      <vt:lpstr>Recommendations for Codex</vt:lpstr>
      <vt:lpstr>Recommendations For Codex</vt:lpstr>
      <vt:lpstr>Recommendations for Codex</vt:lpstr>
      <vt:lpstr>Recommendations For Codex</vt:lpstr>
      <vt:lpstr>Recommendations for Codex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RESUME PROJECT CHALLANGE #6</dc:title>
  <cp:lastModifiedBy>rohit gedam</cp:lastModifiedBy>
  <cp:revision>2</cp:revision>
  <dcterms:created xsi:type="dcterms:W3CDTF">2023-06-28T08:32:03Z</dcterms:created>
  <dcterms:modified xsi:type="dcterms:W3CDTF">2023-07-08T14:42:40Z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2023-06-27T00:00:00Z</vt:filetime>
  </property>
  <property fmtid="{D5CDD505-2E9C-101B-9397-08002B2CF9AE}" pid="3" name="Creator">
    <vt:lpwstr>PDFium</vt:lpwstr>
  </property>
  <property fmtid="{D5CDD505-2E9C-101B-9397-08002B2CF9AE}" pid="4" name="LastSaved">
    <vt:filetime>2023-06-28T00:00:00Z</vt:filetime>
  </property>
</Properties>
</file>