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29" r:id="rId4"/>
    <p:sldId id="330" r:id="rId5"/>
    <p:sldId id="331" r:id="rId6"/>
    <p:sldId id="258" r:id="rId7"/>
    <p:sldId id="259" r:id="rId8"/>
    <p:sldId id="263" r:id="rId9"/>
    <p:sldId id="260" r:id="rId10"/>
    <p:sldId id="264" r:id="rId11"/>
    <p:sldId id="261" r:id="rId12"/>
    <p:sldId id="265" r:id="rId13"/>
    <p:sldId id="262" r:id="rId14"/>
    <p:sldId id="266" r:id="rId15"/>
    <p:sldId id="269" r:id="rId16"/>
    <p:sldId id="267" r:id="rId17"/>
    <p:sldId id="274" r:id="rId18"/>
    <p:sldId id="273" r:id="rId19"/>
    <p:sldId id="275" r:id="rId20"/>
    <p:sldId id="276" r:id="rId21"/>
    <p:sldId id="277" r:id="rId22"/>
    <p:sldId id="278" r:id="rId23"/>
    <p:sldId id="270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2" r:id="rId33"/>
    <p:sldId id="293" r:id="rId34"/>
    <p:sldId id="294" r:id="rId35"/>
    <p:sldId id="299" r:id="rId36"/>
    <p:sldId id="288" r:id="rId37"/>
    <p:sldId id="300" r:id="rId38"/>
    <p:sldId id="295" r:id="rId39"/>
    <p:sldId id="301" r:id="rId40"/>
    <p:sldId id="297" r:id="rId41"/>
    <p:sldId id="302" r:id="rId42"/>
    <p:sldId id="298" r:id="rId43"/>
    <p:sldId id="303" r:id="rId44"/>
    <p:sldId id="296" r:id="rId45"/>
    <p:sldId id="289" r:id="rId46"/>
    <p:sldId id="290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6" r:id="rId57"/>
    <p:sldId id="322" r:id="rId58"/>
    <p:sldId id="321" r:id="rId59"/>
    <p:sldId id="314" r:id="rId60"/>
    <p:sldId id="317" r:id="rId61"/>
    <p:sldId id="318" r:id="rId62"/>
    <p:sldId id="319" r:id="rId63"/>
    <p:sldId id="320" r:id="rId64"/>
    <p:sldId id="323" r:id="rId65"/>
    <p:sldId id="324" r:id="rId66"/>
    <p:sldId id="325" r:id="rId67"/>
    <p:sldId id="326" r:id="rId68"/>
    <p:sldId id="327" r:id="rId69"/>
    <p:sldId id="328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05" autoAdjust="0"/>
  </p:normalViewPr>
  <p:slideViewPr>
    <p:cSldViewPr snapToGrid="0" snapToObjects="1">
      <p:cViewPr varScale="1">
        <p:scale>
          <a:sx n="104" d="100"/>
          <a:sy n="104" d="100"/>
        </p:scale>
        <p:origin x="-12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printerSettings" Target="printerSettings/printerSettings1.bin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9A32-52C7-3949-846B-779B294BF36B}" type="datetimeFigureOut">
              <a:rPr lang="en-US" smtClean="0"/>
              <a:t>7/18/12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EAA8-120A-4E4E-9107-F78E7314C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2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9A32-52C7-3949-846B-779B294BF36B}" type="datetimeFigureOut">
              <a:rPr lang="en-US" smtClean="0"/>
              <a:t>7/18/12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EAA8-120A-4E4E-9107-F78E7314C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4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9A32-52C7-3949-846B-779B294BF36B}" type="datetimeFigureOut">
              <a:rPr lang="en-US" smtClean="0"/>
              <a:t>7/18/12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EAA8-120A-4E4E-9107-F78E7314C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4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9A32-52C7-3949-846B-779B294BF36B}" type="datetimeFigureOut">
              <a:rPr lang="en-US" smtClean="0"/>
              <a:t>7/18/12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EAA8-120A-4E4E-9107-F78E7314C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0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9A32-52C7-3949-846B-779B294BF36B}" type="datetimeFigureOut">
              <a:rPr lang="en-US" smtClean="0"/>
              <a:t>7/18/12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EAA8-120A-4E4E-9107-F78E7314C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4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9A32-52C7-3949-846B-779B294BF36B}" type="datetimeFigureOut">
              <a:rPr lang="en-US" smtClean="0"/>
              <a:t>7/18/12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EAA8-120A-4E4E-9107-F78E7314C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9A32-52C7-3949-846B-779B294BF36B}" type="datetimeFigureOut">
              <a:rPr lang="en-US" smtClean="0"/>
              <a:t>7/18/12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EAA8-120A-4E4E-9107-F78E7314C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3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9A32-52C7-3949-846B-779B294BF36B}" type="datetimeFigureOut">
              <a:rPr lang="en-US" smtClean="0"/>
              <a:t>7/18/12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EAA8-120A-4E4E-9107-F78E7314C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8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9A32-52C7-3949-846B-779B294BF36B}" type="datetimeFigureOut">
              <a:rPr lang="en-US" smtClean="0"/>
              <a:t>7/18/12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EAA8-120A-4E4E-9107-F78E7314C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9A32-52C7-3949-846B-779B294BF36B}" type="datetimeFigureOut">
              <a:rPr lang="en-US" smtClean="0"/>
              <a:t>7/18/12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EAA8-120A-4E4E-9107-F78E7314C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9A32-52C7-3949-846B-779B294BF36B}" type="datetimeFigureOut">
              <a:rPr lang="en-US" smtClean="0"/>
              <a:t>7/18/12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EAA8-120A-4E4E-9107-F78E7314C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3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B9A32-52C7-3949-846B-779B294BF36B}" type="datetimeFigureOut">
              <a:rPr lang="en-US" smtClean="0"/>
              <a:t>7/18/12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EEAA8-120A-4E4E-9107-F78E7314C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1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eetup.com/technex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joel.inpointform.net/software-development/mvvm-vs-mvp-vs-mvc-the-differences-explained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rohitghatol.github.com/SinglePageApplication/" TargetMode="Externa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rohitghatol.github.com/SinglePageApplication/" TargetMode="Externa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rohitghatol.github.com/SinglePageApplication/" TargetMode="External"/><Relationship Id="rId3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tml5please.com" TargetMode="External"/><Relationship Id="rId3" Type="http://schemas.openxmlformats.org/officeDocument/2006/relationships/hyperlink" Target="http://www.html5test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ss-lang.com/" TargetMode="External"/><Relationship Id="rId3" Type="http://schemas.openxmlformats.org/officeDocument/2006/relationships/hyperlink" Target="http://compass-style.org/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Single Page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Rohit </a:t>
            </a:r>
            <a:r>
              <a:rPr lang="en-US" dirty="0" smtClean="0"/>
              <a:t>Ghatol</a:t>
            </a:r>
          </a:p>
          <a:p>
            <a:r>
              <a:rPr lang="en-US" dirty="0" smtClean="0"/>
              <a:t>(Director of Engineering @ Synerzip)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smtClean="0">
                <a:hlinkClick r:id="rId2"/>
              </a:rPr>
              <a:t>TechNext</a:t>
            </a:r>
            <a:r>
              <a:rPr lang="en-US" dirty="0" smtClean="0"/>
              <a:t> on 21</a:t>
            </a:r>
            <a:r>
              <a:rPr lang="en-US" baseline="30000" dirty="0" smtClean="0"/>
              <a:t>st</a:t>
            </a:r>
            <a:r>
              <a:rPr lang="en-US" dirty="0" smtClean="0"/>
              <a:t> July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9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04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Faster UI</a:t>
            </a:r>
          </a:p>
          <a:p>
            <a:r>
              <a:rPr lang="en-US" dirty="0" smtClean="0"/>
              <a:t>More Interactive</a:t>
            </a:r>
          </a:p>
          <a:p>
            <a:r>
              <a:rPr lang="en-US" dirty="0" smtClean="0"/>
              <a:t>Can be made Offline</a:t>
            </a:r>
          </a:p>
          <a:p>
            <a:r>
              <a:rPr lang="en-US" dirty="0" smtClean="0"/>
              <a:t>UI is just another Client</a:t>
            </a:r>
          </a:p>
          <a:p>
            <a:r>
              <a:rPr lang="en-US" dirty="0" smtClean="0"/>
              <a:t>UI can have BI</a:t>
            </a:r>
          </a:p>
          <a:p>
            <a:r>
              <a:rPr lang="en-US" dirty="0" smtClean="0"/>
              <a:t>Perfect for HTML 5 Mobile apps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Bad for SEO</a:t>
            </a:r>
          </a:p>
          <a:p>
            <a:r>
              <a:rPr lang="en-US" dirty="0" smtClean="0"/>
              <a:t>More Complex to built</a:t>
            </a:r>
          </a:p>
          <a:p>
            <a:r>
              <a:rPr lang="en-US" dirty="0" smtClean="0"/>
              <a:t>Need JavaScript Skills</a:t>
            </a:r>
          </a:p>
          <a:p>
            <a:r>
              <a:rPr lang="en-US" dirty="0" smtClean="0"/>
              <a:t>Diff to choose JS lib</a:t>
            </a:r>
          </a:p>
          <a:p>
            <a:r>
              <a:rPr lang="en-US" dirty="0" smtClean="0"/>
              <a:t>Post </a:t>
            </a:r>
            <a:r>
              <a:rPr lang="en-US" dirty="0" err="1" smtClean="0"/>
              <a:t>Dev</a:t>
            </a:r>
            <a:r>
              <a:rPr lang="en-US" dirty="0" smtClean="0"/>
              <a:t> Optimization learning curve is involved</a:t>
            </a:r>
          </a:p>
        </p:txBody>
      </p:sp>
    </p:spTree>
    <p:extLst>
      <p:ext uri="{BB962C8B-B14F-4D97-AF65-F5344CB8AC3E}">
        <p14:creationId xmlns:p14="http://schemas.microsoft.com/office/powerpoint/2010/main" val="2492945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Typical Architecture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2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28444" y="5051342"/>
            <a:ext cx="4627656" cy="1255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28444" y="1772917"/>
            <a:ext cx="6992578" cy="27528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59844" y="1897903"/>
            <a:ext cx="992683" cy="5693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18057" y="1897903"/>
            <a:ext cx="1240836" cy="5693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95460" y="2598667"/>
            <a:ext cx="1365823" cy="44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91655" y="2959108"/>
            <a:ext cx="1365823" cy="430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44055" y="3313141"/>
            <a:ext cx="1365823" cy="409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Model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96693" y="1897903"/>
            <a:ext cx="992683" cy="5693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167757" y="2532081"/>
            <a:ext cx="992683" cy="5693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56038" y="3854206"/>
            <a:ext cx="1194175" cy="5693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Datastore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Up-Down Arrow 14"/>
          <p:cNvSpPr/>
          <p:nvPr/>
        </p:nvSpPr>
        <p:spPr>
          <a:xfrm>
            <a:off x="2004633" y="4350579"/>
            <a:ext cx="447894" cy="759159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-Down Arrow 15"/>
          <p:cNvSpPr/>
          <p:nvPr/>
        </p:nvSpPr>
        <p:spPr>
          <a:xfrm>
            <a:off x="2922562" y="3766610"/>
            <a:ext cx="447894" cy="1343128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167757" y="1897903"/>
            <a:ext cx="992683" cy="5693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218057" y="2543028"/>
            <a:ext cx="1240835" cy="569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04173" y="6371343"/>
            <a:ext cx="28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Restful Web Services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66209" y="1346663"/>
            <a:ext cx="28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553849" y="5378933"/>
            <a:ext cx="1240836" cy="569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APIs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057478" y="5378933"/>
            <a:ext cx="1240836" cy="569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CRUD APIs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538297" y="5378933"/>
            <a:ext cx="1240836" cy="569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108500" y="5043150"/>
            <a:ext cx="2212522" cy="1255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20371" y="6385710"/>
            <a:ext cx="169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402518" y="3854206"/>
            <a:ext cx="1194175" cy="5693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Local Storage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19605" y="3783001"/>
            <a:ext cx="1240835" cy="569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Sockets</a:t>
            </a:r>
            <a:endParaRPr lang="en-US" dirty="0"/>
          </a:p>
        </p:txBody>
      </p:sp>
      <p:sp>
        <p:nvSpPr>
          <p:cNvPr id="31" name="Up-Down Arrow 30"/>
          <p:cNvSpPr/>
          <p:nvPr/>
        </p:nvSpPr>
        <p:spPr>
          <a:xfrm>
            <a:off x="7317590" y="4350579"/>
            <a:ext cx="447894" cy="1028354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320371" y="5378933"/>
            <a:ext cx="1840069" cy="569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Notification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218057" y="3160781"/>
            <a:ext cx="1240835" cy="569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 APIs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538298" y="3153442"/>
            <a:ext cx="1240835" cy="569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Declarative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203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Different Aspects of SPA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90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JavaScript framework Category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8" name="Cloud Callout 17"/>
          <p:cNvSpPr/>
          <p:nvPr/>
        </p:nvSpPr>
        <p:spPr>
          <a:xfrm>
            <a:off x="906112" y="1912472"/>
            <a:ext cx="1643529" cy="1051858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HTML 5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9" name="Cloud Callout 18"/>
          <p:cNvSpPr/>
          <p:nvPr/>
        </p:nvSpPr>
        <p:spPr>
          <a:xfrm>
            <a:off x="4584630" y="1165412"/>
            <a:ext cx="1939364" cy="1494117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omic Sans MS"/>
                <a:cs typeface="Comic Sans MS"/>
              </a:rPr>
              <a:t>MVC</a:t>
            </a:r>
            <a:endParaRPr lang="en-US" sz="2800" dirty="0">
              <a:latin typeface="Comic Sans MS"/>
              <a:cs typeface="Comic Sans MS"/>
            </a:endParaRPr>
          </a:p>
        </p:txBody>
      </p:sp>
      <p:sp>
        <p:nvSpPr>
          <p:cNvPr id="20" name="Cloud Callout 19"/>
          <p:cNvSpPr/>
          <p:nvPr/>
        </p:nvSpPr>
        <p:spPr>
          <a:xfrm>
            <a:off x="5902442" y="1317812"/>
            <a:ext cx="1939364" cy="1494117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omic Sans MS"/>
                <a:cs typeface="Comic Sans MS"/>
              </a:rPr>
              <a:t>MVP</a:t>
            </a:r>
            <a:endParaRPr lang="en-US" sz="2800" dirty="0">
              <a:latin typeface="Comic Sans MS"/>
              <a:cs typeface="Comic Sans MS"/>
            </a:endParaRPr>
          </a:p>
        </p:txBody>
      </p:sp>
      <p:sp>
        <p:nvSpPr>
          <p:cNvPr id="21" name="Cloud Callout 20"/>
          <p:cNvSpPr/>
          <p:nvPr/>
        </p:nvSpPr>
        <p:spPr>
          <a:xfrm>
            <a:off x="7144053" y="1470212"/>
            <a:ext cx="2008909" cy="1494117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omic Sans MS"/>
                <a:cs typeface="Comic Sans MS"/>
              </a:rPr>
              <a:t>MVVM</a:t>
            </a:r>
            <a:endParaRPr lang="en-US" sz="2800" dirty="0">
              <a:latin typeface="Comic Sans MS"/>
              <a:cs typeface="Comic Sans MS"/>
            </a:endParaRPr>
          </a:p>
        </p:txBody>
      </p:sp>
      <p:sp>
        <p:nvSpPr>
          <p:cNvPr id="22" name="Cloud Callout 21"/>
          <p:cNvSpPr/>
          <p:nvPr/>
        </p:nvSpPr>
        <p:spPr>
          <a:xfrm>
            <a:off x="690959" y="3490259"/>
            <a:ext cx="2023035" cy="1051858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Micro Template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3" name="Cloud Callout 22"/>
          <p:cNvSpPr/>
          <p:nvPr/>
        </p:nvSpPr>
        <p:spPr>
          <a:xfrm>
            <a:off x="2845477" y="2366681"/>
            <a:ext cx="1332754" cy="905435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AMD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4" name="Cloud Callout 23"/>
          <p:cNvSpPr/>
          <p:nvPr/>
        </p:nvSpPr>
        <p:spPr>
          <a:xfrm>
            <a:off x="2982935" y="3936999"/>
            <a:ext cx="2023035" cy="1210235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Routers &amp; History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5" name="Cloud Callout 24"/>
          <p:cNvSpPr/>
          <p:nvPr/>
        </p:nvSpPr>
        <p:spPr>
          <a:xfrm>
            <a:off x="4796794" y="2851523"/>
            <a:ext cx="2608729" cy="1277471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mic Sans MS"/>
                <a:cs typeface="Comic Sans MS"/>
              </a:rPr>
              <a:t>Data Bound Views</a:t>
            </a:r>
            <a:endParaRPr lang="en-US" sz="2400" dirty="0">
              <a:latin typeface="Comic Sans MS"/>
              <a:cs typeface="Comic Sans MS"/>
            </a:endParaRPr>
          </a:p>
        </p:txBody>
      </p:sp>
      <p:sp>
        <p:nvSpPr>
          <p:cNvPr id="27" name="Cloud Callout 26"/>
          <p:cNvSpPr/>
          <p:nvPr/>
        </p:nvSpPr>
        <p:spPr>
          <a:xfrm>
            <a:off x="3309401" y="5525248"/>
            <a:ext cx="1737659" cy="1081742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mic Sans MS"/>
                <a:cs typeface="Comic Sans MS"/>
              </a:rPr>
              <a:t>DOM Manipulation</a:t>
            </a:r>
            <a:endParaRPr lang="en-US" sz="1600" dirty="0">
              <a:latin typeface="Comic Sans MS"/>
              <a:cs typeface="Comic Sans MS"/>
            </a:endParaRPr>
          </a:p>
        </p:txBody>
      </p:sp>
      <p:sp>
        <p:nvSpPr>
          <p:cNvPr id="28" name="Cloud Callout 27"/>
          <p:cNvSpPr/>
          <p:nvPr/>
        </p:nvSpPr>
        <p:spPr>
          <a:xfrm>
            <a:off x="6976036" y="3874828"/>
            <a:ext cx="2176927" cy="881687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mic Sans MS"/>
                <a:cs typeface="Comic Sans MS"/>
              </a:rPr>
              <a:t>CSS Optimization</a:t>
            </a:r>
            <a:endParaRPr lang="en-US" sz="1600" dirty="0">
              <a:latin typeface="Comic Sans MS"/>
              <a:cs typeface="Comic Sans MS"/>
            </a:endParaRPr>
          </a:p>
        </p:txBody>
      </p:sp>
      <p:sp>
        <p:nvSpPr>
          <p:cNvPr id="29" name="Cloud Callout 28"/>
          <p:cNvSpPr/>
          <p:nvPr/>
        </p:nvSpPr>
        <p:spPr>
          <a:xfrm>
            <a:off x="5047061" y="4353858"/>
            <a:ext cx="2027588" cy="1081742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mic Sans MS"/>
                <a:cs typeface="Comic Sans MS"/>
              </a:rPr>
              <a:t>Declarative UI</a:t>
            </a:r>
            <a:endParaRPr lang="en-US" sz="1600" dirty="0">
              <a:latin typeface="Comic Sans MS"/>
              <a:cs typeface="Comic Sans MS"/>
            </a:endParaRPr>
          </a:p>
        </p:txBody>
      </p:sp>
      <p:sp>
        <p:nvSpPr>
          <p:cNvPr id="30" name="Cloud Callout 29"/>
          <p:cNvSpPr/>
          <p:nvPr/>
        </p:nvSpPr>
        <p:spPr>
          <a:xfrm>
            <a:off x="5238377" y="5677648"/>
            <a:ext cx="1737659" cy="1081742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mic Sans MS"/>
                <a:cs typeface="Comic Sans MS"/>
              </a:rPr>
              <a:t>Mobile Apps</a:t>
            </a:r>
            <a:endParaRPr lang="en-US" sz="1600" dirty="0">
              <a:latin typeface="Comic Sans MS"/>
              <a:cs typeface="Comic Sans MS"/>
            </a:endParaRPr>
          </a:p>
        </p:txBody>
      </p:sp>
      <p:sp>
        <p:nvSpPr>
          <p:cNvPr id="31" name="Cloud Callout 30"/>
          <p:cNvSpPr/>
          <p:nvPr/>
        </p:nvSpPr>
        <p:spPr>
          <a:xfrm>
            <a:off x="7128436" y="5147234"/>
            <a:ext cx="1907902" cy="1081742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mic Sans MS"/>
                <a:cs typeface="Comic Sans MS"/>
              </a:rPr>
              <a:t>Production Packaging</a:t>
            </a:r>
            <a:endParaRPr lang="en-US" sz="1600" dirty="0">
              <a:latin typeface="Comic Sans MS"/>
              <a:cs typeface="Comic Sans MS"/>
            </a:endParaRPr>
          </a:p>
        </p:txBody>
      </p:sp>
      <p:sp>
        <p:nvSpPr>
          <p:cNvPr id="17" name="Cloud Callout 16"/>
          <p:cNvSpPr/>
          <p:nvPr/>
        </p:nvSpPr>
        <p:spPr>
          <a:xfrm>
            <a:off x="1245276" y="4984377"/>
            <a:ext cx="1737659" cy="1081742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mic Sans MS"/>
                <a:cs typeface="Comic Sans MS"/>
              </a:rPr>
              <a:t>Class System</a:t>
            </a:r>
            <a:endParaRPr lang="en-US" sz="16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048251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Callout 6"/>
          <p:cNvSpPr/>
          <p:nvPr/>
        </p:nvSpPr>
        <p:spPr>
          <a:xfrm>
            <a:off x="2924079" y="2020728"/>
            <a:ext cx="3396978" cy="2227655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Comic Sans MS"/>
                <a:cs typeface="Comic Sans MS"/>
              </a:rPr>
              <a:t>Class System</a:t>
            </a:r>
            <a:endParaRPr lang="en-US" sz="4400" dirty="0"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91205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Test your JavaScript Skills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4F81BD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f</a:t>
            </a:r>
            <a:r>
              <a:rPr lang="en-US" dirty="0" smtClean="0">
                <a:latin typeface="Comic Sans MS"/>
                <a:cs typeface="Comic Sans MS"/>
              </a:rPr>
              <a:t>unction foo(){</a:t>
            </a:r>
          </a:p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    bar = “hello”;</a:t>
            </a:r>
          </a:p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}</a:t>
            </a:r>
            <a:endParaRPr lang="en-US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f</a:t>
            </a:r>
            <a:r>
              <a:rPr lang="en-US" dirty="0" smtClean="0">
                <a:latin typeface="Comic Sans MS"/>
                <a:cs typeface="Comic Sans MS"/>
              </a:rPr>
              <a:t>oo();</a:t>
            </a:r>
            <a:endParaRPr lang="en-US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a</a:t>
            </a:r>
            <a:r>
              <a:rPr lang="en-US" dirty="0" smtClean="0">
                <a:latin typeface="Comic Sans MS"/>
                <a:cs typeface="Comic Sans MS"/>
              </a:rPr>
              <a:t>lert(bar);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24033" y="2788458"/>
            <a:ext cx="2978050" cy="11533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mic Sans MS"/>
                <a:cs typeface="Comic Sans MS"/>
              </a:rPr>
              <a:t>Hello</a:t>
            </a:r>
            <a:endParaRPr lang="en-US" sz="4000" dirty="0">
              <a:latin typeface="Comic Sans MS"/>
              <a:cs typeface="Comic Sans MS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021845" y="3576817"/>
            <a:ext cx="3999929" cy="1474525"/>
          </a:xfrm>
          <a:prstGeom prst="wedgeRoundRectCallout">
            <a:avLst>
              <a:gd name="adj1" fmla="val -85398"/>
              <a:gd name="adj2" fmla="val -10093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Any things without an </a:t>
            </a:r>
            <a:r>
              <a:rPr lang="en-US" sz="2400" dirty="0" err="1" smtClean="0"/>
              <a:t>var</a:t>
            </a:r>
            <a:r>
              <a:rPr lang="en-US" sz="2400" dirty="0" smtClean="0"/>
              <a:t> is a global variable.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196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Comic Sans MS"/>
                <a:cs typeface="Comic Sans MS"/>
              </a:rPr>
              <a:t>Key thing about JavaScript</a:t>
            </a:r>
            <a:endParaRPr lang="en-US" u="sng" dirty="0">
              <a:latin typeface="Comic Sans MS"/>
              <a:cs typeface="Comic Sans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573" y="1995747"/>
            <a:ext cx="8453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omic Sans MS"/>
                <a:cs typeface="Comic Sans MS"/>
              </a:rPr>
              <a:t>JavaScript is an Object Oriented Language!</a:t>
            </a:r>
            <a:endParaRPr lang="en-US" sz="4000" dirty="0">
              <a:latin typeface="Comic Sans MS"/>
              <a:cs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573" y="4096658"/>
            <a:ext cx="8453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omic Sans MS"/>
                <a:cs typeface="Comic Sans MS"/>
              </a:rPr>
              <a:t>But JavaScript does not have any classes!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77433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Defining Classes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26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Single Page Application</a:t>
            </a:r>
          </a:p>
          <a:p>
            <a:r>
              <a:rPr lang="en-US" dirty="0" smtClean="0"/>
              <a:t>Pros and Cons</a:t>
            </a:r>
          </a:p>
          <a:p>
            <a:r>
              <a:rPr lang="en-US" dirty="0" smtClean="0"/>
              <a:t>Typical Architecture</a:t>
            </a:r>
          </a:p>
          <a:p>
            <a:r>
              <a:rPr lang="en-US" dirty="0" smtClean="0"/>
              <a:t>Different Aspects of Single Page Applications</a:t>
            </a:r>
          </a:p>
          <a:p>
            <a:r>
              <a:rPr lang="en-US" dirty="0" smtClean="0"/>
              <a:t>What Frameworks fit where?</a:t>
            </a:r>
          </a:p>
          <a:p>
            <a:r>
              <a:rPr lang="en-US" dirty="0" smtClean="0"/>
              <a:t>Development Life Cycle </a:t>
            </a:r>
          </a:p>
          <a:p>
            <a:r>
              <a:rPr lang="en-US" dirty="0" smtClean="0"/>
              <a:t>Future Developments to Watch out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622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Function Approach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4F81BD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function Animal(){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    </a:t>
            </a:r>
            <a:r>
              <a:rPr lang="en-US" dirty="0" err="1" smtClean="0">
                <a:latin typeface="Comic Sans MS"/>
                <a:cs typeface="Comic Sans MS"/>
              </a:rPr>
              <a:t>this.name</a:t>
            </a:r>
            <a:r>
              <a:rPr lang="en-US" dirty="0">
                <a:latin typeface="Comic Sans MS"/>
                <a:cs typeface="Comic Sans MS"/>
              </a:rPr>
              <a:t>="cat";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    </a:t>
            </a:r>
            <a:r>
              <a:rPr lang="en-US" dirty="0" err="1">
                <a:latin typeface="Comic Sans MS"/>
                <a:cs typeface="Comic Sans MS"/>
              </a:rPr>
              <a:t>this.getInfo</a:t>
            </a:r>
            <a:r>
              <a:rPr lang="en-US" dirty="0">
                <a:latin typeface="Comic Sans MS"/>
                <a:cs typeface="Comic Sans MS"/>
              </a:rPr>
              <a:t> = function(){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        return </a:t>
            </a:r>
            <a:r>
              <a:rPr lang="en-US" dirty="0" err="1" smtClean="0">
                <a:latin typeface="Comic Sans MS"/>
                <a:cs typeface="Comic Sans MS"/>
              </a:rPr>
              <a:t>this.name</a:t>
            </a:r>
            <a:r>
              <a:rPr lang="en-US" dirty="0">
                <a:latin typeface="Comic Sans MS"/>
                <a:cs typeface="Comic Sans M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}</a:t>
            </a:r>
          </a:p>
          <a:p>
            <a:pPr marL="0" indent="0">
              <a:buNone/>
            </a:pPr>
            <a:endParaRPr lang="en-US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dirty="0" err="1">
                <a:latin typeface="Comic Sans MS"/>
                <a:cs typeface="Comic Sans MS"/>
              </a:rPr>
              <a:t>var</a:t>
            </a:r>
            <a:r>
              <a:rPr lang="en-US" dirty="0">
                <a:latin typeface="Comic Sans MS"/>
                <a:cs typeface="Comic Sans MS"/>
              </a:rPr>
              <a:t> </a:t>
            </a:r>
            <a:r>
              <a:rPr lang="en-US" dirty="0" err="1">
                <a:latin typeface="Comic Sans MS"/>
                <a:cs typeface="Comic Sans MS"/>
              </a:rPr>
              <a:t>anim</a:t>
            </a:r>
            <a:r>
              <a:rPr lang="en-US" dirty="0">
                <a:latin typeface="Comic Sans MS"/>
                <a:cs typeface="Comic Sans MS"/>
              </a:rPr>
              <a:t> = new Animal();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alert(</a:t>
            </a:r>
            <a:r>
              <a:rPr lang="en-US" dirty="0" err="1">
                <a:latin typeface="Comic Sans MS"/>
                <a:cs typeface="Comic Sans MS"/>
              </a:rPr>
              <a:t>anim.name</a:t>
            </a:r>
            <a:r>
              <a:rPr lang="en-US" dirty="0">
                <a:latin typeface="Comic Sans MS"/>
                <a:cs typeface="Comic Sans M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alert(</a:t>
            </a:r>
            <a:r>
              <a:rPr lang="en-US" dirty="0" err="1">
                <a:latin typeface="Comic Sans MS"/>
                <a:cs typeface="Comic Sans MS"/>
              </a:rPr>
              <a:t>anim.getInfo</a:t>
            </a:r>
            <a:r>
              <a:rPr lang="en-US" dirty="0">
                <a:latin typeface="Comic Sans MS"/>
                <a:cs typeface="Comic Sans MS"/>
              </a:rPr>
              <a:t>());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24033" y="2788458"/>
            <a:ext cx="2978050" cy="11533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mic Sans MS"/>
                <a:cs typeface="Comic Sans MS"/>
              </a:rPr>
              <a:t>cat</a:t>
            </a:r>
            <a:endParaRPr lang="en-US" sz="4000" dirty="0">
              <a:latin typeface="Comic Sans MS"/>
              <a:cs typeface="Comic Sans M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76433" y="2940858"/>
            <a:ext cx="2978050" cy="11533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mic Sans MS"/>
                <a:cs typeface="Comic Sans MS"/>
              </a:rPr>
              <a:t>cat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530515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Prototype Approach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4F81BD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function Animal(){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    </a:t>
            </a:r>
            <a:r>
              <a:rPr lang="en-US" dirty="0" err="1">
                <a:latin typeface="Comic Sans MS"/>
                <a:cs typeface="Comic Sans MS"/>
              </a:rPr>
              <a:t>this.name</a:t>
            </a:r>
            <a:r>
              <a:rPr lang="en-US" dirty="0">
                <a:latin typeface="Comic Sans MS"/>
                <a:cs typeface="Comic Sans MS"/>
              </a:rPr>
              <a:t>="cat";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mic Sans MS"/>
                <a:cs typeface="Comic Sans MS"/>
              </a:rPr>
              <a:t>Animal.prototype.getInfo</a:t>
            </a:r>
            <a:r>
              <a:rPr lang="en-US" dirty="0">
                <a:latin typeface="Comic Sans MS"/>
                <a:cs typeface="Comic Sans MS"/>
              </a:rPr>
              <a:t> = function(){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    return </a:t>
            </a:r>
            <a:r>
              <a:rPr lang="en-US" dirty="0" err="1">
                <a:latin typeface="Comic Sans MS"/>
                <a:cs typeface="Comic Sans MS"/>
              </a:rPr>
              <a:t>this.name</a:t>
            </a:r>
            <a:r>
              <a:rPr lang="en-US" dirty="0">
                <a:latin typeface="Comic Sans MS"/>
                <a:cs typeface="Comic Sans M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}</a:t>
            </a:r>
          </a:p>
          <a:p>
            <a:pPr marL="0" indent="0">
              <a:buNone/>
            </a:pPr>
            <a:endParaRPr lang="en-US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dirty="0" err="1">
                <a:latin typeface="Comic Sans MS"/>
                <a:cs typeface="Comic Sans MS"/>
              </a:rPr>
              <a:t>var</a:t>
            </a:r>
            <a:r>
              <a:rPr lang="en-US" dirty="0">
                <a:latin typeface="Comic Sans MS"/>
                <a:cs typeface="Comic Sans MS"/>
              </a:rPr>
              <a:t> </a:t>
            </a:r>
            <a:r>
              <a:rPr lang="en-US" dirty="0" err="1">
                <a:latin typeface="Comic Sans MS"/>
                <a:cs typeface="Comic Sans MS"/>
              </a:rPr>
              <a:t>anim</a:t>
            </a:r>
            <a:r>
              <a:rPr lang="en-US" dirty="0">
                <a:latin typeface="Comic Sans MS"/>
                <a:cs typeface="Comic Sans MS"/>
              </a:rPr>
              <a:t> = new Animal();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alert(</a:t>
            </a:r>
            <a:r>
              <a:rPr lang="en-US" dirty="0" err="1">
                <a:latin typeface="Comic Sans MS"/>
                <a:cs typeface="Comic Sans MS"/>
              </a:rPr>
              <a:t>anim.name</a:t>
            </a:r>
            <a:r>
              <a:rPr lang="en-US" dirty="0">
                <a:latin typeface="Comic Sans MS"/>
                <a:cs typeface="Comic Sans M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alert(</a:t>
            </a:r>
            <a:r>
              <a:rPr lang="en-US" dirty="0" err="1">
                <a:latin typeface="Comic Sans MS"/>
                <a:cs typeface="Comic Sans MS"/>
              </a:rPr>
              <a:t>anim.getInfo</a:t>
            </a:r>
            <a:r>
              <a:rPr lang="en-US" dirty="0">
                <a:latin typeface="Comic Sans MS"/>
                <a:cs typeface="Comic Sans MS"/>
              </a:rPr>
              <a:t>());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24033" y="2788458"/>
            <a:ext cx="2978050" cy="11533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mic Sans MS"/>
                <a:cs typeface="Comic Sans MS"/>
              </a:rPr>
              <a:t>cat</a:t>
            </a:r>
            <a:endParaRPr lang="en-US" sz="4000" dirty="0">
              <a:latin typeface="Comic Sans MS"/>
              <a:cs typeface="Comic Sans M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76433" y="2940858"/>
            <a:ext cx="2978050" cy="11533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mic Sans MS"/>
                <a:cs typeface="Comic Sans MS"/>
              </a:rPr>
              <a:t>cat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59586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Closure Approach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4F81BD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function Animal(){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    </a:t>
            </a:r>
            <a:r>
              <a:rPr lang="en-US" dirty="0" err="1">
                <a:latin typeface="Comic Sans MS"/>
                <a:cs typeface="Comic Sans MS"/>
              </a:rPr>
              <a:t>var</a:t>
            </a:r>
            <a:r>
              <a:rPr lang="en-US" dirty="0">
                <a:latin typeface="Comic Sans MS"/>
                <a:cs typeface="Comic Sans MS"/>
              </a:rPr>
              <a:t> name="cat";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    </a:t>
            </a:r>
            <a:r>
              <a:rPr lang="en-US" dirty="0" err="1">
                <a:latin typeface="Comic Sans MS"/>
                <a:cs typeface="Comic Sans MS"/>
              </a:rPr>
              <a:t>this.getInfo</a:t>
            </a:r>
            <a:r>
              <a:rPr lang="en-US" dirty="0">
                <a:latin typeface="Comic Sans MS"/>
                <a:cs typeface="Comic Sans MS"/>
              </a:rPr>
              <a:t> = function(){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        return name;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}</a:t>
            </a:r>
          </a:p>
          <a:p>
            <a:pPr marL="0" indent="0">
              <a:buNone/>
            </a:pPr>
            <a:endParaRPr lang="en-US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dirty="0" err="1">
                <a:latin typeface="Comic Sans MS"/>
                <a:cs typeface="Comic Sans MS"/>
              </a:rPr>
              <a:t>var</a:t>
            </a:r>
            <a:r>
              <a:rPr lang="en-US" dirty="0">
                <a:latin typeface="Comic Sans MS"/>
                <a:cs typeface="Comic Sans MS"/>
              </a:rPr>
              <a:t> </a:t>
            </a:r>
            <a:r>
              <a:rPr lang="en-US" dirty="0" err="1">
                <a:latin typeface="Comic Sans MS"/>
                <a:cs typeface="Comic Sans MS"/>
              </a:rPr>
              <a:t>anim</a:t>
            </a:r>
            <a:r>
              <a:rPr lang="en-US" dirty="0">
                <a:latin typeface="Comic Sans MS"/>
                <a:cs typeface="Comic Sans MS"/>
              </a:rPr>
              <a:t> = new Animal();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alert(</a:t>
            </a:r>
            <a:r>
              <a:rPr lang="en-US" dirty="0" err="1">
                <a:latin typeface="Comic Sans MS"/>
                <a:cs typeface="Comic Sans MS"/>
              </a:rPr>
              <a:t>anim.name</a:t>
            </a:r>
            <a:r>
              <a:rPr lang="en-US" dirty="0">
                <a:latin typeface="Comic Sans MS"/>
                <a:cs typeface="Comic Sans M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alert(</a:t>
            </a:r>
            <a:r>
              <a:rPr lang="en-US" dirty="0" err="1">
                <a:latin typeface="Comic Sans MS"/>
                <a:cs typeface="Comic Sans MS"/>
              </a:rPr>
              <a:t>anim.getInfo</a:t>
            </a:r>
            <a:r>
              <a:rPr lang="en-US" dirty="0">
                <a:latin typeface="Comic Sans MS"/>
                <a:cs typeface="Comic Sans MS"/>
              </a:rPr>
              <a:t>());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24033" y="2788458"/>
            <a:ext cx="2978050" cy="11533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mic Sans MS"/>
                <a:cs typeface="Comic Sans MS"/>
              </a:rPr>
              <a:t>undefined</a:t>
            </a:r>
            <a:endParaRPr lang="en-US" sz="4000" dirty="0">
              <a:latin typeface="Comic Sans MS"/>
              <a:cs typeface="Comic Sans M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76433" y="2940857"/>
            <a:ext cx="2978050" cy="11533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mic Sans MS"/>
                <a:cs typeface="Comic Sans MS"/>
              </a:rPr>
              <a:t>cat</a:t>
            </a:r>
            <a:endParaRPr lang="en-US" sz="4000" dirty="0">
              <a:latin typeface="Comic Sans MS"/>
              <a:cs typeface="Comic Sans MS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437843" y="1658596"/>
            <a:ext cx="1518222" cy="910872"/>
          </a:xfrm>
          <a:prstGeom prst="wedgeRoundRectCallout">
            <a:avLst>
              <a:gd name="adj1" fmla="val -238141"/>
              <a:gd name="adj2" fmla="val 1281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Private </a:t>
            </a:r>
            <a:r>
              <a:rPr lang="en-US" dirty="0" smtClean="0">
                <a:latin typeface="Comic Sans MS"/>
                <a:cs typeface="Comic Sans MS"/>
                <a:sym typeface="Wingdings"/>
              </a:rPr>
              <a:t></a:t>
            </a:r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59586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2" animBg="1"/>
      <p:bldP spid="4" grpId="3" animBg="1"/>
      <p:bldP spid="5" grpId="2" animBg="1"/>
      <p:bldP spid="5" grpId="3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0"/>
            <a:ext cx="5977515" cy="685800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 rot="19856394">
            <a:off x="5308761" y="4408975"/>
            <a:ext cx="3839349" cy="97815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mic Sans MS"/>
                <a:cs typeface="Comic Sans MS"/>
              </a:rPr>
              <a:t>The JavaScript book I like </a:t>
            </a:r>
            <a:r>
              <a:rPr lang="en-US" sz="2400" dirty="0" smtClean="0">
                <a:latin typeface="Comic Sans MS"/>
                <a:cs typeface="Comic Sans MS"/>
                <a:sym typeface="Wingdings"/>
              </a:rPr>
              <a:t> !</a:t>
            </a:r>
            <a:endParaRPr lang="en-US" sz="2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102671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Class Systems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Framework define their own Class Systems</a:t>
            </a:r>
          </a:p>
          <a:p>
            <a:r>
              <a:rPr lang="en-US" dirty="0" smtClean="0">
                <a:latin typeface="Comic Sans MS"/>
                <a:cs typeface="Comic Sans MS"/>
              </a:rPr>
              <a:t>Own ways of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Inheritance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Abstractions</a:t>
            </a:r>
          </a:p>
          <a:p>
            <a:pPr lvl="1"/>
            <a:endParaRPr lang="en-US" dirty="0">
              <a:latin typeface="Comic Sans MS"/>
              <a:cs typeface="Comic Sans MS"/>
            </a:endParaRPr>
          </a:p>
          <a:p>
            <a:pPr lvl="1"/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Lets see some examples! </a:t>
            </a:r>
            <a:r>
              <a:rPr lang="en-US" dirty="0" smtClean="0">
                <a:latin typeface="Comic Sans MS"/>
                <a:cs typeface="Comic Sans MS"/>
                <a:sym typeface="Wingdings"/>
              </a:rPr>
              <a:t></a:t>
            </a:r>
            <a:endParaRPr lang="en-US" dirty="0" smtClean="0">
              <a:latin typeface="Comic Sans MS"/>
              <a:cs typeface="Comic Sans MS"/>
            </a:endParaRPr>
          </a:p>
          <a:p>
            <a:pPr lvl="1"/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3851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Backbone Model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4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Person </a:t>
            </a:r>
            <a:r>
              <a:rPr lang="en-US" dirty="0"/>
              <a:t>= </a:t>
            </a:r>
            <a:r>
              <a:rPr lang="en-US" dirty="0" err="1"/>
              <a:t>Backbone.Model.extend</a:t>
            </a:r>
            <a:r>
              <a:rPr lang="en-US" dirty="0"/>
              <a:t>({</a:t>
            </a:r>
          </a:p>
          <a:p>
            <a:pPr marL="0" indent="0">
              <a:buNone/>
            </a:pPr>
            <a:r>
              <a:rPr lang="en-US" dirty="0"/>
              <a:t>    initialize: function(){</a:t>
            </a:r>
          </a:p>
          <a:p>
            <a:pPr marL="0" indent="0">
              <a:buNone/>
            </a:pPr>
            <a:r>
              <a:rPr lang="en-US" dirty="0"/>
              <a:t>        alert("Welcome to this world");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person = new Person({ name: "Thomas", age: 67})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4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Sencha’s</a:t>
            </a:r>
            <a:r>
              <a:rPr lang="en-US" dirty="0" smtClean="0"/>
              <a:t> Class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Ext.define</a:t>
            </a:r>
            <a:r>
              <a:rPr lang="en-US" dirty="0"/>
              <a:t>('</a:t>
            </a:r>
            <a:r>
              <a:rPr lang="en-US" dirty="0" err="1"/>
              <a:t>FirstApp.model.Place</a:t>
            </a:r>
            <a:r>
              <a:rPr lang="en-US" dirty="0"/>
              <a:t>',{</a:t>
            </a:r>
          </a:p>
          <a:p>
            <a:pPr marL="0" indent="0">
              <a:buNone/>
            </a:pPr>
            <a:r>
              <a:rPr lang="en-US" dirty="0"/>
              <a:t>    extend:'</a:t>
            </a:r>
            <a:r>
              <a:rPr lang="en-US" dirty="0" err="1"/>
              <a:t>Ext.data.Model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config</a:t>
            </a:r>
            <a:r>
              <a:rPr lang="en-US" dirty="0"/>
              <a:t>:{</a:t>
            </a:r>
          </a:p>
          <a:p>
            <a:pPr marL="0" indent="0">
              <a:buNone/>
            </a:pPr>
            <a:r>
              <a:rPr lang="en-US" dirty="0"/>
              <a:t>        fields:['id','</a:t>
            </a:r>
            <a:r>
              <a:rPr lang="en-US" dirty="0" err="1"/>
              <a:t>recordId</a:t>
            </a:r>
            <a:r>
              <a:rPr lang="en-US" dirty="0"/>
              <a:t>','</a:t>
            </a:r>
            <a:r>
              <a:rPr lang="en-US" dirty="0" err="1"/>
              <a:t>name','icon','vicinity</a:t>
            </a:r>
            <a:r>
              <a:rPr lang="en-US" dirty="0"/>
              <a:t>']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51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Callout 3"/>
          <p:cNvSpPr/>
          <p:nvPr/>
        </p:nvSpPr>
        <p:spPr>
          <a:xfrm>
            <a:off x="1091260" y="786543"/>
            <a:ext cx="3147736" cy="2135092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MVC</a:t>
            </a:r>
            <a:endParaRPr lang="en-US" sz="4400" dirty="0"/>
          </a:p>
        </p:txBody>
      </p:sp>
      <p:sp>
        <p:nvSpPr>
          <p:cNvPr id="5" name="Cloud Callout 4"/>
          <p:cNvSpPr/>
          <p:nvPr/>
        </p:nvSpPr>
        <p:spPr>
          <a:xfrm>
            <a:off x="2997384" y="2369670"/>
            <a:ext cx="3147736" cy="2135092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MVP</a:t>
            </a:r>
            <a:endParaRPr lang="en-US" sz="4400" dirty="0"/>
          </a:p>
        </p:txBody>
      </p:sp>
      <p:sp>
        <p:nvSpPr>
          <p:cNvPr id="6" name="Cloud Callout 5"/>
          <p:cNvSpPr/>
          <p:nvPr/>
        </p:nvSpPr>
        <p:spPr>
          <a:xfrm>
            <a:off x="5479850" y="3733808"/>
            <a:ext cx="3147736" cy="2135092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MVVM</a:t>
            </a:r>
            <a:endParaRPr lang="en-US" sz="4400" dirty="0"/>
          </a:p>
        </p:txBody>
      </p:sp>
      <p:sp>
        <p:nvSpPr>
          <p:cNvPr id="2" name="Rectangle 1"/>
          <p:cNvSpPr/>
          <p:nvPr/>
        </p:nvSpPr>
        <p:spPr>
          <a:xfrm>
            <a:off x="43795" y="6488668"/>
            <a:ext cx="100582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Reference - </a:t>
            </a:r>
            <a:r>
              <a:rPr lang="en-US" sz="1200" dirty="0" smtClean="0">
                <a:hlinkClick r:id="rId2"/>
              </a:rPr>
              <a:t>http</a:t>
            </a:r>
            <a:r>
              <a:rPr lang="en-US" sz="1200" dirty="0">
                <a:hlinkClick r:id="rId2"/>
              </a:rPr>
              <a:t>://joel.inpointform.net/software-development/mvvm-vs-mvp-vs-mvc-the-differences-explained</a:t>
            </a:r>
            <a:r>
              <a:rPr lang="en-US" sz="1200" dirty="0" smtClean="0">
                <a:hlinkClick r:id="rId2"/>
              </a:rPr>
              <a:t>/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460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Model View Controller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39919" y="1781109"/>
            <a:ext cx="1591213" cy="9197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View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39919" y="4721074"/>
            <a:ext cx="1591213" cy="919754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mic Sans MS"/>
                <a:cs typeface="Comic Sans MS"/>
              </a:rPr>
              <a:t>Model</a:t>
            </a:r>
            <a:endParaRPr lang="en-US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62586" y="3341443"/>
            <a:ext cx="1591213" cy="91975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mic Sans MS"/>
                <a:cs typeface="Comic Sans MS"/>
              </a:rPr>
              <a:t>Controller</a:t>
            </a:r>
            <a:endParaRPr lang="en-US" b="1" dirty="0">
              <a:latin typeface="Comic Sans MS"/>
              <a:cs typeface="Comic Sans MS"/>
            </a:endParaRPr>
          </a:p>
        </p:txBody>
      </p:sp>
      <p:cxnSp>
        <p:nvCxnSpPr>
          <p:cNvPr id="7" name="Curved Connector 6"/>
          <p:cNvCxnSpPr>
            <a:stCxn id="4" idx="3"/>
            <a:endCxn id="3" idx="3"/>
          </p:cNvCxnSpPr>
          <p:nvPr/>
        </p:nvCxnSpPr>
        <p:spPr>
          <a:xfrm flipV="1">
            <a:off x="5831132" y="2240986"/>
            <a:ext cx="12700" cy="2939965"/>
          </a:xfrm>
          <a:prstGeom prst="curvedConnector3">
            <a:avLst>
              <a:gd name="adj1" fmla="val 11685457"/>
            </a:avLst>
          </a:prstGeom>
          <a:ln w="38100" cmpd="sng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15928" y="3474623"/>
            <a:ext cx="115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Fires Event</a:t>
            </a:r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11" name="Curved Connector 10"/>
          <p:cNvCxnSpPr>
            <a:stCxn id="3" idx="1"/>
            <a:endCxn id="5" idx="0"/>
          </p:cNvCxnSpPr>
          <p:nvPr/>
        </p:nvCxnSpPr>
        <p:spPr>
          <a:xfrm rot="10800000" flipV="1">
            <a:off x="2758193" y="2240985"/>
            <a:ext cx="1481726" cy="1100457"/>
          </a:xfrm>
          <a:prstGeom prst="curvedConnector2">
            <a:avLst/>
          </a:prstGeom>
          <a:ln w="3810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69150" y="2104191"/>
            <a:ext cx="1284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Passes Calls to</a:t>
            </a:r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15" name="Curved Connector 14"/>
          <p:cNvCxnSpPr>
            <a:stCxn id="5" idx="2"/>
            <a:endCxn id="4" idx="1"/>
          </p:cNvCxnSpPr>
          <p:nvPr/>
        </p:nvCxnSpPr>
        <p:spPr>
          <a:xfrm rot="16200000" flipH="1">
            <a:off x="3039179" y="3980211"/>
            <a:ext cx="919754" cy="1481726"/>
          </a:xfrm>
          <a:prstGeom prst="curvedConnector2">
            <a:avLst/>
          </a:prstGeom>
          <a:ln w="3810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71762" y="4996285"/>
            <a:ext cx="128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Modifies</a:t>
            </a:r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766379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Model View Presenter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39919" y="1781109"/>
            <a:ext cx="1591213" cy="9197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View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39919" y="4721074"/>
            <a:ext cx="1591213" cy="919754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mic Sans MS"/>
                <a:cs typeface="Comic Sans MS"/>
              </a:rPr>
              <a:t>Model</a:t>
            </a:r>
            <a:endParaRPr lang="en-US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2586" y="3341443"/>
            <a:ext cx="1591213" cy="91975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mic Sans MS"/>
                <a:cs typeface="Comic Sans MS"/>
              </a:rPr>
              <a:t>Presenter</a:t>
            </a:r>
            <a:endParaRPr lang="en-US" b="1" dirty="0">
              <a:latin typeface="Comic Sans MS"/>
              <a:cs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35526" y="3938031"/>
            <a:ext cx="115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Fires Event</a:t>
            </a:r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9" name="Curved Connector 8"/>
          <p:cNvCxnSpPr>
            <a:stCxn id="4" idx="1"/>
            <a:endCxn id="6" idx="0"/>
          </p:cNvCxnSpPr>
          <p:nvPr/>
        </p:nvCxnSpPr>
        <p:spPr>
          <a:xfrm rot="10800000" flipV="1">
            <a:off x="2758193" y="2240985"/>
            <a:ext cx="1481726" cy="1100457"/>
          </a:xfrm>
          <a:prstGeom prst="curvedConnector2">
            <a:avLst/>
          </a:prstGeom>
          <a:ln w="3810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69150" y="2104191"/>
            <a:ext cx="1284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Passes Calls to</a:t>
            </a:r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11" name="Curved Connector 10"/>
          <p:cNvCxnSpPr>
            <a:stCxn id="6" idx="2"/>
            <a:endCxn id="5" idx="1"/>
          </p:cNvCxnSpPr>
          <p:nvPr/>
        </p:nvCxnSpPr>
        <p:spPr>
          <a:xfrm rot="16200000" flipH="1">
            <a:off x="3039179" y="3980211"/>
            <a:ext cx="919754" cy="1481726"/>
          </a:xfrm>
          <a:prstGeom prst="curvedConnector2">
            <a:avLst/>
          </a:prstGeom>
          <a:ln w="3810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71762" y="4996285"/>
            <a:ext cx="128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Modifies</a:t>
            </a:r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15" name="Curved Connector 14"/>
          <p:cNvCxnSpPr>
            <a:stCxn id="6" idx="3"/>
            <a:endCxn id="4" idx="2"/>
          </p:cNvCxnSpPr>
          <p:nvPr/>
        </p:nvCxnSpPr>
        <p:spPr>
          <a:xfrm flipV="1">
            <a:off x="3553799" y="2700863"/>
            <a:ext cx="1481727" cy="1100457"/>
          </a:xfrm>
          <a:prstGeom prst="curvedConnector2">
            <a:avLst/>
          </a:prstGeom>
          <a:ln w="3810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stCxn id="5" idx="0"/>
            <a:endCxn id="6" idx="3"/>
          </p:cNvCxnSpPr>
          <p:nvPr/>
        </p:nvCxnSpPr>
        <p:spPr>
          <a:xfrm rot="16200000" flipV="1">
            <a:off x="3834786" y="3520333"/>
            <a:ext cx="919754" cy="1481727"/>
          </a:xfrm>
          <a:prstGeom prst="curvedConnector2">
            <a:avLst/>
          </a:prstGeom>
          <a:ln w="38100" cmpd="sng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98830" y="2997492"/>
            <a:ext cx="1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Updates</a:t>
            </a:r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543355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889" y="197556"/>
            <a:ext cx="8819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/>
                <a:cs typeface="Comic Sans MS"/>
                <a:hlinkClick r:id="rId2"/>
              </a:rPr>
              <a:t>http://rohitghatol.github.com/SinglePageApplication</a:t>
            </a:r>
            <a:r>
              <a:rPr lang="en-US" sz="2400" dirty="0" smtClean="0">
                <a:latin typeface="Comic Sans MS"/>
                <a:cs typeface="Comic Sans MS"/>
                <a:hlinkClick r:id="rId2"/>
              </a:rPr>
              <a:t>/</a:t>
            </a:r>
            <a:r>
              <a:rPr lang="en-US" sz="2400" dirty="0" smtClean="0">
                <a:latin typeface="Comic Sans MS"/>
                <a:cs typeface="Comic Sans MS"/>
              </a:rPr>
              <a:t> </a:t>
            </a:r>
            <a:endParaRPr lang="en-US" sz="2400" dirty="0">
              <a:latin typeface="Comic Sans MS"/>
              <a:cs typeface="Comic Sans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4289"/>
            <a:ext cx="9144000" cy="32508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2193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Model View </a:t>
            </a:r>
            <a:r>
              <a:rPr lang="en-US" dirty="0" err="1" smtClean="0">
                <a:latin typeface="Comic Sans MS"/>
                <a:cs typeface="Comic Sans MS"/>
              </a:rPr>
              <a:t>ViewModel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39919" y="1781109"/>
            <a:ext cx="1591213" cy="9197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View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39919" y="4721074"/>
            <a:ext cx="1591213" cy="919754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mic Sans MS"/>
                <a:cs typeface="Comic Sans MS"/>
              </a:rPr>
              <a:t>Model</a:t>
            </a:r>
            <a:endParaRPr lang="en-US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39919" y="3341443"/>
            <a:ext cx="1591213" cy="91975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mic Sans MS"/>
                <a:cs typeface="Comic Sans MS"/>
              </a:rPr>
              <a:t>View Model</a:t>
            </a:r>
            <a:endParaRPr lang="en-US" b="1" dirty="0">
              <a:latin typeface="Comic Sans MS"/>
              <a:cs typeface="Comic Sans MS"/>
            </a:endParaRPr>
          </a:p>
        </p:txBody>
      </p:sp>
      <p:cxnSp>
        <p:nvCxnSpPr>
          <p:cNvPr id="6" name="Curved Connector 5"/>
          <p:cNvCxnSpPr>
            <a:stCxn id="4" idx="3"/>
            <a:endCxn id="5" idx="3"/>
          </p:cNvCxnSpPr>
          <p:nvPr/>
        </p:nvCxnSpPr>
        <p:spPr>
          <a:xfrm flipV="1">
            <a:off x="5831132" y="3801320"/>
            <a:ext cx="12700" cy="1379631"/>
          </a:xfrm>
          <a:prstGeom prst="curvedConnector3">
            <a:avLst>
              <a:gd name="adj1" fmla="val 6167992"/>
            </a:avLst>
          </a:prstGeom>
          <a:ln w="38100" cmpd="sng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3"/>
            <a:endCxn id="3" idx="3"/>
          </p:cNvCxnSpPr>
          <p:nvPr/>
        </p:nvCxnSpPr>
        <p:spPr>
          <a:xfrm flipV="1">
            <a:off x="5831132" y="2240986"/>
            <a:ext cx="12700" cy="1560334"/>
          </a:xfrm>
          <a:prstGeom prst="curvedConnector3">
            <a:avLst>
              <a:gd name="adj1" fmla="val 5823150"/>
            </a:avLst>
          </a:prstGeom>
          <a:ln w="38100" cmpd="sng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15210" y="4124918"/>
            <a:ext cx="115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Fires Event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15210" y="2700863"/>
            <a:ext cx="115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Fires Event</a:t>
            </a:r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16" name="Curved Connector 15"/>
          <p:cNvCxnSpPr>
            <a:stCxn id="3" idx="1"/>
            <a:endCxn id="5" idx="1"/>
          </p:cNvCxnSpPr>
          <p:nvPr/>
        </p:nvCxnSpPr>
        <p:spPr>
          <a:xfrm rot="10800000" flipV="1">
            <a:off x="4239919" y="2240986"/>
            <a:ext cx="12700" cy="1560334"/>
          </a:xfrm>
          <a:prstGeom prst="curvedConnector3">
            <a:avLst>
              <a:gd name="adj1" fmla="val 5478307"/>
            </a:avLst>
          </a:prstGeom>
          <a:ln w="3810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5" idx="1"/>
            <a:endCxn id="4" idx="1"/>
          </p:cNvCxnSpPr>
          <p:nvPr/>
        </p:nvCxnSpPr>
        <p:spPr>
          <a:xfrm rot="10800000" flipV="1">
            <a:off x="4239919" y="3801319"/>
            <a:ext cx="12700" cy="1379631"/>
          </a:xfrm>
          <a:prstGeom prst="curvedConnector3">
            <a:avLst>
              <a:gd name="adj1" fmla="val 5133465"/>
            </a:avLst>
          </a:prstGeom>
          <a:ln w="38100" cmpd="sng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66962" y="2746559"/>
            <a:ext cx="128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Modifies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2944" y="4369681"/>
            <a:ext cx="128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Modifies</a:t>
            </a:r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573338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Callout 6"/>
          <p:cNvSpPr/>
          <p:nvPr/>
        </p:nvSpPr>
        <p:spPr>
          <a:xfrm>
            <a:off x="2924079" y="2020728"/>
            <a:ext cx="3396978" cy="2227655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Comic Sans MS"/>
                <a:cs typeface="Comic Sans MS"/>
              </a:rPr>
              <a:t>AMD</a:t>
            </a:r>
            <a:endParaRPr lang="en-US" sz="4400" dirty="0"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17469" y="4992945"/>
            <a:ext cx="372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Asynchronous Module Definition</a:t>
            </a:r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96347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7504" y="3051236"/>
            <a:ext cx="1357640" cy="12117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App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77115" y="1985490"/>
            <a:ext cx="1007282" cy="802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View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98632" y="3255625"/>
            <a:ext cx="1335588" cy="802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Controller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61029" y="3328622"/>
            <a:ext cx="1007282" cy="802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Model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04123" y="4517569"/>
            <a:ext cx="1153265" cy="802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Store</a:t>
            </a:r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2175144" y="3657105"/>
            <a:ext cx="14234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5" idx="1"/>
          </p:cNvCxnSpPr>
          <p:nvPr/>
        </p:nvCxnSpPr>
        <p:spPr>
          <a:xfrm flipV="1">
            <a:off x="4934220" y="2386970"/>
            <a:ext cx="1042895" cy="1270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4934220" y="3657105"/>
            <a:ext cx="969903" cy="1261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7" idx="2"/>
          </p:cNvCxnSpPr>
          <p:nvPr/>
        </p:nvCxnSpPr>
        <p:spPr>
          <a:xfrm flipV="1">
            <a:off x="7057388" y="4131581"/>
            <a:ext cx="1007282" cy="787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>
            <a:off x="6480756" y="2788449"/>
            <a:ext cx="0" cy="1729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25504" y="3237454"/>
            <a:ext cx="1191673" cy="36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5" name="TextBox 24"/>
          <p:cNvSpPr txBox="1"/>
          <p:nvPr/>
        </p:nvSpPr>
        <p:spPr>
          <a:xfrm rot="18484331">
            <a:off x="4706905" y="2502634"/>
            <a:ext cx="1191673" cy="36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6" name="TextBox 25"/>
          <p:cNvSpPr txBox="1"/>
          <p:nvPr/>
        </p:nvSpPr>
        <p:spPr>
          <a:xfrm rot="3315538">
            <a:off x="4676509" y="4414403"/>
            <a:ext cx="110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7" name="TextBox 26"/>
          <p:cNvSpPr txBox="1"/>
          <p:nvPr/>
        </p:nvSpPr>
        <p:spPr>
          <a:xfrm rot="5400000">
            <a:off x="6258652" y="3278454"/>
            <a:ext cx="110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8" name="TextBox 27"/>
          <p:cNvSpPr txBox="1"/>
          <p:nvPr/>
        </p:nvSpPr>
        <p:spPr>
          <a:xfrm rot="19406812">
            <a:off x="7230245" y="4581665"/>
            <a:ext cx="1191673" cy="36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Class Dependency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26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Typical HTML file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&lt;head&gt;</a:t>
            </a:r>
          </a:p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   </a:t>
            </a:r>
            <a:r>
              <a:rPr lang="en-US" dirty="0">
                <a:latin typeface="Comic Sans MS"/>
                <a:cs typeface="Comic Sans MS"/>
              </a:rPr>
              <a:t>&lt;script </a:t>
            </a:r>
            <a:r>
              <a:rPr lang="en-US" dirty="0" err="1">
                <a:latin typeface="Comic Sans MS"/>
                <a:cs typeface="Comic Sans MS"/>
              </a:rPr>
              <a:t>src</a:t>
            </a:r>
            <a:r>
              <a:rPr lang="en-US" dirty="0">
                <a:latin typeface="Comic Sans MS"/>
                <a:cs typeface="Comic Sans MS"/>
              </a:rPr>
              <a:t>=</a:t>
            </a:r>
            <a:r>
              <a:rPr lang="en-US" dirty="0" smtClean="0">
                <a:latin typeface="Comic Sans MS"/>
                <a:cs typeface="Comic Sans MS"/>
              </a:rPr>
              <a:t>“</a:t>
            </a:r>
            <a:r>
              <a:rPr lang="en-US" dirty="0" err="1" smtClean="0">
                <a:latin typeface="Comic Sans MS"/>
                <a:cs typeface="Comic Sans MS"/>
              </a:rPr>
              <a:t>model.js</a:t>
            </a:r>
            <a:r>
              <a:rPr lang="en-US" dirty="0">
                <a:latin typeface="Comic Sans MS"/>
                <a:cs typeface="Comic Sans MS"/>
              </a:rPr>
              <a:t>”  …&gt;&lt;/script&gt;</a:t>
            </a:r>
            <a:endParaRPr lang="en-US" dirty="0" smtClean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   </a:t>
            </a:r>
            <a:r>
              <a:rPr lang="en-US" dirty="0">
                <a:latin typeface="Comic Sans MS"/>
                <a:cs typeface="Comic Sans MS"/>
              </a:rPr>
              <a:t>&lt;script </a:t>
            </a:r>
            <a:r>
              <a:rPr lang="en-US" dirty="0" err="1">
                <a:latin typeface="Comic Sans MS"/>
                <a:cs typeface="Comic Sans MS"/>
              </a:rPr>
              <a:t>src</a:t>
            </a:r>
            <a:r>
              <a:rPr lang="en-US" dirty="0">
                <a:latin typeface="Comic Sans MS"/>
                <a:cs typeface="Comic Sans MS"/>
              </a:rPr>
              <a:t>=</a:t>
            </a:r>
            <a:r>
              <a:rPr lang="en-US" dirty="0" smtClean="0">
                <a:latin typeface="Comic Sans MS"/>
                <a:cs typeface="Comic Sans MS"/>
              </a:rPr>
              <a:t>“</a:t>
            </a:r>
            <a:r>
              <a:rPr lang="en-US" dirty="0" err="1" smtClean="0">
                <a:latin typeface="Comic Sans MS"/>
                <a:cs typeface="Comic Sans MS"/>
              </a:rPr>
              <a:t>store.js</a:t>
            </a:r>
            <a:r>
              <a:rPr lang="en-US" dirty="0">
                <a:latin typeface="Comic Sans MS"/>
                <a:cs typeface="Comic Sans MS"/>
              </a:rPr>
              <a:t>”  …&gt;&lt;/script&gt;</a:t>
            </a:r>
            <a:endParaRPr lang="en-US" dirty="0" smtClean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   </a:t>
            </a:r>
            <a:r>
              <a:rPr lang="en-US" dirty="0">
                <a:latin typeface="Comic Sans MS"/>
                <a:cs typeface="Comic Sans MS"/>
              </a:rPr>
              <a:t>&lt;script </a:t>
            </a:r>
            <a:r>
              <a:rPr lang="en-US" dirty="0" err="1">
                <a:latin typeface="Comic Sans MS"/>
                <a:cs typeface="Comic Sans MS"/>
              </a:rPr>
              <a:t>src</a:t>
            </a:r>
            <a:r>
              <a:rPr lang="en-US" dirty="0">
                <a:latin typeface="Comic Sans MS"/>
                <a:cs typeface="Comic Sans MS"/>
              </a:rPr>
              <a:t>=</a:t>
            </a:r>
            <a:r>
              <a:rPr lang="en-US" dirty="0" smtClean="0">
                <a:latin typeface="Comic Sans MS"/>
                <a:cs typeface="Comic Sans MS"/>
              </a:rPr>
              <a:t>“</a:t>
            </a:r>
            <a:r>
              <a:rPr lang="en-US" dirty="0" err="1" smtClean="0">
                <a:latin typeface="Comic Sans MS"/>
                <a:cs typeface="Comic Sans MS"/>
              </a:rPr>
              <a:t>view.js</a:t>
            </a:r>
            <a:r>
              <a:rPr lang="en-US" dirty="0">
                <a:latin typeface="Comic Sans MS"/>
                <a:cs typeface="Comic Sans MS"/>
              </a:rPr>
              <a:t>”  …&gt;&lt;/script</a:t>
            </a:r>
            <a:r>
              <a:rPr lang="en-US" dirty="0" smtClean="0">
                <a:latin typeface="Comic Sans MS"/>
                <a:cs typeface="Comic Sans MS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   </a:t>
            </a:r>
            <a:r>
              <a:rPr lang="en-US" dirty="0">
                <a:latin typeface="Comic Sans MS"/>
                <a:cs typeface="Comic Sans MS"/>
              </a:rPr>
              <a:t>&lt;script </a:t>
            </a:r>
            <a:r>
              <a:rPr lang="en-US" dirty="0" err="1">
                <a:latin typeface="Comic Sans MS"/>
                <a:cs typeface="Comic Sans MS"/>
              </a:rPr>
              <a:t>src</a:t>
            </a:r>
            <a:r>
              <a:rPr lang="en-US" dirty="0">
                <a:latin typeface="Comic Sans MS"/>
                <a:cs typeface="Comic Sans MS"/>
              </a:rPr>
              <a:t>=</a:t>
            </a:r>
            <a:r>
              <a:rPr lang="en-US" dirty="0" smtClean="0">
                <a:latin typeface="Comic Sans MS"/>
                <a:cs typeface="Comic Sans MS"/>
              </a:rPr>
              <a:t>“</a:t>
            </a:r>
            <a:r>
              <a:rPr lang="en-US" dirty="0" err="1" smtClean="0">
                <a:latin typeface="Comic Sans MS"/>
                <a:cs typeface="Comic Sans MS"/>
              </a:rPr>
              <a:t>controller.js</a:t>
            </a:r>
            <a:r>
              <a:rPr lang="en-US" dirty="0" smtClean="0">
                <a:latin typeface="Comic Sans MS"/>
                <a:cs typeface="Comic Sans MS"/>
              </a:rPr>
              <a:t>”  </a:t>
            </a:r>
            <a:r>
              <a:rPr lang="en-US" dirty="0">
                <a:latin typeface="Comic Sans MS"/>
                <a:cs typeface="Comic Sans MS"/>
              </a:rPr>
              <a:t>…&gt;&lt;/script&gt;</a:t>
            </a:r>
            <a:endParaRPr lang="en-US" dirty="0" smtClean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   &lt;script </a:t>
            </a:r>
            <a:r>
              <a:rPr lang="en-US" dirty="0" err="1" smtClean="0">
                <a:latin typeface="Comic Sans MS"/>
                <a:cs typeface="Comic Sans MS"/>
              </a:rPr>
              <a:t>src</a:t>
            </a:r>
            <a:r>
              <a:rPr lang="en-US" dirty="0" smtClean="0">
                <a:latin typeface="Comic Sans MS"/>
                <a:cs typeface="Comic Sans MS"/>
              </a:rPr>
              <a:t>=“</a:t>
            </a:r>
            <a:r>
              <a:rPr lang="en-US" dirty="0" err="1" smtClean="0">
                <a:latin typeface="Comic Sans MS"/>
                <a:cs typeface="Comic Sans MS"/>
              </a:rPr>
              <a:t>app.js</a:t>
            </a:r>
            <a:r>
              <a:rPr lang="en-US" dirty="0" smtClean="0">
                <a:latin typeface="Comic Sans MS"/>
                <a:cs typeface="Comic Sans MS"/>
              </a:rPr>
              <a:t>”  …&gt;&lt;/script&gt;</a:t>
            </a:r>
          </a:p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3242845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With AMD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&lt;head&gt;</a:t>
            </a:r>
          </a:p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   </a:t>
            </a:r>
            <a:r>
              <a:rPr lang="en-US" dirty="0">
                <a:latin typeface="Comic Sans MS"/>
                <a:cs typeface="Comic Sans MS"/>
              </a:rPr>
              <a:t>&lt;script </a:t>
            </a:r>
            <a:r>
              <a:rPr lang="en-US" dirty="0" err="1">
                <a:latin typeface="Comic Sans MS"/>
                <a:cs typeface="Comic Sans MS"/>
              </a:rPr>
              <a:t>src</a:t>
            </a:r>
            <a:r>
              <a:rPr lang="en-US" dirty="0">
                <a:latin typeface="Comic Sans MS"/>
                <a:cs typeface="Comic Sans MS"/>
              </a:rPr>
              <a:t>=</a:t>
            </a:r>
            <a:r>
              <a:rPr lang="en-US" dirty="0" smtClean="0">
                <a:latin typeface="Comic Sans MS"/>
                <a:cs typeface="Comic Sans MS"/>
              </a:rPr>
              <a:t>“</a:t>
            </a:r>
            <a:r>
              <a:rPr lang="en-US" dirty="0" err="1" smtClean="0">
                <a:latin typeface="Comic Sans MS"/>
                <a:cs typeface="Comic Sans MS"/>
              </a:rPr>
              <a:t>require.js</a:t>
            </a:r>
            <a:r>
              <a:rPr lang="en-US" dirty="0" smtClean="0">
                <a:latin typeface="Comic Sans MS"/>
                <a:cs typeface="Comic Sans MS"/>
              </a:rPr>
              <a:t>” type=“…”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	</a:t>
            </a:r>
            <a:r>
              <a:rPr lang="en-US" dirty="0" smtClean="0">
                <a:latin typeface="Comic Sans MS"/>
                <a:cs typeface="Comic Sans MS"/>
              </a:rPr>
              <a:t>	data-main=“</a:t>
            </a:r>
            <a:r>
              <a:rPr lang="en-US" dirty="0" err="1" smtClean="0">
                <a:latin typeface="Comic Sans MS"/>
                <a:cs typeface="Comic Sans MS"/>
              </a:rPr>
              <a:t>app.js</a:t>
            </a:r>
            <a:r>
              <a:rPr lang="en-US" dirty="0" smtClean="0">
                <a:latin typeface="Comic Sans MS"/>
                <a:cs typeface="Comic Sans MS"/>
              </a:rPr>
              <a:t>”&gt;&lt;/script&gt;</a:t>
            </a:r>
          </a:p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1467550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7504" y="3051236"/>
            <a:ext cx="1357640" cy="12117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App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77115" y="1985490"/>
            <a:ext cx="1007282" cy="802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View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98632" y="3255625"/>
            <a:ext cx="1335588" cy="802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Controller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61029" y="3328622"/>
            <a:ext cx="1007282" cy="80295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Model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04123" y="4517569"/>
            <a:ext cx="1153265" cy="802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Store</a:t>
            </a:r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2175144" y="3657105"/>
            <a:ext cx="14234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5" idx="1"/>
          </p:cNvCxnSpPr>
          <p:nvPr/>
        </p:nvCxnSpPr>
        <p:spPr>
          <a:xfrm flipV="1">
            <a:off x="4934220" y="2386970"/>
            <a:ext cx="1042895" cy="1270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4934220" y="3657105"/>
            <a:ext cx="969903" cy="1261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7" idx="2"/>
          </p:cNvCxnSpPr>
          <p:nvPr/>
        </p:nvCxnSpPr>
        <p:spPr>
          <a:xfrm flipV="1">
            <a:off x="7057388" y="4131581"/>
            <a:ext cx="1007282" cy="787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>
            <a:off x="6480756" y="2788449"/>
            <a:ext cx="0" cy="1729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25504" y="3237454"/>
            <a:ext cx="1191673" cy="36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5" name="TextBox 24"/>
          <p:cNvSpPr txBox="1"/>
          <p:nvPr/>
        </p:nvSpPr>
        <p:spPr>
          <a:xfrm rot="18484331">
            <a:off x="4706905" y="2502634"/>
            <a:ext cx="1191673" cy="36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6" name="TextBox 25"/>
          <p:cNvSpPr txBox="1"/>
          <p:nvPr/>
        </p:nvSpPr>
        <p:spPr>
          <a:xfrm rot="3315538">
            <a:off x="4676509" y="4414403"/>
            <a:ext cx="110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7" name="TextBox 26"/>
          <p:cNvSpPr txBox="1"/>
          <p:nvPr/>
        </p:nvSpPr>
        <p:spPr>
          <a:xfrm rot="5400000">
            <a:off x="6258652" y="3278454"/>
            <a:ext cx="110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8" name="TextBox 27"/>
          <p:cNvSpPr txBox="1"/>
          <p:nvPr/>
        </p:nvSpPr>
        <p:spPr>
          <a:xfrm rot="19406812">
            <a:off x="7230245" y="4581665"/>
            <a:ext cx="1191673" cy="36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Class Dependency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32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Define Module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//</a:t>
            </a:r>
            <a:r>
              <a:rPr lang="en-US" dirty="0" err="1" smtClean="0">
                <a:latin typeface="Comic Sans MS"/>
                <a:cs typeface="Comic Sans MS"/>
              </a:rPr>
              <a:t>Model.js</a:t>
            </a:r>
            <a:endParaRPr lang="en-US" dirty="0" smtClean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define</a:t>
            </a:r>
            <a:r>
              <a:rPr lang="en-US" dirty="0">
                <a:latin typeface="Comic Sans MS"/>
                <a:cs typeface="Comic Sans MS"/>
              </a:rPr>
              <a:t>(function(){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   return {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       "name":"</a:t>
            </a:r>
            <a:r>
              <a:rPr lang="en-US" dirty="0" err="1">
                <a:latin typeface="Comic Sans MS"/>
                <a:cs typeface="Comic Sans MS"/>
              </a:rPr>
              <a:t>Todo</a:t>
            </a:r>
            <a:r>
              <a:rPr lang="en-US" dirty="0">
                <a:latin typeface="Comic Sans MS"/>
                <a:cs typeface="Comic Sans MS"/>
              </a:rPr>
              <a:t> Model"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   }</a:t>
            </a:r>
            <a:r>
              <a:rPr lang="en-US" dirty="0" smtClean="0">
                <a:latin typeface="Comic Sans MS"/>
                <a:cs typeface="Comic Sans MS"/>
              </a:rPr>
              <a:t>;</a:t>
            </a:r>
            <a:endParaRPr lang="en-US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36483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7504" y="3051236"/>
            <a:ext cx="1357640" cy="12117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App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77115" y="1985490"/>
            <a:ext cx="1007282" cy="802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View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98632" y="3255625"/>
            <a:ext cx="1335588" cy="802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Controller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61029" y="3328622"/>
            <a:ext cx="1007282" cy="802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Model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04123" y="4517569"/>
            <a:ext cx="1153265" cy="80295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Store</a:t>
            </a:r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2175144" y="3657105"/>
            <a:ext cx="14234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5" idx="1"/>
          </p:cNvCxnSpPr>
          <p:nvPr/>
        </p:nvCxnSpPr>
        <p:spPr>
          <a:xfrm flipV="1">
            <a:off x="4934220" y="2386970"/>
            <a:ext cx="1042895" cy="1270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4934220" y="3657105"/>
            <a:ext cx="969903" cy="1261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7" idx="2"/>
          </p:cNvCxnSpPr>
          <p:nvPr/>
        </p:nvCxnSpPr>
        <p:spPr>
          <a:xfrm flipV="1">
            <a:off x="7057388" y="4131581"/>
            <a:ext cx="1007282" cy="787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>
            <a:off x="6480756" y="2788449"/>
            <a:ext cx="0" cy="1729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25504" y="3237454"/>
            <a:ext cx="1191673" cy="36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5" name="TextBox 24"/>
          <p:cNvSpPr txBox="1"/>
          <p:nvPr/>
        </p:nvSpPr>
        <p:spPr>
          <a:xfrm rot="18484331">
            <a:off x="4706905" y="2502634"/>
            <a:ext cx="1191673" cy="36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6" name="TextBox 25"/>
          <p:cNvSpPr txBox="1"/>
          <p:nvPr/>
        </p:nvSpPr>
        <p:spPr>
          <a:xfrm rot="3315538">
            <a:off x="4676509" y="4414403"/>
            <a:ext cx="110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7" name="TextBox 26"/>
          <p:cNvSpPr txBox="1"/>
          <p:nvPr/>
        </p:nvSpPr>
        <p:spPr>
          <a:xfrm rot="5400000">
            <a:off x="6258652" y="3278454"/>
            <a:ext cx="110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8" name="TextBox 27"/>
          <p:cNvSpPr txBox="1"/>
          <p:nvPr/>
        </p:nvSpPr>
        <p:spPr>
          <a:xfrm rot="19406812">
            <a:off x="7230245" y="4581665"/>
            <a:ext cx="1191673" cy="36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Class Dependency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19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Define Module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86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//</a:t>
            </a:r>
            <a:r>
              <a:rPr lang="en-US" dirty="0" err="1" smtClean="0">
                <a:latin typeface="Comic Sans MS"/>
                <a:cs typeface="Comic Sans MS"/>
              </a:rPr>
              <a:t>Store.js</a:t>
            </a:r>
            <a:endParaRPr lang="en-US" dirty="0" smtClean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define([‘Model’],function(model)</a:t>
            </a:r>
            <a:r>
              <a:rPr lang="en-US" dirty="0">
                <a:latin typeface="Comic Sans MS"/>
                <a:cs typeface="Comic Sans MS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   return {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       </a:t>
            </a:r>
            <a:r>
              <a:rPr lang="en-US" dirty="0" smtClean="0">
                <a:latin typeface="Comic Sans MS"/>
                <a:cs typeface="Comic Sans MS"/>
              </a:rPr>
              <a:t>“</a:t>
            </a:r>
            <a:r>
              <a:rPr lang="en-US" dirty="0" err="1" smtClean="0">
                <a:latin typeface="Comic Sans MS"/>
                <a:cs typeface="Comic Sans MS"/>
              </a:rPr>
              <a:t>create”:function</a:t>
            </a:r>
            <a:r>
              <a:rPr lang="en-US" dirty="0" smtClean="0">
                <a:latin typeface="Comic Sans MS"/>
                <a:cs typeface="Comic Sans MS"/>
              </a:rPr>
              <a:t>(){..},</a:t>
            </a:r>
            <a:endParaRPr lang="en-US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	   “</a:t>
            </a:r>
            <a:r>
              <a:rPr lang="en-US" dirty="0" err="1" smtClean="0">
                <a:latin typeface="Comic Sans MS"/>
                <a:cs typeface="Comic Sans MS"/>
              </a:rPr>
              <a:t>retrieve”</a:t>
            </a:r>
            <a:r>
              <a:rPr lang="en-US" dirty="0" err="1">
                <a:latin typeface="Comic Sans MS"/>
                <a:cs typeface="Comic Sans MS"/>
              </a:rPr>
              <a:t>:function</a:t>
            </a:r>
            <a:r>
              <a:rPr lang="en-US" dirty="0">
                <a:latin typeface="Comic Sans MS"/>
                <a:cs typeface="Comic Sans MS"/>
              </a:rPr>
              <a:t>(){..},</a:t>
            </a:r>
            <a:endParaRPr lang="en-US" dirty="0" smtClean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	   </a:t>
            </a:r>
            <a:r>
              <a:rPr lang="en-US" dirty="0" smtClean="0">
                <a:latin typeface="Comic Sans MS"/>
                <a:cs typeface="Comic Sans MS"/>
              </a:rPr>
              <a:t>“</a:t>
            </a:r>
            <a:r>
              <a:rPr lang="en-US" dirty="0" err="1" smtClean="0">
                <a:latin typeface="Comic Sans MS"/>
                <a:cs typeface="Comic Sans MS"/>
              </a:rPr>
              <a:t>update”</a:t>
            </a:r>
            <a:r>
              <a:rPr lang="en-US" dirty="0" err="1">
                <a:latin typeface="Comic Sans MS"/>
                <a:cs typeface="Comic Sans MS"/>
              </a:rPr>
              <a:t>:function</a:t>
            </a:r>
            <a:r>
              <a:rPr lang="en-US" dirty="0">
                <a:latin typeface="Comic Sans MS"/>
                <a:cs typeface="Comic Sans MS"/>
              </a:rPr>
              <a:t>(){..},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	   </a:t>
            </a:r>
            <a:r>
              <a:rPr lang="en-US" dirty="0" smtClean="0">
                <a:latin typeface="Comic Sans MS"/>
                <a:cs typeface="Comic Sans MS"/>
              </a:rPr>
              <a:t>“</a:t>
            </a:r>
            <a:r>
              <a:rPr lang="en-US" dirty="0" err="1" smtClean="0">
                <a:latin typeface="Comic Sans MS"/>
                <a:cs typeface="Comic Sans MS"/>
              </a:rPr>
              <a:t>delete”</a:t>
            </a:r>
            <a:r>
              <a:rPr lang="en-US" dirty="0" err="1">
                <a:latin typeface="Comic Sans MS"/>
                <a:cs typeface="Comic Sans MS"/>
              </a:rPr>
              <a:t>:function</a:t>
            </a:r>
            <a:r>
              <a:rPr lang="en-US" dirty="0">
                <a:latin typeface="Comic Sans MS"/>
                <a:cs typeface="Comic Sans MS"/>
              </a:rPr>
              <a:t>(){..}</a:t>
            </a:r>
            <a:r>
              <a:rPr lang="en-US" dirty="0" smtClean="0">
                <a:latin typeface="Comic Sans MS"/>
                <a:cs typeface="Comic Sans MS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   </a:t>
            </a:r>
            <a:r>
              <a:rPr lang="en-US" dirty="0">
                <a:latin typeface="Comic Sans MS"/>
                <a:cs typeface="Comic Sans MS"/>
              </a:rPr>
              <a:t>}</a:t>
            </a:r>
            <a:r>
              <a:rPr lang="en-US" dirty="0" smtClean="0">
                <a:latin typeface="Comic Sans MS"/>
                <a:cs typeface="Comic Sans MS"/>
              </a:rPr>
              <a:t>;</a:t>
            </a:r>
            <a:endParaRPr lang="en-US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370827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7504" y="3051236"/>
            <a:ext cx="1357640" cy="12117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App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77115" y="1985490"/>
            <a:ext cx="1007282" cy="80295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View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98632" y="3255625"/>
            <a:ext cx="1335588" cy="802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Controller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61029" y="3328622"/>
            <a:ext cx="1007282" cy="802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Model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04123" y="4517569"/>
            <a:ext cx="1153265" cy="802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Store</a:t>
            </a:r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2175144" y="3657105"/>
            <a:ext cx="14234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5" idx="1"/>
          </p:cNvCxnSpPr>
          <p:nvPr/>
        </p:nvCxnSpPr>
        <p:spPr>
          <a:xfrm flipV="1">
            <a:off x="4934220" y="2386970"/>
            <a:ext cx="1042895" cy="1270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4934220" y="3657105"/>
            <a:ext cx="969903" cy="1261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7" idx="2"/>
          </p:cNvCxnSpPr>
          <p:nvPr/>
        </p:nvCxnSpPr>
        <p:spPr>
          <a:xfrm flipV="1">
            <a:off x="7057388" y="4131581"/>
            <a:ext cx="1007282" cy="787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>
            <a:off x="6480756" y="2788449"/>
            <a:ext cx="0" cy="1729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25504" y="3237454"/>
            <a:ext cx="1191673" cy="36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5" name="TextBox 24"/>
          <p:cNvSpPr txBox="1"/>
          <p:nvPr/>
        </p:nvSpPr>
        <p:spPr>
          <a:xfrm rot="18484331">
            <a:off x="4706905" y="2502634"/>
            <a:ext cx="1191673" cy="36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6" name="TextBox 25"/>
          <p:cNvSpPr txBox="1"/>
          <p:nvPr/>
        </p:nvSpPr>
        <p:spPr>
          <a:xfrm rot="3315538">
            <a:off x="4676509" y="4414403"/>
            <a:ext cx="110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7" name="TextBox 26"/>
          <p:cNvSpPr txBox="1"/>
          <p:nvPr/>
        </p:nvSpPr>
        <p:spPr>
          <a:xfrm rot="5400000">
            <a:off x="6258652" y="3278454"/>
            <a:ext cx="110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8" name="TextBox 27"/>
          <p:cNvSpPr txBox="1"/>
          <p:nvPr/>
        </p:nvSpPr>
        <p:spPr>
          <a:xfrm rot="19406812">
            <a:off x="7230245" y="4581665"/>
            <a:ext cx="1191673" cy="36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Class Dependency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19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889" y="197556"/>
            <a:ext cx="8819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/>
                <a:cs typeface="Comic Sans MS"/>
                <a:hlinkClick r:id="rId2"/>
              </a:rPr>
              <a:t>http://rohitghatol.github.com/SinglePageApplication</a:t>
            </a:r>
            <a:r>
              <a:rPr lang="en-US" sz="2400" dirty="0" smtClean="0">
                <a:latin typeface="Comic Sans MS"/>
                <a:cs typeface="Comic Sans MS"/>
                <a:hlinkClick r:id="rId2"/>
              </a:rPr>
              <a:t>/</a:t>
            </a:r>
            <a:r>
              <a:rPr lang="en-US" sz="2400" dirty="0" smtClean="0">
                <a:latin typeface="Comic Sans MS"/>
                <a:cs typeface="Comic Sans MS"/>
              </a:rPr>
              <a:t> </a:t>
            </a:r>
            <a:endParaRPr lang="en-US" sz="2400" dirty="0">
              <a:latin typeface="Comic Sans MS"/>
              <a:cs typeface="Comic Sans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3737"/>
            <a:ext cx="9144000" cy="37748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8742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Import Module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//</a:t>
            </a:r>
            <a:r>
              <a:rPr lang="en-US" dirty="0" err="1" smtClean="0">
                <a:latin typeface="Comic Sans MS"/>
                <a:cs typeface="Comic Sans MS"/>
              </a:rPr>
              <a:t>View.js</a:t>
            </a:r>
            <a:endParaRPr lang="en-US" dirty="0" smtClean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define([’</a:t>
            </a:r>
            <a:r>
              <a:rPr lang="en-US" dirty="0" err="1" smtClean="0">
                <a:latin typeface="Comic Sans MS"/>
                <a:cs typeface="Comic Sans MS"/>
              </a:rPr>
              <a:t>jQuery</a:t>
            </a:r>
            <a:r>
              <a:rPr lang="en-US" dirty="0" smtClean="0">
                <a:latin typeface="Comic Sans MS"/>
                <a:cs typeface="Comic Sans MS"/>
              </a:rPr>
              <a:t>’,’</a:t>
            </a:r>
            <a:r>
              <a:rPr lang="en-US" dirty="0" err="1" smtClean="0">
                <a:latin typeface="Comic Sans MS"/>
                <a:cs typeface="Comic Sans MS"/>
              </a:rPr>
              <a:t>Model’,’Store</a:t>
            </a:r>
            <a:r>
              <a:rPr lang="en-US" dirty="0" smtClean="0">
                <a:latin typeface="Comic Sans MS"/>
                <a:cs typeface="Comic Sans MS"/>
              </a:rPr>
              <a:t>'],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	</a:t>
            </a:r>
            <a:r>
              <a:rPr lang="en-US" dirty="0" smtClean="0">
                <a:latin typeface="Comic Sans MS"/>
                <a:cs typeface="Comic Sans MS"/>
              </a:rPr>
              <a:t>function($,model, store){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	</a:t>
            </a:r>
            <a:r>
              <a:rPr lang="en-US" dirty="0" smtClean="0">
                <a:latin typeface="Comic Sans MS"/>
                <a:cs typeface="Comic Sans MS"/>
              </a:rPr>
              <a:t>	</a:t>
            </a:r>
            <a:r>
              <a:rPr lang="en-US" dirty="0" err="1" smtClean="0">
                <a:latin typeface="Comic Sans MS"/>
                <a:cs typeface="Comic Sans MS"/>
              </a:rPr>
              <a:t>store.update</a:t>
            </a:r>
            <a:r>
              <a:rPr lang="en-US" dirty="0" smtClean="0">
                <a:latin typeface="Comic Sans MS"/>
                <a:cs typeface="Comic Sans MS"/>
              </a:rPr>
              <a:t>(model);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	</a:t>
            </a:r>
            <a:r>
              <a:rPr lang="en-US" dirty="0" smtClean="0">
                <a:latin typeface="Comic Sans MS"/>
                <a:cs typeface="Comic Sans MS"/>
              </a:rPr>
              <a:t>	//render </a:t>
            </a:r>
          </a:p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		$(“.view”).html(…);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 </a:t>
            </a:r>
            <a:r>
              <a:rPr lang="en-US" dirty="0" smtClean="0">
                <a:latin typeface="Comic Sans MS"/>
                <a:cs typeface="Comic Sans MS"/>
              </a:rPr>
              <a:t>       return ..;</a:t>
            </a:r>
            <a:endParaRPr lang="en-US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	}</a:t>
            </a:r>
            <a:r>
              <a:rPr lang="en-US" dirty="0">
                <a:latin typeface="Comic Sans MS"/>
                <a:cs typeface="Comic Sans MS"/>
              </a:rPr>
              <a:t>) ;</a:t>
            </a:r>
          </a:p>
        </p:txBody>
      </p:sp>
    </p:spTree>
    <p:extLst>
      <p:ext uri="{BB962C8B-B14F-4D97-AF65-F5344CB8AC3E}">
        <p14:creationId xmlns:p14="http://schemas.microsoft.com/office/powerpoint/2010/main" val="1122516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7504" y="3051236"/>
            <a:ext cx="1357640" cy="12117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App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77115" y="1985490"/>
            <a:ext cx="1007282" cy="802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View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98632" y="3255625"/>
            <a:ext cx="1335588" cy="80295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Controller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61029" y="3328622"/>
            <a:ext cx="1007282" cy="802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Model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04123" y="4517569"/>
            <a:ext cx="1153265" cy="802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Store</a:t>
            </a:r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2175144" y="3657105"/>
            <a:ext cx="14234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5" idx="1"/>
          </p:cNvCxnSpPr>
          <p:nvPr/>
        </p:nvCxnSpPr>
        <p:spPr>
          <a:xfrm flipV="1">
            <a:off x="4934220" y="2386970"/>
            <a:ext cx="1042895" cy="1270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4934220" y="3657105"/>
            <a:ext cx="969903" cy="1261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7" idx="2"/>
          </p:cNvCxnSpPr>
          <p:nvPr/>
        </p:nvCxnSpPr>
        <p:spPr>
          <a:xfrm flipV="1">
            <a:off x="7057388" y="4131581"/>
            <a:ext cx="1007282" cy="787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>
            <a:off x="6480756" y="2788449"/>
            <a:ext cx="0" cy="1729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25504" y="3237454"/>
            <a:ext cx="1191673" cy="36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5" name="TextBox 24"/>
          <p:cNvSpPr txBox="1"/>
          <p:nvPr/>
        </p:nvSpPr>
        <p:spPr>
          <a:xfrm rot="18484331">
            <a:off x="4706905" y="2502634"/>
            <a:ext cx="1191673" cy="36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6" name="TextBox 25"/>
          <p:cNvSpPr txBox="1"/>
          <p:nvPr/>
        </p:nvSpPr>
        <p:spPr>
          <a:xfrm rot="3315538">
            <a:off x="4676509" y="4414403"/>
            <a:ext cx="110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7" name="TextBox 26"/>
          <p:cNvSpPr txBox="1"/>
          <p:nvPr/>
        </p:nvSpPr>
        <p:spPr>
          <a:xfrm rot="5400000">
            <a:off x="6258652" y="3278454"/>
            <a:ext cx="110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8" name="TextBox 27"/>
          <p:cNvSpPr txBox="1"/>
          <p:nvPr/>
        </p:nvSpPr>
        <p:spPr>
          <a:xfrm rot="19406812">
            <a:off x="7230245" y="4581665"/>
            <a:ext cx="1191673" cy="36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Class Dependency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19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Import Module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//</a:t>
            </a:r>
            <a:r>
              <a:rPr lang="en-US" dirty="0" err="1" smtClean="0">
                <a:latin typeface="Comic Sans MS"/>
                <a:cs typeface="Comic Sans MS"/>
              </a:rPr>
              <a:t>Controller.js</a:t>
            </a:r>
            <a:endParaRPr lang="en-US" dirty="0" smtClean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define([’</a:t>
            </a:r>
            <a:r>
              <a:rPr lang="en-US" dirty="0" err="1" smtClean="0">
                <a:latin typeface="Comic Sans MS"/>
                <a:cs typeface="Comic Sans MS"/>
              </a:rPr>
              <a:t>jQuery</a:t>
            </a:r>
            <a:r>
              <a:rPr lang="en-US" dirty="0" smtClean="0">
                <a:latin typeface="Comic Sans MS"/>
                <a:cs typeface="Comic Sans MS"/>
              </a:rPr>
              <a:t>’,’</a:t>
            </a:r>
            <a:r>
              <a:rPr lang="en-US" dirty="0" err="1" smtClean="0">
                <a:latin typeface="Comic Sans MS"/>
                <a:cs typeface="Comic Sans MS"/>
              </a:rPr>
              <a:t>View’,’Store</a:t>
            </a:r>
            <a:r>
              <a:rPr lang="en-US" dirty="0" smtClean="0">
                <a:latin typeface="Comic Sans MS"/>
                <a:cs typeface="Comic Sans MS"/>
              </a:rPr>
              <a:t>'],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	</a:t>
            </a:r>
            <a:r>
              <a:rPr lang="en-US" dirty="0" smtClean="0">
                <a:latin typeface="Comic Sans MS"/>
                <a:cs typeface="Comic Sans MS"/>
              </a:rPr>
              <a:t>function($,view, store){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	</a:t>
            </a:r>
            <a:r>
              <a:rPr lang="en-US" dirty="0" smtClean="0">
                <a:latin typeface="Comic Sans MS"/>
                <a:cs typeface="Comic Sans MS"/>
              </a:rPr>
              <a:t>	</a:t>
            </a:r>
            <a:r>
              <a:rPr lang="en-US" dirty="0" err="1" smtClean="0">
                <a:latin typeface="Comic Sans MS"/>
                <a:cs typeface="Comic Sans MS"/>
              </a:rPr>
              <a:t>view.setStore</a:t>
            </a:r>
            <a:r>
              <a:rPr lang="en-US" dirty="0" smtClean="0">
                <a:latin typeface="Comic Sans MS"/>
                <a:cs typeface="Comic Sans MS"/>
              </a:rPr>
              <a:t>(store);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 </a:t>
            </a:r>
            <a:r>
              <a:rPr lang="en-US" dirty="0" smtClean="0">
                <a:latin typeface="Comic Sans MS"/>
                <a:cs typeface="Comic Sans MS"/>
              </a:rPr>
              <a:t>      $(“#placeholder”).html(</a:t>
            </a:r>
            <a:r>
              <a:rPr lang="en-US" dirty="0" err="1" smtClean="0">
                <a:latin typeface="Comic Sans MS"/>
                <a:cs typeface="Comic Sans MS"/>
              </a:rPr>
              <a:t>view.el</a:t>
            </a:r>
            <a:r>
              <a:rPr lang="en-US" dirty="0" smtClean="0">
                <a:latin typeface="Comic Sans MS"/>
                <a:cs typeface="Comic Sans MS"/>
              </a:rPr>
              <a:t>());</a:t>
            </a:r>
          </a:p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	   return ..;</a:t>
            </a:r>
            <a:endParaRPr lang="en-US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	}</a:t>
            </a:r>
            <a:r>
              <a:rPr lang="en-US" dirty="0">
                <a:latin typeface="Comic Sans MS"/>
                <a:cs typeface="Comic Sans MS"/>
              </a:rPr>
              <a:t>) ;</a:t>
            </a:r>
          </a:p>
        </p:txBody>
      </p:sp>
    </p:spTree>
    <p:extLst>
      <p:ext uri="{BB962C8B-B14F-4D97-AF65-F5344CB8AC3E}">
        <p14:creationId xmlns:p14="http://schemas.microsoft.com/office/powerpoint/2010/main" val="2966555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7504" y="3051236"/>
            <a:ext cx="1357640" cy="12117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App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77115" y="1985490"/>
            <a:ext cx="1007282" cy="802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View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98632" y="3255625"/>
            <a:ext cx="1335588" cy="802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Controller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61029" y="3328622"/>
            <a:ext cx="1007282" cy="802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Model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04123" y="4517569"/>
            <a:ext cx="1153265" cy="802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Store</a:t>
            </a:r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2175144" y="3657105"/>
            <a:ext cx="14234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5" idx="1"/>
          </p:cNvCxnSpPr>
          <p:nvPr/>
        </p:nvCxnSpPr>
        <p:spPr>
          <a:xfrm flipV="1">
            <a:off x="4934220" y="2386970"/>
            <a:ext cx="1042895" cy="1270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4934220" y="3657105"/>
            <a:ext cx="969903" cy="1261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7" idx="2"/>
          </p:cNvCxnSpPr>
          <p:nvPr/>
        </p:nvCxnSpPr>
        <p:spPr>
          <a:xfrm flipV="1">
            <a:off x="7057388" y="4131581"/>
            <a:ext cx="1007282" cy="787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>
            <a:off x="6480756" y="2788449"/>
            <a:ext cx="0" cy="1729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25504" y="3237454"/>
            <a:ext cx="1191673" cy="36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5" name="TextBox 24"/>
          <p:cNvSpPr txBox="1"/>
          <p:nvPr/>
        </p:nvSpPr>
        <p:spPr>
          <a:xfrm rot="18484331">
            <a:off x="4706905" y="2502634"/>
            <a:ext cx="1191673" cy="36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6" name="TextBox 25"/>
          <p:cNvSpPr txBox="1"/>
          <p:nvPr/>
        </p:nvSpPr>
        <p:spPr>
          <a:xfrm rot="3315538">
            <a:off x="4676509" y="4414403"/>
            <a:ext cx="110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7" name="TextBox 26"/>
          <p:cNvSpPr txBox="1"/>
          <p:nvPr/>
        </p:nvSpPr>
        <p:spPr>
          <a:xfrm rot="5400000">
            <a:off x="6258652" y="3278454"/>
            <a:ext cx="110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8" name="TextBox 27"/>
          <p:cNvSpPr txBox="1"/>
          <p:nvPr/>
        </p:nvSpPr>
        <p:spPr>
          <a:xfrm rot="19406812">
            <a:off x="7230245" y="4581665"/>
            <a:ext cx="1191673" cy="36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depends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Class Dependency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19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Import Module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//</a:t>
            </a:r>
            <a:r>
              <a:rPr lang="en-US" dirty="0" err="1" smtClean="0">
                <a:latin typeface="Comic Sans MS"/>
                <a:cs typeface="Comic Sans MS"/>
              </a:rPr>
              <a:t>app.js</a:t>
            </a:r>
            <a:endParaRPr lang="en-US" dirty="0" smtClean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require(</a:t>
            </a:r>
            <a:r>
              <a:rPr lang="en-US" dirty="0" smtClean="0">
                <a:latin typeface="Comic Sans MS"/>
                <a:cs typeface="Comic Sans MS"/>
              </a:rPr>
              <a:t>[‘</a:t>
            </a:r>
            <a:r>
              <a:rPr lang="en-US" dirty="0" err="1" smtClean="0">
                <a:latin typeface="Comic Sans MS"/>
                <a:cs typeface="Comic Sans MS"/>
              </a:rPr>
              <a:t>jQuery</a:t>
            </a:r>
            <a:r>
              <a:rPr lang="en-US" dirty="0" smtClean="0">
                <a:latin typeface="Comic Sans MS"/>
                <a:cs typeface="Comic Sans MS"/>
              </a:rPr>
              <a:t>’,’Controller’],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	</a:t>
            </a:r>
            <a:r>
              <a:rPr lang="en-US" dirty="0" smtClean="0">
                <a:latin typeface="Comic Sans MS"/>
                <a:cs typeface="Comic Sans MS"/>
              </a:rPr>
              <a:t>function($,controller){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	</a:t>
            </a:r>
            <a:r>
              <a:rPr lang="en-US" dirty="0" smtClean="0">
                <a:latin typeface="Comic Sans MS"/>
                <a:cs typeface="Comic Sans MS"/>
              </a:rPr>
              <a:t>	$(“#loading”).html(“”); </a:t>
            </a:r>
            <a:r>
              <a:rPr lang="en-US" dirty="0">
                <a:latin typeface="Comic Sans MS"/>
                <a:cs typeface="Comic Sans MS"/>
              </a:rPr>
              <a:t>	</a:t>
            </a:r>
            <a:r>
              <a:rPr lang="en-US" dirty="0" smtClean="0">
                <a:latin typeface="Comic Sans MS"/>
                <a:cs typeface="Comic Sans MS"/>
              </a:rPr>
              <a:t>   	   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cs typeface="Comic Sans MS"/>
              </a:rPr>
              <a:t> </a:t>
            </a:r>
            <a:r>
              <a:rPr lang="en-US" dirty="0" smtClean="0">
                <a:latin typeface="Comic Sans MS"/>
                <a:cs typeface="Comic Sans MS"/>
              </a:rPr>
              <a:t>       </a:t>
            </a:r>
            <a:r>
              <a:rPr lang="en-US" dirty="0" err="1" smtClean="0">
                <a:latin typeface="Comic Sans MS"/>
                <a:cs typeface="Comic Sans MS"/>
              </a:rPr>
              <a:t>controller.initialize</a:t>
            </a:r>
            <a:r>
              <a:rPr lang="en-US" dirty="0" smtClean="0">
                <a:latin typeface="Comic Sans MS"/>
                <a:cs typeface="Comic Sans M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mic Sans MS"/>
                <a:cs typeface="Comic Sans MS"/>
              </a:rPr>
              <a:t>	}</a:t>
            </a:r>
            <a:r>
              <a:rPr lang="en-US" dirty="0">
                <a:latin typeface="Comic Sans MS"/>
                <a:cs typeface="Comic Sans MS"/>
              </a:rPr>
              <a:t>) ;</a:t>
            </a:r>
          </a:p>
        </p:txBody>
      </p:sp>
    </p:spTree>
    <p:extLst>
      <p:ext uri="{BB962C8B-B14F-4D97-AF65-F5344CB8AC3E}">
        <p14:creationId xmlns:p14="http://schemas.microsoft.com/office/powerpoint/2010/main" val="3319831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Callout 6"/>
          <p:cNvSpPr/>
          <p:nvPr/>
        </p:nvSpPr>
        <p:spPr>
          <a:xfrm>
            <a:off x="2627692" y="1518324"/>
            <a:ext cx="4043724" cy="2730060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Comic Sans MS"/>
                <a:cs typeface="Comic Sans MS"/>
              </a:rPr>
              <a:t>History</a:t>
            </a:r>
            <a:r>
              <a:rPr lang="en-US" sz="4400" dirty="0" smtClean="0">
                <a:solidFill>
                  <a:schemeClr val="bg1"/>
                </a:solidFill>
              </a:rPr>
              <a:t> &amp; Routers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48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4272"/>
            <a:ext cx="9144000" cy="472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5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4272"/>
            <a:ext cx="9144000" cy="472571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06564" y="3474623"/>
            <a:ext cx="1007282" cy="189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10204" y="1600679"/>
            <a:ext cx="2664187" cy="189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334" y="1294802"/>
            <a:ext cx="4058501" cy="245672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7" name="Curved Connector 6"/>
          <p:cNvCxnSpPr>
            <a:stCxn id="5" idx="0"/>
            <a:endCxn id="3" idx="0"/>
          </p:cNvCxnSpPr>
          <p:nvPr/>
        </p:nvCxnSpPr>
        <p:spPr>
          <a:xfrm rot="5400000" flipH="1" flipV="1">
            <a:off x="4139503" y="-702402"/>
            <a:ext cx="305877" cy="4300287"/>
          </a:xfrm>
          <a:prstGeom prst="curvedConnector3">
            <a:avLst>
              <a:gd name="adj1" fmla="val 174736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459723" y="274638"/>
            <a:ext cx="1357640" cy="5575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553" y="285479"/>
            <a:ext cx="412196" cy="546679"/>
          </a:xfrm>
          <a:prstGeom prst="rect">
            <a:avLst/>
          </a:prstGeom>
          <a:ln>
            <a:noFill/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16021"/>
            <a:ext cx="9144000" cy="471856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912320" y="2073093"/>
            <a:ext cx="1306547" cy="336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43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7" presetClass="emph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7" presetClass="emph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2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Callout 2"/>
          <p:cNvSpPr/>
          <p:nvPr/>
        </p:nvSpPr>
        <p:spPr>
          <a:xfrm>
            <a:off x="2218939" y="1386929"/>
            <a:ext cx="4627656" cy="2846855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Comic Sans MS"/>
                <a:cs typeface="Comic Sans MS"/>
              </a:rPr>
              <a:t>Micro Template</a:t>
            </a:r>
            <a:endParaRPr lang="en-US" sz="4400" dirty="0">
              <a:latin typeface="Comic Sans MS"/>
              <a:cs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6307" y="5854301"/>
            <a:ext cx="455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Backbone Underscore Example</a:t>
            </a:r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559349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6864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mic Sans MS"/>
                <a:cs typeface="Comic Sans MS"/>
              </a:rPr>
              <a:t>    &lt;</a:t>
            </a:r>
            <a:r>
              <a:rPr lang="en-US" sz="1600" dirty="0">
                <a:latin typeface="Comic Sans MS"/>
                <a:cs typeface="Comic Sans MS"/>
              </a:rPr>
              <a:t>div id="</a:t>
            </a:r>
            <a:r>
              <a:rPr lang="en-US" sz="1600" dirty="0" err="1">
                <a:latin typeface="Comic Sans MS"/>
                <a:cs typeface="Comic Sans MS"/>
              </a:rPr>
              <a:t>search_container</a:t>
            </a:r>
            <a:r>
              <a:rPr lang="en-US" sz="1600" dirty="0">
                <a:latin typeface="Comic Sans MS"/>
                <a:cs typeface="Comic Sans MS"/>
              </a:rPr>
              <a:t>"&gt;&lt;/div&gt;</a:t>
            </a:r>
          </a:p>
          <a:p>
            <a:pPr marL="0" indent="0">
              <a:buNone/>
            </a:pPr>
            <a:endParaRPr lang="en-US" sz="1600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&lt;script type="text/</a:t>
            </a:r>
            <a:r>
              <a:rPr lang="en-US" sz="1600" dirty="0" err="1">
                <a:latin typeface="Comic Sans MS"/>
                <a:cs typeface="Comic Sans MS"/>
              </a:rPr>
              <a:t>javascript</a:t>
            </a:r>
            <a:r>
              <a:rPr lang="en-US" sz="1600" dirty="0">
                <a:latin typeface="Comic Sans MS"/>
                <a:cs typeface="Comic Sans MS"/>
              </a:rPr>
              <a:t>"&gt;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</a:t>
            </a:r>
            <a:r>
              <a:rPr lang="en-US" sz="1600" dirty="0" smtClean="0">
                <a:latin typeface="Comic Sans MS"/>
                <a:cs typeface="Comic Sans MS"/>
              </a:rPr>
              <a:t>    </a:t>
            </a:r>
            <a:r>
              <a:rPr lang="en-US" sz="1600" dirty="0" err="1" smtClean="0">
                <a:latin typeface="Comic Sans MS"/>
                <a:cs typeface="Comic Sans MS"/>
              </a:rPr>
              <a:t>SearchView</a:t>
            </a:r>
            <a:r>
              <a:rPr lang="en-US" sz="1600" dirty="0" smtClean="0">
                <a:latin typeface="Comic Sans MS"/>
                <a:cs typeface="Comic Sans MS"/>
              </a:rPr>
              <a:t> </a:t>
            </a:r>
            <a:r>
              <a:rPr lang="en-US" sz="1600" dirty="0">
                <a:latin typeface="Comic Sans MS"/>
                <a:cs typeface="Comic Sans MS"/>
              </a:rPr>
              <a:t>= </a:t>
            </a:r>
            <a:r>
              <a:rPr lang="en-US" sz="1600" dirty="0" err="1">
                <a:latin typeface="Comic Sans MS"/>
                <a:cs typeface="Comic Sans MS"/>
              </a:rPr>
              <a:t>Backbone.View.extend</a:t>
            </a:r>
            <a:r>
              <a:rPr lang="en-US" sz="1600" dirty="0">
                <a:latin typeface="Comic Sans MS"/>
                <a:cs typeface="Comic Sans MS"/>
              </a:rPr>
              <a:t>({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    </a:t>
            </a:r>
            <a:r>
              <a:rPr lang="en-US" sz="1600" dirty="0" smtClean="0">
                <a:latin typeface="Comic Sans MS"/>
                <a:cs typeface="Comic Sans MS"/>
              </a:rPr>
              <a:t>     initialize</a:t>
            </a:r>
            <a:r>
              <a:rPr lang="en-US" sz="1600" dirty="0">
                <a:latin typeface="Comic Sans MS"/>
                <a:cs typeface="Comic Sans MS"/>
              </a:rPr>
              <a:t>: function(){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    </a:t>
            </a:r>
            <a:r>
              <a:rPr lang="en-US" sz="1600" dirty="0" smtClean="0">
                <a:latin typeface="Comic Sans MS"/>
                <a:cs typeface="Comic Sans MS"/>
              </a:rPr>
              <a:t>         </a:t>
            </a:r>
            <a:r>
              <a:rPr lang="en-US" sz="1600" dirty="0" err="1" smtClean="0">
                <a:latin typeface="Comic Sans MS"/>
                <a:cs typeface="Comic Sans MS"/>
              </a:rPr>
              <a:t>this.render</a:t>
            </a:r>
            <a:r>
              <a:rPr lang="en-US" sz="1600" dirty="0">
                <a:latin typeface="Comic Sans MS"/>
                <a:cs typeface="Comic Sans MS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    </a:t>
            </a:r>
            <a:r>
              <a:rPr lang="en-US" sz="1600" dirty="0" smtClean="0">
                <a:latin typeface="Comic Sans MS"/>
                <a:cs typeface="Comic Sans MS"/>
              </a:rPr>
              <a:t>     }</a:t>
            </a:r>
            <a:r>
              <a:rPr lang="en-US" sz="1600" dirty="0">
                <a:latin typeface="Comic Sans MS"/>
                <a:cs typeface="Comic Sans MS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</a:t>
            </a:r>
            <a:r>
              <a:rPr lang="en-US" sz="1600" dirty="0" smtClean="0">
                <a:latin typeface="Comic Sans MS"/>
                <a:cs typeface="Comic Sans MS"/>
              </a:rPr>
              <a:t>         render</a:t>
            </a:r>
            <a:r>
              <a:rPr lang="en-US" sz="1600" dirty="0">
                <a:latin typeface="Comic Sans MS"/>
                <a:cs typeface="Comic Sans MS"/>
              </a:rPr>
              <a:t>: function(){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        </a:t>
            </a:r>
            <a:r>
              <a:rPr lang="en-US" sz="1600" dirty="0" smtClean="0">
                <a:solidFill>
                  <a:srgbClr val="FF0000"/>
                </a:solidFill>
                <a:latin typeface="Comic Sans MS"/>
                <a:cs typeface="Comic Sans MS"/>
              </a:rPr>
              <a:t>         /</a:t>
            </a: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/ </a:t>
            </a:r>
            <a:r>
              <a:rPr lang="en-US" sz="1600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jQuery</a:t>
            </a:r>
            <a:r>
              <a:rPr lang="en-US" sz="1600" dirty="0" smtClean="0">
                <a:solidFill>
                  <a:srgbClr val="FF0000"/>
                </a:solidFill>
                <a:latin typeface="Comic Sans MS"/>
                <a:cs typeface="Comic Sans MS"/>
              </a:rPr>
              <a:t> to put in html snippet in DOM</a:t>
            </a:r>
            <a:endParaRPr lang="en-US" sz="1600" dirty="0">
              <a:solidFill>
                <a:srgbClr val="FF0000"/>
              </a:solidFill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        </a:t>
            </a:r>
            <a:r>
              <a:rPr lang="en-US" sz="1600" dirty="0" smtClean="0">
                <a:solidFill>
                  <a:srgbClr val="FF0000"/>
                </a:solidFill>
                <a:latin typeface="Comic Sans MS"/>
                <a:cs typeface="Comic Sans MS"/>
              </a:rPr>
              <a:t>         $(</a:t>
            </a:r>
            <a:r>
              <a:rPr lang="en-US" sz="1600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this.el</a:t>
            </a:r>
            <a:r>
              <a:rPr lang="en-US" sz="1600" dirty="0" smtClean="0">
                <a:solidFill>
                  <a:srgbClr val="FF0000"/>
                </a:solidFill>
                <a:latin typeface="Comic Sans MS"/>
                <a:cs typeface="Comic Sans MS"/>
              </a:rPr>
              <a:t>).html(“&lt;label&gt;Search&lt;/label&gt;&lt;input type=“text” id=“…….”);</a:t>
            </a:r>
            <a:endParaRPr lang="en-US" sz="1600" dirty="0">
              <a:solidFill>
                <a:srgbClr val="FF0000"/>
              </a:solidFill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</a:t>
            </a:r>
            <a:r>
              <a:rPr lang="en-US" sz="1600" dirty="0" smtClean="0">
                <a:latin typeface="Comic Sans MS"/>
                <a:cs typeface="Comic Sans MS"/>
              </a:rPr>
              <a:t>             /</a:t>
            </a:r>
            <a:r>
              <a:rPr lang="en-US" sz="1600" dirty="0">
                <a:latin typeface="Comic Sans MS"/>
                <a:cs typeface="Comic Sans MS"/>
              </a:rPr>
              <a:t>/ Load the compiled HTML into the Backbone "el"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</a:t>
            </a:r>
            <a:r>
              <a:rPr lang="en-US" sz="1600" dirty="0" smtClean="0">
                <a:latin typeface="Comic Sans MS"/>
                <a:cs typeface="Comic Sans MS"/>
              </a:rPr>
              <a:t>             </a:t>
            </a:r>
            <a:r>
              <a:rPr lang="en-US" sz="1600" dirty="0" err="1" smtClean="0">
                <a:latin typeface="Comic Sans MS"/>
                <a:cs typeface="Comic Sans MS"/>
              </a:rPr>
              <a:t>this.el.html</a:t>
            </a:r>
            <a:r>
              <a:rPr lang="en-US" sz="1600" dirty="0">
                <a:latin typeface="Comic Sans MS"/>
                <a:cs typeface="Comic Sans MS"/>
              </a:rPr>
              <a:t>( template );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</a:t>
            </a:r>
            <a:r>
              <a:rPr lang="en-US" sz="1600" dirty="0" smtClean="0">
                <a:latin typeface="Comic Sans MS"/>
                <a:cs typeface="Comic Sans MS"/>
              </a:rPr>
              <a:t>         }</a:t>
            </a:r>
            <a:endParaRPr lang="en-US" sz="1600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</a:t>
            </a:r>
            <a:r>
              <a:rPr lang="en-US" sz="1600" dirty="0" smtClean="0">
                <a:latin typeface="Comic Sans MS"/>
                <a:cs typeface="Comic Sans MS"/>
              </a:rPr>
              <a:t>     </a:t>
            </a:r>
            <a:r>
              <a:rPr lang="en-US" sz="1600" dirty="0">
                <a:latin typeface="Comic Sans MS"/>
                <a:cs typeface="Comic Sans MS"/>
              </a:rPr>
              <a:t>})</a:t>
            </a:r>
            <a:r>
              <a:rPr lang="en-US" sz="1600" dirty="0" smtClean="0">
                <a:latin typeface="Comic Sans MS"/>
                <a:cs typeface="Comic Sans MS"/>
              </a:rPr>
              <a:t>;</a:t>
            </a:r>
            <a:endParaRPr lang="en-US" sz="1600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</a:t>
            </a:r>
            <a:r>
              <a:rPr lang="en-US" sz="1600" dirty="0" smtClean="0">
                <a:latin typeface="Comic Sans MS"/>
                <a:cs typeface="Comic Sans MS"/>
              </a:rPr>
              <a:t>    </a:t>
            </a:r>
            <a:r>
              <a:rPr lang="en-US" sz="1600" dirty="0" err="1" smtClean="0">
                <a:latin typeface="Comic Sans MS"/>
                <a:cs typeface="Comic Sans MS"/>
              </a:rPr>
              <a:t>var</a:t>
            </a:r>
            <a:r>
              <a:rPr lang="en-US" sz="1600" dirty="0" smtClean="0">
                <a:latin typeface="Comic Sans MS"/>
                <a:cs typeface="Comic Sans MS"/>
              </a:rPr>
              <a:t> </a:t>
            </a:r>
            <a:r>
              <a:rPr lang="en-US" sz="1600" dirty="0" err="1">
                <a:latin typeface="Comic Sans MS"/>
                <a:cs typeface="Comic Sans MS"/>
              </a:rPr>
              <a:t>search_view</a:t>
            </a:r>
            <a:r>
              <a:rPr lang="en-US" sz="1600" dirty="0">
                <a:latin typeface="Comic Sans MS"/>
                <a:cs typeface="Comic Sans MS"/>
              </a:rPr>
              <a:t> = new </a:t>
            </a:r>
            <a:r>
              <a:rPr lang="en-US" sz="1600" dirty="0" err="1">
                <a:latin typeface="Comic Sans MS"/>
                <a:cs typeface="Comic Sans MS"/>
              </a:rPr>
              <a:t>SearchView</a:t>
            </a:r>
            <a:r>
              <a:rPr lang="en-US" sz="1600" dirty="0">
                <a:latin typeface="Comic Sans MS"/>
                <a:cs typeface="Comic Sans MS"/>
              </a:rPr>
              <a:t>({ el: $("#</a:t>
            </a:r>
            <a:r>
              <a:rPr lang="en-US" sz="1600" dirty="0" err="1">
                <a:latin typeface="Comic Sans MS"/>
                <a:cs typeface="Comic Sans MS"/>
              </a:rPr>
              <a:t>search_container</a:t>
            </a:r>
            <a:r>
              <a:rPr lang="en-US" sz="1600" dirty="0">
                <a:latin typeface="Comic Sans MS"/>
                <a:cs typeface="Comic Sans MS"/>
              </a:rPr>
              <a:t>") });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&lt;/script</a:t>
            </a:r>
            <a:r>
              <a:rPr lang="en-US" sz="1600" dirty="0" smtClean="0">
                <a:latin typeface="Comic Sans MS"/>
                <a:cs typeface="Comic Sans MS"/>
              </a:rPr>
              <a:t>&gt;</a:t>
            </a:r>
          </a:p>
          <a:p>
            <a:pPr marL="0" indent="0">
              <a:buNone/>
            </a:pPr>
            <a:endParaRPr lang="en-US" sz="16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805356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889" y="197556"/>
            <a:ext cx="8819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/>
                <a:cs typeface="Comic Sans MS"/>
                <a:hlinkClick r:id="rId2"/>
              </a:rPr>
              <a:t>http://rohitghatol.github.com/SinglePageApplication</a:t>
            </a:r>
            <a:r>
              <a:rPr lang="en-US" sz="2400" dirty="0" smtClean="0">
                <a:latin typeface="Comic Sans MS"/>
                <a:cs typeface="Comic Sans MS"/>
                <a:hlinkClick r:id="rId2"/>
              </a:rPr>
              <a:t>/</a:t>
            </a:r>
            <a:r>
              <a:rPr lang="en-US" sz="2400" dirty="0" smtClean="0">
                <a:latin typeface="Comic Sans MS"/>
                <a:cs typeface="Comic Sans MS"/>
              </a:rPr>
              <a:t> </a:t>
            </a:r>
            <a:endParaRPr lang="en-US" sz="2400" dirty="0">
              <a:latin typeface="Comic Sans MS"/>
              <a:cs typeface="Comic Sans M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2037"/>
            <a:ext cx="9144000" cy="39740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002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6864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mic Sans MS"/>
                <a:cs typeface="Comic Sans MS"/>
              </a:rPr>
              <a:t>    &lt;</a:t>
            </a:r>
            <a:r>
              <a:rPr lang="en-US" sz="1600" dirty="0">
                <a:latin typeface="Comic Sans MS"/>
                <a:cs typeface="Comic Sans MS"/>
              </a:rPr>
              <a:t>div id="</a:t>
            </a:r>
            <a:r>
              <a:rPr lang="en-US" sz="1600" dirty="0" err="1">
                <a:latin typeface="Comic Sans MS"/>
                <a:cs typeface="Comic Sans MS"/>
              </a:rPr>
              <a:t>search_container</a:t>
            </a:r>
            <a:r>
              <a:rPr lang="en-US" sz="1600" dirty="0">
                <a:latin typeface="Comic Sans MS"/>
                <a:cs typeface="Comic Sans MS"/>
              </a:rPr>
              <a:t>"&gt;&lt;/div&gt;</a:t>
            </a:r>
          </a:p>
          <a:p>
            <a:pPr marL="0" indent="0">
              <a:buNone/>
            </a:pPr>
            <a:endParaRPr lang="en-US" sz="1600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&lt;script type="text/</a:t>
            </a:r>
            <a:r>
              <a:rPr lang="en-US" sz="1600" dirty="0" err="1">
                <a:latin typeface="Comic Sans MS"/>
                <a:cs typeface="Comic Sans MS"/>
              </a:rPr>
              <a:t>javascript</a:t>
            </a:r>
            <a:r>
              <a:rPr lang="en-US" sz="1600" dirty="0">
                <a:latin typeface="Comic Sans MS"/>
                <a:cs typeface="Comic Sans MS"/>
              </a:rPr>
              <a:t>"&gt;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</a:t>
            </a:r>
            <a:r>
              <a:rPr lang="en-US" sz="1600" dirty="0" smtClean="0">
                <a:latin typeface="Comic Sans MS"/>
                <a:cs typeface="Comic Sans MS"/>
              </a:rPr>
              <a:t>    </a:t>
            </a:r>
            <a:r>
              <a:rPr lang="en-US" sz="1600" dirty="0" err="1" smtClean="0">
                <a:latin typeface="Comic Sans MS"/>
                <a:cs typeface="Comic Sans MS"/>
              </a:rPr>
              <a:t>SearchView</a:t>
            </a:r>
            <a:r>
              <a:rPr lang="en-US" sz="1600" dirty="0" smtClean="0">
                <a:latin typeface="Comic Sans MS"/>
                <a:cs typeface="Comic Sans MS"/>
              </a:rPr>
              <a:t> </a:t>
            </a:r>
            <a:r>
              <a:rPr lang="en-US" sz="1600" dirty="0">
                <a:latin typeface="Comic Sans MS"/>
                <a:cs typeface="Comic Sans MS"/>
              </a:rPr>
              <a:t>= </a:t>
            </a:r>
            <a:r>
              <a:rPr lang="en-US" sz="1600" dirty="0" err="1">
                <a:latin typeface="Comic Sans MS"/>
                <a:cs typeface="Comic Sans MS"/>
              </a:rPr>
              <a:t>Backbone.View.extend</a:t>
            </a:r>
            <a:r>
              <a:rPr lang="en-US" sz="1600" dirty="0">
                <a:latin typeface="Comic Sans MS"/>
                <a:cs typeface="Comic Sans MS"/>
              </a:rPr>
              <a:t>({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    </a:t>
            </a:r>
            <a:r>
              <a:rPr lang="en-US" sz="1600" dirty="0" smtClean="0">
                <a:latin typeface="Comic Sans MS"/>
                <a:cs typeface="Comic Sans MS"/>
              </a:rPr>
              <a:t>     initialize</a:t>
            </a:r>
            <a:r>
              <a:rPr lang="en-US" sz="1600" dirty="0">
                <a:latin typeface="Comic Sans MS"/>
                <a:cs typeface="Comic Sans MS"/>
              </a:rPr>
              <a:t>: function(){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    </a:t>
            </a:r>
            <a:r>
              <a:rPr lang="en-US" sz="1600" dirty="0" smtClean="0">
                <a:latin typeface="Comic Sans MS"/>
                <a:cs typeface="Comic Sans MS"/>
              </a:rPr>
              <a:t>         </a:t>
            </a:r>
            <a:r>
              <a:rPr lang="en-US" sz="1600" dirty="0" err="1" smtClean="0">
                <a:latin typeface="Comic Sans MS"/>
                <a:cs typeface="Comic Sans MS"/>
              </a:rPr>
              <a:t>this.render</a:t>
            </a:r>
            <a:r>
              <a:rPr lang="en-US" sz="1600" dirty="0">
                <a:latin typeface="Comic Sans MS"/>
                <a:cs typeface="Comic Sans MS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    </a:t>
            </a:r>
            <a:r>
              <a:rPr lang="en-US" sz="1600" dirty="0" smtClean="0">
                <a:latin typeface="Comic Sans MS"/>
                <a:cs typeface="Comic Sans MS"/>
              </a:rPr>
              <a:t>     }</a:t>
            </a:r>
            <a:r>
              <a:rPr lang="en-US" sz="1600" dirty="0">
                <a:latin typeface="Comic Sans MS"/>
                <a:cs typeface="Comic Sans MS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</a:t>
            </a:r>
            <a:r>
              <a:rPr lang="en-US" sz="1600" dirty="0" smtClean="0">
                <a:latin typeface="Comic Sans MS"/>
                <a:cs typeface="Comic Sans MS"/>
              </a:rPr>
              <a:t>         render</a:t>
            </a:r>
            <a:r>
              <a:rPr lang="en-US" sz="1600" dirty="0">
                <a:latin typeface="Comic Sans MS"/>
                <a:cs typeface="Comic Sans MS"/>
              </a:rPr>
              <a:t>: function(){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    </a:t>
            </a:r>
            <a:r>
              <a:rPr lang="en-US" sz="1600" dirty="0" smtClean="0">
                <a:latin typeface="Comic Sans MS"/>
                <a:cs typeface="Comic Sans MS"/>
              </a:rPr>
              <a:t>       </a:t>
            </a:r>
            <a:r>
              <a:rPr lang="en-US" sz="1600" dirty="0" smtClean="0">
                <a:solidFill>
                  <a:srgbClr val="FF0000"/>
                </a:solidFill>
                <a:latin typeface="Comic Sans MS"/>
                <a:cs typeface="Comic Sans MS"/>
              </a:rPr>
              <a:t>  /</a:t>
            </a: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/ Compile the template using underscore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        </a:t>
            </a:r>
            <a:r>
              <a:rPr lang="en-US" sz="1600" dirty="0" smtClean="0">
                <a:solidFill>
                  <a:srgbClr val="FF0000"/>
                </a:solidFill>
                <a:latin typeface="Comic Sans MS"/>
                <a:cs typeface="Comic Sans MS"/>
              </a:rPr>
              <a:t>         </a:t>
            </a:r>
            <a:r>
              <a:rPr lang="en-US" sz="1600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var</a:t>
            </a:r>
            <a:r>
              <a:rPr lang="en-US" sz="1600" dirty="0" smtClean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template = _.template( $("#</a:t>
            </a:r>
            <a:r>
              <a:rPr lang="en-US" sz="1600" dirty="0" err="1">
                <a:solidFill>
                  <a:srgbClr val="FF0000"/>
                </a:solidFill>
                <a:latin typeface="Comic Sans MS"/>
                <a:cs typeface="Comic Sans MS"/>
              </a:rPr>
              <a:t>search_template</a:t>
            </a: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").html(), {} );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</a:t>
            </a:r>
            <a:r>
              <a:rPr lang="en-US" sz="1600" dirty="0" smtClean="0">
                <a:latin typeface="Comic Sans MS"/>
                <a:cs typeface="Comic Sans MS"/>
              </a:rPr>
              <a:t>             /</a:t>
            </a:r>
            <a:r>
              <a:rPr lang="en-US" sz="1600" dirty="0">
                <a:latin typeface="Comic Sans MS"/>
                <a:cs typeface="Comic Sans MS"/>
              </a:rPr>
              <a:t>/ Load the compiled HTML into the Backbone "el"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</a:t>
            </a:r>
            <a:r>
              <a:rPr lang="en-US" sz="1600" dirty="0" smtClean="0">
                <a:latin typeface="Comic Sans MS"/>
                <a:cs typeface="Comic Sans MS"/>
              </a:rPr>
              <a:t>             </a:t>
            </a:r>
            <a:r>
              <a:rPr lang="en-US" sz="1600" dirty="0" err="1" smtClean="0">
                <a:latin typeface="Comic Sans MS"/>
                <a:cs typeface="Comic Sans MS"/>
              </a:rPr>
              <a:t>this.el.html</a:t>
            </a:r>
            <a:r>
              <a:rPr lang="en-US" sz="1600" dirty="0">
                <a:latin typeface="Comic Sans MS"/>
                <a:cs typeface="Comic Sans MS"/>
              </a:rPr>
              <a:t>( template );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</a:t>
            </a:r>
            <a:r>
              <a:rPr lang="en-US" sz="1600" dirty="0" smtClean="0">
                <a:latin typeface="Comic Sans MS"/>
                <a:cs typeface="Comic Sans MS"/>
              </a:rPr>
              <a:t>         }</a:t>
            </a:r>
            <a:endParaRPr lang="en-US" sz="1600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</a:t>
            </a:r>
            <a:r>
              <a:rPr lang="en-US" sz="1600" dirty="0" smtClean="0">
                <a:latin typeface="Comic Sans MS"/>
                <a:cs typeface="Comic Sans MS"/>
              </a:rPr>
              <a:t>     </a:t>
            </a:r>
            <a:r>
              <a:rPr lang="en-US" sz="1600" dirty="0">
                <a:latin typeface="Comic Sans MS"/>
                <a:cs typeface="Comic Sans MS"/>
              </a:rPr>
              <a:t>})</a:t>
            </a:r>
            <a:r>
              <a:rPr lang="en-US" sz="1600" dirty="0" smtClean="0">
                <a:latin typeface="Comic Sans MS"/>
                <a:cs typeface="Comic Sans MS"/>
              </a:rPr>
              <a:t>;</a:t>
            </a:r>
            <a:endParaRPr lang="en-US" sz="1600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</a:t>
            </a:r>
            <a:r>
              <a:rPr lang="en-US" sz="1600" dirty="0" smtClean="0">
                <a:latin typeface="Comic Sans MS"/>
                <a:cs typeface="Comic Sans MS"/>
              </a:rPr>
              <a:t>    </a:t>
            </a:r>
            <a:r>
              <a:rPr lang="en-US" sz="1600" dirty="0" err="1" smtClean="0">
                <a:latin typeface="Comic Sans MS"/>
                <a:cs typeface="Comic Sans MS"/>
              </a:rPr>
              <a:t>var</a:t>
            </a:r>
            <a:r>
              <a:rPr lang="en-US" sz="1600" dirty="0" smtClean="0">
                <a:latin typeface="Comic Sans MS"/>
                <a:cs typeface="Comic Sans MS"/>
              </a:rPr>
              <a:t> </a:t>
            </a:r>
            <a:r>
              <a:rPr lang="en-US" sz="1600" dirty="0" err="1">
                <a:latin typeface="Comic Sans MS"/>
                <a:cs typeface="Comic Sans MS"/>
              </a:rPr>
              <a:t>search_view</a:t>
            </a:r>
            <a:r>
              <a:rPr lang="en-US" sz="1600" dirty="0">
                <a:latin typeface="Comic Sans MS"/>
                <a:cs typeface="Comic Sans MS"/>
              </a:rPr>
              <a:t> = new </a:t>
            </a:r>
            <a:r>
              <a:rPr lang="en-US" sz="1600" dirty="0" err="1">
                <a:latin typeface="Comic Sans MS"/>
                <a:cs typeface="Comic Sans MS"/>
              </a:rPr>
              <a:t>SearchView</a:t>
            </a:r>
            <a:r>
              <a:rPr lang="en-US" sz="1600" dirty="0">
                <a:latin typeface="Comic Sans MS"/>
                <a:cs typeface="Comic Sans MS"/>
              </a:rPr>
              <a:t>({ el: $("#</a:t>
            </a:r>
            <a:r>
              <a:rPr lang="en-US" sz="1600" dirty="0" err="1">
                <a:latin typeface="Comic Sans MS"/>
                <a:cs typeface="Comic Sans MS"/>
              </a:rPr>
              <a:t>search_container</a:t>
            </a:r>
            <a:r>
              <a:rPr lang="en-US" sz="1600" dirty="0">
                <a:latin typeface="Comic Sans MS"/>
                <a:cs typeface="Comic Sans MS"/>
              </a:rPr>
              <a:t>") });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&lt;/script</a:t>
            </a:r>
            <a:r>
              <a:rPr lang="en-US" sz="1600" dirty="0" smtClean="0">
                <a:latin typeface="Comic Sans MS"/>
                <a:cs typeface="Comic Sans MS"/>
              </a:rPr>
              <a:t>&gt;</a:t>
            </a:r>
          </a:p>
          <a:p>
            <a:pPr marL="0" indent="0">
              <a:buNone/>
            </a:pPr>
            <a:endParaRPr lang="en-US" sz="1600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 &lt;script type="text/template" id="</a:t>
            </a:r>
            <a:r>
              <a:rPr lang="en-US" sz="1600" dirty="0" err="1">
                <a:solidFill>
                  <a:srgbClr val="FF0000"/>
                </a:solidFill>
                <a:latin typeface="Comic Sans MS"/>
                <a:cs typeface="Comic Sans MS"/>
              </a:rPr>
              <a:t>search_template</a:t>
            </a: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"&gt;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        &lt;label&gt;Search&lt;/label&gt;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        &lt;input type="text" id="</a:t>
            </a:r>
            <a:r>
              <a:rPr lang="en-US" sz="1600" dirty="0" err="1">
                <a:solidFill>
                  <a:srgbClr val="FF0000"/>
                </a:solidFill>
                <a:latin typeface="Comic Sans MS"/>
                <a:cs typeface="Comic Sans MS"/>
              </a:rPr>
              <a:t>search_input</a:t>
            </a: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" /&gt;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        &lt;input type="button" id="</a:t>
            </a:r>
            <a:r>
              <a:rPr lang="en-US" sz="1600" dirty="0" err="1">
                <a:solidFill>
                  <a:srgbClr val="FF0000"/>
                </a:solidFill>
                <a:latin typeface="Comic Sans MS"/>
                <a:cs typeface="Comic Sans MS"/>
              </a:rPr>
              <a:t>search_button</a:t>
            </a: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" value="Search" /&gt;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  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66666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6864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mic Sans MS"/>
                <a:cs typeface="Comic Sans MS"/>
              </a:rPr>
              <a:t>    &lt;</a:t>
            </a:r>
            <a:r>
              <a:rPr lang="en-US" sz="1600" dirty="0">
                <a:latin typeface="Comic Sans MS"/>
                <a:cs typeface="Comic Sans MS"/>
              </a:rPr>
              <a:t>div id="</a:t>
            </a:r>
            <a:r>
              <a:rPr lang="en-US" sz="1600" dirty="0" err="1">
                <a:latin typeface="Comic Sans MS"/>
                <a:cs typeface="Comic Sans MS"/>
              </a:rPr>
              <a:t>search_container</a:t>
            </a:r>
            <a:r>
              <a:rPr lang="en-US" sz="1600" dirty="0">
                <a:latin typeface="Comic Sans MS"/>
                <a:cs typeface="Comic Sans MS"/>
              </a:rPr>
              <a:t>"&gt;&lt;/div&gt;</a:t>
            </a:r>
          </a:p>
          <a:p>
            <a:pPr marL="0" indent="0">
              <a:buNone/>
            </a:pPr>
            <a:endParaRPr lang="en-US" sz="1600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&lt;script type="text/</a:t>
            </a:r>
            <a:r>
              <a:rPr lang="en-US" sz="1600" dirty="0" err="1">
                <a:latin typeface="Comic Sans MS"/>
                <a:cs typeface="Comic Sans MS"/>
              </a:rPr>
              <a:t>javascript</a:t>
            </a:r>
            <a:r>
              <a:rPr lang="en-US" sz="1600" dirty="0">
                <a:latin typeface="Comic Sans MS"/>
                <a:cs typeface="Comic Sans MS"/>
              </a:rPr>
              <a:t>"&gt;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</a:t>
            </a:r>
            <a:r>
              <a:rPr lang="en-US" sz="1600" dirty="0" smtClean="0">
                <a:latin typeface="Comic Sans MS"/>
                <a:cs typeface="Comic Sans MS"/>
              </a:rPr>
              <a:t>    </a:t>
            </a:r>
            <a:r>
              <a:rPr lang="en-US" sz="1600" dirty="0" err="1" smtClean="0">
                <a:latin typeface="Comic Sans MS"/>
                <a:cs typeface="Comic Sans MS"/>
              </a:rPr>
              <a:t>SearchView</a:t>
            </a:r>
            <a:r>
              <a:rPr lang="en-US" sz="1600" dirty="0" smtClean="0">
                <a:latin typeface="Comic Sans MS"/>
                <a:cs typeface="Comic Sans MS"/>
              </a:rPr>
              <a:t> </a:t>
            </a:r>
            <a:r>
              <a:rPr lang="en-US" sz="1600" dirty="0">
                <a:latin typeface="Comic Sans MS"/>
                <a:cs typeface="Comic Sans MS"/>
              </a:rPr>
              <a:t>= </a:t>
            </a:r>
            <a:r>
              <a:rPr lang="en-US" sz="1600" dirty="0" err="1">
                <a:latin typeface="Comic Sans MS"/>
                <a:cs typeface="Comic Sans MS"/>
              </a:rPr>
              <a:t>Backbone.View.extend</a:t>
            </a:r>
            <a:r>
              <a:rPr lang="en-US" sz="1600" dirty="0">
                <a:latin typeface="Comic Sans MS"/>
                <a:cs typeface="Comic Sans MS"/>
              </a:rPr>
              <a:t>({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    </a:t>
            </a:r>
            <a:r>
              <a:rPr lang="en-US" sz="1600" dirty="0" smtClean="0">
                <a:latin typeface="Comic Sans MS"/>
                <a:cs typeface="Comic Sans MS"/>
              </a:rPr>
              <a:t>     initialize</a:t>
            </a:r>
            <a:r>
              <a:rPr lang="en-US" sz="1600" dirty="0">
                <a:latin typeface="Comic Sans MS"/>
                <a:cs typeface="Comic Sans MS"/>
              </a:rPr>
              <a:t>: function(){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    </a:t>
            </a:r>
            <a:r>
              <a:rPr lang="en-US" sz="1600" dirty="0" smtClean="0">
                <a:latin typeface="Comic Sans MS"/>
                <a:cs typeface="Comic Sans MS"/>
              </a:rPr>
              <a:t>         </a:t>
            </a:r>
            <a:r>
              <a:rPr lang="en-US" sz="1600" dirty="0" err="1" smtClean="0">
                <a:latin typeface="Comic Sans MS"/>
                <a:cs typeface="Comic Sans MS"/>
              </a:rPr>
              <a:t>this.render</a:t>
            </a:r>
            <a:r>
              <a:rPr lang="en-US" sz="1600" dirty="0">
                <a:latin typeface="Comic Sans MS"/>
                <a:cs typeface="Comic Sans MS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    </a:t>
            </a:r>
            <a:r>
              <a:rPr lang="en-US" sz="1600" dirty="0" smtClean="0">
                <a:latin typeface="Comic Sans MS"/>
                <a:cs typeface="Comic Sans MS"/>
              </a:rPr>
              <a:t>     }</a:t>
            </a:r>
            <a:r>
              <a:rPr lang="en-US" sz="1600" dirty="0">
                <a:latin typeface="Comic Sans MS"/>
                <a:cs typeface="Comic Sans MS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</a:t>
            </a:r>
            <a:r>
              <a:rPr lang="en-US" sz="1600" dirty="0" smtClean="0">
                <a:latin typeface="Comic Sans MS"/>
                <a:cs typeface="Comic Sans MS"/>
              </a:rPr>
              <a:t>         render</a:t>
            </a:r>
            <a:r>
              <a:rPr lang="en-US" sz="1600" dirty="0">
                <a:latin typeface="Comic Sans MS"/>
                <a:cs typeface="Comic Sans MS"/>
              </a:rPr>
              <a:t>: function()</a:t>
            </a:r>
            <a:r>
              <a:rPr lang="en-US" sz="1600" dirty="0" smtClean="0">
                <a:latin typeface="Comic Sans MS"/>
                <a:cs typeface="Comic Sans MS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Comic Sans MS"/>
                <a:cs typeface="Comic Sans MS"/>
              </a:rPr>
              <a:t>		  </a:t>
            </a:r>
            <a:r>
              <a:rPr lang="en-US" sz="1600" dirty="0" err="1" smtClean="0">
                <a:latin typeface="Comic Sans MS"/>
                <a:cs typeface="Comic Sans MS"/>
              </a:rPr>
              <a:t>var</a:t>
            </a:r>
            <a:r>
              <a:rPr lang="en-US" sz="1600" dirty="0" smtClean="0">
                <a:latin typeface="Comic Sans MS"/>
                <a:cs typeface="Comic Sans MS"/>
              </a:rPr>
              <a:t> </a:t>
            </a:r>
            <a:r>
              <a:rPr lang="en-US" sz="1600" dirty="0">
                <a:latin typeface="Comic Sans MS"/>
                <a:cs typeface="Comic Sans MS"/>
              </a:rPr>
              <a:t>variables = { </a:t>
            </a:r>
            <a:r>
              <a:rPr lang="en-US" sz="1600" dirty="0" smtClean="0">
                <a:latin typeface="Comic Sans MS"/>
                <a:cs typeface="Comic Sans MS"/>
              </a:rPr>
              <a:t>label: </a:t>
            </a:r>
            <a:r>
              <a:rPr lang="en-US" sz="1600" dirty="0">
                <a:latin typeface="Comic Sans MS"/>
                <a:cs typeface="Comic Sans MS"/>
              </a:rPr>
              <a:t>"My Search" };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    </a:t>
            </a:r>
            <a:r>
              <a:rPr lang="en-US" sz="1600" dirty="0" smtClean="0">
                <a:latin typeface="Comic Sans MS"/>
                <a:cs typeface="Comic Sans MS"/>
              </a:rPr>
              <a:t>       </a:t>
            </a:r>
            <a:r>
              <a:rPr lang="en-US" sz="1600" dirty="0" smtClean="0">
                <a:solidFill>
                  <a:srgbClr val="FF0000"/>
                </a:solidFill>
                <a:latin typeface="Comic Sans MS"/>
                <a:cs typeface="Comic Sans MS"/>
              </a:rPr>
              <a:t>  /</a:t>
            </a: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/ Compile the template using underscore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        </a:t>
            </a:r>
            <a:r>
              <a:rPr lang="en-US" sz="1600" dirty="0" smtClean="0">
                <a:solidFill>
                  <a:srgbClr val="FF0000"/>
                </a:solidFill>
                <a:latin typeface="Comic Sans MS"/>
                <a:cs typeface="Comic Sans MS"/>
              </a:rPr>
              <a:t>         </a:t>
            </a:r>
            <a:r>
              <a:rPr lang="en-US" sz="1600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var</a:t>
            </a:r>
            <a:r>
              <a:rPr lang="en-US" sz="1600" dirty="0" smtClean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template = _.template( $("#</a:t>
            </a:r>
            <a:r>
              <a:rPr lang="en-US" sz="1600" dirty="0" err="1">
                <a:solidFill>
                  <a:srgbClr val="FF0000"/>
                </a:solidFill>
                <a:latin typeface="Comic Sans MS"/>
                <a:cs typeface="Comic Sans MS"/>
              </a:rPr>
              <a:t>search_template</a:t>
            </a: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").html(), </a:t>
            </a:r>
            <a:r>
              <a:rPr lang="en-US" sz="1600" dirty="0" smtClean="0">
                <a:solidFill>
                  <a:srgbClr val="FF0000"/>
                </a:solidFill>
                <a:latin typeface="Comic Sans MS"/>
                <a:cs typeface="Comic Sans MS"/>
              </a:rPr>
              <a:t>{</a:t>
            </a:r>
            <a:r>
              <a:rPr lang="en-US" sz="1600" dirty="0" smtClean="0">
                <a:solidFill>
                  <a:srgbClr val="1F497D"/>
                </a:solidFill>
                <a:latin typeface="Comic Sans MS"/>
                <a:cs typeface="Comic Sans MS"/>
              </a:rPr>
              <a:t>variables</a:t>
            </a:r>
            <a:r>
              <a:rPr lang="en-US" sz="1600" dirty="0" smtClean="0">
                <a:solidFill>
                  <a:srgbClr val="FF0000"/>
                </a:solidFill>
                <a:latin typeface="Comic Sans MS"/>
                <a:cs typeface="Comic Sans MS"/>
              </a:rPr>
              <a:t>} </a:t>
            </a: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</a:t>
            </a:r>
            <a:r>
              <a:rPr lang="en-US" sz="1600" dirty="0" smtClean="0">
                <a:latin typeface="Comic Sans MS"/>
                <a:cs typeface="Comic Sans MS"/>
              </a:rPr>
              <a:t>             /</a:t>
            </a:r>
            <a:r>
              <a:rPr lang="en-US" sz="1600" dirty="0">
                <a:latin typeface="Comic Sans MS"/>
                <a:cs typeface="Comic Sans MS"/>
              </a:rPr>
              <a:t>/ Load the compiled HTML into the Backbone "el"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</a:t>
            </a:r>
            <a:r>
              <a:rPr lang="en-US" sz="1600" dirty="0" smtClean="0">
                <a:latin typeface="Comic Sans MS"/>
                <a:cs typeface="Comic Sans MS"/>
              </a:rPr>
              <a:t>             </a:t>
            </a:r>
            <a:r>
              <a:rPr lang="en-US" sz="1600" dirty="0" err="1" smtClean="0">
                <a:latin typeface="Comic Sans MS"/>
                <a:cs typeface="Comic Sans MS"/>
              </a:rPr>
              <a:t>this.el.html</a:t>
            </a:r>
            <a:r>
              <a:rPr lang="en-US" sz="1600" dirty="0">
                <a:latin typeface="Comic Sans MS"/>
                <a:cs typeface="Comic Sans MS"/>
              </a:rPr>
              <a:t>( template );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</a:t>
            </a:r>
            <a:r>
              <a:rPr lang="en-US" sz="1600" dirty="0" smtClean="0">
                <a:latin typeface="Comic Sans MS"/>
                <a:cs typeface="Comic Sans MS"/>
              </a:rPr>
              <a:t>         }</a:t>
            </a:r>
            <a:endParaRPr lang="en-US" sz="1600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</a:t>
            </a:r>
            <a:r>
              <a:rPr lang="en-US" sz="1600" dirty="0" smtClean="0">
                <a:latin typeface="Comic Sans MS"/>
                <a:cs typeface="Comic Sans MS"/>
              </a:rPr>
              <a:t>     </a:t>
            </a:r>
            <a:r>
              <a:rPr lang="en-US" sz="1600" dirty="0">
                <a:latin typeface="Comic Sans MS"/>
                <a:cs typeface="Comic Sans MS"/>
              </a:rPr>
              <a:t>})</a:t>
            </a:r>
            <a:r>
              <a:rPr lang="en-US" sz="1600" dirty="0" smtClean="0">
                <a:latin typeface="Comic Sans MS"/>
                <a:cs typeface="Comic Sans MS"/>
              </a:rPr>
              <a:t>;</a:t>
            </a:r>
            <a:endParaRPr lang="en-US" sz="1600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</a:t>
            </a:r>
            <a:r>
              <a:rPr lang="en-US" sz="1600" dirty="0" smtClean="0">
                <a:latin typeface="Comic Sans MS"/>
                <a:cs typeface="Comic Sans MS"/>
              </a:rPr>
              <a:t>    </a:t>
            </a:r>
            <a:r>
              <a:rPr lang="en-US" sz="1600" dirty="0" err="1" smtClean="0">
                <a:latin typeface="Comic Sans MS"/>
                <a:cs typeface="Comic Sans MS"/>
              </a:rPr>
              <a:t>var</a:t>
            </a:r>
            <a:r>
              <a:rPr lang="en-US" sz="1600" dirty="0" smtClean="0">
                <a:latin typeface="Comic Sans MS"/>
                <a:cs typeface="Comic Sans MS"/>
              </a:rPr>
              <a:t> </a:t>
            </a:r>
            <a:r>
              <a:rPr lang="en-US" sz="1600" dirty="0" err="1">
                <a:latin typeface="Comic Sans MS"/>
                <a:cs typeface="Comic Sans MS"/>
              </a:rPr>
              <a:t>search_view</a:t>
            </a:r>
            <a:r>
              <a:rPr lang="en-US" sz="1600" dirty="0">
                <a:latin typeface="Comic Sans MS"/>
                <a:cs typeface="Comic Sans MS"/>
              </a:rPr>
              <a:t> = new </a:t>
            </a:r>
            <a:r>
              <a:rPr lang="en-US" sz="1600" dirty="0" err="1">
                <a:latin typeface="Comic Sans MS"/>
                <a:cs typeface="Comic Sans MS"/>
              </a:rPr>
              <a:t>SearchView</a:t>
            </a:r>
            <a:r>
              <a:rPr lang="en-US" sz="1600" dirty="0">
                <a:latin typeface="Comic Sans MS"/>
                <a:cs typeface="Comic Sans MS"/>
              </a:rPr>
              <a:t>({ el: $("#</a:t>
            </a:r>
            <a:r>
              <a:rPr lang="en-US" sz="1600" dirty="0" err="1">
                <a:latin typeface="Comic Sans MS"/>
                <a:cs typeface="Comic Sans MS"/>
              </a:rPr>
              <a:t>search_container</a:t>
            </a:r>
            <a:r>
              <a:rPr lang="en-US" sz="1600" dirty="0">
                <a:latin typeface="Comic Sans MS"/>
                <a:cs typeface="Comic Sans MS"/>
              </a:rPr>
              <a:t>") });</a:t>
            </a: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 &lt;/script</a:t>
            </a:r>
            <a:r>
              <a:rPr lang="en-US" sz="1600" dirty="0" smtClean="0">
                <a:latin typeface="Comic Sans MS"/>
                <a:cs typeface="Comic Sans MS"/>
              </a:rPr>
              <a:t>&gt;</a:t>
            </a:r>
          </a:p>
          <a:p>
            <a:pPr marL="0" indent="0">
              <a:buNone/>
            </a:pPr>
            <a:endParaRPr lang="en-US" sz="1600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1600" dirty="0">
                <a:latin typeface="Comic Sans MS"/>
                <a:cs typeface="Comic Sans MS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 &lt;script type="text/template" id="</a:t>
            </a:r>
            <a:r>
              <a:rPr lang="en-US" sz="1600" dirty="0" err="1">
                <a:solidFill>
                  <a:srgbClr val="FF0000"/>
                </a:solidFill>
                <a:latin typeface="Comic Sans MS"/>
                <a:cs typeface="Comic Sans MS"/>
              </a:rPr>
              <a:t>search_template</a:t>
            </a: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"&gt;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        &lt;label</a:t>
            </a:r>
            <a:r>
              <a:rPr lang="en-US" sz="1600" dirty="0" smtClean="0">
                <a:solidFill>
                  <a:srgbClr val="FF0000"/>
                </a:solidFill>
                <a:latin typeface="Comic Sans MS"/>
                <a:cs typeface="Comic Sans MS"/>
              </a:rPr>
              <a:t>&gt;</a:t>
            </a:r>
            <a:r>
              <a:rPr lang="en-US" sz="1600" dirty="0" smtClean="0">
                <a:solidFill>
                  <a:schemeClr val="tx2"/>
                </a:solidFill>
                <a:latin typeface="Comic Sans MS"/>
                <a:cs typeface="Comic Sans MS"/>
              </a:rPr>
              <a:t>&lt;%= label%&gt;</a:t>
            </a:r>
            <a:r>
              <a:rPr lang="en-US" sz="1600" dirty="0" smtClean="0">
                <a:solidFill>
                  <a:srgbClr val="FF0000"/>
                </a:solidFill>
                <a:latin typeface="Comic Sans MS"/>
                <a:cs typeface="Comic Sans MS"/>
              </a:rPr>
              <a:t>&lt;</a:t>
            </a: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/label&gt;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        &lt;input type="text" id="</a:t>
            </a:r>
            <a:r>
              <a:rPr lang="en-US" sz="1600" dirty="0" err="1">
                <a:solidFill>
                  <a:srgbClr val="FF0000"/>
                </a:solidFill>
                <a:latin typeface="Comic Sans MS"/>
                <a:cs typeface="Comic Sans MS"/>
              </a:rPr>
              <a:t>search_input</a:t>
            </a: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" /&gt;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        &lt;input type="button" id="</a:t>
            </a:r>
            <a:r>
              <a:rPr lang="en-US" sz="1600" dirty="0" err="1">
                <a:solidFill>
                  <a:srgbClr val="FF0000"/>
                </a:solidFill>
                <a:latin typeface="Comic Sans MS"/>
                <a:cs typeface="Comic Sans MS"/>
              </a:rPr>
              <a:t>search_button</a:t>
            </a: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" value="Search" /&gt;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mic Sans MS"/>
                <a:cs typeface="Comic Sans MS"/>
              </a:rPr>
              <a:t>  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194238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Callout 3"/>
          <p:cNvSpPr/>
          <p:nvPr/>
        </p:nvSpPr>
        <p:spPr>
          <a:xfrm>
            <a:off x="1868581" y="1693514"/>
            <a:ext cx="4759040" cy="2905251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Comic Sans MS"/>
                <a:cs typeface="Comic Sans MS"/>
              </a:rPr>
              <a:t>Data Bound Views</a:t>
            </a:r>
            <a:endParaRPr lang="en-US" sz="4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726477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20227" y="218988"/>
            <a:ext cx="1707999" cy="14745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omic Sans MS"/>
                <a:cs typeface="Comic Sans MS"/>
              </a:rPr>
              <a:t>View</a:t>
            </a:r>
            <a:endParaRPr lang="en-US" sz="3600" dirty="0">
              <a:latin typeface="Comic Sans MS"/>
              <a:cs typeface="Comic Sans M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20227" y="2598667"/>
            <a:ext cx="1707999" cy="14745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omic Sans MS"/>
                <a:cs typeface="Comic Sans MS"/>
              </a:rPr>
              <a:t>Store</a:t>
            </a:r>
            <a:endParaRPr lang="en-US" sz="3600" dirty="0">
              <a:latin typeface="Comic Sans MS"/>
              <a:cs typeface="Comic Sans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0227" y="5124338"/>
            <a:ext cx="1707999" cy="14745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omic Sans MS"/>
                <a:cs typeface="Comic Sans MS"/>
              </a:rPr>
              <a:t>Source</a:t>
            </a:r>
            <a:endParaRPr lang="en-US" sz="3600" dirty="0">
              <a:latin typeface="Comic Sans MS"/>
              <a:cs typeface="Comic Sans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42072" y="4073192"/>
            <a:ext cx="1984485" cy="14745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omic Sans MS"/>
                <a:cs typeface="Comic Sans MS"/>
              </a:rPr>
              <a:t>Adapter</a:t>
            </a:r>
            <a:endParaRPr lang="en-US" sz="36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917812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Sencha</a:t>
            </a:r>
            <a:r>
              <a:rPr lang="en-US" dirty="0" smtClean="0"/>
              <a:t> Touch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759259"/>
            <a:ext cx="1250799" cy="9343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90729" y="2759259"/>
            <a:ext cx="1250799" cy="9343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DataStore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86612" y="4561375"/>
            <a:ext cx="1250799" cy="9343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86613" y="1568528"/>
            <a:ext cx="1250799" cy="9343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49218" y="2949049"/>
            <a:ext cx="1250799" cy="9343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03977" y="2949049"/>
            <a:ext cx="1250799" cy="9343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38189" y="1568528"/>
            <a:ext cx="1250799" cy="9343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1707999" y="3226435"/>
            <a:ext cx="5827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1"/>
          </p:cNvCxnSpPr>
          <p:nvPr/>
        </p:nvCxnSpPr>
        <p:spPr>
          <a:xfrm>
            <a:off x="2916129" y="3693611"/>
            <a:ext cx="1770483" cy="13349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0"/>
            <a:endCxn id="7" idx="1"/>
          </p:cNvCxnSpPr>
          <p:nvPr/>
        </p:nvCxnSpPr>
        <p:spPr>
          <a:xfrm flipV="1">
            <a:off x="2916129" y="2035704"/>
            <a:ext cx="1770484" cy="723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 flipH="1">
            <a:off x="4474618" y="2502880"/>
            <a:ext cx="837395" cy="4461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9" idx="0"/>
          </p:cNvCxnSpPr>
          <p:nvPr/>
        </p:nvCxnSpPr>
        <p:spPr>
          <a:xfrm>
            <a:off x="5312013" y="2502880"/>
            <a:ext cx="917364" cy="4461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3"/>
            <a:endCxn id="10" idx="1"/>
          </p:cNvCxnSpPr>
          <p:nvPr/>
        </p:nvCxnSpPr>
        <p:spPr>
          <a:xfrm>
            <a:off x="5937412" y="2035704"/>
            <a:ext cx="160077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" idx="2"/>
            <a:endCxn id="6" idx="0"/>
          </p:cNvCxnSpPr>
          <p:nvPr/>
        </p:nvCxnSpPr>
        <p:spPr>
          <a:xfrm>
            <a:off x="4474618" y="3883401"/>
            <a:ext cx="837394" cy="67797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" idx="2"/>
            <a:endCxn id="6" idx="0"/>
          </p:cNvCxnSpPr>
          <p:nvPr/>
        </p:nvCxnSpPr>
        <p:spPr>
          <a:xfrm flipH="1">
            <a:off x="5312012" y="3883401"/>
            <a:ext cx="917365" cy="67797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ounded Rectangular Callout 63"/>
          <p:cNvSpPr/>
          <p:nvPr/>
        </p:nvSpPr>
        <p:spPr>
          <a:xfrm>
            <a:off x="277367" y="5343327"/>
            <a:ext cx="2277333" cy="963551"/>
          </a:xfrm>
          <a:prstGeom prst="wedgeRoundRectCallout">
            <a:avLst>
              <a:gd name="adj1" fmla="val -15684"/>
              <a:gd name="adj2" fmla="val -21628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e.g</a:t>
            </a:r>
            <a:r>
              <a:rPr lang="en-US" dirty="0" smtClean="0"/>
              <a:t> List or Grid with edit capabilities</a:t>
            </a:r>
            <a:endParaRPr lang="en-US" dirty="0"/>
          </a:p>
        </p:txBody>
      </p:sp>
      <p:sp>
        <p:nvSpPr>
          <p:cNvPr id="66" name="Rounded Rectangular Callout 65"/>
          <p:cNvSpPr/>
          <p:nvPr/>
        </p:nvSpPr>
        <p:spPr>
          <a:xfrm>
            <a:off x="1152062" y="5495727"/>
            <a:ext cx="2277333" cy="963551"/>
          </a:xfrm>
          <a:prstGeom prst="wedgeRoundRectCallout">
            <a:avLst>
              <a:gd name="adj1" fmla="val 17649"/>
              <a:gd name="adj2" fmla="val -2420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Provides CRUD capabilities</a:t>
            </a:r>
            <a:endParaRPr lang="en-US" dirty="0"/>
          </a:p>
        </p:txBody>
      </p:sp>
      <p:sp>
        <p:nvSpPr>
          <p:cNvPr id="67" name="Rounded Rectangular Callout 66"/>
          <p:cNvSpPr/>
          <p:nvPr/>
        </p:nvSpPr>
        <p:spPr>
          <a:xfrm>
            <a:off x="457200" y="1417638"/>
            <a:ext cx="2277333" cy="963551"/>
          </a:xfrm>
          <a:prstGeom prst="wedgeRoundRectCallout">
            <a:avLst>
              <a:gd name="adj1" fmla="val 133034"/>
              <a:gd name="adj2" fmla="val -416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DataStore</a:t>
            </a:r>
            <a:r>
              <a:rPr lang="en-US" dirty="0" smtClean="0"/>
              <a:t> can be populate from Rest, JSONP, </a:t>
            </a:r>
            <a:r>
              <a:rPr lang="en-US" dirty="0" err="1" smtClean="0"/>
              <a:t>LocalStorage</a:t>
            </a:r>
            <a:endParaRPr lang="en-US" dirty="0"/>
          </a:p>
        </p:txBody>
      </p:sp>
      <p:sp>
        <p:nvSpPr>
          <p:cNvPr id="68" name="Rounded Rectangular Callout 67"/>
          <p:cNvSpPr/>
          <p:nvPr/>
        </p:nvSpPr>
        <p:spPr>
          <a:xfrm>
            <a:off x="6511655" y="4379776"/>
            <a:ext cx="2277333" cy="963551"/>
          </a:xfrm>
          <a:prstGeom prst="wedgeRoundRectCallout">
            <a:avLst>
              <a:gd name="adj1" fmla="val -59511"/>
              <a:gd name="adj2" fmla="val -9360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Json</a:t>
            </a:r>
            <a:r>
              <a:rPr lang="en-US" dirty="0" smtClean="0"/>
              <a:t> or XML Readers and Writers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92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Time…..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44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Callout 3"/>
          <p:cNvSpPr/>
          <p:nvPr/>
        </p:nvSpPr>
        <p:spPr>
          <a:xfrm>
            <a:off x="1868580" y="1693514"/>
            <a:ext cx="5415963" cy="2905251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Comic Sans MS"/>
                <a:cs typeface="Comic Sans MS"/>
              </a:rPr>
              <a:t>DOM Manipulation</a:t>
            </a:r>
            <a:endParaRPr lang="en-US" sz="4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552014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Key Points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mic Sans MS"/>
                <a:cs typeface="Comic Sans MS"/>
              </a:rPr>
              <a:t>jQuery</a:t>
            </a:r>
            <a:r>
              <a:rPr lang="en-US" dirty="0" smtClean="0">
                <a:latin typeface="Comic Sans MS"/>
                <a:cs typeface="Comic Sans MS"/>
              </a:rPr>
              <a:t> is the biggest name</a:t>
            </a:r>
          </a:p>
          <a:p>
            <a:r>
              <a:rPr lang="en-US" dirty="0" err="1" smtClean="0">
                <a:latin typeface="Comic Sans MS"/>
                <a:cs typeface="Comic Sans MS"/>
              </a:rPr>
              <a:t>Zeptojs</a:t>
            </a:r>
            <a:r>
              <a:rPr lang="en-US" dirty="0" smtClean="0">
                <a:latin typeface="Comic Sans MS"/>
                <a:cs typeface="Comic Sans MS"/>
              </a:rPr>
              <a:t> is an alternative</a:t>
            </a:r>
          </a:p>
          <a:p>
            <a:r>
              <a:rPr lang="en-US" dirty="0" err="1" smtClean="0">
                <a:latin typeface="Comic Sans MS"/>
                <a:cs typeface="Comic Sans MS"/>
              </a:rPr>
              <a:t>Xui</a:t>
            </a:r>
            <a:r>
              <a:rPr lang="en-US" dirty="0" smtClean="0">
                <a:latin typeface="Comic Sans MS"/>
                <a:cs typeface="Comic Sans MS"/>
              </a:rPr>
              <a:t> is another alternative</a:t>
            </a:r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69171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Callout 3"/>
          <p:cNvSpPr/>
          <p:nvPr/>
        </p:nvSpPr>
        <p:spPr>
          <a:xfrm>
            <a:off x="1868581" y="1693514"/>
            <a:ext cx="4759040" cy="2905251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Comic Sans MS"/>
                <a:cs typeface="Comic Sans MS"/>
              </a:rPr>
              <a:t>HTML 5</a:t>
            </a:r>
            <a:endParaRPr lang="en-US" sz="4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541517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Key Points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HTML 5 Features</a:t>
            </a:r>
          </a:p>
          <a:p>
            <a:r>
              <a:rPr lang="en-US" dirty="0" smtClean="0">
                <a:latin typeface="Comic Sans MS"/>
                <a:cs typeface="Comic Sans MS"/>
              </a:rPr>
              <a:t>Feature Detection and fall back</a:t>
            </a:r>
          </a:p>
          <a:p>
            <a:r>
              <a:rPr lang="en-US" dirty="0" err="1" smtClean="0">
                <a:latin typeface="Comic Sans MS"/>
                <a:cs typeface="Comic Sans MS"/>
              </a:rPr>
              <a:t>Polyfills</a:t>
            </a:r>
            <a:endParaRPr lang="en-US" dirty="0" smtClean="0">
              <a:latin typeface="Comic Sans MS"/>
              <a:cs typeface="Comic Sans MS"/>
            </a:endParaRPr>
          </a:p>
          <a:p>
            <a:endParaRPr lang="en-US" dirty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Helpful Sites</a:t>
            </a:r>
          </a:p>
          <a:p>
            <a:pPr lvl="1"/>
            <a:r>
              <a:rPr lang="en-US" dirty="0" smtClean="0">
                <a:latin typeface="Comic Sans MS"/>
                <a:cs typeface="Comic Sans MS"/>
                <a:hlinkClick r:id="rId2"/>
              </a:rPr>
              <a:t>www.html5please.com</a:t>
            </a:r>
            <a:endParaRPr lang="en-US" dirty="0" smtClean="0">
              <a:latin typeface="Comic Sans MS"/>
              <a:cs typeface="Comic Sans MS"/>
            </a:endParaRPr>
          </a:p>
          <a:p>
            <a:pPr lvl="1"/>
            <a:r>
              <a:rPr lang="en-US" dirty="0" smtClean="0">
                <a:latin typeface="Comic Sans MS"/>
                <a:cs typeface="Comic Sans MS"/>
                <a:hlinkClick r:id="rId3"/>
              </a:rPr>
              <a:t>www.html5test.com</a:t>
            </a:r>
            <a:endParaRPr lang="en-US" dirty="0" smtClean="0">
              <a:latin typeface="Comic Sans MS"/>
              <a:cs typeface="Comic Sans MS"/>
            </a:endParaRPr>
          </a:p>
          <a:p>
            <a:pPr lvl="1"/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76238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are</a:t>
            </a:r>
            <a:br>
              <a:rPr lang="en-US" dirty="0" smtClean="0"/>
            </a:br>
            <a:r>
              <a:rPr lang="en-US" dirty="0" smtClean="0"/>
              <a:t> “Single Page Applications”?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0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Callout 3"/>
          <p:cNvSpPr/>
          <p:nvPr/>
        </p:nvSpPr>
        <p:spPr>
          <a:xfrm>
            <a:off x="1868581" y="1693514"/>
            <a:ext cx="5503552" cy="2905251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Comic Sans MS"/>
                <a:cs typeface="Comic Sans MS"/>
              </a:rPr>
              <a:t>CSS 3 Optimization</a:t>
            </a:r>
            <a:endParaRPr lang="en-US" sz="4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360216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Key Points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Sass </a:t>
            </a:r>
            <a:r>
              <a:rPr lang="en-US" dirty="0">
                <a:latin typeface="Comic Sans MS"/>
                <a:cs typeface="Comic Sans MS"/>
              </a:rPr>
              <a:t>- </a:t>
            </a:r>
            <a:r>
              <a:rPr lang="en-US" dirty="0">
                <a:latin typeface="Comic Sans MS"/>
                <a:cs typeface="Comic Sans MS"/>
                <a:hlinkClick r:id="rId2"/>
              </a:rPr>
              <a:t>http://sass-lang.com</a:t>
            </a:r>
            <a:r>
              <a:rPr lang="en-US" dirty="0" smtClean="0">
                <a:latin typeface="Comic Sans MS"/>
                <a:cs typeface="Comic Sans MS"/>
                <a:hlinkClick r:id="rId2"/>
              </a:rPr>
              <a:t>/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Imports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Variables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Nested blocks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functions</a:t>
            </a:r>
          </a:p>
          <a:p>
            <a:r>
              <a:rPr lang="en-US" dirty="0">
                <a:latin typeface="Comic Sans MS"/>
                <a:cs typeface="Comic Sans MS"/>
              </a:rPr>
              <a:t>Compass - </a:t>
            </a:r>
            <a:r>
              <a:rPr lang="en-US" dirty="0">
                <a:latin typeface="Comic Sans MS"/>
                <a:cs typeface="Comic Sans MS"/>
                <a:hlinkClick r:id="rId3"/>
              </a:rPr>
              <a:t>http://compass-style.org</a:t>
            </a:r>
            <a:r>
              <a:rPr lang="en-US" dirty="0" smtClean="0">
                <a:latin typeface="Comic Sans MS"/>
                <a:cs typeface="Comic Sans MS"/>
                <a:hlinkClick r:id="rId3"/>
              </a:rPr>
              <a:t>/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760079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Callout 3"/>
          <p:cNvSpPr/>
          <p:nvPr/>
        </p:nvSpPr>
        <p:spPr>
          <a:xfrm>
            <a:off x="1868581" y="1693514"/>
            <a:ext cx="5503552" cy="2905251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Comic Sans MS"/>
                <a:cs typeface="Comic Sans MS"/>
              </a:rPr>
              <a:t>Mobile Apps</a:t>
            </a:r>
            <a:endParaRPr lang="en-US" sz="4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509204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Key Points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HTML 5 Hybrid Apps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PhoneGap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Trigger IO</a:t>
            </a:r>
          </a:p>
          <a:p>
            <a:pPr lvl="1"/>
            <a:endParaRPr lang="en-US" dirty="0" smtClean="0">
              <a:latin typeface="Comic Sans MS"/>
              <a:cs typeface="Comic Sans MS"/>
            </a:endParaRPr>
          </a:p>
          <a:p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04430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Callout 3"/>
          <p:cNvSpPr/>
          <p:nvPr/>
        </p:nvSpPr>
        <p:spPr>
          <a:xfrm>
            <a:off x="2175145" y="1649716"/>
            <a:ext cx="5518151" cy="3080443"/>
          </a:xfrm>
          <a:prstGeom prst="cloudCallout">
            <a:avLst>
              <a:gd name="adj1" fmla="val -17129"/>
              <a:gd name="adj2" fmla="val 40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Comic Sans MS"/>
                <a:cs typeface="Comic Sans MS"/>
              </a:rPr>
              <a:t>Production Packaging</a:t>
            </a:r>
            <a:endParaRPr lang="en-US" sz="4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60179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Optimizing JavaScript and CSS resources</a:t>
            </a:r>
          </a:p>
          <a:p>
            <a:pPr lvl="1"/>
            <a:r>
              <a:rPr lang="en-US" dirty="0" smtClean="0"/>
              <a:t>Minimizing, Concatenation, Obfuscation</a:t>
            </a:r>
          </a:p>
          <a:p>
            <a:r>
              <a:rPr lang="en-US" dirty="0" smtClean="0"/>
              <a:t>Creation of Image Sprite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err="1" smtClean="0"/>
              <a:t>RequireJS</a:t>
            </a:r>
            <a:r>
              <a:rPr lang="en-US" dirty="0" smtClean="0"/>
              <a:t> Optimizer</a:t>
            </a:r>
          </a:p>
          <a:p>
            <a:pPr lvl="1"/>
            <a:r>
              <a:rPr lang="en-US" dirty="0" err="1" smtClean="0"/>
              <a:t>Sencha</a:t>
            </a:r>
            <a:r>
              <a:rPr lang="en-US" dirty="0" smtClean="0"/>
              <a:t> Touch SDK Tool</a:t>
            </a:r>
          </a:p>
          <a:p>
            <a:pPr lvl="1"/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946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Ready for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have JavaScript skills</a:t>
            </a:r>
          </a:p>
          <a:p>
            <a:pPr lvl="1"/>
            <a:r>
              <a:rPr lang="en-US" dirty="0" smtClean="0"/>
              <a:t>Skills not there</a:t>
            </a:r>
          </a:p>
          <a:p>
            <a:pPr lvl="1"/>
            <a:r>
              <a:rPr lang="en-US" dirty="0" smtClean="0"/>
              <a:t>Willingness is not there</a:t>
            </a:r>
          </a:p>
          <a:p>
            <a:r>
              <a:rPr lang="en-US" dirty="0" smtClean="0"/>
              <a:t>Enterprise world need proven technology</a:t>
            </a:r>
          </a:p>
          <a:p>
            <a:r>
              <a:rPr lang="en-US" dirty="0" smtClean="0"/>
              <a:t>Want to reuse code client/server side</a:t>
            </a:r>
          </a:p>
          <a:p>
            <a:r>
              <a:rPr lang="en-US" dirty="0" smtClean="0"/>
              <a:t>Need many of the feature discussed above in single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0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Web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Pros</a:t>
            </a:r>
          </a:p>
          <a:p>
            <a:r>
              <a:rPr lang="en-US" dirty="0" smtClean="0"/>
              <a:t>Most Mature Single Page Application Framework</a:t>
            </a:r>
          </a:p>
          <a:p>
            <a:r>
              <a:rPr lang="en-US" dirty="0" smtClean="0"/>
              <a:t>Code in Java, compiles to JavaScript</a:t>
            </a:r>
          </a:p>
          <a:p>
            <a:r>
              <a:rPr lang="en-US" dirty="0" smtClean="0"/>
              <a:t>Commercial Widget Libraries available – </a:t>
            </a:r>
            <a:r>
              <a:rPr lang="en-US" dirty="0" err="1" smtClean="0"/>
              <a:t>Sencha</a:t>
            </a:r>
            <a:r>
              <a:rPr lang="en-US" dirty="0" smtClean="0"/>
              <a:t> EXT, Smart GWT available</a:t>
            </a:r>
          </a:p>
          <a:p>
            <a:r>
              <a:rPr lang="en-US" dirty="0" smtClean="0"/>
              <a:t>Perfect for Enterprise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35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Web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</a:t>
            </a:r>
          </a:p>
          <a:p>
            <a:r>
              <a:rPr lang="en-US" dirty="0" smtClean="0"/>
              <a:t>World will move to JavaScript sooner or later</a:t>
            </a:r>
          </a:p>
          <a:p>
            <a:r>
              <a:rPr lang="en-US" dirty="0" smtClean="0"/>
              <a:t>Including third party JS libraries is possible but time consuming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06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the video of Dart on Google IO 2012</a:t>
            </a:r>
          </a:p>
          <a:p>
            <a:r>
              <a:rPr lang="en-US" dirty="0" smtClean="0"/>
              <a:t>Backed by Google</a:t>
            </a:r>
          </a:p>
          <a:p>
            <a:r>
              <a:rPr lang="en-US" dirty="0" smtClean="0"/>
              <a:t>Runs on both Server and Browser</a:t>
            </a:r>
          </a:p>
          <a:p>
            <a:endParaRPr lang="en-US" dirty="0"/>
          </a:p>
          <a:p>
            <a:r>
              <a:rPr lang="en-US" dirty="0" smtClean="0"/>
              <a:t>Still early!!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7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19" y="84307"/>
            <a:ext cx="7518116" cy="2743312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20" y="3463141"/>
            <a:ext cx="7518116" cy="2935264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6" name="Down Arrow 5"/>
          <p:cNvSpPr/>
          <p:nvPr/>
        </p:nvSpPr>
        <p:spPr>
          <a:xfrm>
            <a:off x="4131314" y="2919852"/>
            <a:ext cx="467146" cy="49949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2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Characteristics of Single Page Application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8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Url</a:t>
            </a:r>
            <a:r>
              <a:rPr lang="en-US" dirty="0" smtClean="0"/>
              <a:t> Change other than #</a:t>
            </a:r>
          </a:p>
          <a:p>
            <a:r>
              <a:rPr lang="en-US" dirty="0" smtClean="0"/>
              <a:t>Back Button works as expected</a:t>
            </a:r>
          </a:p>
          <a:p>
            <a:r>
              <a:rPr lang="en-US" dirty="0" smtClean="0"/>
              <a:t>Book mark able Links</a:t>
            </a:r>
          </a:p>
          <a:p>
            <a:r>
              <a:rPr lang="en-US" dirty="0" smtClean="0"/>
              <a:t>Richer Interaction between UI Components</a:t>
            </a:r>
          </a:p>
          <a:p>
            <a:r>
              <a:rPr lang="en-US" dirty="0" smtClean="0"/>
              <a:t>Ability to go Offline</a:t>
            </a:r>
          </a:p>
          <a:p>
            <a:r>
              <a:rPr lang="en-US" dirty="0" smtClean="0"/>
              <a:t>Single Page is loaded, All UI built by JavaScript</a:t>
            </a:r>
          </a:p>
          <a:p>
            <a:r>
              <a:rPr lang="en-US" dirty="0" smtClean="0"/>
              <a:t>Works with Restful Web Services</a:t>
            </a:r>
          </a:p>
          <a:p>
            <a:r>
              <a:rPr lang="en-US" dirty="0" smtClean="0"/>
              <a:t>More such things…..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23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4440</TotalTime>
  <Words>1625</Words>
  <Application>Microsoft Macintosh PowerPoint</Application>
  <PresentationFormat>On-screen Show (4:3)</PresentationFormat>
  <Paragraphs>449</Paragraphs>
  <Slides>69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Office Theme</vt:lpstr>
      <vt:lpstr>Building Single Page Applications</vt:lpstr>
      <vt:lpstr>Topics</vt:lpstr>
      <vt:lpstr>PowerPoint Presentation</vt:lpstr>
      <vt:lpstr>PowerPoint Presentation</vt:lpstr>
      <vt:lpstr>PowerPoint Presentation</vt:lpstr>
      <vt:lpstr>What are  “Single Page Applications”?</vt:lpstr>
      <vt:lpstr>PowerPoint Presentation</vt:lpstr>
      <vt:lpstr>Characteristics of Single Page Application</vt:lpstr>
      <vt:lpstr>Characteristics</vt:lpstr>
      <vt:lpstr>Pros and Cons</vt:lpstr>
      <vt:lpstr>Pros and Cons</vt:lpstr>
      <vt:lpstr>Typical Architecture</vt:lpstr>
      <vt:lpstr>Typical Architecture</vt:lpstr>
      <vt:lpstr>Different Aspects of SPA</vt:lpstr>
      <vt:lpstr>JavaScript framework Category</vt:lpstr>
      <vt:lpstr>PowerPoint Presentation</vt:lpstr>
      <vt:lpstr>Test your JavaScript Skills</vt:lpstr>
      <vt:lpstr>Key thing about JavaScript</vt:lpstr>
      <vt:lpstr>Defining Classes </vt:lpstr>
      <vt:lpstr>Function Approach</vt:lpstr>
      <vt:lpstr>Prototype Approach</vt:lpstr>
      <vt:lpstr>Closure Approach</vt:lpstr>
      <vt:lpstr>PowerPoint Presentation</vt:lpstr>
      <vt:lpstr>Class Systems</vt:lpstr>
      <vt:lpstr>Backbone Model Definition</vt:lpstr>
      <vt:lpstr>Sencha’s Class Definition</vt:lpstr>
      <vt:lpstr>PowerPoint Presentation</vt:lpstr>
      <vt:lpstr>Model View Controller</vt:lpstr>
      <vt:lpstr>Model View Presenter</vt:lpstr>
      <vt:lpstr>Model View ViewModel</vt:lpstr>
      <vt:lpstr>PowerPoint Presentation</vt:lpstr>
      <vt:lpstr>JavaScript Class Dependency</vt:lpstr>
      <vt:lpstr>Typical HTML file</vt:lpstr>
      <vt:lpstr>With AMD</vt:lpstr>
      <vt:lpstr>JavaScript Class Dependency</vt:lpstr>
      <vt:lpstr>Define Module</vt:lpstr>
      <vt:lpstr>JavaScript Class Dependency</vt:lpstr>
      <vt:lpstr>Define Module</vt:lpstr>
      <vt:lpstr>JavaScript Class Dependency</vt:lpstr>
      <vt:lpstr>Import Module</vt:lpstr>
      <vt:lpstr>JavaScript Class Dependency</vt:lpstr>
      <vt:lpstr>Import Module</vt:lpstr>
      <vt:lpstr>JavaScript Class Dependency</vt:lpstr>
      <vt:lpstr>Import Module</vt:lpstr>
      <vt:lpstr>PowerPoint Presentation</vt:lpstr>
      <vt:lpstr>History</vt:lpstr>
      <vt:lpstr>Routers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Sencha Touch Example</vt:lpstr>
      <vt:lpstr>Demo Time…..</vt:lpstr>
      <vt:lpstr>PowerPoint Presentation</vt:lpstr>
      <vt:lpstr>Key Points</vt:lpstr>
      <vt:lpstr>PowerPoint Presentation</vt:lpstr>
      <vt:lpstr>Key Points</vt:lpstr>
      <vt:lpstr>PowerPoint Presentation</vt:lpstr>
      <vt:lpstr>Key Points</vt:lpstr>
      <vt:lpstr>PowerPoint Presentation</vt:lpstr>
      <vt:lpstr>Key Points</vt:lpstr>
      <vt:lpstr>PowerPoint Presentation</vt:lpstr>
      <vt:lpstr>Key Points</vt:lpstr>
      <vt:lpstr>Not Ready for JavaScript</vt:lpstr>
      <vt:lpstr>Google Web Toolkit</vt:lpstr>
      <vt:lpstr>Google Web Toolkit</vt:lpstr>
      <vt:lpstr>Dart</vt:lpstr>
    </vt:vector>
  </TitlesOfParts>
  <Company>Synerzip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Single Page Applications</dc:title>
  <dc:creator>Rohit Ghatol</dc:creator>
  <cp:lastModifiedBy>Rohit Ghatol</cp:lastModifiedBy>
  <cp:revision>247</cp:revision>
  <dcterms:created xsi:type="dcterms:W3CDTF">2012-07-17T08:53:33Z</dcterms:created>
  <dcterms:modified xsi:type="dcterms:W3CDTF">2012-07-21T09:37:39Z</dcterms:modified>
</cp:coreProperties>
</file>