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3" r:id="rId12"/>
    <p:sldId id="269" r:id="rId13"/>
    <p:sldId id="268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160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ACB2D4-3A2A-6F4A-8D16-4850549CBBC7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6A1EE9A9-D627-264A-A0EB-F606E0FC72A2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US" dirty="0"/>
        </a:p>
      </dgm:t>
    </dgm:pt>
    <dgm:pt modelId="{D1A70B70-7B3C-3747-A1BC-BECFF7347602}" type="parTrans" cxnId="{7A5D8459-E943-A949-98FD-0AB90E69F32C}">
      <dgm:prSet/>
      <dgm:spPr/>
      <dgm:t>
        <a:bodyPr/>
        <a:lstStyle/>
        <a:p>
          <a:endParaRPr lang="en-US"/>
        </a:p>
      </dgm:t>
    </dgm:pt>
    <dgm:pt modelId="{E369042B-0123-3045-850B-10711F6E993F}" type="sibTrans" cxnId="{7A5D8459-E943-A949-98FD-0AB90E69F32C}">
      <dgm:prSet/>
      <dgm:spPr/>
      <dgm:t>
        <a:bodyPr/>
        <a:lstStyle/>
        <a:p>
          <a:endParaRPr lang="en-US"/>
        </a:p>
      </dgm:t>
    </dgm:pt>
    <dgm:pt modelId="{9965D0C9-8B6A-FE49-919F-9D27F2D3F153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428CD5AB-4C65-6046-A6A2-C164F54DB792}" type="parTrans" cxnId="{74C22DB4-459F-0C40-A9E3-B03F58466851}">
      <dgm:prSet/>
      <dgm:spPr/>
      <dgm:t>
        <a:bodyPr/>
        <a:lstStyle/>
        <a:p>
          <a:endParaRPr lang="en-US"/>
        </a:p>
      </dgm:t>
    </dgm:pt>
    <dgm:pt modelId="{6C56181B-A8A8-DB4E-8774-53937F75B91B}" type="sibTrans" cxnId="{74C22DB4-459F-0C40-A9E3-B03F58466851}">
      <dgm:prSet/>
      <dgm:spPr/>
      <dgm:t>
        <a:bodyPr/>
        <a:lstStyle/>
        <a:p>
          <a:endParaRPr lang="en-US"/>
        </a:p>
      </dgm:t>
    </dgm:pt>
    <dgm:pt modelId="{6CB63D9C-3E53-FB4B-BCB2-22470E32A8FB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FE6FC1D5-8AB8-7247-9B3A-5B571AB4F9A7}" type="parTrans" cxnId="{1471049C-68A8-B842-A6A5-452856AD0B95}">
      <dgm:prSet/>
      <dgm:spPr/>
      <dgm:t>
        <a:bodyPr/>
        <a:lstStyle/>
        <a:p>
          <a:endParaRPr lang="en-US"/>
        </a:p>
      </dgm:t>
    </dgm:pt>
    <dgm:pt modelId="{8DB3FA2A-230A-D847-B559-A83CC9F083FD}" type="sibTrans" cxnId="{1471049C-68A8-B842-A6A5-452856AD0B95}">
      <dgm:prSet/>
      <dgm:spPr/>
      <dgm:t>
        <a:bodyPr/>
        <a:lstStyle/>
        <a:p>
          <a:endParaRPr lang="en-US"/>
        </a:p>
      </dgm:t>
    </dgm:pt>
    <dgm:pt modelId="{94389AE5-934A-2248-A842-DB8E27CD442B}" type="pres">
      <dgm:prSet presAssocID="{7BACB2D4-3A2A-6F4A-8D16-4850549CBBC7}" presName="CompostProcess" presStyleCnt="0">
        <dgm:presLayoutVars>
          <dgm:dir/>
          <dgm:resizeHandles val="exact"/>
        </dgm:presLayoutVars>
      </dgm:prSet>
      <dgm:spPr/>
    </dgm:pt>
    <dgm:pt modelId="{95EA1773-10D3-3F4B-A0C8-B9F97061932D}" type="pres">
      <dgm:prSet presAssocID="{7BACB2D4-3A2A-6F4A-8D16-4850549CBBC7}" presName="arrow" presStyleLbl="bgShp" presStyleIdx="0" presStyleCnt="1"/>
      <dgm:spPr/>
    </dgm:pt>
    <dgm:pt modelId="{66514FD7-103C-2C4C-B732-43A41B6CDAB3}" type="pres">
      <dgm:prSet presAssocID="{7BACB2D4-3A2A-6F4A-8D16-4850549CBBC7}" presName="linearProcess" presStyleCnt="0"/>
      <dgm:spPr/>
    </dgm:pt>
    <dgm:pt modelId="{35493593-3680-7E4B-B03F-4FF795425969}" type="pres">
      <dgm:prSet presAssocID="{6A1EE9A9-D627-264A-A0EB-F606E0FC72A2}" presName="textNode" presStyleLbl="node1" presStyleIdx="0" presStyleCnt="3" custScaleY="390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259D8C-BAD6-F246-BAE7-790CB454AC72}" type="pres">
      <dgm:prSet presAssocID="{E369042B-0123-3045-850B-10711F6E993F}" presName="sibTrans" presStyleCnt="0"/>
      <dgm:spPr/>
    </dgm:pt>
    <dgm:pt modelId="{C3B809C0-A742-6B4F-B36F-1DFDCF55891C}" type="pres">
      <dgm:prSet presAssocID="{9965D0C9-8B6A-FE49-919F-9D27F2D3F153}" presName="textNode" presStyleLbl="node1" presStyleIdx="1" presStyleCnt="3" custScaleY="454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4C471-0668-8C45-A2DD-24B999710A1B}" type="pres">
      <dgm:prSet presAssocID="{6C56181B-A8A8-DB4E-8774-53937F75B91B}" presName="sibTrans" presStyleCnt="0"/>
      <dgm:spPr/>
    </dgm:pt>
    <dgm:pt modelId="{FC8A0E62-745D-C440-B1FA-E264AD5BAA3E}" type="pres">
      <dgm:prSet presAssocID="{6CB63D9C-3E53-FB4B-BCB2-22470E32A8FB}" presName="textNode" presStyleLbl="node1" presStyleIdx="2" presStyleCnt="3" custScaleY="454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33FE7E-4472-5047-AB4E-78DC8066E014}" type="presOf" srcId="{6CB63D9C-3E53-FB4B-BCB2-22470E32A8FB}" destId="{FC8A0E62-745D-C440-B1FA-E264AD5BAA3E}" srcOrd="0" destOrd="0" presId="urn:microsoft.com/office/officeart/2005/8/layout/hProcess9"/>
    <dgm:cxn modelId="{AFCDB22F-369E-9745-A6CB-537CF8BCEEFD}" type="presOf" srcId="{7BACB2D4-3A2A-6F4A-8D16-4850549CBBC7}" destId="{94389AE5-934A-2248-A842-DB8E27CD442B}" srcOrd="0" destOrd="0" presId="urn:microsoft.com/office/officeart/2005/8/layout/hProcess9"/>
    <dgm:cxn modelId="{7A5D8459-E943-A949-98FD-0AB90E69F32C}" srcId="{7BACB2D4-3A2A-6F4A-8D16-4850549CBBC7}" destId="{6A1EE9A9-D627-264A-A0EB-F606E0FC72A2}" srcOrd="0" destOrd="0" parTransId="{D1A70B70-7B3C-3747-A1BC-BECFF7347602}" sibTransId="{E369042B-0123-3045-850B-10711F6E993F}"/>
    <dgm:cxn modelId="{74C22DB4-459F-0C40-A9E3-B03F58466851}" srcId="{7BACB2D4-3A2A-6F4A-8D16-4850549CBBC7}" destId="{9965D0C9-8B6A-FE49-919F-9D27F2D3F153}" srcOrd="1" destOrd="0" parTransId="{428CD5AB-4C65-6046-A6A2-C164F54DB792}" sibTransId="{6C56181B-A8A8-DB4E-8774-53937F75B91B}"/>
    <dgm:cxn modelId="{FA90AEEE-2F3A-6E44-A169-238D461F786A}" type="presOf" srcId="{6A1EE9A9-D627-264A-A0EB-F606E0FC72A2}" destId="{35493593-3680-7E4B-B03F-4FF795425969}" srcOrd="0" destOrd="0" presId="urn:microsoft.com/office/officeart/2005/8/layout/hProcess9"/>
    <dgm:cxn modelId="{C054A3D0-4E27-2749-9F4A-CC091503A70C}" type="presOf" srcId="{9965D0C9-8B6A-FE49-919F-9D27F2D3F153}" destId="{C3B809C0-A742-6B4F-B36F-1DFDCF55891C}" srcOrd="0" destOrd="0" presId="urn:microsoft.com/office/officeart/2005/8/layout/hProcess9"/>
    <dgm:cxn modelId="{1471049C-68A8-B842-A6A5-452856AD0B95}" srcId="{7BACB2D4-3A2A-6F4A-8D16-4850549CBBC7}" destId="{6CB63D9C-3E53-FB4B-BCB2-22470E32A8FB}" srcOrd="2" destOrd="0" parTransId="{FE6FC1D5-8AB8-7247-9B3A-5B571AB4F9A7}" sibTransId="{8DB3FA2A-230A-D847-B559-A83CC9F083FD}"/>
    <dgm:cxn modelId="{425AEE05-A230-BF48-918F-9CB90F4FBE71}" type="presParOf" srcId="{94389AE5-934A-2248-A842-DB8E27CD442B}" destId="{95EA1773-10D3-3F4B-A0C8-B9F97061932D}" srcOrd="0" destOrd="0" presId="urn:microsoft.com/office/officeart/2005/8/layout/hProcess9"/>
    <dgm:cxn modelId="{8D55B387-F959-8645-8725-92F96520B315}" type="presParOf" srcId="{94389AE5-934A-2248-A842-DB8E27CD442B}" destId="{66514FD7-103C-2C4C-B732-43A41B6CDAB3}" srcOrd="1" destOrd="0" presId="urn:microsoft.com/office/officeart/2005/8/layout/hProcess9"/>
    <dgm:cxn modelId="{2D70FC8D-CEC5-0F41-8058-6BCB4D7F3BE3}" type="presParOf" srcId="{66514FD7-103C-2C4C-B732-43A41B6CDAB3}" destId="{35493593-3680-7E4B-B03F-4FF795425969}" srcOrd="0" destOrd="0" presId="urn:microsoft.com/office/officeart/2005/8/layout/hProcess9"/>
    <dgm:cxn modelId="{577B2479-F200-E84D-B1DB-B5AC12CB6304}" type="presParOf" srcId="{66514FD7-103C-2C4C-B732-43A41B6CDAB3}" destId="{59259D8C-BAD6-F246-BAE7-790CB454AC72}" srcOrd="1" destOrd="0" presId="urn:microsoft.com/office/officeart/2005/8/layout/hProcess9"/>
    <dgm:cxn modelId="{1E542688-9D6D-E544-8994-05FFE947BA4F}" type="presParOf" srcId="{66514FD7-103C-2C4C-B732-43A41B6CDAB3}" destId="{C3B809C0-A742-6B4F-B36F-1DFDCF55891C}" srcOrd="2" destOrd="0" presId="urn:microsoft.com/office/officeart/2005/8/layout/hProcess9"/>
    <dgm:cxn modelId="{F107F255-CF96-D740-A09F-6069F7B4A4B0}" type="presParOf" srcId="{66514FD7-103C-2C4C-B732-43A41B6CDAB3}" destId="{E1D4C471-0668-8C45-A2DD-24B999710A1B}" srcOrd="3" destOrd="0" presId="urn:microsoft.com/office/officeart/2005/8/layout/hProcess9"/>
    <dgm:cxn modelId="{2A2042B2-9CD0-A94F-B988-442F8FEBBA3A}" type="presParOf" srcId="{66514FD7-103C-2C4C-B732-43A41B6CDAB3}" destId="{FC8A0E62-745D-C440-B1FA-E264AD5BAA3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A1773-10D3-3F4B-A0C8-B9F97061932D}">
      <dsp:nvSpPr>
        <dsp:cNvPr id="0" name=""/>
        <dsp:cNvSpPr/>
      </dsp:nvSpPr>
      <dsp:spPr>
        <a:xfrm>
          <a:off x="217940" y="0"/>
          <a:ext cx="2469993" cy="232459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493593-3680-7E4B-B03F-4FF795425969}">
      <dsp:nvSpPr>
        <dsp:cNvPr id="0" name=""/>
        <dsp:cNvSpPr/>
      </dsp:nvSpPr>
      <dsp:spPr>
        <a:xfrm>
          <a:off x="94142" y="980686"/>
          <a:ext cx="871762" cy="3632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Step 1</a:t>
          </a:r>
          <a:endParaRPr lang="en-US" sz="1500" kern="1200" dirty="0"/>
        </a:p>
      </dsp:txBody>
      <dsp:txXfrm>
        <a:off x="111873" y="998417"/>
        <a:ext cx="836300" cy="327760"/>
      </dsp:txXfrm>
    </dsp:sp>
    <dsp:sp modelId="{C3B809C0-A742-6B4F-B36F-1DFDCF55891C}">
      <dsp:nvSpPr>
        <dsp:cNvPr id="0" name=""/>
        <dsp:cNvSpPr/>
      </dsp:nvSpPr>
      <dsp:spPr>
        <a:xfrm>
          <a:off x="1017056" y="951150"/>
          <a:ext cx="871762" cy="4222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Step 2</a:t>
          </a:r>
          <a:endParaRPr lang="en-US" sz="1500" kern="1200" dirty="0"/>
        </a:p>
      </dsp:txBody>
      <dsp:txXfrm>
        <a:off x="1037671" y="971765"/>
        <a:ext cx="830532" cy="381065"/>
      </dsp:txXfrm>
    </dsp:sp>
    <dsp:sp modelId="{FC8A0E62-745D-C440-B1FA-E264AD5BAA3E}">
      <dsp:nvSpPr>
        <dsp:cNvPr id="0" name=""/>
        <dsp:cNvSpPr/>
      </dsp:nvSpPr>
      <dsp:spPr>
        <a:xfrm>
          <a:off x="1939969" y="951150"/>
          <a:ext cx="871762" cy="4222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Step 3</a:t>
          </a:r>
          <a:endParaRPr lang="en-US" sz="1500" kern="1200" dirty="0"/>
        </a:p>
      </dsp:txBody>
      <dsp:txXfrm>
        <a:off x="1960584" y="971765"/>
        <a:ext cx="830532" cy="381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A1D11-DB13-B948-8E37-7A2002FD11FD}" type="datetimeFigureOut">
              <a:rPr lang="en-US" smtClean="0"/>
              <a:t>6/19/14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63FE6-BC0E-EA4D-9B99-B56201DE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3FE6-BC0E-EA4D-9B99-B56201DE03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4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2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2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5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2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6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6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8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5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4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3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hyperlink" Target="http://serkworks.blogspot.com/2010/11/super-hero-day-jobs-flash-pizza.html" TargetMode="External"/><Relationship Id="rId6" Type="http://schemas.openxmlformats.org/officeDocument/2006/relationships/hyperlink" Target="http://openclipart.org/detail/188471/people---pessoas-by-leandrosciola-188471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06729" y="-282999"/>
            <a:ext cx="6644812" cy="4069486"/>
            <a:chOff x="206728" y="502120"/>
            <a:chExt cx="8269099" cy="5035969"/>
          </a:xfrm>
        </p:grpSpPr>
        <p:sp>
          <p:nvSpPr>
            <p:cNvPr id="14" name="Rectangle 13"/>
            <p:cNvSpPr/>
            <p:nvPr/>
          </p:nvSpPr>
          <p:spPr>
            <a:xfrm>
              <a:off x="339624" y="502120"/>
              <a:ext cx="8136203" cy="50359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06728" y="1609738"/>
              <a:ext cx="7858356" cy="2466296"/>
              <a:chOff x="206728" y="1609738"/>
              <a:chExt cx="7858356" cy="246629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06728" y="1609738"/>
                <a:ext cx="4577537" cy="2466296"/>
                <a:chOff x="915508" y="1044049"/>
                <a:chExt cx="8228492" cy="4445000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873500" y="1044049"/>
                  <a:ext cx="5270500" cy="4445000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66004" t="24928" r="-8007" b="-3434"/>
                <a:stretch/>
              </p:blipFill>
              <p:spPr>
                <a:xfrm flipH="1">
                  <a:off x="915508" y="1179576"/>
                  <a:ext cx="2627090" cy="4041648"/>
                </a:xfrm>
                <a:prstGeom prst="rect">
                  <a:avLst/>
                </a:prstGeom>
              </p:spPr>
            </p:pic>
            <p:cxnSp>
              <p:nvCxnSpPr>
                <p:cNvPr id="10" name="Straight Connector 9"/>
                <p:cNvCxnSpPr/>
                <p:nvPr/>
              </p:nvCxnSpPr>
              <p:spPr>
                <a:xfrm>
                  <a:off x="2406899" y="2170931"/>
                  <a:ext cx="4119783" cy="41351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4"/>
              <a:srcRect l="7279" r="23841" b="38320"/>
              <a:stretch/>
            </p:blipFill>
            <p:spPr>
              <a:xfrm>
                <a:off x="5440756" y="1726026"/>
                <a:ext cx="2624328" cy="2350008"/>
              </a:xfrm>
              <a:prstGeom prst="rect">
                <a:avLst/>
              </a:prstGeom>
            </p:spPr>
          </p:pic>
        </p:grpSp>
      </p:grpSp>
      <p:grpSp>
        <p:nvGrpSpPr>
          <p:cNvPr id="23" name="Group 22"/>
          <p:cNvGrpSpPr/>
          <p:nvPr/>
        </p:nvGrpSpPr>
        <p:grpSpPr>
          <a:xfrm>
            <a:off x="2715089" y="2862486"/>
            <a:ext cx="1574745" cy="1423276"/>
            <a:chOff x="2326978" y="2862486"/>
            <a:chExt cx="1574745" cy="1423276"/>
          </a:xfrm>
        </p:grpSpPr>
        <p:sp>
          <p:nvSpPr>
            <p:cNvPr id="17" name="&quot;No&quot; Symbol 16"/>
            <p:cNvSpPr/>
            <p:nvPr/>
          </p:nvSpPr>
          <p:spPr>
            <a:xfrm>
              <a:off x="2414757" y="2866602"/>
              <a:ext cx="1486966" cy="1419160"/>
            </a:xfrm>
            <a:prstGeom prst="noSmoking">
              <a:avLst>
                <a:gd name="adj" fmla="val 1097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Lightning Bolt 15"/>
            <p:cNvSpPr/>
            <p:nvPr/>
          </p:nvSpPr>
          <p:spPr>
            <a:xfrm rot="6154990">
              <a:off x="2392501" y="2796963"/>
              <a:ext cx="1418970" cy="1550016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8807158">
              <a:off x="3108488" y="3002750"/>
              <a:ext cx="135032" cy="11398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5198428" y="3105847"/>
            <a:ext cx="1991717" cy="1165147"/>
          </a:xfrm>
          <a:prstGeom prst="roundRect">
            <a:avLst/>
          </a:prstGeom>
          <a:ln w="762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Service</a:t>
            </a:r>
          </a:p>
          <a:p>
            <a:pPr algn="ctr"/>
            <a:r>
              <a:rPr lang="en-US" sz="3200" b="1" dirty="0" smtClean="0"/>
              <a:t>Outage</a:t>
            </a:r>
            <a:endParaRPr lang="en-US" sz="32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413" y="4588235"/>
            <a:ext cx="1821919" cy="2269765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6537973" y="5325610"/>
            <a:ext cx="1991717" cy="1165147"/>
          </a:xfrm>
          <a:prstGeom prst="roundRect">
            <a:avLst/>
          </a:prstGeom>
          <a:ln w="762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Release</a:t>
            </a:r>
          </a:p>
          <a:p>
            <a:pPr algn="ctr"/>
            <a:r>
              <a:rPr lang="en-US" sz="3200" b="1" dirty="0" smtClean="0"/>
              <a:t>Failure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67392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con-41335_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73" y="903111"/>
            <a:ext cx="1524000" cy="1905000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2605264" y="1241515"/>
            <a:ext cx="4749434" cy="1566596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List things that are </a:t>
            </a:r>
            <a:r>
              <a:rPr lang="en-US" sz="3200" b="1" i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NOT</a:t>
            </a:r>
            <a:r>
              <a:rPr lang="en-US" sz="3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measured today</a:t>
            </a:r>
            <a:endParaRPr lang="en-US" sz="3200" b="1" i="1" u="sng" dirty="0"/>
          </a:p>
        </p:txBody>
      </p:sp>
      <p:sp>
        <p:nvSpPr>
          <p:cNvPr id="45" name="Rounded Rectangle 44"/>
          <p:cNvSpPr/>
          <p:nvPr/>
        </p:nvSpPr>
        <p:spPr>
          <a:xfrm rot="20242523">
            <a:off x="480575" y="3504760"/>
            <a:ext cx="1915709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SLAs</a:t>
            </a:r>
            <a:endParaRPr lang="en-US" sz="2400" dirty="0"/>
          </a:p>
        </p:txBody>
      </p:sp>
      <p:sp>
        <p:nvSpPr>
          <p:cNvPr id="52" name="Rounded Rectangle 51"/>
          <p:cNvSpPr/>
          <p:nvPr/>
        </p:nvSpPr>
        <p:spPr>
          <a:xfrm rot="788044">
            <a:off x="307148" y="4898938"/>
            <a:ext cx="1915709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Performance</a:t>
            </a:r>
            <a:endParaRPr lang="en-US" sz="2400" dirty="0"/>
          </a:p>
        </p:txBody>
      </p:sp>
      <p:sp>
        <p:nvSpPr>
          <p:cNvPr id="53" name="Rounded Rectangle 52"/>
          <p:cNvSpPr/>
          <p:nvPr/>
        </p:nvSpPr>
        <p:spPr>
          <a:xfrm rot="21278859">
            <a:off x="1783801" y="4131725"/>
            <a:ext cx="1915709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Downtime</a:t>
            </a:r>
            <a:endParaRPr lang="en-US" sz="2400" dirty="0"/>
          </a:p>
        </p:txBody>
      </p:sp>
      <p:sp>
        <p:nvSpPr>
          <p:cNvPr id="54" name="Rounded Rectangle 53"/>
          <p:cNvSpPr/>
          <p:nvPr/>
        </p:nvSpPr>
        <p:spPr>
          <a:xfrm rot="20282133">
            <a:off x="1472445" y="5822559"/>
            <a:ext cx="1915709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User Traffic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 rot="574938">
            <a:off x="6145470" y="3430869"/>
            <a:ext cx="2361078" cy="789880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Adherence to Release Dates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 rot="20494264">
            <a:off x="4660979" y="4625282"/>
            <a:ext cx="2361078" cy="789880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Release to Production Time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 rot="325938">
            <a:off x="5181429" y="5901115"/>
            <a:ext cx="2361078" cy="789880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# Support Defects</a:t>
            </a:r>
            <a:endParaRPr lang="en-US" sz="2400" dirty="0"/>
          </a:p>
        </p:txBody>
      </p:sp>
      <p:sp>
        <p:nvSpPr>
          <p:cNvPr id="11" name="5-Point Star 10"/>
          <p:cNvSpPr/>
          <p:nvPr/>
        </p:nvSpPr>
        <p:spPr>
          <a:xfrm>
            <a:off x="1656016" y="2971494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2605264" y="3698092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7051813" y="5699046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5587528" y="4143387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7950403" y="3239861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743244" y="1954785"/>
            <a:ext cx="1314197" cy="111156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28" y="1954785"/>
            <a:ext cx="1365342" cy="8986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783" y="1803257"/>
            <a:ext cx="858655" cy="1263094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553736" y="884843"/>
            <a:ext cx="1808864" cy="753180"/>
            <a:chOff x="4968845" y="4163392"/>
            <a:chExt cx="1808864" cy="753180"/>
          </a:xfrm>
        </p:grpSpPr>
        <p:grpSp>
          <p:nvGrpSpPr>
            <p:cNvPr id="39" name="Group 38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38" name="Cube 37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41" name="Cube 40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45" name="Cube 44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714209" y="131663"/>
            <a:ext cx="1808864" cy="753180"/>
            <a:chOff x="4968845" y="4163392"/>
            <a:chExt cx="1808864" cy="753180"/>
          </a:xfrm>
        </p:grpSpPr>
        <p:grpSp>
          <p:nvGrpSpPr>
            <p:cNvPr id="50" name="Group 49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59" name="Cube 58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56" name="Cube 55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53" name="Cube 52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3636681" y="1007707"/>
            <a:ext cx="1808864" cy="753180"/>
            <a:chOff x="4968845" y="4163392"/>
            <a:chExt cx="1808864" cy="753180"/>
          </a:xfrm>
        </p:grpSpPr>
        <p:grpSp>
          <p:nvGrpSpPr>
            <p:cNvPr id="63" name="Group 62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72" name="Cube 71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69" name="Cube 68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66" name="Cube 65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6864158" y="102127"/>
            <a:ext cx="1808864" cy="753180"/>
            <a:chOff x="4968845" y="4163392"/>
            <a:chExt cx="1808864" cy="753180"/>
          </a:xfrm>
        </p:grpSpPr>
        <p:grpSp>
          <p:nvGrpSpPr>
            <p:cNvPr id="76" name="Group 75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85" name="Cube 84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82" name="Cube 81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79" name="Cube 78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6786630" y="978171"/>
            <a:ext cx="1808864" cy="753180"/>
            <a:chOff x="4968845" y="4163392"/>
            <a:chExt cx="1808864" cy="753180"/>
          </a:xfrm>
        </p:grpSpPr>
        <p:grpSp>
          <p:nvGrpSpPr>
            <p:cNvPr id="89" name="Group 88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98" name="Cube 97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95" name="Cube 94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92" name="Cube 91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1" name="TextBox 100"/>
          <p:cNvSpPr txBox="1"/>
          <p:nvPr/>
        </p:nvSpPr>
        <p:spPr>
          <a:xfrm>
            <a:off x="553736" y="3066351"/>
            <a:ext cx="180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1F497D"/>
                </a:solidFill>
              </a:rPr>
              <a:t>Dev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36681" y="3066351"/>
            <a:ext cx="180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F497D"/>
                </a:solidFill>
              </a:rPr>
              <a:t>QA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09102" y="3066351"/>
            <a:ext cx="180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F497D"/>
                </a:solidFill>
              </a:rPr>
              <a:t>Ops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5955" y="3596064"/>
            <a:ext cx="2539795" cy="694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Vagrant</a:t>
            </a:r>
            <a:endParaRPr 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91028" y="403462"/>
            <a:ext cx="157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Virtual Box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829545" y="1803257"/>
            <a:ext cx="112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VMware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967928" y="1803257"/>
            <a:ext cx="112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AWS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10" name="Circular Arrow 109"/>
          <p:cNvSpPr/>
          <p:nvPr/>
        </p:nvSpPr>
        <p:spPr>
          <a:xfrm rot="20215131" flipV="1">
            <a:off x="3028405" y="3929503"/>
            <a:ext cx="1429676" cy="128483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095919"/>
              <a:gd name="adj5" fmla="val 159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Circular Arrow 112"/>
          <p:cNvSpPr/>
          <p:nvPr/>
        </p:nvSpPr>
        <p:spPr>
          <a:xfrm rot="511875" flipH="1" flipV="1">
            <a:off x="4653452" y="3677080"/>
            <a:ext cx="1409799" cy="158817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713603"/>
              <a:gd name="adj5" fmla="val 159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91028" y="4666930"/>
            <a:ext cx="2042749" cy="5314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F497D"/>
                </a:solidFill>
              </a:rPr>
              <a:t>Providers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939945" y="4666930"/>
            <a:ext cx="2042749" cy="5314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F497D"/>
                </a:solidFill>
              </a:rPr>
              <a:t>Machine </a:t>
            </a:r>
            <a:r>
              <a:rPr lang="en-US" dirty="0" err="1" smtClean="0">
                <a:solidFill>
                  <a:srgbClr val="1F497D"/>
                </a:solidFill>
              </a:rPr>
              <a:t>Conf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91028" y="5198419"/>
            <a:ext cx="2042749" cy="1225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Virtual Machine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1F497D"/>
                </a:solidFill>
              </a:rPr>
              <a:t>VMWare</a:t>
            </a:r>
            <a:endParaRPr lang="en-US" dirty="0" smtClean="0">
              <a:solidFill>
                <a:srgbClr val="1F497D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AWS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1F497D"/>
                </a:solidFill>
              </a:rPr>
              <a:t>etc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939427" y="5198419"/>
            <a:ext cx="2042749" cy="1225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OS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RAM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Network </a:t>
            </a:r>
            <a:r>
              <a:rPr lang="en-US" dirty="0" err="1" smtClean="0">
                <a:solidFill>
                  <a:srgbClr val="1F497D"/>
                </a:solidFill>
              </a:rPr>
              <a:t>Conf</a:t>
            </a:r>
            <a:endParaRPr lang="en-US" dirty="0" smtClean="0">
              <a:solidFill>
                <a:srgbClr val="1F497D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Sync Folder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2" name="Curved Left Arrow 1"/>
          <p:cNvSpPr/>
          <p:nvPr/>
        </p:nvSpPr>
        <p:spPr>
          <a:xfrm flipV="1">
            <a:off x="2410443" y="1325225"/>
            <a:ext cx="846667" cy="1050203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2600" y="2375428"/>
            <a:ext cx="913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$&gt;</a:t>
            </a:r>
            <a:r>
              <a:rPr lang="en-US" dirty="0" err="1" smtClean="0">
                <a:solidFill>
                  <a:srgbClr val="1F497D"/>
                </a:solidFill>
              </a:rPr>
              <a:t>ssh</a:t>
            </a:r>
            <a:endParaRPr lang="en-US" dirty="0" smtClean="0">
              <a:solidFill>
                <a:srgbClr val="1F497D"/>
              </a:solidFill>
            </a:endParaRPr>
          </a:p>
          <a:p>
            <a:endParaRPr lang="en-US" dirty="0">
              <a:solidFill>
                <a:srgbClr val="1F497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8957" y="1887923"/>
            <a:ext cx="460395" cy="460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4572" y="1595690"/>
            <a:ext cx="153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Sync folder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173253" y="3700687"/>
            <a:ext cx="876525" cy="47620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</a:rPr>
              <a:t>Fire</a:t>
            </a:r>
            <a:endParaRPr lang="en-US" sz="1600" dirty="0">
              <a:solidFill>
                <a:srgbClr val="1F497D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27306" y="3581295"/>
            <a:ext cx="1054731" cy="3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</a:rPr>
              <a:t>Puppet</a:t>
            </a:r>
            <a:endParaRPr lang="en-US" sz="1600" dirty="0">
              <a:solidFill>
                <a:srgbClr val="1F497D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129815" y="3962688"/>
            <a:ext cx="1054731" cy="3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</a:rPr>
              <a:t>Chef</a:t>
            </a:r>
            <a:endParaRPr lang="en-US" sz="1600" dirty="0">
              <a:solidFill>
                <a:srgbClr val="1F497D"/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8259565" y="3581295"/>
            <a:ext cx="616324" cy="595594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8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111" y="437444"/>
            <a:ext cx="8396111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VAGRANTFILE_API_VERSION = "2"</a:t>
            </a:r>
          </a:p>
          <a:p>
            <a:endParaRPr lang="en-US" dirty="0"/>
          </a:p>
          <a:p>
            <a:r>
              <a:rPr lang="en-US" dirty="0" err="1"/>
              <a:t>Vagrant.configure</a:t>
            </a:r>
            <a:r>
              <a:rPr lang="en-US" dirty="0"/>
              <a:t>(VAGRANTFILE_API_VERSION) do |</a:t>
            </a:r>
            <a:r>
              <a:rPr lang="en-US" dirty="0" err="1"/>
              <a:t>config</a:t>
            </a:r>
            <a:r>
              <a:rPr lang="en-US" dirty="0"/>
              <a:t>|</a:t>
            </a:r>
          </a:p>
          <a:p>
            <a:r>
              <a:rPr lang="en-US" dirty="0"/>
              <a:t>  </a:t>
            </a:r>
            <a:r>
              <a:rPr lang="en-US" dirty="0" err="1"/>
              <a:t>config.vm.box</a:t>
            </a:r>
            <a:r>
              <a:rPr lang="en-US" dirty="0"/>
              <a:t> = "precise64"</a:t>
            </a:r>
          </a:p>
          <a:p>
            <a:r>
              <a:rPr lang="en-US" dirty="0"/>
              <a:t>  </a:t>
            </a:r>
            <a:r>
              <a:rPr lang="en-US" dirty="0" err="1"/>
              <a:t>config.vm.box_url</a:t>
            </a:r>
            <a:r>
              <a:rPr lang="en-US" dirty="0"/>
              <a:t> = "http://</a:t>
            </a:r>
            <a:r>
              <a:rPr lang="en-US" dirty="0" err="1"/>
              <a:t>files.vagrantup.com</a:t>
            </a:r>
            <a:r>
              <a:rPr lang="en-US" dirty="0"/>
              <a:t>/precise64.</a:t>
            </a:r>
            <a:r>
              <a:rPr lang="en-US" dirty="0" smtClean="0"/>
              <a:t>box”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config.vm.define</a:t>
            </a:r>
            <a:r>
              <a:rPr lang="en-US" dirty="0"/>
              <a:t> "</a:t>
            </a:r>
            <a:r>
              <a:rPr lang="en-US" dirty="0" err="1"/>
              <a:t>hadoop</a:t>
            </a:r>
            <a:r>
              <a:rPr lang="en-US" dirty="0"/>
              <a:t>" do |</a:t>
            </a:r>
            <a:r>
              <a:rPr lang="en-US" dirty="0" err="1"/>
              <a:t>hadoop</a:t>
            </a:r>
            <a:r>
              <a:rPr lang="en-US" dirty="0"/>
              <a:t>|</a:t>
            </a:r>
          </a:p>
          <a:p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hadoop.vm.hostname</a:t>
            </a:r>
            <a:r>
              <a:rPr lang="en-US" dirty="0"/>
              <a:t> = "</a:t>
            </a:r>
            <a:r>
              <a:rPr lang="en-US" dirty="0" err="1"/>
              <a:t>hadoop</a:t>
            </a:r>
            <a:r>
              <a:rPr lang="en-US" dirty="0"/>
              <a:t>"</a:t>
            </a:r>
          </a:p>
          <a:p>
            <a:r>
              <a:rPr lang="en-US" dirty="0"/>
              <a:t>       </a:t>
            </a:r>
            <a:r>
              <a:rPr lang="en-US" dirty="0" err="1"/>
              <a:t>hadoop.vm.network</a:t>
            </a:r>
            <a:r>
              <a:rPr lang="en-US" dirty="0"/>
              <a:t> :</a:t>
            </a:r>
            <a:r>
              <a:rPr lang="en-US" dirty="0" err="1"/>
              <a:t>private_network</a:t>
            </a:r>
            <a:r>
              <a:rPr lang="en-US" dirty="0"/>
              <a:t>, </a:t>
            </a:r>
            <a:r>
              <a:rPr lang="en-US" dirty="0" err="1"/>
              <a:t>ip</a:t>
            </a:r>
            <a:r>
              <a:rPr lang="en-US" dirty="0"/>
              <a:t>: "192.168.33.10"</a:t>
            </a:r>
          </a:p>
          <a:p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config.vm.provision</a:t>
            </a:r>
            <a:r>
              <a:rPr lang="en-US" dirty="0"/>
              <a:t> :puppet do |puppet|</a:t>
            </a:r>
          </a:p>
          <a:p>
            <a:r>
              <a:rPr lang="en-US" dirty="0"/>
              <a:t>         </a:t>
            </a:r>
            <a:r>
              <a:rPr lang="en-US" dirty="0" err="1"/>
              <a:t>puppet.manifests_path</a:t>
            </a:r>
            <a:r>
              <a:rPr lang="en-US" dirty="0"/>
              <a:t> = "puppet/manifests"</a:t>
            </a:r>
          </a:p>
          <a:p>
            <a:r>
              <a:rPr lang="en-US" dirty="0"/>
              <a:t>         </a:t>
            </a:r>
            <a:r>
              <a:rPr lang="en-US" dirty="0" err="1"/>
              <a:t>puppet.module_path</a:t>
            </a:r>
            <a:r>
              <a:rPr lang="en-US" dirty="0"/>
              <a:t> = "puppet/modules"</a:t>
            </a:r>
          </a:p>
          <a:p>
            <a:r>
              <a:rPr lang="en-US" dirty="0"/>
              <a:t>         </a:t>
            </a:r>
            <a:r>
              <a:rPr lang="en-US" dirty="0" err="1"/>
              <a:t>puppet.manifest_file</a:t>
            </a:r>
            <a:r>
              <a:rPr lang="en-US" dirty="0"/>
              <a:t>  = "</a:t>
            </a:r>
            <a:r>
              <a:rPr lang="en-US" dirty="0" err="1"/>
              <a:t>site.pp</a:t>
            </a:r>
            <a:r>
              <a:rPr lang="en-US" dirty="0"/>
              <a:t>"</a:t>
            </a:r>
          </a:p>
          <a:p>
            <a:r>
              <a:rPr lang="en-US" dirty="0"/>
              <a:t>         </a:t>
            </a:r>
            <a:r>
              <a:rPr lang="en-US" dirty="0" err="1"/>
              <a:t>puppet.options</a:t>
            </a:r>
            <a:r>
              <a:rPr lang="en-US" dirty="0"/>
              <a:t> = "--verbose --debug"</a:t>
            </a:r>
          </a:p>
          <a:p>
            <a:r>
              <a:rPr lang="en-US" dirty="0"/>
              <a:t>      end</a:t>
            </a:r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end</a:t>
            </a:r>
          </a:p>
        </p:txBody>
      </p:sp>
      <p:sp>
        <p:nvSpPr>
          <p:cNvPr id="5" name="Oval 4"/>
          <p:cNvSpPr/>
          <p:nvPr/>
        </p:nvSpPr>
        <p:spPr>
          <a:xfrm>
            <a:off x="5164666" y="437444"/>
            <a:ext cx="423333" cy="409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1287" y="1492955"/>
            <a:ext cx="423333" cy="409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631287" y="2844799"/>
            <a:ext cx="423333" cy="409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917263" y="3568700"/>
            <a:ext cx="423333" cy="409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1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38667" y="2977444"/>
            <a:ext cx="4614333" cy="1171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778" y="4318000"/>
            <a:ext cx="2652889" cy="649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453005" y="2050607"/>
            <a:ext cx="671865" cy="753180"/>
            <a:chOff x="4968845" y="4163392"/>
            <a:chExt cx="671865" cy="753180"/>
          </a:xfrm>
        </p:grpSpPr>
        <p:sp>
          <p:nvSpPr>
            <p:cNvPr id="10" name="Cube 9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31993" y="4464727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53005" y="3274137"/>
            <a:ext cx="671865" cy="753180"/>
            <a:chOff x="4968845" y="4163392"/>
            <a:chExt cx="671865" cy="753180"/>
          </a:xfrm>
        </p:grpSpPr>
        <p:sp>
          <p:nvSpPr>
            <p:cNvPr id="20" name="Cube 19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31993" y="4464727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31332" y="4599823"/>
            <a:ext cx="671865" cy="753180"/>
            <a:chOff x="4968845" y="4163392"/>
            <a:chExt cx="671865" cy="753180"/>
          </a:xfrm>
        </p:grpSpPr>
        <p:sp>
          <p:nvSpPr>
            <p:cNvPr id="24" name="Cube 23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31993" y="4464727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776111" y="5362222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34067" y="5362222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520245" y="5362222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76111" y="446711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34067" y="446711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20245" y="446711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01134" y="3278670"/>
            <a:ext cx="2652889" cy="649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70467" y="342778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28423" y="342778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514601" y="342778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document 37"/>
          <p:cNvSpPr/>
          <p:nvPr/>
        </p:nvSpPr>
        <p:spPr>
          <a:xfrm>
            <a:off x="3739444" y="3278670"/>
            <a:ext cx="959555" cy="63047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</a:t>
            </a:r>
            <a:endParaRPr lang="en-US" dirty="0"/>
          </a:p>
        </p:txBody>
      </p:sp>
      <p:sp>
        <p:nvSpPr>
          <p:cNvPr id="39" name="Plus 38"/>
          <p:cNvSpPr/>
          <p:nvPr/>
        </p:nvSpPr>
        <p:spPr>
          <a:xfrm>
            <a:off x="3302001" y="3427785"/>
            <a:ext cx="352777" cy="366889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6759222" y="627564"/>
            <a:ext cx="671865" cy="753180"/>
            <a:chOff x="4968845" y="4163392"/>
            <a:chExt cx="671865" cy="753180"/>
          </a:xfrm>
        </p:grpSpPr>
        <p:sp>
          <p:nvSpPr>
            <p:cNvPr id="43" name="Cube 42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31993" y="4464727"/>
              <a:ext cx="201987" cy="4571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759222" y="51745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Puppet Master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90805" y="1469731"/>
            <a:ext cx="96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Nodes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8" name="Can 47"/>
          <p:cNvSpPr/>
          <p:nvPr/>
        </p:nvSpPr>
        <p:spPr>
          <a:xfrm>
            <a:off x="6121268" y="974618"/>
            <a:ext cx="547599" cy="41985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8893233">
            <a:off x="4555330" y="1966427"/>
            <a:ext cx="1975555" cy="301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313" y="2454105"/>
            <a:ext cx="526607" cy="52660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630" y="3739927"/>
            <a:ext cx="526607" cy="52660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630" y="5089699"/>
            <a:ext cx="526607" cy="526607"/>
          </a:xfrm>
          <a:prstGeom prst="rect">
            <a:avLst/>
          </a:prstGeom>
        </p:spPr>
      </p:pic>
      <p:sp>
        <p:nvSpPr>
          <p:cNvPr id="53" name="Bent-Up Arrow 52"/>
          <p:cNvSpPr/>
          <p:nvPr/>
        </p:nvSpPr>
        <p:spPr>
          <a:xfrm rot="5400000">
            <a:off x="6099062" y="2017093"/>
            <a:ext cx="1157111" cy="416278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Bent-Up Arrow 53"/>
          <p:cNvSpPr/>
          <p:nvPr/>
        </p:nvSpPr>
        <p:spPr>
          <a:xfrm rot="5400000">
            <a:off x="6099061" y="3303541"/>
            <a:ext cx="1157111" cy="416278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-Up Arrow 54"/>
          <p:cNvSpPr/>
          <p:nvPr/>
        </p:nvSpPr>
        <p:spPr>
          <a:xfrm rot="5400000">
            <a:off x="6099062" y="4693019"/>
            <a:ext cx="1157111" cy="416278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338667" y="5997222"/>
            <a:ext cx="49473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38668" y="6152444"/>
            <a:ext cx="1143000" cy="5221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Redhat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1634066" y="6152444"/>
            <a:ext cx="1004711" cy="5221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Ubuntu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2799645" y="6152444"/>
            <a:ext cx="1004711" cy="5221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Suse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3956756" y="6152444"/>
            <a:ext cx="1137355" cy="5221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24534" y="5381225"/>
            <a:ext cx="196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Resources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8667" y="2563792"/>
            <a:ext cx="386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Modules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24534" y="4468034"/>
            <a:ext cx="196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Classes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69178" y="2886557"/>
            <a:ext cx="102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Agent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90319" y="4211894"/>
            <a:ext cx="102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Agent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82757" y="5580376"/>
            <a:ext cx="102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Agent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8667" y="282222"/>
            <a:ext cx="4360332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1F497D"/>
                </a:solidFill>
              </a:rPr>
              <a:t>Example of a Resource – </a:t>
            </a:r>
          </a:p>
          <a:p>
            <a:endParaRPr lang="en-US" b="1" u="sng" dirty="0" smtClean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file {‘ /</a:t>
            </a:r>
            <a:r>
              <a:rPr lang="en-US" dirty="0" err="1" smtClean="0">
                <a:solidFill>
                  <a:srgbClr val="1F497D"/>
                </a:solidFill>
              </a:rPr>
              <a:t>etc</a:t>
            </a:r>
            <a:r>
              <a:rPr lang="en-US" dirty="0" smtClean="0">
                <a:solidFill>
                  <a:srgbClr val="1F497D"/>
                </a:solidFill>
              </a:rPr>
              <a:t>/hosts'</a:t>
            </a:r>
            <a:r>
              <a:rPr lang="en-US" dirty="0">
                <a:solidFill>
                  <a:srgbClr val="1F497D"/>
                </a:solidFill>
              </a:rPr>
              <a:t>:</a:t>
            </a:r>
          </a:p>
          <a:p>
            <a:r>
              <a:rPr lang="en-US" dirty="0">
                <a:solidFill>
                  <a:srgbClr val="1F497D"/>
                </a:solidFill>
              </a:rPr>
              <a:t>     ensure  =&gt; file,</a:t>
            </a:r>
          </a:p>
          <a:p>
            <a:r>
              <a:rPr lang="en-US" dirty="0">
                <a:solidFill>
                  <a:srgbClr val="1F497D"/>
                </a:solidFill>
              </a:rPr>
              <a:t>     content =&gt; </a:t>
            </a:r>
            <a:r>
              <a:rPr lang="en-US" dirty="0" smtClean="0">
                <a:solidFill>
                  <a:srgbClr val="1F497D"/>
                </a:solidFill>
              </a:rPr>
              <a:t>”127.0.0.1 </a:t>
            </a:r>
            <a:r>
              <a:rPr lang="en-US" dirty="0" err="1" smtClean="0">
                <a:solidFill>
                  <a:srgbClr val="1F497D"/>
                </a:solidFill>
              </a:rPr>
              <a:t>localhost</a:t>
            </a:r>
            <a:r>
              <a:rPr lang="en-US" dirty="0" smtClean="0">
                <a:solidFill>
                  <a:srgbClr val="1F497D"/>
                </a:solidFill>
              </a:rPr>
              <a:t>"</a:t>
            </a:r>
            <a:r>
              <a:rPr lang="en-US" dirty="0">
                <a:solidFill>
                  <a:srgbClr val="1F497D"/>
                </a:solidFill>
              </a:rPr>
              <a:t>,</a:t>
            </a:r>
          </a:p>
          <a:p>
            <a:r>
              <a:rPr lang="en-US" dirty="0">
                <a:solidFill>
                  <a:srgbClr val="1F497D"/>
                </a:solidFill>
              </a:rPr>
              <a:t>     mode    =&gt; '0644',</a:t>
            </a:r>
          </a:p>
          <a:p>
            <a:r>
              <a:rPr lang="en-US" dirty="0">
                <a:solidFill>
                  <a:srgbClr val="1F497D"/>
                </a:solidFill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527478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" r="46985"/>
          <a:stretch/>
        </p:blipFill>
        <p:spPr>
          <a:xfrm>
            <a:off x="620889" y="245533"/>
            <a:ext cx="2578608" cy="439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386" y="245533"/>
            <a:ext cx="2527300" cy="15240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386" y="2455333"/>
            <a:ext cx="4241800" cy="32639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5877" y="2455333"/>
            <a:ext cx="5715000" cy="41910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41029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2" y="4648700"/>
            <a:ext cx="9144000" cy="14724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62" y="1185197"/>
            <a:ext cx="4241800" cy="32639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42362" y="686165"/>
            <a:ext cx="170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Code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95589" y="2277484"/>
            <a:ext cx="2204341" cy="26278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7989" y="3216335"/>
            <a:ext cx="2384122" cy="42433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85433" y="686165"/>
            <a:ext cx="1735011" cy="369332"/>
          </a:xfrm>
          <a:prstGeom prst="roundRect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</a:t>
            </a:r>
            <a:endParaRPr lang="en-US" dirty="0"/>
          </a:p>
        </p:txBody>
      </p:sp>
      <p:cxnSp>
        <p:nvCxnSpPr>
          <p:cNvPr id="12" name="Straight Connector 11"/>
          <p:cNvCxnSpPr>
            <a:stCxn id="9" idx="2"/>
          </p:cNvCxnSpPr>
          <p:nvPr/>
        </p:nvCxnSpPr>
        <p:spPr>
          <a:xfrm flipH="1">
            <a:off x="3132667" y="1055497"/>
            <a:ext cx="120272" cy="12219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04844" y="1055497"/>
            <a:ext cx="215600" cy="216083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670778" y="155221"/>
            <a:ext cx="2" cy="596592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1444" y="27001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1. Placeholder for Data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4733" y="27001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 smtClean="0">
                <a:solidFill>
                  <a:schemeClr val="accent6"/>
                </a:solidFill>
              </a:rPr>
              <a:t>. Lookup Hierarchy</a:t>
            </a:r>
            <a:endParaRPr lang="en-US" b="1" dirty="0">
              <a:solidFill>
                <a:schemeClr val="accent6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377" y="2361627"/>
            <a:ext cx="7200884" cy="4574146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2" name="Picture 21" descr="heira-conf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43" y="396333"/>
            <a:ext cx="4761528" cy="229826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8" name="Rounded Rectangle 27"/>
          <p:cNvSpPr/>
          <p:nvPr/>
        </p:nvSpPr>
        <p:spPr>
          <a:xfrm>
            <a:off x="603528" y="5124338"/>
            <a:ext cx="3396402" cy="28924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5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131767" y="948702"/>
            <a:ext cx="1355292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Vagrant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619893" y="948702"/>
            <a:ext cx="1355292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Puppet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6181009" y="948702"/>
            <a:ext cx="1355292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Hiera</a:t>
            </a:r>
            <a:endParaRPr lang="en-US" sz="2400" dirty="0"/>
          </a:p>
        </p:txBody>
      </p:sp>
      <p:sp>
        <p:nvSpPr>
          <p:cNvPr id="9" name="Plus 8"/>
          <p:cNvSpPr/>
          <p:nvPr/>
        </p:nvSpPr>
        <p:spPr>
          <a:xfrm>
            <a:off x="2905058" y="1094944"/>
            <a:ext cx="306564" cy="27738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5393183" y="1094944"/>
            <a:ext cx="306564" cy="27738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671877" y="3312713"/>
            <a:ext cx="671865" cy="753180"/>
            <a:chOff x="4968845" y="4163392"/>
            <a:chExt cx="671865" cy="753180"/>
          </a:xfrm>
        </p:grpSpPr>
        <p:sp>
          <p:nvSpPr>
            <p:cNvPr id="12" name="Cube 11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31993" y="4464727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5393183" y="2810357"/>
            <a:ext cx="1205241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Site.pp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123454" y="1984607"/>
            <a:ext cx="1205241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123454" y="3438125"/>
            <a:ext cx="1205241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93183" y="5493052"/>
            <a:ext cx="1205241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Heira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23454" y="5021252"/>
            <a:ext cx="1205241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</a:t>
            </a:r>
            <a:r>
              <a:rPr lang="en-US" dirty="0" err="1" smtClean="0"/>
              <a:t>adoop</a:t>
            </a:r>
            <a:r>
              <a:rPr lang="en-US" dirty="0" smtClean="0"/>
              <a:t>…..</a:t>
            </a:r>
            <a:r>
              <a:rPr lang="en-US" dirty="0" err="1" smtClean="0"/>
              <a:t>yaml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123454" y="5925042"/>
            <a:ext cx="1205241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ommon.yaml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131767" y="3416956"/>
            <a:ext cx="1355292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VagrantFile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2686084" y="3614048"/>
            <a:ext cx="759111" cy="2839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88272" y="3093619"/>
            <a:ext cx="525538" cy="5023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Curved Up Arrow 25"/>
          <p:cNvSpPr/>
          <p:nvPr/>
        </p:nvSpPr>
        <p:spPr>
          <a:xfrm rot="21087409" flipV="1">
            <a:off x="2066610" y="1940809"/>
            <a:ext cx="3503187" cy="1313041"/>
          </a:xfrm>
          <a:prstGeom prst="curvedUpArrow">
            <a:avLst>
              <a:gd name="adj1" fmla="val 9678"/>
              <a:gd name="adj2" fmla="val 30948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357124" y="1733429"/>
            <a:ext cx="525538" cy="5023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19612537">
            <a:off x="6649988" y="2516989"/>
            <a:ext cx="452042" cy="3765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9612537">
            <a:off x="6634885" y="5257140"/>
            <a:ext cx="452042" cy="3765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540922">
            <a:off x="6642595" y="3337424"/>
            <a:ext cx="452042" cy="3765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540922">
            <a:off x="6643098" y="5978763"/>
            <a:ext cx="452042" cy="3765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5839314" y="3659767"/>
            <a:ext cx="341695" cy="172735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80441" y="4265508"/>
            <a:ext cx="525538" cy="5023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8874901">
            <a:off x="4361185" y="3408280"/>
            <a:ext cx="759111" cy="2839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343742" y="2842441"/>
            <a:ext cx="525538" cy="5023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647158" y="3944324"/>
            <a:ext cx="95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Provision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Machine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22189" y="2304598"/>
            <a:ext cx="95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Delegate</a:t>
            </a:r>
          </a:p>
          <a:p>
            <a:r>
              <a:rPr lang="en-US" sz="1400" dirty="0">
                <a:solidFill>
                  <a:schemeClr val="tx2"/>
                </a:solidFill>
              </a:rPr>
              <a:t>t</a:t>
            </a:r>
            <a:r>
              <a:rPr lang="en-US" sz="1400" dirty="0" smtClean="0">
                <a:solidFill>
                  <a:schemeClr val="tx2"/>
                </a:solidFill>
              </a:rPr>
              <a:t>o Puppet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05979" y="4295756"/>
            <a:ext cx="95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Lookup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Data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90212" y="3815595"/>
            <a:ext cx="95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Provision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Software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0" name="Right Brace 39"/>
          <p:cNvSpPr/>
          <p:nvPr/>
        </p:nvSpPr>
        <p:spPr>
          <a:xfrm>
            <a:off x="8364813" y="2235785"/>
            <a:ext cx="308488" cy="155758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5400000">
            <a:off x="7672232" y="2801824"/>
            <a:ext cx="237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F497D"/>
                </a:solidFill>
              </a:rPr>
              <a:t>Puppet Modules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42" name="Right Brace 41"/>
          <p:cNvSpPr/>
          <p:nvPr/>
        </p:nvSpPr>
        <p:spPr>
          <a:xfrm>
            <a:off x="8385831" y="5121969"/>
            <a:ext cx="308488" cy="12872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 rot="5400000">
            <a:off x="7693250" y="5552847"/>
            <a:ext cx="237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F497D"/>
                </a:solidFill>
              </a:rPr>
              <a:t>Config Files</a:t>
            </a:r>
            <a:endParaRPr lang="en-US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90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4488" y="149991"/>
            <a:ext cx="4141856" cy="2820732"/>
            <a:chOff x="952500" y="930400"/>
            <a:chExt cx="4141856" cy="28207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500" y="1560357"/>
              <a:ext cx="4141856" cy="159776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99155" y="1825603"/>
              <a:ext cx="2821844" cy="1015663"/>
            </a:xfrm>
            <a:prstGeom prst="rect">
              <a:avLst/>
            </a:prstGeom>
            <a:noFill/>
            <a:scene3d>
              <a:camera prst="perspectiveFront">
                <a:rot lat="20699999" lon="0" rev="0"/>
              </a:camera>
              <a:lightRig rig="threePt" dir="t"/>
            </a:scene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0" dirty="0" smtClean="0">
                  <a:latin typeface="Abadi MT Condensed Extra Bold"/>
                  <a:cs typeface="Abadi MT Condensed Extra Bold"/>
                </a:rPr>
                <a:t>DevOps  </a:t>
              </a:r>
              <a:endParaRPr lang="en-US" sz="6000" dirty="0"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7" name="&quot;No&quot; Symbol 6"/>
            <p:cNvSpPr/>
            <p:nvPr/>
          </p:nvSpPr>
          <p:spPr>
            <a:xfrm>
              <a:off x="1413289" y="930400"/>
              <a:ext cx="3007715" cy="2820732"/>
            </a:xfrm>
            <a:prstGeom prst="noSmoking">
              <a:avLst>
                <a:gd name="adj" fmla="val 780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93166" y="34532"/>
            <a:ext cx="3203787" cy="3184886"/>
            <a:chOff x="4997094" y="1831289"/>
            <a:chExt cx="3203787" cy="3184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7094" y="1831289"/>
              <a:ext cx="3203787" cy="3184886"/>
            </a:xfrm>
            <a:prstGeom prst="rect">
              <a:avLst/>
            </a:prstGeom>
          </p:spPr>
        </p:pic>
        <p:sp>
          <p:nvSpPr>
            <p:cNvPr id="11" name="&quot;No&quot; Symbol 10"/>
            <p:cNvSpPr/>
            <p:nvPr/>
          </p:nvSpPr>
          <p:spPr>
            <a:xfrm>
              <a:off x="5193166" y="1941665"/>
              <a:ext cx="3007715" cy="2820732"/>
            </a:xfrm>
            <a:prstGeom prst="noSmoking">
              <a:avLst>
                <a:gd name="adj" fmla="val 780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72382511"/>
              </p:ext>
            </p:extLst>
          </p:nvPr>
        </p:nvGraphicFramePr>
        <p:xfrm>
          <a:off x="2669644" y="2643457"/>
          <a:ext cx="2905875" cy="2324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91492" y="4324204"/>
            <a:ext cx="2984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Process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5" name="&quot;No&quot; Symbol 14"/>
          <p:cNvSpPr/>
          <p:nvPr/>
        </p:nvSpPr>
        <p:spPr>
          <a:xfrm>
            <a:off x="2626868" y="2507297"/>
            <a:ext cx="3007715" cy="2820732"/>
          </a:xfrm>
          <a:prstGeom prst="noSmoking">
            <a:avLst>
              <a:gd name="adj" fmla="val 780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60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74744" y="2394313"/>
            <a:ext cx="930276" cy="18170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986" y="472584"/>
            <a:ext cx="8446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DevOps is a </a:t>
            </a: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Culture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dirty="0" smtClean="0"/>
              <a:t>of Trust and Collaboration in which </a:t>
            </a: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People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dirty="0" smtClean="0"/>
              <a:t>use the Right </a:t>
            </a: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Tools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dirty="0" smtClean="0"/>
              <a:t>for Automation to achieve </a:t>
            </a: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Continuous Delivery</a:t>
            </a:r>
            <a:endParaRPr lang="en-US" sz="2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86" y="2394313"/>
            <a:ext cx="1822056" cy="19179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335" y="2837974"/>
            <a:ext cx="683370" cy="679339"/>
          </a:xfrm>
          <a:prstGeom prst="rect">
            <a:avLst/>
          </a:prstGeom>
        </p:spPr>
      </p:pic>
      <p:sp>
        <p:nvSpPr>
          <p:cNvPr id="17" name="Equal 16"/>
          <p:cNvSpPr/>
          <p:nvPr/>
        </p:nvSpPr>
        <p:spPr>
          <a:xfrm>
            <a:off x="4651369" y="3057025"/>
            <a:ext cx="590650" cy="561193"/>
          </a:xfrm>
          <a:prstGeom prst="mathEqual">
            <a:avLst>
              <a:gd name="adj1" fmla="val 15625"/>
              <a:gd name="adj2" fmla="val 1176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312" y="5862990"/>
            <a:ext cx="7722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/>
              </a:rPr>
              <a:t>http://serkworks.blogspot.com/2010/11/super-hero-day-jobs-flash-pizza.html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http://openclipart.org/detail/188471/people---pessoas-by-leandrosciola-188471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2554561" y="3057025"/>
            <a:ext cx="472520" cy="460288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3632500" y="2988127"/>
            <a:ext cx="339621" cy="334725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 rot="19867161">
            <a:off x="5747923" y="2598484"/>
            <a:ext cx="2720557" cy="1083383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Continuous Delivery</a:t>
            </a:r>
            <a:endParaRPr lang="en-US" sz="3200" dirty="0"/>
          </a:p>
        </p:txBody>
      </p:sp>
      <p:sp>
        <p:nvSpPr>
          <p:cNvPr id="29" name="5-Point Star 28"/>
          <p:cNvSpPr/>
          <p:nvPr/>
        </p:nvSpPr>
        <p:spPr>
          <a:xfrm>
            <a:off x="7604618" y="1798507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86" y="2394313"/>
            <a:ext cx="1822056" cy="1917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025" y="2622119"/>
            <a:ext cx="1700177" cy="1690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278" y="3000424"/>
            <a:ext cx="991828" cy="991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060" y="2057616"/>
            <a:ext cx="1107464" cy="25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646" y="3000424"/>
            <a:ext cx="991828" cy="9918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98119" y="4961159"/>
            <a:ext cx="5670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Order of Emphasis</a:t>
            </a:r>
            <a:endParaRPr 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0377" y="1244280"/>
            <a:ext cx="56702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Rule of Thumb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00094" y="4312267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Culture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01659" y="4377750"/>
            <a:ext cx="113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Individual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71735" y="4312267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4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64691" y="214704"/>
            <a:ext cx="81280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7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62" y="232245"/>
            <a:ext cx="2559049" cy="280443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42987" y="232245"/>
            <a:ext cx="6497150" cy="4951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2679700"/>
            <a:ext cx="4152900" cy="1498600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 rot="5400000">
            <a:off x="4187516" y="506753"/>
            <a:ext cx="607156" cy="3430081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776053" y="699824"/>
            <a:ext cx="3430081" cy="1083383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Define Common Goal</a:t>
            </a:r>
            <a:endParaRPr lang="en-US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2702223" y="4307992"/>
            <a:ext cx="1199633" cy="698441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Dev</a:t>
            </a:r>
            <a:endParaRPr lang="en-US" sz="3200" dirty="0"/>
          </a:p>
        </p:txBody>
      </p:sp>
      <p:sp>
        <p:nvSpPr>
          <p:cNvPr id="12" name="Rounded Rectangle 11"/>
          <p:cNvSpPr/>
          <p:nvPr/>
        </p:nvSpPr>
        <p:spPr>
          <a:xfrm>
            <a:off x="4054256" y="4307992"/>
            <a:ext cx="1199633" cy="698441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QA</a:t>
            </a:r>
            <a:endParaRPr lang="en-US" sz="3200" dirty="0"/>
          </a:p>
        </p:txBody>
      </p:sp>
      <p:sp>
        <p:nvSpPr>
          <p:cNvPr id="13" name="Rounded Rectangle 12"/>
          <p:cNvSpPr/>
          <p:nvPr/>
        </p:nvSpPr>
        <p:spPr>
          <a:xfrm>
            <a:off x="5442467" y="4307992"/>
            <a:ext cx="1199633" cy="698441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336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02" y="1641209"/>
            <a:ext cx="3886200" cy="2159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83985" y="4218192"/>
            <a:ext cx="7716297" cy="605499"/>
            <a:chOff x="708780" y="3101329"/>
            <a:chExt cx="7796580" cy="605499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08780" y="3367158"/>
              <a:ext cx="7796580" cy="443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8780" y="3175171"/>
              <a:ext cx="0" cy="53165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480565" y="3101329"/>
              <a:ext cx="0" cy="53165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48062" y="4972337"/>
            <a:ext cx="141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Release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Planning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81194" y="4026205"/>
            <a:ext cx="1045584" cy="265829"/>
            <a:chOff x="1081194" y="4026205"/>
            <a:chExt cx="1045584" cy="26582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126778" y="4014090"/>
            <a:ext cx="1045584" cy="265829"/>
            <a:chOff x="1081194" y="4026205"/>
            <a:chExt cx="1045584" cy="26582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172362" y="3999793"/>
            <a:ext cx="1045584" cy="265829"/>
            <a:chOff x="1081194" y="4026205"/>
            <a:chExt cx="1045584" cy="265829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217946" y="4014091"/>
            <a:ext cx="1045584" cy="265829"/>
            <a:chOff x="1081194" y="4026205"/>
            <a:chExt cx="1045584" cy="26582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5263530" y="3999793"/>
            <a:ext cx="0" cy="82389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263530" y="4033576"/>
            <a:ext cx="1045584" cy="265829"/>
            <a:chOff x="1081194" y="4026205"/>
            <a:chExt cx="1045584" cy="265829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309114" y="4026205"/>
            <a:ext cx="1045584" cy="265829"/>
            <a:chOff x="1081194" y="4026205"/>
            <a:chExt cx="1045584" cy="265829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7354698" y="4037008"/>
            <a:ext cx="1045584" cy="265829"/>
            <a:chOff x="1081194" y="4026205"/>
            <a:chExt cx="1045584" cy="265829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1081194" y="3610682"/>
            <a:ext cx="10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Sprint 1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13274" y="3610682"/>
            <a:ext cx="10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Sprint 2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58858" y="3610682"/>
            <a:ext cx="10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Sprint 3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40738" y="5140036"/>
            <a:ext cx="10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Release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12577" y="5107770"/>
            <a:ext cx="138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Production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060938" y="1241515"/>
            <a:ext cx="4195840" cy="1083383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Facilitate Regular </a:t>
            </a:r>
            <a:r>
              <a:rPr lang="en-US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Dev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&amp; Ops Collaboration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006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42987" y="232245"/>
            <a:ext cx="6497150" cy="4951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02556" y="699824"/>
            <a:ext cx="5150555" cy="1218391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Take care of Ops needs in Release/Sprint Planning</a:t>
            </a:r>
            <a:endParaRPr lang="en-US" sz="3200" dirty="0"/>
          </a:p>
        </p:txBody>
      </p:sp>
      <p:sp>
        <p:nvSpPr>
          <p:cNvPr id="11" name="Rounded Rectangle 10"/>
          <p:cNvSpPr/>
          <p:nvPr/>
        </p:nvSpPr>
        <p:spPr>
          <a:xfrm rot="20482850">
            <a:off x="2426938" y="2343038"/>
            <a:ext cx="2774326" cy="896825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Non Functional Requirements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595387" y="384645"/>
            <a:ext cx="6497150" cy="4951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445" y="3536418"/>
            <a:ext cx="1315444" cy="195079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703334" y="2783238"/>
            <a:ext cx="1808864" cy="753180"/>
            <a:chOff x="4968845" y="4163392"/>
            <a:chExt cx="1808864" cy="753180"/>
          </a:xfrm>
        </p:grpSpPr>
        <p:grpSp>
          <p:nvGrpSpPr>
            <p:cNvPr id="18" name="Group 17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27" name="Cube 26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24" name="Cube 23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21" name="Cube 20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4625806" y="3659282"/>
            <a:ext cx="1808864" cy="753180"/>
            <a:chOff x="4968845" y="4163392"/>
            <a:chExt cx="1808864" cy="753180"/>
          </a:xfrm>
        </p:grpSpPr>
        <p:grpSp>
          <p:nvGrpSpPr>
            <p:cNvPr id="31" name="Group 30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40" name="Cube 39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37" name="Cube 36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34" name="Cube 33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5807104" y="4484368"/>
            <a:ext cx="112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AWS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65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-41335_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88" y="903111"/>
            <a:ext cx="1524000" cy="1905000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2751666" y="1241515"/>
            <a:ext cx="4603031" cy="1566596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List things that are </a:t>
            </a:r>
            <a:r>
              <a:rPr lang="en-US" sz="3200" b="1" i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NOT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automated, repeatable and documented</a:t>
            </a:r>
            <a:endParaRPr lang="en-US" sz="3200" dirty="0"/>
          </a:p>
        </p:txBody>
      </p:sp>
      <p:sp>
        <p:nvSpPr>
          <p:cNvPr id="45" name="Rounded Rectangle 44"/>
          <p:cNvSpPr/>
          <p:nvPr/>
        </p:nvSpPr>
        <p:spPr>
          <a:xfrm rot="20242523">
            <a:off x="2201003" y="4378091"/>
            <a:ext cx="1915709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Unit Testing</a:t>
            </a:r>
            <a:endParaRPr lang="en-US" sz="2400" dirty="0"/>
          </a:p>
        </p:txBody>
      </p:sp>
      <p:sp>
        <p:nvSpPr>
          <p:cNvPr id="52" name="Rounded Rectangle 51"/>
          <p:cNvSpPr/>
          <p:nvPr/>
        </p:nvSpPr>
        <p:spPr>
          <a:xfrm rot="788044">
            <a:off x="3134162" y="5338638"/>
            <a:ext cx="2033392" cy="622037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Deployments</a:t>
            </a:r>
            <a:endParaRPr lang="en-US" sz="2400" dirty="0"/>
          </a:p>
        </p:txBody>
      </p:sp>
      <p:sp>
        <p:nvSpPr>
          <p:cNvPr id="53" name="Rounded Rectangle 52"/>
          <p:cNvSpPr/>
          <p:nvPr/>
        </p:nvSpPr>
        <p:spPr>
          <a:xfrm rot="21278859">
            <a:off x="4800572" y="3684031"/>
            <a:ext cx="1904802" cy="927976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Regression </a:t>
            </a:r>
          </a:p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Testing</a:t>
            </a:r>
            <a:endParaRPr lang="en-US" sz="2400" dirty="0"/>
          </a:p>
        </p:txBody>
      </p:sp>
      <p:sp>
        <p:nvSpPr>
          <p:cNvPr id="54" name="Rounded Rectangle 53"/>
          <p:cNvSpPr/>
          <p:nvPr/>
        </p:nvSpPr>
        <p:spPr>
          <a:xfrm rot="20282133">
            <a:off x="5558805" y="5002230"/>
            <a:ext cx="2095752" cy="583955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Staging Setup</a:t>
            </a:r>
            <a:endParaRPr lang="en-US" sz="2400" dirty="0"/>
          </a:p>
        </p:txBody>
      </p:sp>
      <p:sp>
        <p:nvSpPr>
          <p:cNvPr id="55" name="Rounded Rectangle 54"/>
          <p:cNvSpPr/>
          <p:nvPr/>
        </p:nvSpPr>
        <p:spPr>
          <a:xfrm rot="189165">
            <a:off x="3263117" y="3357579"/>
            <a:ext cx="1355292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Builds</a:t>
            </a:r>
            <a:endParaRPr lang="en-US" sz="2400" dirty="0"/>
          </a:p>
        </p:txBody>
      </p:sp>
      <p:sp>
        <p:nvSpPr>
          <p:cNvPr id="56" name="Rounded Rectangle 55"/>
          <p:cNvSpPr/>
          <p:nvPr/>
        </p:nvSpPr>
        <p:spPr>
          <a:xfrm rot="314551">
            <a:off x="6932329" y="3687986"/>
            <a:ext cx="2043916" cy="851901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Code Quality Analysis</a:t>
            </a:r>
            <a:endParaRPr lang="en-US" sz="2400" dirty="0"/>
          </a:p>
        </p:txBody>
      </p:sp>
      <p:sp>
        <p:nvSpPr>
          <p:cNvPr id="57" name="5-Point Star 56"/>
          <p:cNvSpPr/>
          <p:nvPr/>
        </p:nvSpPr>
        <p:spPr>
          <a:xfrm>
            <a:off x="4330076" y="5016718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5883062" y="4748351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 rot="21367423">
            <a:off x="805059" y="5680252"/>
            <a:ext cx="2033392" cy="527935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Migrations</a:t>
            </a:r>
            <a:endParaRPr lang="en-US" sz="2400" dirty="0"/>
          </a:p>
        </p:txBody>
      </p:sp>
      <p:sp>
        <p:nvSpPr>
          <p:cNvPr id="60" name="Rounded Rectangle 59"/>
          <p:cNvSpPr/>
          <p:nvPr/>
        </p:nvSpPr>
        <p:spPr>
          <a:xfrm rot="796006">
            <a:off x="6558693" y="5891586"/>
            <a:ext cx="1676011" cy="583955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Rollback</a:t>
            </a:r>
            <a:endParaRPr lang="en-US" sz="2400" dirty="0"/>
          </a:p>
        </p:txBody>
      </p:sp>
      <p:sp>
        <p:nvSpPr>
          <p:cNvPr id="61" name="5-Point Star 60"/>
          <p:cNvSpPr/>
          <p:nvPr/>
        </p:nvSpPr>
        <p:spPr>
          <a:xfrm>
            <a:off x="7384998" y="5501459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6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4509</TotalTime>
  <Words>402</Words>
  <Application>Microsoft Macintosh PowerPoint</Application>
  <PresentationFormat>On-screen Show (4:3)</PresentationFormat>
  <Paragraphs>146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Synerzip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Ghatol</dc:creator>
  <cp:lastModifiedBy>Rohit Ghatol</cp:lastModifiedBy>
  <cp:revision>111</cp:revision>
  <dcterms:created xsi:type="dcterms:W3CDTF">2014-06-16T19:33:56Z</dcterms:created>
  <dcterms:modified xsi:type="dcterms:W3CDTF">2014-06-20T02:51:45Z</dcterms:modified>
</cp:coreProperties>
</file>