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997036-A21A-444C-8443-010E5660161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289589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997036-A21A-444C-8443-010E5660161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44446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997036-A21A-444C-8443-010E5660161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394072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997036-A21A-444C-8443-010E5660161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300687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97036-A21A-444C-8443-010E5660161A}"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138812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997036-A21A-444C-8443-010E5660161A}"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710136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997036-A21A-444C-8443-010E5660161A}"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149825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997036-A21A-444C-8443-010E5660161A}" type="datetimeFigureOut">
              <a:rPr lang="en-IN" smtClean="0"/>
              <a:t>04-05-2023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25538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97036-A21A-444C-8443-010E5660161A}" type="datetimeFigureOut">
              <a:rPr lang="en-IN" smtClean="0"/>
              <a:t>04-05-2023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122496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97036-A21A-444C-8443-010E5660161A}"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396095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97036-A21A-444C-8443-010E5660161A}"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75403A-363E-49B0-A400-4203C1676137}" type="slidenum">
              <a:rPr lang="en-IN" smtClean="0"/>
              <a:t>‹#›</a:t>
            </a:fld>
            <a:endParaRPr lang="en-IN"/>
          </a:p>
        </p:txBody>
      </p:sp>
    </p:spTree>
    <p:extLst>
      <p:ext uri="{BB962C8B-B14F-4D97-AF65-F5344CB8AC3E}">
        <p14:creationId xmlns:p14="http://schemas.microsoft.com/office/powerpoint/2010/main" val="388765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97036-A21A-444C-8443-010E5660161A}" type="datetimeFigureOut">
              <a:rPr lang="en-IN" smtClean="0"/>
              <a:t>04-05-2023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5403A-363E-49B0-A400-4203C1676137}" type="slidenum">
              <a:rPr lang="en-IN" smtClean="0"/>
              <a:t>‹#›</a:t>
            </a:fld>
            <a:endParaRPr lang="en-IN"/>
          </a:p>
        </p:txBody>
      </p:sp>
    </p:spTree>
    <p:extLst>
      <p:ext uri="{BB962C8B-B14F-4D97-AF65-F5344CB8AC3E}">
        <p14:creationId xmlns:p14="http://schemas.microsoft.com/office/powerpoint/2010/main" val="1071702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CHESS ENGINE IN PYTHON</a:t>
            </a:r>
            <a:endParaRPr lang="en-IN" dirty="0"/>
          </a:p>
        </p:txBody>
      </p:sp>
    </p:spTree>
    <p:extLst>
      <p:ext uri="{BB962C8B-B14F-4D97-AF65-F5344CB8AC3E}">
        <p14:creationId xmlns:p14="http://schemas.microsoft.com/office/powerpoint/2010/main" val="270672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	</a:t>
            </a:r>
            <a:endParaRPr lang="en-IN" dirty="0"/>
          </a:p>
        </p:txBody>
      </p:sp>
      <p:sp>
        <p:nvSpPr>
          <p:cNvPr id="3" name="Content Placeholder 2"/>
          <p:cNvSpPr>
            <a:spLocks noGrp="1"/>
          </p:cNvSpPr>
          <p:nvPr>
            <p:ph idx="1"/>
          </p:nvPr>
        </p:nvSpPr>
        <p:spPr/>
        <p:txBody>
          <a:bodyPr/>
          <a:lstStyle/>
          <a:p>
            <a:r>
              <a:rPr lang="en-GB" dirty="0"/>
              <a:t>Design and implement a chess engine in Python that allows users to play chess against an AI opponent, with the AI making strategic moves based on various algorithms such as Minimax, </a:t>
            </a:r>
            <a:r>
              <a:rPr lang="en-GB" dirty="0" err="1"/>
              <a:t>Negamax</a:t>
            </a:r>
            <a:r>
              <a:rPr lang="en-GB" dirty="0"/>
              <a:t>, and Alpha-Beta pruning. The chess engine should be able to provide a user-friendly interface for playing chess</a:t>
            </a:r>
            <a:endParaRPr lang="en-IN" dirty="0"/>
          </a:p>
        </p:txBody>
      </p:sp>
    </p:spTree>
    <p:extLst>
      <p:ext uri="{BB962C8B-B14F-4D97-AF65-F5344CB8AC3E}">
        <p14:creationId xmlns:p14="http://schemas.microsoft.com/office/powerpoint/2010/main" val="23773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 SPECIFICATIONS</a:t>
            </a:r>
            <a:endParaRPr lang="en-IN" dirty="0"/>
          </a:p>
        </p:txBody>
      </p:sp>
      <p:sp>
        <p:nvSpPr>
          <p:cNvPr id="3" name="Content Placeholder 2"/>
          <p:cNvSpPr>
            <a:spLocks noGrp="1"/>
          </p:cNvSpPr>
          <p:nvPr>
            <p:ph idx="1"/>
          </p:nvPr>
        </p:nvSpPr>
        <p:spPr/>
        <p:txBody>
          <a:bodyPr/>
          <a:lstStyle/>
          <a:p>
            <a:r>
              <a:rPr lang="en-GB" dirty="0"/>
              <a:t>The entire project was done on python programming language. In order to successfully run the project, the computer must have the latest version of python interpreter on it to run.</a:t>
            </a:r>
            <a:endParaRPr lang="en-IN" dirty="0"/>
          </a:p>
        </p:txBody>
      </p:sp>
    </p:spTree>
    <p:extLst>
      <p:ext uri="{BB962C8B-B14F-4D97-AF65-F5344CB8AC3E}">
        <p14:creationId xmlns:p14="http://schemas.microsoft.com/office/powerpoint/2010/main" val="192154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IN" dirty="0"/>
          </a:p>
        </p:txBody>
      </p:sp>
      <p:sp>
        <p:nvSpPr>
          <p:cNvPr id="3" name="Content Placeholder 2"/>
          <p:cNvSpPr>
            <a:spLocks noGrp="1"/>
          </p:cNvSpPr>
          <p:nvPr>
            <p:ph idx="1"/>
          </p:nvPr>
        </p:nvSpPr>
        <p:spPr/>
        <p:txBody>
          <a:bodyPr>
            <a:normAutofit/>
          </a:bodyPr>
          <a:lstStyle/>
          <a:p>
            <a:r>
              <a:rPr lang="en-IN" dirty="0" smtClean="0"/>
              <a:t>To </a:t>
            </a:r>
            <a:r>
              <a:rPr lang="en-IN" dirty="0"/>
              <a:t>implement the entire project, I have used Python programming language. </a:t>
            </a:r>
            <a:endParaRPr lang="en-IN" dirty="0" smtClean="0"/>
          </a:p>
          <a:p>
            <a:r>
              <a:rPr lang="en-IN" dirty="0" smtClean="0"/>
              <a:t>To </a:t>
            </a:r>
            <a:r>
              <a:rPr lang="en-IN" dirty="0"/>
              <a:t>use the main part , that is the AI against the player, I have used 2 algorithms. </a:t>
            </a:r>
            <a:endParaRPr lang="en-IN" dirty="0" smtClean="0"/>
          </a:p>
          <a:p>
            <a:pPr lvl="1"/>
            <a:r>
              <a:rPr lang="en-IN" dirty="0" smtClean="0"/>
              <a:t>The </a:t>
            </a:r>
            <a:r>
              <a:rPr lang="en-IN" dirty="0"/>
              <a:t>Brute Force Algorithm. It selects the best made move possible from all list of valid moves. It uses the </a:t>
            </a:r>
            <a:r>
              <a:rPr lang="en-IN" dirty="0" err="1"/>
              <a:t>minmax</a:t>
            </a:r>
            <a:r>
              <a:rPr lang="en-IN" dirty="0"/>
              <a:t> algorithm along with the material scores of the pieces to make the </a:t>
            </a:r>
            <a:r>
              <a:rPr lang="en-IN" dirty="0" smtClean="0"/>
              <a:t>move.</a:t>
            </a:r>
          </a:p>
          <a:p>
            <a:pPr lvl="1"/>
            <a:r>
              <a:rPr lang="en-IN" dirty="0" smtClean="0"/>
              <a:t>The </a:t>
            </a:r>
            <a:r>
              <a:rPr lang="en-IN" dirty="0"/>
              <a:t>Optimised Algorithm. It uses the </a:t>
            </a:r>
            <a:r>
              <a:rPr lang="en-IN" dirty="0" err="1"/>
              <a:t>NegaMax</a:t>
            </a:r>
            <a:r>
              <a:rPr lang="en-IN" dirty="0"/>
              <a:t> algorithm along with Alpha Beta pruning to make the optimised move. </a:t>
            </a:r>
            <a:br>
              <a:rPr lang="en-IN" dirty="0"/>
            </a:br>
            <a:endParaRPr lang="en-IN" dirty="0"/>
          </a:p>
          <a:p>
            <a:endParaRPr lang="en-IN" dirty="0"/>
          </a:p>
        </p:txBody>
      </p:sp>
    </p:spTree>
    <p:extLst>
      <p:ext uri="{BB962C8B-B14F-4D97-AF65-F5344CB8AC3E}">
        <p14:creationId xmlns:p14="http://schemas.microsoft.com/office/powerpoint/2010/main" val="137924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MIN MAX ALGORITHM	</a:t>
            </a:r>
            <a:endParaRPr lang="en-IN" dirty="0"/>
          </a:p>
        </p:txBody>
      </p:sp>
      <p:sp>
        <p:nvSpPr>
          <p:cNvPr id="3" name="Content Placeholder 2"/>
          <p:cNvSpPr>
            <a:spLocks noGrp="1"/>
          </p:cNvSpPr>
          <p:nvPr>
            <p:ph idx="1"/>
          </p:nvPr>
        </p:nvSpPr>
        <p:spPr/>
        <p:txBody>
          <a:bodyPr/>
          <a:lstStyle/>
          <a:p>
            <a:r>
              <a:rPr lang="en-GB" dirty="0"/>
              <a:t>Mini-max algorithm is a recursive or backtracking algorithm which is used in decision-making and game </a:t>
            </a:r>
            <a:r>
              <a:rPr lang="en-GB" dirty="0" smtClean="0"/>
              <a:t>theory.</a:t>
            </a:r>
            <a:endParaRPr lang="en-GB" dirty="0"/>
          </a:p>
          <a:p>
            <a:r>
              <a:rPr lang="en-GB" dirty="0" smtClean="0"/>
              <a:t>Min-Max </a:t>
            </a:r>
            <a:r>
              <a:rPr lang="en-GB" dirty="0"/>
              <a:t>algorithm </a:t>
            </a:r>
            <a:r>
              <a:rPr lang="en-GB" dirty="0" smtClean="0"/>
              <a:t>is </a:t>
            </a:r>
            <a:r>
              <a:rPr lang="en-GB" dirty="0"/>
              <a:t>mostly used for game playing in AI</a:t>
            </a:r>
            <a:r>
              <a:rPr lang="en-GB" dirty="0" smtClean="0"/>
              <a:t>.</a:t>
            </a:r>
          </a:p>
          <a:p>
            <a:r>
              <a:rPr lang="en-GB" dirty="0"/>
              <a:t>The minimax algorithm performs a depth-first search algorithm for the exploration of the complete game tree.</a:t>
            </a:r>
            <a:endParaRPr lang="en-IN" dirty="0"/>
          </a:p>
        </p:txBody>
      </p:sp>
    </p:spTree>
    <p:extLst>
      <p:ext uri="{BB962C8B-B14F-4D97-AF65-F5344CB8AC3E}">
        <p14:creationId xmlns:p14="http://schemas.microsoft.com/office/powerpoint/2010/main" val="132997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NEGA MAX ALGORITHM</a:t>
            </a:r>
            <a:endParaRPr lang="en-IN" dirty="0"/>
          </a:p>
        </p:txBody>
      </p:sp>
      <p:sp>
        <p:nvSpPr>
          <p:cNvPr id="3" name="Content Placeholder 2"/>
          <p:cNvSpPr>
            <a:spLocks noGrp="1"/>
          </p:cNvSpPr>
          <p:nvPr>
            <p:ph idx="1"/>
          </p:nvPr>
        </p:nvSpPr>
        <p:spPr/>
        <p:txBody>
          <a:bodyPr>
            <a:normAutofit lnSpcReduction="10000"/>
          </a:bodyPr>
          <a:lstStyle/>
          <a:p>
            <a:r>
              <a:rPr lang="en-GB" dirty="0" smtClean="0"/>
              <a:t>More </a:t>
            </a:r>
            <a:r>
              <a:rPr lang="en-GB" dirty="0"/>
              <a:t>precisely, the value of a position to player A in such a game is the negation of the value to player B.</a:t>
            </a:r>
            <a:r>
              <a:rPr lang="en-GB" dirty="0" smtClean="0"/>
              <a:t/>
            </a:r>
            <a:br>
              <a:rPr lang="en-GB" dirty="0" smtClean="0"/>
            </a:br>
            <a:endParaRPr lang="en-GB" dirty="0" smtClean="0"/>
          </a:p>
          <a:p>
            <a:r>
              <a:rPr lang="en-GB" dirty="0" smtClean="0"/>
              <a:t>Thus</a:t>
            </a:r>
            <a:r>
              <a:rPr lang="en-GB" dirty="0"/>
              <a:t>, the player on move looks for a move that maximizes the negation of the value resulting from the move: this successor position must by definition have been valued by the opponent.</a:t>
            </a:r>
            <a:r>
              <a:rPr lang="en-GB" dirty="0" smtClean="0"/>
              <a:t/>
            </a:r>
            <a:br>
              <a:rPr lang="en-GB" dirty="0" smtClean="0"/>
            </a:br>
            <a:endParaRPr lang="en-GB" dirty="0" smtClean="0"/>
          </a:p>
          <a:p>
            <a:r>
              <a:rPr lang="en-GB" dirty="0" smtClean="0"/>
              <a:t>This </a:t>
            </a:r>
            <a:r>
              <a:rPr lang="en-GB" dirty="0"/>
              <a:t>is a coding simplification over minimax, which requires that A selects the move with the maximum-valued successor while B selects the move with the minimum-valued successor.</a:t>
            </a:r>
            <a:r>
              <a:rPr lang="en-GB" dirty="0" smtClean="0"/>
              <a:t/>
            </a:r>
            <a:br>
              <a:rPr lang="en-GB" dirty="0" smtClean="0"/>
            </a:br>
            <a:endParaRPr lang="en-IN" dirty="0"/>
          </a:p>
        </p:txBody>
      </p:sp>
    </p:spTree>
    <p:extLst>
      <p:ext uri="{BB962C8B-B14F-4D97-AF65-F5344CB8AC3E}">
        <p14:creationId xmlns:p14="http://schemas.microsoft.com/office/powerpoint/2010/main" val="24532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ALPHA BETA PRUNING</a:t>
            </a:r>
            <a:endParaRPr lang="en-IN" dirty="0"/>
          </a:p>
        </p:txBody>
      </p:sp>
      <p:sp>
        <p:nvSpPr>
          <p:cNvPr id="3" name="Content Placeholder 2"/>
          <p:cNvSpPr>
            <a:spLocks noGrp="1"/>
          </p:cNvSpPr>
          <p:nvPr>
            <p:ph idx="1"/>
          </p:nvPr>
        </p:nvSpPr>
        <p:spPr/>
        <p:txBody>
          <a:bodyPr/>
          <a:lstStyle/>
          <a:p>
            <a:r>
              <a:rPr lang="en-GB" dirty="0"/>
              <a:t>As we have seen in the minimax search algorithm that the number of game states it has to examine are exponential in depth of the tree.</a:t>
            </a:r>
            <a:r>
              <a:rPr lang="en-GB" dirty="0" smtClean="0"/>
              <a:t/>
            </a:r>
            <a:br>
              <a:rPr lang="en-GB" dirty="0" smtClean="0"/>
            </a:br>
            <a:endParaRPr lang="en-GB" dirty="0" smtClean="0"/>
          </a:p>
          <a:p>
            <a:r>
              <a:rPr lang="en-GB" dirty="0" smtClean="0"/>
              <a:t>Hence </a:t>
            </a:r>
            <a:r>
              <a:rPr lang="en-GB" dirty="0"/>
              <a:t>there is a technique by which without checking each node of the game tree we can compute the correct minimax decision, and this technique is called pruning</a:t>
            </a:r>
            <a:r>
              <a:rPr lang="en-GB" dirty="0" smtClean="0"/>
              <a:t>.</a:t>
            </a:r>
          </a:p>
          <a:p>
            <a:r>
              <a:rPr lang="en-GB" dirty="0"/>
              <a:t>This involves two threshold parameter Alpha and beta for future expansion, so it is called alpha-beta pruning</a:t>
            </a:r>
            <a:r>
              <a:rPr lang="en-GB" dirty="0" smtClean="0"/>
              <a:t>.</a:t>
            </a:r>
          </a:p>
          <a:p>
            <a:r>
              <a:rPr lang="en-GB" dirty="0"/>
              <a:t>Alpha-beta pruning can be applied at any depth of a tree, and sometimes it not only prune the tree leaves but also entire sub-tree.</a:t>
            </a:r>
            <a:endParaRPr lang="en-IN" dirty="0"/>
          </a:p>
        </p:txBody>
      </p:sp>
    </p:spTree>
    <p:extLst>
      <p:ext uri="{BB962C8B-B14F-4D97-AF65-F5344CB8AC3E}">
        <p14:creationId xmlns:p14="http://schemas.microsoft.com/office/powerpoint/2010/main" val="2893346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CONLCUSION</a:t>
            </a:r>
            <a:endParaRPr lang="en-IN" dirty="0"/>
          </a:p>
        </p:txBody>
      </p:sp>
      <p:sp>
        <p:nvSpPr>
          <p:cNvPr id="3" name="Content Placeholder 2"/>
          <p:cNvSpPr>
            <a:spLocks noGrp="1"/>
          </p:cNvSpPr>
          <p:nvPr>
            <p:ph idx="1"/>
          </p:nvPr>
        </p:nvSpPr>
        <p:spPr/>
        <p:txBody>
          <a:bodyPr/>
          <a:lstStyle/>
          <a:p>
            <a:r>
              <a:rPr lang="en-GB" dirty="0"/>
              <a:t>In conclusion, the development of a Chess Engine in Python is a challenging but rewarding project.</a:t>
            </a:r>
            <a:r>
              <a:rPr lang="en-GB" dirty="0" smtClean="0"/>
              <a:t/>
            </a:r>
            <a:br>
              <a:rPr lang="en-GB" dirty="0" smtClean="0"/>
            </a:br>
            <a:endParaRPr lang="en-GB" dirty="0" smtClean="0"/>
          </a:p>
          <a:p>
            <a:r>
              <a:rPr lang="en-GB" dirty="0" smtClean="0"/>
              <a:t>Moreover</a:t>
            </a:r>
            <a:r>
              <a:rPr lang="en-GB" dirty="0"/>
              <a:t>, the project can serve as a stepping stone for future advancements in artificial intelligence and machine learning, particularly in the domain of game theory.</a:t>
            </a:r>
            <a:r>
              <a:rPr lang="en-GB" dirty="0" smtClean="0"/>
              <a:t/>
            </a:r>
            <a:br>
              <a:rPr lang="en-GB" dirty="0" smtClean="0"/>
            </a:br>
            <a:endParaRPr lang="en-GB" dirty="0" smtClean="0"/>
          </a:p>
          <a:p>
            <a:r>
              <a:rPr lang="en-GB" dirty="0" smtClean="0"/>
              <a:t>Overall</a:t>
            </a:r>
            <a:r>
              <a:rPr lang="en-GB" dirty="0"/>
              <a:t>, the Chess Engine in Python project provides an excellent opportunity for developers to hone their skills and contribute to the development of cutting-edge technologies.</a:t>
            </a:r>
            <a:endParaRPr lang="en-IN" dirty="0"/>
          </a:p>
        </p:txBody>
      </p:sp>
    </p:spTree>
    <p:extLst>
      <p:ext uri="{BB962C8B-B14F-4D97-AF65-F5344CB8AC3E}">
        <p14:creationId xmlns:p14="http://schemas.microsoft.com/office/powerpoint/2010/main" val="211568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IN" dirty="0"/>
          </a:p>
        </p:txBody>
      </p:sp>
      <p:sp>
        <p:nvSpPr>
          <p:cNvPr id="3" name="Content Placeholder 2"/>
          <p:cNvSpPr>
            <a:spLocks noGrp="1"/>
          </p:cNvSpPr>
          <p:nvPr>
            <p:ph idx="1"/>
          </p:nvPr>
        </p:nvSpPr>
        <p:spPr/>
        <p:txBody>
          <a:bodyPr>
            <a:normAutofit fontScale="55000" lnSpcReduction="20000"/>
          </a:bodyPr>
          <a:lstStyle/>
          <a:p>
            <a:r>
              <a:rPr lang="en-GB" dirty="0"/>
              <a:t>The future scope of the project "Chess Engine in Python" is quite promising.</a:t>
            </a:r>
            <a:r>
              <a:rPr lang="en-GB" dirty="0" smtClean="0"/>
              <a:t/>
            </a:r>
            <a:br>
              <a:rPr lang="en-GB" dirty="0" smtClean="0"/>
            </a:br>
            <a:endParaRPr lang="en-GB" dirty="0" smtClean="0"/>
          </a:p>
          <a:p>
            <a:r>
              <a:rPr lang="en-GB" dirty="0" smtClean="0"/>
              <a:t>AI </a:t>
            </a:r>
            <a:r>
              <a:rPr lang="en-GB" dirty="0"/>
              <a:t>Improvements: Chess is a complex game, and creating a strong AI that can beat human players is a significant challenge.</a:t>
            </a:r>
            <a:r>
              <a:rPr lang="en-GB" dirty="0" smtClean="0"/>
              <a:t/>
            </a:r>
            <a:br>
              <a:rPr lang="en-GB" dirty="0" smtClean="0"/>
            </a:br>
            <a:endParaRPr lang="en-GB" dirty="0" smtClean="0"/>
          </a:p>
          <a:p>
            <a:r>
              <a:rPr lang="en-GB" dirty="0" smtClean="0"/>
              <a:t>There </a:t>
            </a:r>
            <a:r>
              <a:rPr lang="en-GB" dirty="0"/>
              <a:t>is always scope for improving the chess engine's logic and strategies to enhance the AI's performance.</a:t>
            </a:r>
            <a:r>
              <a:rPr lang="en-GB" dirty="0" smtClean="0"/>
              <a:t/>
            </a:r>
            <a:br>
              <a:rPr lang="en-GB" dirty="0" smtClean="0"/>
            </a:br>
            <a:endParaRPr lang="en-GB" dirty="0" smtClean="0"/>
          </a:p>
          <a:p>
            <a:r>
              <a:rPr lang="en-GB" dirty="0" smtClean="0"/>
              <a:t>User </a:t>
            </a:r>
            <a:r>
              <a:rPr lang="en-GB" dirty="0"/>
              <a:t>Interface: The user interface is an essential aspect of any application.</a:t>
            </a:r>
            <a:r>
              <a:rPr lang="en-GB" dirty="0" smtClean="0"/>
              <a:t/>
            </a:r>
            <a:br>
              <a:rPr lang="en-GB" dirty="0" smtClean="0"/>
            </a:br>
            <a:endParaRPr lang="en-GB" dirty="0" smtClean="0"/>
          </a:p>
          <a:p>
            <a:r>
              <a:rPr lang="en-GB" dirty="0" smtClean="0"/>
              <a:t>Enhancing </a:t>
            </a:r>
            <a:r>
              <a:rPr lang="en-GB" dirty="0"/>
              <a:t>the UI/UX design of the project can significantly improve the user experience.</a:t>
            </a:r>
            <a:r>
              <a:rPr lang="en-GB" dirty="0" smtClean="0"/>
              <a:t/>
            </a:r>
            <a:br>
              <a:rPr lang="en-GB" dirty="0" smtClean="0"/>
            </a:br>
            <a:endParaRPr lang="en-GB" dirty="0" smtClean="0"/>
          </a:p>
          <a:p>
            <a:r>
              <a:rPr lang="en-GB" dirty="0" smtClean="0"/>
              <a:t>Integration </a:t>
            </a:r>
            <a:r>
              <a:rPr lang="en-GB" dirty="0"/>
              <a:t>with other platforms: Integrating the project with other platforms like mobile apps, web applications, and other gaming consoles can extend the project's reach and user base.</a:t>
            </a:r>
            <a:r>
              <a:rPr lang="en-GB" dirty="0" smtClean="0"/>
              <a:t/>
            </a:r>
            <a:br>
              <a:rPr lang="en-GB" dirty="0" smtClean="0"/>
            </a:br>
            <a:endParaRPr lang="en-GB" dirty="0" smtClean="0"/>
          </a:p>
          <a:p>
            <a:r>
              <a:rPr lang="en-GB" dirty="0" smtClean="0"/>
              <a:t>Game </a:t>
            </a:r>
            <a:r>
              <a:rPr lang="en-GB" dirty="0"/>
              <a:t>Variations: Chess has numerous variations like blitz chess, bullet chess, and many more.</a:t>
            </a:r>
            <a:r>
              <a:rPr lang="en-GB" dirty="0" smtClean="0"/>
              <a:t/>
            </a:r>
            <a:br>
              <a:rPr lang="en-GB" dirty="0" smtClean="0"/>
            </a:br>
            <a:endParaRPr lang="en-GB" dirty="0" smtClean="0"/>
          </a:p>
          <a:p>
            <a:r>
              <a:rPr lang="en-GB" dirty="0" smtClean="0"/>
              <a:t>Incorporating </a:t>
            </a:r>
            <a:r>
              <a:rPr lang="en-GB" dirty="0"/>
              <a:t>these variations into the project can attract more users and make the application more exciting.</a:t>
            </a:r>
            <a:endParaRPr lang="en-IN" dirty="0"/>
          </a:p>
        </p:txBody>
      </p:sp>
    </p:spTree>
    <p:extLst>
      <p:ext uri="{BB962C8B-B14F-4D97-AF65-F5344CB8AC3E}">
        <p14:creationId xmlns:p14="http://schemas.microsoft.com/office/powerpoint/2010/main" val="3515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26966"/>
          </a:xfrm>
        </p:spPr>
        <p:txBody>
          <a:bodyPr/>
          <a:lstStyle/>
          <a:p>
            <a:pPr algn="ctr"/>
            <a:r>
              <a:rPr lang="en-US" dirty="0" smtClean="0"/>
              <a:t>THANK YOU</a:t>
            </a:r>
            <a:endParaRPr lang="en-IN" dirty="0"/>
          </a:p>
        </p:txBody>
      </p:sp>
    </p:spTree>
    <p:extLst>
      <p:ext uri="{BB962C8B-B14F-4D97-AF65-F5344CB8AC3E}">
        <p14:creationId xmlns:p14="http://schemas.microsoft.com/office/powerpoint/2010/main" val="32016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IN" dirty="0"/>
          </a:p>
        </p:txBody>
      </p:sp>
      <p:sp>
        <p:nvSpPr>
          <p:cNvPr id="3" name="Content Placeholder 2"/>
          <p:cNvSpPr>
            <a:spLocks noGrp="1"/>
          </p:cNvSpPr>
          <p:nvPr>
            <p:ph idx="1"/>
          </p:nvPr>
        </p:nvSpPr>
        <p:spPr/>
        <p:txBody>
          <a:bodyPr>
            <a:normAutofit fontScale="92500" lnSpcReduction="20000"/>
          </a:bodyPr>
          <a:lstStyle/>
          <a:p>
            <a:r>
              <a:rPr lang="en-GB" dirty="0"/>
              <a:t>The aim of this project is to develop a sophisticated chess engine in Python that can play chess at a high level</a:t>
            </a:r>
            <a:r>
              <a:rPr lang="en-GB" dirty="0" smtClean="0"/>
              <a:t>.</a:t>
            </a:r>
          </a:p>
          <a:p>
            <a:r>
              <a:rPr lang="en-GB" dirty="0" smtClean="0"/>
              <a:t>The </a:t>
            </a:r>
            <a:r>
              <a:rPr lang="en-GB" dirty="0"/>
              <a:t>chess engine will be developed using various algorithms, such as the minimax algorithm, alpha-beta </a:t>
            </a:r>
            <a:r>
              <a:rPr lang="en-GB" dirty="0" smtClean="0"/>
              <a:t>pruning, and various heuristics.</a:t>
            </a:r>
          </a:p>
          <a:p>
            <a:r>
              <a:rPr lang="en-GB" dirty="0" smtClean="0"/>
              <a:t>The engine will be able to analyse different chess positions, generate possible moves, and evaluate the best move based on the current state of the board.</a:t>
            </a:r>
          </a:p>
          <a:p>
            <a:r>
              <a:rPr lang="en-GB" dirty="0" smtClean="0"/>
              <a:t>In </a:t>
            </a:r>
            <a:r>
              <a:rPr lang="en-GB" dirty="0"/>
              <a:t>addition, the engine will be designed to use a graphical user interface, allowing users to play against the engine and observe the engine's thought process</a:t>
            </a:r>
            <a:r>
              <a:rPr lang="en-GB" dirty="0" smtClean="0"/>
              <a:t>.</a:t>
            </a:r>
            <a:endParaRPr lang="en-GB" dirty="0"/>
          </a:p>
          <a:p>
            <a:r>
              <a:rPr lang="en-GB" dirty="0" smtClean="0"/>
              <a:t>The </a:t>
            </a:r>
            <a:r>
              <a:rPr lang="en-GB" dirty="0"/>
              <a:t>performance of the chess engine will be evaluated based on its ability to play against human players, as well as its ability to defeat other chess engines.</a:t>
            </a:r>
            <a:endParaRPr lang="en-IN" dirty="0"/>
          </a:p>
        </p:txBody>
      </p:sp>
    </p:spTree>
    <p:extLst>
      <p:ext uri="{BB962C8B-B14F-4D97-AF65-F5344CB8AC3E}">
        <p14:creationId xmlns:p14="http://schemas.microsoft.com/office/powerpoint/2010/main" val="345518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CONCEPTS	</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This project will cover a wide range of concepts in programming, including:</a:t>
            </a:r>
          </a:p>
          <a:p>
            <a:pPr lvl="0"/>
            <a:r>
              <a:rPr lang="en-IN" dirty="0"/>
              <a:t>Data structures: We will need to represent the chess board and game state using appropriate data structures, such as arrays, lists, and dictionaries.</a:t>
            </a:r>
          </a:p>
          <a:p>
            <a:pPr lvl="0"/>
            <a:r>
              <a:rPr lang="en-IN" dirty="0"/>
              <a:t>Algorithms: We will be using a variety of search algorithms, such as minimax and alpha-beta pruning, to find the best move for our engine.</a:t>
            </a:r>
          </a:p>
          <a:p>
            <a:pPr lvl="0"/>
            <a:r>
              <a:rPr lang="en-IN" dirty="0"/>
              <a:t>Object-oriented design: We will be designing our engine using object-oriented principles, creating classes for pieces, the board, and the game.</a:t>
            </a:r>
          </a:p>
          <a:p>
            <a:endParaRPr lang="en-IN" dirty="0"/>
          </a:p>
        </p:txBody>
      </p:sp>
    </p:spTree>
    <p:extLst>
      <p:ext uri="{BB962C8B-B14F-4D97-AF65-F5344CB8AC3E}">
        <p14:creationId xmlns:p14="http://schemas.microsoft.com/office/powerpoint/2010/main" val="233965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DRIVER FILE</a:t>
            </a:r>
            <a:endParaRPr lang="en-IN" dirty="0"/>
          </a:p>
        </p:txBody>
      </p:sp>
      <p:sp>
        <p:nvSpPr>
          <p:cNvPr id="3" name="Content Placeholder 2"/>
          <p:cNvSpPr>
            <a:spLocks noGrp="1"/>
          </p:cNvSpPr>
          <p:nvPr>
            <p:ph idx="1"/>
          </p:nvPr>
        </p:nvSpPr>
        <p:spPr/>
        <p:txBody>
          <a:bodyPr>
            <a:normAutofit fontScale="55000" lnSpcReduction="20000"/>
          </a:bodyPr>
          <a:lstStyle/>
          <a:p>
            <a:r>
              <a:rPr lang="en-GB" dirty="0"/>
              <a:t>These variables are used to keep track of the current state of the game, including which player is currently taking a turn and which moves are valid</a:t>
            </a:r>
            <a:r>
              <a:rPr lang="en-GB" dirty="0" smtClean="0"/>
              <a:t>.</a:t>
            </a:r>
          </a:p>
          <a:p>
            <a:r>
              <a:rPr lang="en-GB" dirty="0" smtClean="0"/>
              <a:t>The </a:t>
            </a:r>
            <a:r>
              <a:rPr lang="en-GB" dirty="0"/>
              <a:t>game loop runs until the user quits the program by clicking the close button on the window</a:t>
            </a:r>
            <a:r>
              <a:rPr lang="en-GB" dirty="0" smtClean="0"/>
              <a:t>.</a:t>
            </a:r>
          </a:p>
          <a:p>
            <a:r>
              <a:rPr lang="en-GB" dirty="0" smtClean="0"/>
              <a:t>During </a:t>
            </a:r>
            <a:r>
              <a:rPr lang="en-GB" dirty="0"/>
              <a:t>each iteration of the loop, the program handles user input by calling `p.event.get()`, which returns a list of events that have occurred since the last time the function was called</a:t>
            </a:r>
            <a:r>
              <a:rPr lang="en-GB" dirty="0" smtClean="0"/>
              <a:t>.</a:t>
            </a:r>
          </a:p>
          <a:p>
            <a:r>
              <a:rPr lang="en-GB" dirty="0" smtClean="0"/>
              <a:t>The </a:t>
            </a:r>
            <a:r>
              <a:rPr lang="en-GB" dirty="0"/>
              <a:t>program checks each event and takes appropriate actions based on the event type</a:t>
            </a:r>
            <a:r>
              <a:rPr lang="en-GB" dirty="0" smtClean="0"/>
              <a:t>.</a:t>
            </a:r>
          </a:p>
          <a:p>
            <a:r>
              <a:rPr lang="en-GB" dirty="0" smtClean="0"/>
              <a:t>If </a:t>
            </a:r>
            <a:r>
              <a:rPr lang="en-GB" dirty="0"/>
              <a:t>the event is a `QUIT` event, the program sets `running` to `False`, which exits the game loop and quits the program</a:t>
            </a:r>
            <a:r>
              <a:rPr lang="en-GB" dirty="0" smtClean="0"/>
              <a:t>.</a:t>
            </a:r>
          </a:p>
          <a:p>
            <a:r>
              <a:rPr lang="en-GB" dirty="0" smtClean="0"/>
              <a:t>If </a:t>
            </a:r>
            <a:r>
              <a:rPr lang="en-GB" dirty="0"/>
              <a:t>the event is a `MOUSEBUTTONDOWN` event, the program checks whether the game is over and whether it is currently the human player's turn</a:t>
            </a:r>
            <a:r>
              <a:rPr lang="en-GB" dirty="0" smtClean="0"/>
              <a:t>.</a:t>
            </a:r>
          </a:p>
          <a:p>
            <a:r>
              <a:rPr lang="en-GB" dirty="0" smtClean="0"/>
              <a:t>If </a:t>
            </a:r>
            <a:r>
              <a:rPr lang="en-GB" dirty="0"/>
              <a:t>the event is a `KEYDOWN` event, the program checks whether the `z` or `r` key was pressed</a:t>
            </a:r>
            <a:r>
              <a:rPr lang="en-GB" dirty="0" smtClean="0"/>
              <a:t>.</a:t>
            </a:r>
          </a:p>
          <a:p>
            <a:r>
              <a:rPr lang="en-GB" dirty="0" smtClean="0"/>
              <a:t>If </a:t>
            </a:r>
            <a:r>
              <a:rPr lang="en-GB" dirty="0"/>
              <a:t>`r` was pressed, the program resets the game state to the initial state</a:t>
            </a:r>
            <a:r>
              <a:rPr lang="en-GB" dirty="0" smtClean="0"/>
              <a:t>.</a:t>
            </a:r>
          </a:p>
          <a:p>
            <a:r>
              <a:rPr lang="en-GB" dirty="0" smtClean="0"/>
              <a:t>If </a:t>
            </a:r>
            <a:r>
              <a:rPr lang="en-GB" dirty="0"/>
              <a:t>it is not the human player's turn, the program calls the findBestMoveMinMax()` function from the `ChessBot` module to find the best move for the AI player</a:t>
            </a:r>
            <a:r>
              <a:rPr lang="en-GB" dirty="0" smtClean="0"/>
              <a:t>.</a:t>
            </a:r>
          </a:p>
          <a:p>
            <a:r>
              <a:rPr lang="en-GB" dirty="0" smtClean="0"/>
              <a:t>If </a:t>
            </a:r>
            <a:r>
              <a:rPr lang="en-GB" dirty="0"/>
              <a:t>no valid move can be found, the program sets `gameOver` to `True` and the game loop ends</a:t>
            </a:r>
            <a:r>
              <a:rPr lang="en-GB" dirty="0" smtClean="0"/>
              <a:t>.</a:t>
            </a:r>
          </a:p>
          <a:p>
            <a:r>
              <a:rPr lang="en-GB" dirty="0" smtClean="0"/>
              <a:t>Overall</a:t>
            </a:r>
            <a:r>
              <a:rPr lang="en-GB" dirty="0"/>
              <a:t>, the program uses a modular design with separate functions for handling user input, managing the game state, validating moves, and rendering the game board.</a:t>
            </a:r>
            <a:r>
              <a:rPr lang="en-GB" dirty="0" smtClean="0"/>
              <a:t/>
            </a:r>
            <a:br>
              <a:rPr lang="en-GB" dirty="0" smtClean="0"/>
            </a:br>
            <a:endParaRPr lang="en-IN" dirty="0"/>
          </a:p>
        </p:txBody>
      </p:sp>
    </p:spTree>
    <p:extLst>
      <p:ext uri="{BB962C8B-B14F-4D97-AF65-F5344CB8AC3E}">
        <p14:creationId xmlns:p14="http://schemas.microsoft.com/office/powerpoint/2010/main" val="263151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CHESS ENGINE BASIC</a:t>
            </a:r>
            <a:endParaRPr lang="en-IN" dirty="0"/>
          </a:p>
        </p:txBody>
      </p:sp>
      <p:sp>
        <p:nvSpPr>
          <p:cNvPr id="3" name="Content Placeholder 2"/>
          <p:cNvSpPr>
            <a:spLocks noGrp="1"/>
          </p:cNvSpPr>
          <p:nvPr>
            <p:ph idx="1"/>
          </p:nvPr>
        </p:nvSpPr>
        <p:spPr/>
        <p:txBody>
          <a:bodyPr>
            <a:normAutofit fontScale="55000" lnSpcReduction="20000"/>
          </a:bodyPr>
          <a:lstStyle/>
          <a:p>
            <a:r>
              <a:rPr lang="en-GB" dirty="0"/>
              <a:t>The ChessEngine.py works in the following way: - The code has several instance variables like board, </a:t>
            </a:r>
            <a:r>
              <a:rPr lang="en-GB" dirty="0" err="1"/>
              <a:t>whiteToMove</a:t>
            </a:r>
            <a:r>
              <a:rPr lang="en-GB" dirty="0"/>
              <a:t>, </a:t>
            </a:r>
            <a:r>
              <a:rPr lang="en-GB" dirty="0" err="1"/>
              <a:t>moveLog</a:t>
            </a:r>
            <a:r>
              <a:rPr lang="en-GB" dirty="0"/>
              <a:t>, </a:t>
            </a:r>
            <a:r>
              <a:rPr lang="en-GB" dirty="0" err="1"/>
              <a:t>whiteKingLocation</a:t>
            </a:r>
            <a:r>
              <a:rPr lang="en-GB" dirty="0"/>
              <a:t>, </a:t>
            </a:r>
            <a:r>
              <a:rPr lang="en-GB" dirty="0" err="1"/>
              <a:t>blackKingLocation</a:t>
            </a:r>
            <a:r>
              <a:rPr lang="en-GB" dirty="0"/>
              <a:t>, </a:t>
            </a:r>
            <a:r>
              <a:rPr lang="en-GB" dirty="0" err="1"/>
              <a:t>checkMate</a:t>
            </a:r>
            <a:r>
              <a:rPr lang="en-GB" dirty="0"/>
              <a:t>, </a:t>
            </a:r>
            <a:r>
              <a:rPr lang="en-GB" dirty="0" err="1"/>
              <a:t>staleMate</a:t>
            </a:r>
            <a:r>
              <a:rPr lang="en-GB" dirty="0"/>
              <a:t>, </a:t>
            </a:r>
            <a:r>
              <a:rPr lang="en-GB" dirty="0" err="1"/>
              <a:t>enPassantPossible</a:t>
            </a:r>
            <a:r>
              <a:rPr lang="en-GB" dirty="0"/>
              <a:t>, </a:t>
            </a:r>
            <a:r>
              <a:rPr lang="en-GB" dirty="0" err="1"/>
              <a:t>currentCastlingRights</a:t>
            </a:r>
            <a:r>
              <a:rPr lang="en-GB" dirty="0"/>
              <a:t> and </a:t>
            </a:r>
            <a:r>
              <a:rPr lang="en-GB" dirty="0" err="1"/>
              <a:t>castleRightsLog</a:t>
            </a:r>
            <a:r>
              <a:rPr lang="en-GB" dirty="0"/>
              <a:t> that are used to store the current state of the game</a:t>
            </a:r>
            <a:r>
              <a:rPr lang="en-GB" dirty="0" smtClean="0"/>
              <a:t>.</a:t>
            </a:r>
          </a:p>
          <a:p>
            <a:r>
              <a:rPr lang="en-GB" dirty="0" smtClean="0"/>
              <a:t>board </a:t>
            </a:r>
            <a:r>
              <a:rPr lang="en-GB" dirty="0"/>
              <a:t>is a 2D list that stores the current state of the chessboard where each element of the list is a 2 character string representing the </a:t>
            </a:r>
            <a:r>
              <a:rPr lang="en-GB" dirty="0" err="1"/>
              <a:t>color</a:t>
            </a:r>
            <a:r>
              <a:rPr lang="en-GB" dirty="0"/>
              <a:t> and the piece present on the corresponding position of the board.</a:t>
            </a:r>
            <a:r>
              <a:rPr lang="en-GB" dirty="0" smtClean="0"/>
              <a:t/>
            </a:r>
            <a:br>
              <a:rPr lang="en-GB" dirty="0" smtClean="0"/>
            </a:br>
            <a:endParaRPr lang="en-GB" dirty="0" smtClean="0"/>
          </a:p>
          <a:p>
            <a:r>
              <a:rPr lang="en-GB" dirty="0" smtClean="0"/>
              <a:t>It </a:t>
            </a:r>
            <a:r>
              <a:rPr lang="en-GB" dirty="0"/>
              <a:t>takes a Move object as an argument and modifies the board, </a:t>
            </a:r>
            <a:r>
              <a:rPr lang="en-GB" dirty="0" err="1"/>
              <a:t>whiteKingLocation</a:t>
            </a:r>
            <a:r>
              <a:rPr lang="en-GB" dirty="0"/>
              <a:t>, </a:t>
            </a:r>
            <a:r>
              <a:rPr lang="en-GB" dirty="0" err="1"/>
              <a:t>blackKingLocation</a:t>
            </a:r>
            <a:r>
              <a:rPr lang="en-GB" dirty="0"/>
              <a:t>, </a:t>
            </a:r>
            <a:r>
              <a:rPr lang="en-GB" dirty="0" err="1"/>
              <a:t>enPassantPossible</a:t>
            </a:r>
            <a:r>
              <a:rPr lang="en-GB" dirty="0"/>
              <a:t>, </a:t>
            </a:r>
            <a:r>
              <a:rPr lang="en-GB" dirty="0" err="1"/>
              <a:t>currentCastlingRights</a:t>
            </a:r>
            <a:r>
              <a:rPr lang="en-GB" dirty="0"/>
              <a:t>, </a:t>
            </a:r>
            <a:r>
              <a:rPr lang="en-GB" dirty="0" err="1"/>
              <a:t>castleRightsLog</a:t>
            </a:r>
            <a:r>
              <a:rPr lang="en-GB" dirty="0"/>
              <a:t>, and </a:t>
            </a:r>
            <a:r>
              <a:rPr lang="en-GB" dirty="0" err="1"/>
              <a:t>whiteToMove</a:t>
            </a:r>
            <a:r>
              <a:rPr lang="en-GB" dirty="0"/>
              <a:t> variables.</a:t>
            </a:r>
            <a:r>
              <a:rPr lang="en-GB" dirty="0" smtClean="0"/>
              <a:t/>
            </a:r>
            <a:br>
              <a:rPr lang="en-GB" dirty="0" smtClean="0"/>
            </a:br>
            <a:endParaRPr lang="en-GB" dirty="0" smtClean="0"/>
          </a:p>
          <a:p>
            <a:r>
              <a:rPr lang="en-GB" dirty="0" smtClean="0"/>
              <a:t>It </a:t>
            </a:r>
            <a:r>
              <a:rPr lang="en-GB" dirty="0"/>
              <a:t>modifies the board, </a:t>
            </a:r>
            <a:r>
              <a:rPr lang="en-GB" dirty="0" err="1"/>
              <a:t>whiteKingLocation</a:t>
            </a:r>
            <a:r>
              <a:rPr lang="en-GB" dirty="0"/>
              <a:t>, </a:t>
            </a:r>
            <a:r>
              <a:rPr lang="en-GB" dirty="0" err="1"/>
              <a:t>blackKingLocation</a:t>
            </a:r>
            <a:r>
              <a:rPr lang="en-GB" dirty="0"/>
              <a:t>, </a:t>
            </a:r>
            <a:r>
              <a:rPr lang="en-GB" dirty="0" err="1"/>
              <a:t>enPassantPossible</a:t>
            </a:r>
            <a:r>
              <a:rPr lang="en-GB" dirty="0"/>
              <a:t>, </a:t>
            </a:r>
            <a:r>
              <a:rPr lang="en-GB" dirty="0" err="1"/>
              <a:t>currentCastlingRights</a:t>
            </a:r>
            <a:r>
              <a:rPr lang="en-GB" dirty="0"/>
              <a:t>, </a:t>
            </a:r>
            <a:r>
              <a:rPr lang="en-GB" dirty="0" err="1"/>
              <a:t>castleRightsLog</a:t>
            </a:r>
            <a:r>
              <a:rPr lang="en-GB" dirty="0"/>
              <a:t>, and </a:t>
            </a:r>
            <a:r>
              <a:rPr lang="en-GB" dirty="0" err="1"/>
              <a:t>whiteToMove</a:t>
            </a:r>
            <a:r>
              <a:rPr lang="en-GB" dirty="0"/>
              <a:t> variables.</a:t>
            </a:r>
            <a:r>
              <a:rPr lang="en-GB" dirty="0" smtClean="0"/>
              <a:t/>
            </a:r>
            <a:br>
              <a:rPr lang="en-GB" dirty="0" smtClean="0"/>
            </a:br>
            <a:endParaRPr lang="en-GB" dirty="0" smtClean="0"/>
          </a:p>
          <a:p>
            <a:r>
              <a:rPr lang="en-GB" dirty="0" err="1" smtClean="0"/>
              <a:t>getValidMoves</a:t>
            </a:r>
            <a:r>
              <a:rPr lang="en-GB" dirty="0" smtClean="0"/>
              <a:t> </a:t>
            </a:r>
            <a:r>
              <a:rPr lang="en-GB" dirty="0"/>
              <a:t>is responsible for returning a list of all the valid moves that a piece can make given a position on the board.</a:t>
            </a:r>
            <a:r>
              <a:rPr lang="en-GB" dirty="0" smtClean="0"/>
              <a:t/>
            </a:r>
            <a:br>
              <a:rPr lang="en-GB" dirty="0" smtClean="0"/>
            </a:br>
            <a:endParaRPr lang="en-GB" dirty="0" smtClean="0"/>
          </a:p>
          <a:p>
            <a:r>
              <a:rPr lang="en-GB" dirty="0" err="1" smtClean="0"/>
              <a:t>getKingMoves</a:t>
            </a:r>
            <a:r>
              <a:rPr lang="en-GB" dirty="0"/>
              <a:t>, </a:t>
            </a:r>
            <a:r>
              <a:rPr lang="en-GB" dirty="0" err="1"/>
              <a:t>getQueenMoves</a:t>
            </a:r>
            <a:r>
              <a:rPr lang="en-GB" dirty="0"/>
              <a:t>, </a:t>
            </a:r>
            <a:r>
              <a:rPr lang="en-GB" dirty="0" err="1"/>
              <a:t>getBishopMoves</a:t>
            </a:r>
            <a:r>
              <a:rPr lang="en-GB" dirty="0"/>
              <a:t>, </a:t>
            </a:r>
            <a:r>
              <a:rPr lang="en-GB" dirty="0" err="1"/>
              <a:t>getKnightMoves</a:t>
            </a:r>
            <a:r>
              <a:rPr lang="en-GB" dirty="0"/>
              <a:t>, </a:t>
            </a:r>
            <a:r>
              <a:rPr lang="en-GB" dirty="0" err="1"/>
              <a:t>getRookMoves</a:t>
            </a:r>
            <a:r>
              <a:rPr lang="en-GB" dirty="0"/>
              <a:t>, and </a:t>
            </a:r>
            <a:r>
              <a:rPr lang="en-GB" dirty="0" err="1"/>
              <a:t>getPawnMoves</a:t>
            </a:r>
            <a:r>
              <a:rPr lang="en-GB" dirty="0"/>
              <a:t> are responsible for returning a list of all the valid moves that a piece of the corresponding type can make given a position on the board.</a:t>
            </a:r>
            <a:r>
              <a:rPr lang="en-GB" dirty="0" smtClean="0"/>
              <a:t/>
            </a:r>
            <a:br>
              <a:rPr lang="en-GB" dirty="0" smtClean="0"/>
            </a:br>
            <a:endParaRPr lang="en-IN" dirty="0"/>
          </a:p>
        </p:txBody>
      </p:sp>
    </p:spTree>
    <p:extLst>
      <p:ext uri="{BB962C8B-B14F-4D97-AF65-F5344CB8AC3E}">
        <p14:creationId xmlns:p14="http://schemas.microsoft.com/office/powerpoint/2010/main" val="426476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CHESS ENGINE ADVANCED	</a:t>
            </a:r>
            <a:endParaRPr lang="en-IN" dirty="0"/>
          </a:p>
        </p:txBody>
      </p:sp>
      <p:sp>
        <p:nvSpPr>
          <p:cNvPr id="3" name="Content Placeholder 2"/>
          <p:cNvSpPr>
            <a:spLocks noGrp="1"/>
          </p:cNvSpPr>
          <p:nvPr>
            <p:ph idx="1"/>
          </p:nvPr>
        </p:nvSpPr>
        <p:spPr/>
        <p:txBody>
          <a:bodyPr>
            <a:normAutofit fontScale="62500" lnSpcReduction="20000"/>
          </a:bodyPr>
          <a:lstStyle/>
          <a:p>
            <a:r>
              <a:rPr lang="en-GB" dirty="0"/>
              <a:t>The difference in the advanced chess engine is that the `GameState` class has been further implemented with methods to handle en-passant and pawn-promotion moves in the `</a:t>
            </a:r>
            <a:r>
              <a:rPr lang="en-GB" dirty="0" err="1"/>
              <a:t>makeMove</a:t>
            </a:r>
            <a:r>
              <a:rPr lang="en-GB" dirty="0"/>
              <a:t>` method.</a:t>
            </a:r>
            <a:r>
              <a:rPr lang="en-GB" dirty="0" smtClean="0"/>
              <a:t/>
            </a:r>
            <a:br>
              <a:rPr lang="en-GB" dirty="0" smtClean="0"/>
            </a:br>
            <a:endParaRPr lang="en-GB" dirty="0" smtClean="0"/>
          </a:p>
          <a:p>
            <a:r>
              <a:rPr lang="en-GB" dirty="0" smtClean="0"/>
              <a:t>The </a:t>
            </a:r>
            <a:r>
              <a:rPr lang="en-GB" dirty="0"/>
              <a:t>`</a:t>
            </a:r>
            <a:r>
              <a:rPr lang="en-GB" dirty="0" err="1"/>
              <a:t>enPassantPossible</a:t>
            </a:r>
            <a:r>
              <a:rPr lang="en-GB" dirty="0"/>
              <a:t>` attribute has been added to the `GameState` class which is initialized as an empty tuple.</a:t>
            </a:r>
            <a:r>
              <a:rPr lang="en-GB" dirty="0" smtClean="0"/>
              <a:t/>
            </a:r>
            <a:br>
              <a:rPr lang="en-GB" dirty="0" smtClean="0"/>
            </a:br>
            <a:endParaRPr lang="en-GB" dirty="0" smtClean="0"/>
          </a:p>
          <a:p>
            <a:r>
              <a:rPr lang="en-GB" dirty="0" smtClean="0"/>
              <a:t>If </a:t>
            </a:r>
            <a:r>
              <a:rPr lang="en-GB" dirty="0"/>
              <a:t>a pawn moves two squares from its starting position and lands beside an opponent's pawn on the fifth rank, the opponent's pawn can capture the first pawn as if it had moved only one square forward.</a:t>
            </a:r>
            <a:r>
              <a:rPr lang="en-GB" dirty="0" smtClean="0"/>
              <a:t/>
            </a:r>
            <a:br>
              <a:rPr lang="en-GB" dirty="0" smtClean="0"/>
            </a:br>
            <a:endParaRPr lang="en-GB" dirty="0" smtClean="0"/>
          </a:p>
          <a:p>
            <a:r>
              <a:rPr lang="en-GB" dirty="0" smtClean="0"/>
              <a:t>The </a:t>
            </a:r>
            <a:r>
              <a:rPr lang="en-GB" dirty="0"/>
              <a:t>`</a:t>
            </a:r>
            <a:r>
              <a:rPr lang="en-GB" dirty="0" err="1"/>
              <a:t>enPassantPossible</a:t>
            </a:r>
            <a:r>
              <a:rPr lang="en-GB" dirty="0"/>
              <a:t>` attribute keeps track of the square where an en-passant capture can be made in the next </a:t>
            </a:r>
            <a:r>
              <a:rPr lang="en-GB" dirty="0" smtClean="0"/>
              <a:t>move.</a:t>
            </a:r>
          </a:p>
          <a:p>
            <a:r>
              <a:rPr lang="en-GB" dirty="0" smtClean="0"/>
              <a:t>If </a:t>
            </a:r>
            <a:r>
              <a:rPr lang="en-GB" dirty="0"/>
              <a:t>a pawn move results in it reaching the opposite end of the board, then pawn promotion occurs.</a:t>
            </a:r>
            <a:r>
              <a:rPr lang="en-GB" dirty="0" smtClean="0"/>
              <a:t/>
            </a:r>
            <a:br>
              <a:rPr lang="en-GB" dirty="0" smtClean="0"/>
            </a:br>
            <a:endParaRPr lang="en-GB" dirty="0" smtClean="0"/>
          </a:p>
          <a:p>
            <a:r>
              <a:rPr lang="en-GB" dirty="0" smtClean="0"/>
              <a:t>The </a:t>
            </a:r>
            <a:r>
              <a:rPr lang="en-GB" dirty="0"/>
              <a:t>user is prompted to choose a piece to which the pawn should be promoted to.</a:t>
            </a:r>
            <a:r>
              <a:rPr lang="en-GB" dirty="0" smtClean="0"/>
              <a:t/>
            </a:r>
            <a:br>
              <a:rPr lang="en-GB" dirty="0" smtClean="0"/>
            </a:br>
            <a:endParaRPr lang="en-GB" dirty="0" smtClean="0"/>
          </a:p>
          <a:p>
            <a:r>
              <a:rPr lang="en-GB" dirty="0" smtClean="0"/>
              <a:t>If </a:t>
            </a:r>
            <a:r>
              <a:rPr lang="en-GB" dirty="0"/>
              <a:t>the current player is an AI player, the piece is automatically promoted to a queen.</a:t>
            </a:r>
            <a:r>
              <a:rPr lang="en-GB" dirty="0" smtClean="0"/>
              <a:t/>
            </a:r>
            <a:br>
              <a:rPr lang="en-GB" dirty="0" smtClean="0"/>
            </a:br>
            <a:endParaRPr lang="en-IN" dirty="0"/>
          </a:p>
        </p:txBody>
      </p:sp>
    </p:spTree>
    <p:extLst>
      <p:ext uri="{BB962C8B-B14F-4D97-AF65-F5344CB8AC3E}">
        <p14:creationId xmlns:p14="http://schemas.microsoft.com/office/powerpoint/2010/main" val="317144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CHESS ENGINE ADVANCED</a:t>
            </a:r>
            <a:endParaRPr lang="en-IN" dirty="0"/>
          </a:p>
        </p:txBody>
      </p:sp>
      <p:sp>
        <p:nvSpPr>
          <p:cNvPr id="3" name="Content Placeholder 2"/>
          <p:cNvSpPr>
            <a:spLocks noGrp="1"/>
          </p:cNvSpPr>
          <p:nvPr>
            <p:ph idx="1"/>
          </p:nvPr>
        </p:nvSpPr>
        <p:spPr/>
        <p:txBody>
          <a:bodyPr>
            <a:normAutofit fontScale="55000" lnSpcReduction="20000"/>
          </a:bodyPr>
          <a:lstStyle/>
          <a:p>
            <a:r>
              <a:rPr lang="en-GB" dirty="0"/>
              <a:t>There is a type of move called `pin` in Chess that may force a piece in front of the king to not move if there is a piece of the opponent that places the king in check.</a:t>
            </a:r>
            <a:r>
              <a:rPr lang="en-GB" dirty="0" smtClean="0"/>
              <a:t/>
            </a:r>
            <a:br>
              <a:rPr lang="en-GB" dirty="0" smtClean="0"/>
            </a:br>
            <a:endParaRPr lang="en-GB" dirty="0"/>
          </a:p>
          <a:p>
            <a:r>
              <a:rPr lang="en-GB" dirty="0" smtClean="0"/>
              <a:t>The </a:t>
            </a:r>
            <a:r>
              <a:rPr lang="en-GB" dirty="0"/>
              <a:t>method then iterates over a set of eight possible directions, which represent the directions a piece can move from the King's location, and for each direction, it checks if there are any pieces that are pinning or checking the King.</a:t>
            </a:r>
            <a:r>
              <a:rPr lang="en-GB" dirty="0" smtClean="0"/>
              <a:t/>
            </a:r>
            <a:br>
              <a:rPr lang="en-GB" dirty="0" smtClean="0"/>
            </a:br>
            <a:endParaRPr lang="en-GB" dirty="0" smtClean="0"/>
          </a:p>
          <a:p>
            <a:r>
              <a:rPr lang="en-GB" dirty="0" smtClean="0"/>
              <a:t>If </a:t>
            </a:r>
            <a:r>
              <a:rPr lang="en-GB" dirty="0"/>
              <a:t>an ally piece is found, the method checks if there is only one ally piece in that direction, in which case it is a possible pin.</a:t>
            </a:r>
            <a:r>
              <a:rPr lang="en-GB" dirty="0" smtClean="0"/>
              <a:t/>
            </a:r>
            <a:br>
              <a:rPr lang="en-GB" dirty="0" smtClean="0"/>
            </a:br>
            <a:endParaRPr lang="en-GB" dirty="0" smtClean="0"/>
          </a:p>
          <a:p>
            <a:r>
              <a:rPr lang="en-GB" dirty="0" smtClean="0"/>
              <a:t>If </a:t>
            </a:r>
            <a:r>
              <a:rPr lang="en-GB" dirty="0"/>
              <a:t>an enemy piece is found, the method checks if it can attack the King in that direction, and if it can, it adds the attacking piece's position to the 'checks' list.</a:t>
            </a:r>
            <a:r>
              <a:rPr lang="en-GB" dirty="0" smtClean="0"/>
              <a:t/>
            </a:r>
            <a:br>
              <a:rPr lang="en-GB" dirty="0" smtClean="0"/>
            </a:br>
            <a:endParaRPr lang="en-GB" dirty="0" smtClean="0"/>
          </a:p>
          <a:p>
            <a:r>
              <a:rPr lang="en-GB" dirty="0" smtClean="0"/>
              <a:t>The </a:t>
            </a:r>
            <a:r>
              <a:rPr lang="en-GB" dirty="0"/>
              <a:t>method then checks for Knight checks by checking if there is a Knight piece attacking the King, and if there is, it adds the Knight's position to the 'checks' list.</a:t>
            </a:r>
            <a:r>
              <a:rPr lang="en-GB" dirty="0" smtClean="0"/>
              <a:t/>
            </a:r>
            <a:br>
              <a:rPr lang="en-GB" dirty="0" smtClean="0"/>
            </a:br>
            <a:endParaRPr lang="en-GB" dirty="0" smtClean="0"/>
          </a:p>
          <a:p>
            <a:r>
              <a:rPr lang="en-GB" dirty="0" smtClean="0"/>
              <a:t>Finally</a:t>
            </a:r>
            <a:r>
              <a:rPr lang="en-GB" dirty="0"/>
              <a:t>, the method returns a tuple of three values: the </a:t>
            </a:r>
            <a:r>
              <a:rPr lang="en-GB" dirty="0" err="1"/>
              <a:t>boolean</a:t>
            </a:r>
            <a:r>
              <a:rPr lang="en-GB" dirty="0"/>
              <a:t> '</a:t>
            </a:r>
            <a:r>
              <a:rPr lang="en-GB" dirty="0" err="1"/>
              <a:t>inCheck</a:t>
            </a:r>
            <a:r>
              <a:rPr lang="en-GB" dirty="0"/>
              <a:t>' indicating whether the King is in check, the 'pins' list indicating any pieces that are pinned, and the 'checks' list indicating any pieces that are checking the King.</a:t>
            </a:r>
            <a:endParaRPr lang="en-IN" dirty="0"/>
          </a:p>
        </p:txBody>
      </p:sp>
    </p:spTree>
    <p:extLst>
      <p:ext uri="{BB962C8B-B14F-4D97-AF65-F5344CB8AC3E}">
        <p14:creationId xmlns:p14="http://schemas.microsoft.com/office/powerpoint/2010/main" val="312109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CHESS ENGINE ADVANCED</a:t>
            </a:r>
            <a:endParaRPr lang="en-IN" dirty="0"/>
          </a:p>
        </p:txBody>
      </p:sp>
      <p:sp>
        <p:nvSpPr>
          <p:cNvPr id="3" name="Content Placeholder 2"/>
          <p:cNvSpPr>
            <a:spLocks noGrp="1"/>
          </p:cNvSpPr>
          <p:nvPr>
            <p:ph idx="1"/>
          </p:nvPr>
        </p:nvSpPr>
        <p:spPr/>
        <p:txBody>
          <a:bodyPr/>
          <a:lstStyle/>
          <a:p>
            <a:r>
              <a:rPr lang="en-GB" dirty="0"/>
              <a:t>One more functions is added to check that the king is available to move in a direction that is not under attack by any opposing piece preventing check or checkmate.</a:t>
            </a:r>
            <a:r>
              <a:rPr lang="en-GB" dirty="0" smtClean="0"/>
              <a:t/>
            </a:r>
            <a:br>
              <a:rPr lang="en-GB" dirty="0" smtClean="0"/>
            </a:br>
            <a:endParaRPr lang="en-GB" dirty="0" smtClean="0"/>
          </a:p>
          <a:p>
            <a:r>
              <a:rPr lang="en-GB" dirty="0" smtClean="0"/>
              <a:t>The </a:t>
            </a:r>
            <a:r>
              <a:rPr lang="en-GB" dirty="0"/>
              <a:t>method takes two arguments, r and c, which represent the row and column of a square on the chessboard, and returns a </a:t>
            </a:r>
            <a:r>
              <a:rPr lang="en-GB" dirty="0" err="1"/>
              <a:t>boolean</a:t>
            </a:r>
            <a:r>
              <a:rPr lang="en-GB" dirty="0"/>
              <a:t> indicating whether that square is under attack by an opposing piece.</a:t>
            </a:r>
            <a:r>
              <a:rPr lang="en-GB" dirty="0" smtClean="0"/>
              <a:t/>
            </a:r>
            <a:br>
              <a:rPr lang="en-GB" dirty="0" smtClean="0"/>
            </a:br>
            <a:endParaRPr lang="en-GB" dirty="0" smtClean="0"/>
          </a:p>
          <a:p>
            <a:r>
              <a:rPr lang="en-GB" dirty="0" smtClean="0"/>
              <a:t>The </a:t>
            </a:r>
            <a:r>
              <a:rPr lang="en-GB" dirty="0"/>
              <a:t>method uses an optimized algorithm to determine if the square is under attack.</a:t>
            </a:r>
            <a:endParaRPr lang="en-IN" dirty="0"/>
          </a:p>
        </p:txBody>
      </p:sp>
    </p:spTree>
    <p:extLst>
      <p:ext uri="{BB962C8B-B14F-4D97-AF65-F5344CB8AC3E}">
        <p14:creationId xmlns:p14="http://schemas.microsoft.com/office/powerpoint/2010/main" val="314618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CHESS BOT</a:t>
            </a:r>
            <a:endParaRPr lang="en-IN" dirty="0"/>
          </a:p>
        </p:txBody>
      </p:sp>
      <p:sp>
        <p:nvSpPr>
          <p:cNvPr id="3" name="Content Placeholder 2"/>
          <p:cNvSpPr>
            <a:spLocks noGrp="1"/>
          </p:cNvSpPr>
          <p:nvPr>
            <p:ph idx="1"/>
          </p:nvPr>
        </p:nvSpPr>
        <p:spPr/>
        <p:txBody>
          <a:bodyPr>
            <a:normAutofit fontScale="85000" lnSpcReduction="20000"/>
          </a:bodyPr>
          <a:lstStyle/>
          <a:p>
            <a:r>
              <a:rPr lang="en-GB" dirty="0"/>
              <a:t>The </a:t>
            </a:r>
            <a:r>
              <a:rPr lang="en-GB" dirty="0" err="1"/>
              <a:t>pieceScore</a:t>
            </a:r>
            <a:r>
              <a:rPr lang="en-GB" dirty="0"/>
              <a:t> dictionary assigns a score to each type of piece, with the King given a score of 0, since it cannot be captured. </a:t>
            </a:r>
            <a:endParaRPr lang="en-GB" dirty="0" smtClean="0"/>
          </a:p>
          <a:p>
            <a:r>
              <a:rPr lang="en-GB" dirty="0" smtClean="0"/>
              <a:t>The </a:t>
            </a:r>
            <a:r>
              <a:rPr lang="en-GB" dirty="0"/>
              <a:t>Knight, Bishop, Queen, and Rook are assigned scores of 3, 3, 9, and 5, respectively. </a:t>
            </a:r>
            <a:endParaRPr lang="en-GB" dirty="0" smtClean="0"/>
          </a:p>
          <a:p>
            <a:r>
              <a:rPr lang="en-GB" dirty="0" smtClean="0"/>
              <a:t>The </a:t>
            </a:r>
            <a:r>
              <a:rPr lang="en-GB" dirty="0" err="1"/>
              <a:t>knightScores</a:t>
            </a:r>
            <a:r>
              <a:rPr lang="en-GB" dirty="0"/>
              <a:t>, </a:t>
            </a:r>
            <a:r>
              <a:rPr lang="en-GB" dirty="0" err="1"/>
              <a:t>bishopScores</a:t>
            </a:r>
            <a:r>
              <a:rPr lang="en-GB" dirty="0"/>
              <a:t>, </a:t>
            </a:r>
            <a:r>
              <a:rPr lang="en-GB" dirty="0" err="1"/>
              <a:t>queenScores</a:t>
            </a:r>
            <a:r>
              <a:rPr lang="en-GB" dirty="0"/>
              <a:t>, and </a:t>
            </a:r>
            <a:r>
              <a:rPr lang="en-GB" dirty="0" err="1"/>
              <a:t>rookScores</a:t>
            </a:r>
            <a:r>
              <a:rPr lang="en-GB" dirty="0"/>
              <a:t> matrices assign a score to each square on the board for the corresponding piece. </a:t>
            </a:r>
            <a:endParaRPr lang="en-GB" dirty="0" smtClean="0"/>
          </a:p>
          <a:p>
            <a:r>
              <a:rPr lang="en-GB" dirty="0" smtClean="0"/>
              <a:t>These </a:t>
            </a:r>
            <a:r>
              <a:rPr lang="en-GB" dirty="0"/>
              <a:t>scores are based on the positional strength of the pieces. For example, the Bishop is generally stronger when it has open diagonals to attack along, so the score is higher for squares near the centre of the board. </a:t>
            </a:r>
            <a:endParaRPr lang="en-GB" dirty="0" smtClean="0"/>
          </a:p>
          <a:p>
            <a:r>
              <a:rPr lang="en-GB" dirty="0" smtClean="0"/>
              <a:t>The </a:t>
            </a:r>
            <a:r>
              <a:rPr lang="en-GB" dirty="0" err="1"/>
              <a:t>whitePawnScores</a:t>
            </a:r>
            <a:r>
              <a:rPr lang="en-GB" dirty="0"/>
              <a:t> and </a:t>
            </a:r>
            <a:r>
              <a:rPr lang="en-GB" dirty="0" err="1"/>
              <a:t>blackPawnScores</a:t>
            </a:r>
            <a:r>
              <a:rPr lang="en-GB" dirty="0"/>
              <a:t> matrices assign a score to each square on the board for white and black pawns, respectively. </a:t>
            </a:r>
            <a:endParaRPr lang="en-GB" dirty="0" smtClean="0"/>
          </a:p>
          <a:p>
            <a:r>
              <a:rPr lang="en-GB" dirty="0" smtClean="0"/>
              <a:t>The </a:t>
            </a:r>
            <a:r>
              <a:rPr lang="en-GB" dirty="0"/>
              <a:t>scores are based on the pawn structure and the potential for the pawns to advance and control space.</a:t>
            </a:r>
            <a:endParaRPr lang="en-GB" dirty="0" smtClean="0"/>
          </a:p>
        </p:txBody>
      </p:sp>
    </p:spTree>
    <p:extLst>
      <p:ext uri="{BB962C8B-B14F-4D97-AF65-F5344CB8AC3E}">
        <p14:creationId xmlns:p14="http://schemas.microsoft.com/office/powerpoint/2010/main" val="149087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1213</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CHESS ENGINE IN PYTHON</vt:lpstr>
      <vt:lpstr>ABSTRACT</vt:lpstr>
      <vt:lpstr>CONCEPTS </vt:lpstr>
      <vt:lpstr>DRIVER FILE</vt:lpstr>
      <vt:lpstr>CHESS ENGINE BASIC</vt:lpstr>
      <vt:lpstr>CHESS ENGINE ADVANCED </vt:lpstr>
      <vt:lpstr>CHESS ENGINE ADVANCED</vt:lpstr>
      <vt:lpstr>CHESS ENGINE ADVANCED</vt:lpstr>
      <vt:lpstr>CHESS BOT</vt:lpstr>
      <vt:lpstr>PROBLEM STATEMENT </vt:lpstr>
      <vt:lpstr>REQUIREMENT SPECIFICATIONS</vt:lpstr>
      <vt:lpstr>IMPLEMENTATION</vt:lpstr>
      <vt:lpstr>MIN MAX ALGORITHM </vt:lpstr>
      <vt:lpstr>NEGA MAX ALGORITHM</vt:lpstr>
      <vt:lpstr>ALPHA BETA PRUNING</vt:lpstr>
      <vt:lpstr>CONLCUSION</vt:lpstr>
      <vt:lpstr>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ENGINE IN PYTHON</dc:title>
  <dc:creator>Microsoft account</dc:creator>
  <cp:lastModifiedBy>Microsoft account</cp:lastModifiedBy>
  <cp:revision>3</cp:revision>
  <dcterms:created xsi:type="dcterms:W3CDTF">2023-05-04T03:58:18Z</dcterms:created>
  <dcterms:modified xsi:type="dcterms:W3CDTF">2023-05-04T04:25:16Z</dcterms:modified>
</cp:coreProperties>
</file>