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4" r:id="rId9"/>
    <p:sldId id="268" r:id="rId10"/>
    <p:sldId id="269" r:id="rId11"/>
    <p:sldId id="265" r:id="rId12"/>
    <p:sldId id="270" r:id="rId13"/>
    <p:sldId id="266" r:id="rId14"/>
    <p:sldId id="267" r:id="rId15"/>
  </p:sldIdLst>
  <p:sldSz cx="9144000" cy="5143500" type="screen16x9"/>
  <p:notesSz cx="6858000" cy="9144000"/>
  <p:embeddedFontLst>
    <p:embeddedFont>
      <p:font typeface="Century Gothic" panose="020B0502020202020204" pitchFamily="34" charset="0"/>
      <p:regular r:id="rId17"/>
      <p:bold r:id="rId18"/>
      <p:italic r:id="rId19"/>
      <p:boldItalic r:id="rId20"/>
    </p:embeddedFont>
    <p:embeddedFont>
      <p:font typeface="Wingdings 3" panose="05040102010807070707" pitchFamily="18" charset="2"/>
      <p:regular r:id="rId21"/>
    </p:embeddedFont>
    <p:embeddedFont>
      <p:font typeface="SimSun" panose="02010600030101010101" pitchFamily="2" charset="-122"/>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84" autoAdjust="0"/>
  </p:normalViewPr>
  <p:slideViewPr>
    <p:cSldViewPr snapToGrid="0">
      <p:cViewPr>
        <p:scale>
          <a:sx n="100" d="100"/>
          <a:sy n="100" d="100"/>
        </p:scale>
        <p:origin x="1914" y="7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520744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154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4dfc806773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4dfc806773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580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a:buChar char="●"/>
              <a:tabLst/>
              <a:defRPr/>
            </a:pPr>
            <a:endParaRPr lang="en-IN" sz="11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3619020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4dfc806773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4dfc806773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0308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4dfc80677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4dfc80677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5230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4dfc806773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4dfc806773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489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4dfc806773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4dfc806773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052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4dfc806773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4dfc806773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600" dirty="0"/>
          </a:p>
        </p:txBody>
      </p:sp>
    </p:spTree>
    <p:extLst>
      <p:ext uri="{BB962C8B-B14F-4D97-AF65-F5344CB8AC3E}">
        <p14:creationId xmlns:p14="http://schemas.microsoft.com/office/powerpoint/2010/main" val="3355652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4dfc80677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4dfc80677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525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4dfc806773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4dfc806773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18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4dfc806773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4dfc806773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2641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4dfc806773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4dfc806773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3835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86841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5147500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337925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138436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9712461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435873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174256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437154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2637255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7545689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2280351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8650637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8235309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0446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601147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3330079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34481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712815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3414698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11/11/2022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311400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0" y="-1"/>
            <a:ext cx="9144000" cy="3106455"/>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2800" dirty="0" smtClean="0"/>
              <a:t>AI </a:t>
            </a:r>
            <a:r>
              <a:rPr lang="en-GB" sz="2800" dirty="0"/>
              <a:t>ENABLED FINTECH B2B INVOICE </a:t>
            </a:r>
            <a:r>
              <a:rPr lang="en-GB" sz="2800" dirty="0" smtClean="0"/>
              <a:t>MANGAEMENT</a:t>
            </a:r>
            <a:r>
              <a:rPr lang="en-GB" sz="2800" dirty="0"/>
              <a:t/>
            </a:r>
            <a:br>
              <a:rPr lang="en-GB" sz="2800" dirty="0"/>
            </a:br>
            <a:endParaRPr sz="2800" dirty="0"/>
          </a:p>
        </p:txBody>
      </p:sp>
      <p:sp>
        <p:nvSpPr>
          <p:cNvPr id="2" name="Subtitle 1"/>
          <p:cNvSpPr>
            <a:spLocks noGrp="1"/>
          </p:cNvSpPr>
          <p:nvPr>
            <p:ph type="subTitle" idx="1"/>
          </p:nvPr>
        </p:nvSpPr>
        <p:spPr>
          <a:xfrm>
            <a:off x="0" y="3184507"/>
            <a:ext cx="9144000" cy="1958993"/>
          </a:xfrm>
        </p:spPr>
        <p:txBody>
          <a:bodyPr>
            <a:normAutofit/>
          </a:bodyPr>
          <a:lstStyle/>
          <a:p>
            <a:pPr algn="ctr"/>
            <a:r>
              <a:rPr lang="en-GB" dirty="0"/>
              <a:t/>
            </a:r>
            <a:br>
              <a:rPr lang="en-GB" dirty="0"/>
            </a:br>
            <a:r>
              <a:rPr lang="en-GB" dirty="0"/>
              <a:t>Submitted to</a:t>
            </a:r>
            <a:br>
              <a:rPr lang="en-GB" dirty="0"/>
            </a:br>
            <a:r>
              <a:rPr lang="en-GB" dirty="0"/>
              <a:t>KIIT Deemed to be University</a:t>
            </a:r>
            <a:br>
              <a:rPr lang="en-GB" dirty="0"/>
            </a:br>
            <a:r>
              <a:rPr lang="en-GB" dirty="0"/>
              <a:t>IN PARTIAL FULFILMENT OF THE REQUIREMENT FOR THE AWARD OF</a:t>
            </a:r>
            <a:br>
              <a:rPr lang="en-GB" dirty="0"/>
            </a:br>
            <a:r>
              <a:rPr lang="en-GB" dirty="0"/>
              <a:t/>
            </a:r>
            <a:br>
              <a:rPr lang="en-GB" dirty="0"/>
            </a:br>
            <a:r>
              <a:rPr lang="en-GB" dirty="0"/>
              <a:t>BACHELOR’S DEGREE IN  INFORMATION TECHNOLOGY</a:t>
            </a:r>
            <a:br>
              <a:rPr lang="en-GB" dirty="0"/>
            </a:br>
            <a:r>
              <a:rPr lang="en-GB" dirty="0"/>
              <a:t>BY</a:t>
            </a:r>
            <a:br>
              <a:rPr lang="en-GB" dirty="0"/>
            </a:br>
            <a:r>
              <a:rPr lang="en-GB" dirty="0" smtClean="0"/>
              <a:t>ROHIT GHOSH </a:t>
            </a:r>
            <a:r>
              <a:rPr lang="en-GB" dirty="0"/>
              <a:t>	</a:t>
            </a:r>
            <a:r>
              <a:rPr lang="en-GB" dirty="0" smtClean="0"/>
              <a:t>1929038</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Project Diagram:-</a:t>
            </a:r>
            <a:r>
              <a:rPr lang="en-IN" sz="2400" dirty="0"/>
              <a:t/>
            </a:r>
            <a:br>
              <a:rPr lang="en-IN" sz="2400" dirty="0"/>
            </a:br>
            <a:r>
              <a:rPr lang="en-US" sz="2400" dirty="0" smtClean="0"/>
              <a:t>(</a:t>
            </a:r>
            <a:r>
              <a:rPr lang="en-US" sz="2400" dirty="0"/>
              <a:t>Client Server Architecture)</a:t>
            </a:r>
            <a:endParaRPr lang="en-IN" sz="2400" dirty="0"/>
          </a:p>
        </p:txBody>
      </p:sp>
      <p:sp>
        <p:nvSpPr>
          <p:cNvPr id="4" name="Rectangle 7"/>
          <p:cNvSpPr>
            <a:spLocks noChangeArrowheads="1"/>
          </p:cNvSpPr>
          <p:nvPr/>
        </p:nvSpPr>
        <p:spPr bwMode="auto">
          <a:xfrm>
            <a:off x="2597149" y="1534171"/>
            <a:ext cx="2438400" cy="617538"/>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WEB </a:t>
            </a:r>
            <a:r>
              <a:rPr kumimoji="0" lang="en-US" sz="1000" b="0" i="0" u="none" strike="noStrike" cap="none" normalizeH="0" baseline="0" dirty="0" smtClean="0">
                <a:ln>
                  <a:noFill/>
                </a:ln>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BROWSER</a:t>
            </a:r>
            <a:endParaRPr kumimoji="0" lang="en-US" sz="600" b="0" i="0" u="none" strike="noStrike" cap="none" normalizeH="0" baseline="0" dirty="0" smtClean="0">
              <a:ln>
                <a:noFill/>
              </a:ln>
              <a:solidFill>
                <a:srgbClr val="FF0000"/>
              </a:solidFill>
              <a:effectLst/>
            </a:endParaRPr>
          </a:p>
        </p:txBody>
      </p:sp>
      <p:sp>
        <p:nvSpPr>
          <p:cNvPr id="5" name="AutoShape 6"/>
          <p:cNvSpPr>
            <a:spLocks noChangeShapeType="1"/>
          </p:cNvSpPr>
          <p:nvPr/>
        </p:nvSpPr>
        <p:spPr bwMode="auto">
          <a:xfrm>
            <a:off x="3803649" y="2148874"/>
            <a:ext cx="12700" cy="8191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 Box 5"/>
          <p:cNvSpPr txBox="1">
            <a:spLocks noChangeArrowheads="1"/>
          </p:cNvSpPr>
          <p:nvPr/>
        </p:nvSpPr>
        <p:spPr bwMode="auto">
          <a:xfrm>
            <a:off x="3080470" y="2896650"/>
            <a:ext cx="1852613" cy="2968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FUNCTIONALITY</a:t>
            </a:r>
            <a:endParaRPr kumimoji="0" lang="en-US" sz="6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FF0000"/>
              </a:solidFill>
              <a:effectLst/>
              <a:latin typeface="Arial" panose="020B0604020202020204" pitchFamily="34" charset="0"/>
            </a:endParaRPr>
          </a:p>
        </p:txBody>
      </p:sp>
      <p:sp>
        <p:nvSpPr>
          <p:cNvPr id="7" name="AutoShape 4"/>
          <p:cNvSpPr>
            <a:spLocks noChangeShapeType="1"/>
          </p:cNvSpPr>
          <p:nvPr/>
        </p:nvSpPr>
        <p:spPr bwMode="auto">
          <a:xfrm>
            <a:off x="3803361" y="3184581"/>
            <a:ext cx="0" cy="93821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3"/>
          <p:cNvSpPr>
            <a:spLocks noChangeArrowheads="1"/>
          </p:cNvSpPr>
          <p:nvPr/>
        </p:nvSpPr>
        <p:spPr bwMode="auto">
          <a:xfrm>
            <a:off x="3080471" y="4058773"/>
            <a:ext cx="1852613" cy="55880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RESPECTIVE SERVLET OF </a:t>
            </a:r>
            <a:r>
              <a:rPr kumimoji="0" lang="en-US" sz="1000" b="0" i="0" u="none" strike="noStrike" cap="none" normalizeH="0" baseline="0" dirty="0" smtClean="0">
                <a:ln>
                  <a:noFill/>
                </a:ln>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FUNCTIONALITY</a:t>
            </a:r>
            <a:endParaRPr kumimoji="0" lang="en-US" sz="600" b="0" i="0" u="none" strike="noStrike" cap="none" normalizeH="0" baseline="0" dirty="0" smtClean="0">
              <a:ln>
                <a:noFill/>
              </a:ln>
              <a:solidFill>
                <a:srgbClr val="FF0000"/>
              </a:solidFill>
              <a:effectLst/>
            </a:endParaRPr>
          </a:p>
        </p:txBody>
      </p:sp>
      <p:sp>
        <p:nvSpPr>
          <p:cNvPr id="9" name="AutoShape 2"/>
          <p:cNvSpPr>
            <a:spLocks noChangeShapeType="1"/>
          </p:cNvSpPr>
          <p:nvPr/>
        </p:nvSpPr>
        <p:spPr bwMode="auto">
          <a:xfrm>
            <a:off x="4933084" y="4338173"/>
            <a:ext cx="194786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1"/>
          <p:cNvSpPr>
            <a:spLocks noChangeArrowheads="1"/>
          </p:cNvSpPr>
          <p:nvPr/>
        </p:nvSpPr>
        <p:spPr bwMode="auto">
          <a:xfrm>
            <a:off x="6880947" y="4058773"/>
            <a:ext cx="1900237" cy="55880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MY SQL </a:t>
            </a:r>
            <a:r>
              <a:rPr kumimoji="0" lang="en-US" sz="1000" b="0" i="0" u="none" strike="noStrike" cap="none" normalizeH="0" baseline="0" dirty="0" smtClean="0">
                <a:ln>
                  <a:noFill/>
                </a:ln>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DATABASE</a:t>
            </a:r>
            <a:endParaRPr kumimoji="0" lang="en-US" sz="600" b="0" i="0" u="none" strike="noStrike" cap="none" normalizeH="0" baseline="0" dirty="0" smtClean="0">
              <a:ln>
                <a:noFill/>
              </a:ln>
              <a:solidFill>
                <a:srgbClr val="FF0000"/>
              </a:solidFill>
              <a:effectLst/>
            </a:endParaRPr>
          </a:p>
        </p:txBody>
      </p:sp>
      <p:sp>
        <p:nvSpPr>
          <p:cNvPr id="11" name="Rectangle 8"/>
          <p:cNvSpPr>
            <a:spLocks noChangeArrowheads="1"/>
          </p:cNvSpPr>
          <p:nvPr/>
        </p:nvSpPr>
        <p:spPr bwMode="auto">
          <a:xfrm>
            <a:off x="367145" y="10454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3"/>
          <p:cNvSpPr>
            <a:spLocks noChangeArrowheads="1"/>
          </p:cNvSpPr>
          <p:nvPr/>
        </p:nvSpPr>
        <p:spPr bwMode="auto">
          <a:xfrm>
            <a:off x="367145" y="1502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44999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1740"/>
              <a:t>FINAL PROJECT</a:t>
            </a:r>
            <a:endParaRPr sz="1740"/>
          </a:p>
        </p:txBody>
      </p:sp>
      <p:sp>
        <p:nvSpPr>
          <p:cNvPr id="333" name="Google Shape;333;p22"/>
          <p:cNvSpPr txBox="1">
            <a:spLocks noGrp="1"/>
          </p:cNvSpPr>
          <p:nvPr>
            <p:ph type="body" idx="1"/>
          </p:nvPr>
        </p:nvSpPr>
        <p:spPr>
          <a:xfrm>
            <a:off x="1398650" y="1198175"/>
            <a:ext cx="50883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34" name="Google Shape;334;p22"/>
          <p:cNvPicPr preferRelativeResize="0"/>
          <p:nvPr/>
        </p:nvPicPr>
        <p:blipFill>
          <a:blip r:embed="rId3"/>
          <a:stretch>
            <a:fillRect/>
          </a:stretch>
        </p:blipFill>
        <p:spPr>
          <a:xfrm>
            <a:off x="921328" y="1198175"/>
            <a:ext cx="7412972" cy="33045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t>
            </a:r>
            <a:endParaRPr lang="en-IN" dirty="0"/>
          </a:p>
        </p:txBody>
      </p:sp>
      <p:sp>
        <p:nvSpPr>
          <p:cNvPr id="3" name="Text Placeholder 2"/>
          <p:cNvSpPr>
            <a:spLocks noGrp="1"/>
          </p:cNvSpPr>
          <p:nvPr>
            <p:ph type="body" idx="1"/>
          </p:nvPr>
        </p:nvSpPr>
        <p:spPr/>
        <p:txBody>
          <a:bodyPr/>
          <a:lstStyle/>
          <a:p>
            <a:r>
              <a:rPr lang="en-US" b="1" dirty="0"/>
              <a:t>Response Time: - </a:t>
            </a:r>
            <a:r>
              <a:rPr lang="en-US" dirty="0"/>
              <a:t>Although the majority of the servers of this project are hosted via localhost of the user’s computer, the different ports give a long response time between the front end and the back end of the project</a:t>
            </a:r>
            <a:r>
              <a:rPr lang="en-US" dirty="0" smtClean="0"/>
              <a:t>.</a:t>
            </a:r>
          </a:p>
          <a:p>
            <a:r>
              <a:rPr lang="en-US" b="1" dirty="0"/>
              <a:t>Compatibility: </a:t>
            </a:r>
            <a:r>
              <a:rPr lang="en-US" dirty="0"/>
              <a:t> The </a:t>
            </a:r>
            <a:r>
              <a:rPr lang="en-US" dirty="0" smtClean="0"/>
              <a:t>Nodejs </a:t>
            </a:r>
            <a:r>
              <a:rPr lang="en-US" dirty="0"/>
              <a:t>version on which ReactJS is run upon is 17.4.2, while the Java Development Kit (JDK) is 17.0.2, while Flask is 2.1.1</a:t>
            </a:r>
            <a:r>
              <a:rPr lang="en-US" dirty="0" smtClean="0"/>
              <a:t>.</a:t>
            </a:r>
          </a:p>
        </p:txBody>
      </p:sp>
    </p:spTree>
    <p:extLst>
      <p:ext uri="{BB962C8B-B14F-4D97-AF65-F5344CB8AC3E}">
        <p14:creationId xmlns:p14="http://schemas.microsoft.com/office/powerpoint/2010/main" val="4126348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1940"/>
              <a:t>FUTURE WORK</a:t>
            </a:r>
            <a:endParaRPr sz="1940"/>
          </a:p>
        </p:txBody>
      </p:sp>
      <p:sp>
        <p:nvSpPr>
          <p:cNvPr id="340" name="Google Shape;340;p23"/>
          <p:cNvSpPr txBox="1">
            <a:spLocks noGrp="1"/>
          </p:cNvSpPr>
          <p:nvPr>
            <p:ph type="body" idx="1"/>
          </p:nvPr>
        </p:nvSpPr>
        <p:spPr>
          <a:xfrm>
            <a:off x="1303800" y="1221125"/>
            <a:ext cx="7030500" cy="3310500"/>
          </a:xfrm>
          <a:prstGeom prst="rect">
            <a:avLst/>
          </a:prstGeom>
        </p:spPr>
        <p:txBody>
          <a:bodyPr spcFirstLastPara="1" wrap="square" lIns="91425" tIns="91425" rIns="91425" bIns="91425" anchor="t" anchorCtr="0">
            <a:normAutofit/>
          </a:bodyPr>
          <a:lstStyle/>
          <a:p>
            <a:pPr marL="285750" indent="-285750">
              <a:spcAft>
                <a:spcPts val="1200"/>
              </a:spcAft>
            </a:pPr>
            <a:r>
              <a:rPr lang="en-GB" dirty="0"/>
              <a:t>Organizations, firms, and even individuals may keep track of the payment of  their orders with the aid of AI Enabled Fintech B2B INVOICE  MANAGEMENT Application, regardless of the big number of clients. This will  not only save time, but will also provide a functional environment for an  organization's and/or workplace's </a:t>
            </a:r>
            <a:r>
              <a:rPr lang="en-GB" dirty="0" smtClean="0"/>
              <a:t>proper functioning.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txBox="1">
            <a:spLocks noGrp="1"/>
          </p:cNvSpPr>
          <p:nvPr>
            <p:ph type="title"/>
          </p:nvPr>
        </p:nvSpPr>
        <p:spPr>
          <a:xfrm>
            <a:off x="1303800" y="598574"/>
            <a:ext cx="7030500" cy="2948189"/>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smtClean="0"/>
              <a:t/>
            </a:r>
            <a:br>
              <a:rPr lang="en-GB" dirty="0" smtClean="0"/>
            </a:br>
            <a:r>
              <a:rPr lang="en-GB" dirty="0" smtClean="0"/>
              <a:t>THANK </a:t>
            </a:r>
            <a:r>
              <a:rPr lang="en-GB" dirty="0"/>
              <a:t>YOU</a:t>
            </a:r>
          </a:p>
        </p:txBody>
      </p:sp>
      <p:sp>
        <p:nvSpPr>
          <p:cNvPr id="346" name="Google Shape;346;p24"/>
          <p:cNvSpPr txBox="1">
            <a:spLocks noGrp="1"/>
          </p:cNvSpPr>
          <p:nvPr>
            <p:ph type="body" idx="1"/>
          </p:nvPr>
        </p:nvSpPr>
        <p:spPr>
          <a:xfrm>
            <a:off x="1227600" y="3546764"/>
            <a:ext cx="2402291" cy="984886"/>
          </a:xfrm>
          <a:prstGeom prst="rect">
            <a:avLst/>
          </a:prstGeom>
        </p:spPr>
        <p:txBody>
          <a:bodyPr spcFirstLastPara="1" wrap="square" lIns="91425" tIns="91425" rIns="91425" bIns="91425" numCol="1" anchor="t" anchorCtr="0">
            <a:normAutofit fontScale="62500" lnSpcReduction="20000"/>
          </a:bodyPr>
          <a:lstStyle/>
          <a:p>
            <a:pPr marL="0" lvl="0" indent="0" algn="ctr" rtl="0">
              <a:spcBef>
                <a:spcPts val="0"/>
              </a:spcBef>
              <a:spcAft>
                <a:spcPts val="0"/>
              </a:spcAft>
              <a:buNone/>
            </a:pPr>
            <a:r>
              <a:rPr lang="en-GB" b="1" dirty="0" smtClean="0"/>
              <a:t>ROHIT GHOSH</a:t>
            </a:r>
          </a:p>
          <a:p>
            <a:pPr marL="0" lvl="0" indent="0" algn="ctr" rtl="0">
              <a:spcBef>
                <a:spcPts val="0"/>
              </a:spcBef>
              <a:spcAft>
                <a:spcPts val="0"/>
              </a:spcAft>
              <a:buNone/>
            </a:pPr>
            <a:r>
              <a:rPr lang="en-GB" b="1" dirty="0" smtClean="0"/>
              <a:t>ROLL </a:t>
            </a:r>
            <a:r>
              <a:rPr lang="en-GB" b="1" dirty="0"/>
              <a:t>NO</a:t>
            </a:r>
            <a:r>
              <a:rPr lang="en-GB" b="1" dirty="0" smtClean="0"/>
              <a:t>:-1929038</a:t>
            </a:r>
            <a:endParaRPr lang="en-GB" b="1" dirty="0"/>
          </a:p>
          <a:p>
            <a:pPr marL="0" lvl="0" indent="0" algn="ctr" rtl="0">
              <a:spcBef>
                <a:spcPts val="1200"/>
              </a:spcBef>
              <a:spcAft>
                <a:spcPts val="1200"/>
              </a:spcAft>
              <a:buNone/>
            </a:pPr>
            <a:r>
              <a:rPr lang="en-GB" b="1" dirty="0" smtClean="0"/>
              <a:t>COMPUTER SCIENCE AND COMMUNICATION TECHNOLOGY</a:t>
            </a:r>
            <a:endParaRPr lang="en-GB"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ABSTRACT</a:t>
            </a:r>
          </a:p>
        </p:txBody>
      </p:sp>
      <p:sp>
        <p:nvSpPr>
          <p:cNvPr id="284" name="Google Shape;284;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panose="020B0604020202020204"/>
              <a:buNone/>
            </a:pPr>
            <a:r>
              <a:rPr lang="en-GB" dirty="0"/>
              <a:t>The aim of this project is to build a AI-Enabled Fintech B-B Order management  system that can help the account receivable department to keep a track of  invoices in a </a:t>
            </a:r>
            <a:r>
              <a:rPr lang="en-GB" dirty="0" smtClean="0"/>
              <a:t>B2B </a:t>
            </a:r>
            <a:r>
              <a:rPr lang="en-GB" dirty="0"/>
              <a:t>business and also </a:t>
            </a:r>
            <a:r>
              <a:rPr lang="en-GB" dirty="0" smtClean="0"/>
              <a:t>try to </a:t>
            </a:r>
            <a:r>
              <a:rPr lang="en-GB" dirty="0"/>
              <a:t>predict the payment date of orders  present in the database and then categorize the order in different aging bucket  based on the predicted payment date . I </a:t>
            </a:r>
            <a:r>
              <a:rPr lang="en-GB" dirty="0" smtClean="0"/>
              <a:t>built </a:t>
            </a:r>
            <a:r>
              <a:rPr lang="en-GB" dirty="0"/>
              <a:t>a full-stack invoice </a:t>
            </a:r>
            <a:r>
              <a:rPr lang="en-GB" dirty="0" smtClean="0"/>
              <a:t>management </a:t>
            </a:r>
            <a:r>
              <a:rPr lang="en-GB" dirty="0"/>
              <a:t>app using react , coupled with the machine learning model that help me to predict  the expected date of payment.</a:t>
            </a:r>
          </a:p>
          <a:p>
            <a:pPr marL="0" lvl="0" indent="0" algn="l" rtl="0">
              <a:spcBef>
                <a:spcPts val="1200"/>
              </a:spcBef>
              <a:spcAft>
                <a:spcPts val="0"/>
              </a:spcAft>
              <a:buClr>
                <a:schemeClr val="dk1"/>
              </a:buClr>
              <a:buSzPts val="1100"/>
              <a:buFont typeface="Arial" panose="020B0604020202020204"/>
              <a:buNone/>
            </a:pPr>
            <a:endParaRPr lang="en-GB" dirty="0"/>
          </a:p>
          <a:p>
            <a:pPr marL="0" lvl="0" indent="0" algn="l" rtl="0">
              <a:spcBef>
                <a:spcPts val="1200"/>
              </a:spcBef>
              <a:spcAft>
                <a:spcPts val="1200"/>
              </a:spcAft>
              <a:buNone/>
            </a:pP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INTRODUCTION</a:t>
            </a:r>
          </a:p>
          <a:p>
            <a:pPr marL="0" lvl="0" indent="0" algn="l" rtl="0">
              <a:spcBef>
                <a:spcPts val="0"/>
              </a:spcBef>
              <a:spcAft>
                <a:spcPts val="0"/>
              </a:spcAft>
              <a:buNone/>
            </a:pPr>
            <a:endParaRPr lang="en-GB"/>
          </a:p>
          <a:p>
            <a:pPr marL="0" lvl="0" indent="0" algn="l" rtl="0">
              <a:spcBef>
                <a:spcPts val="0"/>
              </a:spcBef>
              <a:spcAft>
                <a:spcPts val="0"/>
              </a:spcAft>
              <a:buNone/>
            </a:pPr>
            <a:endParaRPr lang="en-GB"/>
          </a:p>
        </p:txBody>
      </p:sp>
      <p:sp>
        <p:nvSpPr>
          <p:cNvPr id="290" name="Google Shape;290;p15"/>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indent="-285750">
              <a:buFont typeface="Arial" panose="020B0604020202020204" pitchFamily="34" charset="0"/>
              <a:buChar char="•"/>
            </a:pPr>
            <a:r>
              <a:rPr lang="en-GB" dirty="0" smtClean="0"/>
              <a:t>To </a:t>
            </a:r>
            <a:r>
              <a:rPr lang="en-GB" dirty="0"/>
              <a:t>ensure smooth functioning of the transactions, primarily the </a:t>
            </a:r>
            <a:r>
              <a:rPr lang="en-GB" dirty="0" smtClean="0"/>
              <a:t>B2B </a:t>
            </a:r>
            <a:r>
              <a:rPr lang="en-GB" dirty="0"/>
              <a:t>business use  invoices to handle the data in an efficient manner. </a:t>
            </a:r>
            <a:endParaRPr lang="en-GB" dirty="0" smtClean="0"/>
          </a:p>
          <a:p>
            <a:pPr marL="285750" indent="-285750">
              <a:buFont typeface="Arial" panose="020B0604020202020204" pitchFamily="34" charset="0"/>
              <a:buChar char="•"/>
            </a:pPr>
            <a:r>
              <a:rPr lang="en-GB" dirty="0" smtClean="0"/>
              <a:t>The </a:t>
            </a:r>
            <a:r>
              <a:rPr lang="en-GB" dirty="0"/>
              <a:t>invoice contains various  attributes like serial number, business code, customer number, posting date,  invoice currency, due date, invoice id, posting date etc. </a:t>
            </a:r>
            <a:endParaRPr lang="en-GB" dirty="0" smtClean="0"/>
          </a:p>
          <a:p>
            <a:pPr marL="285750" indent="-285750">
              <a:buFont typeface="Arial" panose="020B0604020202020204" pitchFamily="34" charset="0"/>
              <a:buChar char="•"/>
            </a:pPr>
            <a:r>
              <a:rPr lang="en-GB" dirty="0" smtClean="0"/>
              <a:t>Thus</a:t>
            </a:r>
            <a:r>
              <a:rPr lang="en-GB" dirty="0"/>
              <a:t>, invoice is an  account receivable that represents money owed by entities to the firm on the sale  of products or services on credit. </a:t>
            </a:r>
            <a:endParaRPr lang="en-GB" dirty="0" smtClean="0"/>
          </a:p>
          <a:p>
            <a:pPr marL="285750" indent="-285750">
              <a:buFont typeface="Arial" panose="020B0604020202020204" pitchFamily="34" charset="0"/>
              <a:buChar char="•"/>
            </a:pPr>
            <a:r>
              <a:rPr lang="en-GB" dirty="0" smtClean="0"/>
              <a:t>The </a:t>
            </a:r>
            <a:r>
              <a:rPr lang="en-GB" dirty="0"/>
              <a:t>account receivable department is  responsible for managing the invoice </a:t>
            </a:r>
            <a:r>
              <a:rPr lang="en-GB" dirty="0" smtClean="0"/>
              <a:t>data.</a:t>
            </a:r>
            <a:endParaRPr lang="en-GB" dirty="0"/>
          </a:p>
          <a:p>
            <a:pPr marL="285750" indent="-285750">
              <a:spcBef>
                <a:spcPts val="1200"/>
              </a:spcBef>
              <a:buFont typeface="Arial" panose="020B0604020202020204" pitchFamily="34" charset="0"/>
              <a:buChar char="•"/>
            </a:pPr>
            <a:endParaRPr lang="en-GB" dirty="0"/>
          </a:p>
          <a:p>
            <a:pPr marL="285750" indent="-285750">
              <a:spcBef>
                <a:spcPts val="1200"/>
              </a:spcBef>
              <a:spcAft>
                <a:spcPts val="1200"/>
              </a:spcAft>
              <a:buFont typeface="Arial" panose="020B0604020202020204" pitchFamily="34" charset="0"/>
              <a:buChar char="•"/>
            </a:pP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729450" y="1318650"/>
            <a:ext cx="76887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90" b="0" dirty="0"/>
          </a:p>
          <a:p>
            <a:pPr marL="0" lvl="0" indent="0" algn="l" rtl="0">
              <a:spcBef>
                <a:spcPts val="0"/>
              </a:spcBef>
              <a:spcAft>
                <a:spcPts val="0"/>
              </a:spcAft>
              <a:buSzPts val="990"/>
              <a:buNone/>
            </a:pPr>
            <a:endParaRPr sz="1190" b="0" dirty="0"/>
          </a:p>
        </p:txBody>
      </p:sp>
      <p:sp>
        <p:nvSpPr>
          <p:cNvPr id="296" name="Google Shape;296;p16"/>
          <p:cNvSpPr txBox="1">
            <a:spLocks noGrp="1"/>
          </p:cNvSpPr>
          <p:nvPr>
            <p:ph type="body" idx="1"/>
          </p:nvPr>
        </p:nvSpPr>
        <p:spPr>
          <a:xfrm>
            <a:off x="729450" y="1318649"/>
            <a:ext cx="7542300" cy="2281801"/>
          </a:xfrm>
          <a:prstGeom prst="rect">
            <a:avLst/>
          </a:prstGeom>
        </p:spPr>
        <p:txBody>
          <a:bodyPr spcFirstLastPara="1" wrap="square" lIns="91425" tIns="91425" rIns="91425" bIns="91425" anchor="t" anchorCtr="0">
            <a:normAutofit/>
          </a:bodyPr>
          <a:lstStyle/>
          <a:p>
            <a:pPr marL="285750" indent="-285750">
              <a:buFont typeface="Arial" panose="020B0604020202020204" pitchFamily="34" charset="0"/>
              <a:buChar char="•"/>
            </a:pPr>
            <a:r>
              <a:rPr lang="en-GB" sz="1600" dirty="0" smtClean="0"/>
              <a:t> </a:t>
            </a:r>
            <a:r>
              <a:rPr lang="en-GB" sz="1600" dirty="0"/>
              <a:t>In this project </a:t>
            </a:r>
            <a:r>
              <a:rPr lang="en-GB" sz="1600" dirty="0" smtClean="0"/>
              <a:t>the </a:t>
            </a:r>
            <a:r>
              <a:rPr lang="en-GB" sz="1600" dirty="0"/>
              <a:t>invoice app is built using react and java servlets that can help  the account receivable department to handle the invoice data and perform simple  tasks like adding an invoice, deleting an invoice, editing an </a:t>
            </a:r>
            <a:r>
              <a:rPr lang="en-GB" sz="1600" dirty="0" smtClean="0"/>
              <a:t>invoice and other tasks very easily.</a:t>
            </a:r>
          </a:p>
          <a:p>
            <a:pPr marL="285750" lvl="0" indent="-285750">
              <a:buFont typeface="Arial" panose="020B0604020202020204" pitchFamily="34" charset="0"/>
              <a:buChar char="•"/>
            </a:pPr>
            <a:r>
              <a:rPr lang="en-GB" sz="1600" dirty="0" smtClean="0"/>
              <a:t>The </a:t>
            </a:r>
            <a:r>
              <a:rPr lang="en-GB" sz="1600" dirty="0"/>
              <a:t>project can be sub- divided into three milestones namely: - </a:t>
            </a:r>
            <a:endParaRPr lang="en-GB" sz="1600" dirty="0" smtClean="0"/>
          </a:p>
          <a:p>
            <a:pPr marL="742950" lvl="1" indent="-285750">
              <a:buFont typeface="Arial" panose="020B0604020202020204" pitchFamily="34" charset="0"/>
              <a:buChar char="•"/>
            </a:pPr>
            <a:r>
              <a:rPr lang="en-GB" sz="1600" dirty="0" smtClean="0"/>
              <a:t>Machine Learning</a:t>
            </a:r>
          </a:p>
          <a:p>
            <a:pPr marL="742950" lvl="1" indent="-285750">
              <a:buFont typeface="Arial" panose="020B0604020202020204" pitchFamily="34" charset="0"/>
              <a:buChar char="•"/>
            </a:pPr>
            <a:r>
              <a:rPr lang="en-GB" sz="1600" dirty="0" smtClean="0"/>
              <a:t>Back-end</a:t>
            </a:r>
          </a:p>
          <a:p>
            <a:pPr marL="742950" lvl="1" indent="-285750">
              <a:buFont typeface="Arial" panose="020B0604020202020204" pitchFamily="34" charset="0"/>
              <a:buChar char="•"/>
            </a:pPr>
            <a:r>
              <a:rPr lang="en-GB" sz="1600" dirty="0" smtClean="0"/>
              <a:t>Front-end</a:t>
            </a:r>
            <a:endParaRPr lang="en-GB"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056750" y="615641"/>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CERTIFICATION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5400"/>
            <a:ext cx="9144000" cy="384810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1061345" y="605502"/>
            <a:ext cx="7030500" cy="648334"/>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CONCEPTS</a:t>
            </a:r>
          </a:p>
        </p:txBody>
      </p:sp>
      <p:sp>
        <p:nvSpPr>
          <p:cNvPr id="309" name="Google Shape;309;p18"/>
          <p:cNvSpPr txBox="1">
            <a:spLocks noGrp="1"/>
          </p:cNvSpPr>
          <p:nvPr>
            <p:ph type="body" idx="1"/>
          </p:nvPr>
        </p:nvSpPr>
        <p:spPr>
          <a:xfrm>
            <a:off x="1137546" y="1394304"/>
            <a:ext cx="7030500" cy="30599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The project are mainly divided into </a:t>
            </a:r>
            <a:r>
              <a:rPr lang="en-GB" sz="1800" dirty="0" smtClean="0"/>
              <a:t>three parts.</a:t>
            </a:r>
            <a:endParaRPr lang="en-GB" sz="1800" dirty="0"/>
          </a:p>
          <a:p>
            <a:pPr marL="342900" lvl="0" indent="-342900" algn="l" rtl="0">
              <a:spcBef>
                <a:spcPts val="0"/>
              </a:spcBef>
              <a:spcAft>
                <a:spcPts val="0"/>
              </a:spcAft>
              <a:buFont typeface="+mj-lt"/>
              <a:buAutoNum type="arabicPeriod"/>
            </a:pPr>
            <a:r>
              <a:rPr lang="en-GB" sz="1800" b="1" dirty="0" smtClean="0"/>
              <a:t>Machine Learning</a:t>
            </a:r>
            <a:r>
              <a:rPr lang="en-GB" sz="1800" dirty="0" smtClean="0"/>
              <a:t>:- To </a:t>
            </a:r>
            <a:r>
              <a:rPr lang="en-GB" sz="1800" dirty="0"/>
              <a:t>build a Machine Learning Model to predict the date of the payment of an </a:t>
            </a:r>
            <a:r>
              <a:rPr lang="en-GB" sz="1800" dirty="0" smtClean="0"/>
              <a:t>invoice.</a:t>
            </a:r>
          </a:p>
          <a:p>
            <a:pPr marL="342900" lvl="0" indent="-342900" algn="l" rtl="0">
              <a:spcBef>
                <a:spcPts val="0"/>
              </a:spcBef>
              <a:spcAft>
                <a:spcPts val="0"/>
              </a:spcAft>
              <a:buFont typeface="+mj-lt"/>
              <a:buAutoNum type="arabicPeriod"/>
            </a:pPr>
            <a:r>
              <a:rPr lang="en-GB" sz="1800" b="1" dirty="0" smtClean="0"/>
              <a:t>Back End</a:t>
            </a:r>
            <a:r>
              <a:rPr lang="en-GB" sz="1800" dirty="0" smtClean="0"/>
              <a:t> :- The part that handles the Create, Read, Update and Delete operations on the database of invoices.</a:t>
            </a:r>
          </a:p>
          <a:p>
            <a:pPr marL="342900" lvl="0" indent="-342900" algn="l" rtl="0">
              <a:spcBef>
                <a:spcPts val="0"/>
              </a:spcBef>
              <a:spcAft>
                <a:spcPts val="0"/>
              </a:spcAft>
              <a:buFont typeface="+mj-lt"/>
              <a:buAutoNum type="arabicPeriod"/>
            </a:pPr>
            <a:r>
              <a:rPr lang="en-GB" sz="1800" b="1" dirty="0" smtClean="0"/>
              <a:t>Front End:- </a:t>
            </a:r>
            <a:r>
              <a:rPr lang="en-GB" sz="1800" b="1" dirty="0"/>
              <a:t> </a:t>
            </a:r>
            <a:r>
              <a:rPr lang="en-GB" sz="1800" dirty="0" smtClean="0"/>
              <a:t>The concise implementation of Machine Learning and the Backend with manageable and easy to the eyes User Interface design to complete the full stack application.</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IMPLEMENTATION</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p:txBody>
      </p:sp>
      <p:sp>
        <p:nvSpPr>
          <p:cNvPr id="315" name="Google Shape;315;p19"/>
          <p:cNvSpPr txBox="1">
            <a:spLocks noGrp="1"/>
          </p:cNvSpPr>
          <p:nvPr>
            <p:ph type="body" idx="1"/>
          </p:nvPr>
        </p:nvSpPr>
        <p:spPr>
          <a:xfrm>
            <a:off x="1303800" y="1380449"/>
            <a:ext cx="7030500" cy="3350877"/>
          </a:xfrm>
          <a:prstGeom prst="rect">
            <a:avLst/>
          </a:prstGeom>
        </p:spPr>
        <p:txBody>
          <a:bodyPr spcFirstLastPara="1" wrap="square" lIns="91425" tIns="91425" rIns="91425" bIns="91425" anchor="t" anchorCtr="0">
            <a:normAutofit lnSpcReduction="10000"/>
          </a:bodyPr>
          <a:lstStyle/>
          <a:p>
            <a:pPr marL="342900" indent="-342900">
              <a:spcBef>
                <a:spcPts val="1200"/>
              </a:spcBef>
              <a:buFont typeface="Arial" panose="020B0604020202020204" pitchFamily="34" charset="0"/>
              <a:buChar char="•"/>
            </a:pPr>
            <a:r>
              <a:rPr lang="en-GB" dirty="0" smtClean="0"/>
              <a:t>Machine Learning :- </a:t>
            </a:r>
          </a:p>
          <a:p>
            <a:pPr marL="800100" lvl="1" indent="-342900">
              <a:spcBef>
                <a:spcPts val="1200"/>
              </a:spcBef>
              <a:buFont typeface="Arial" panose="020B0604020202020204" pitchFamily="34" charset="0"/>
              <a:buChar char="•"/>
            </a:pPr>
            <a:r>
              <a:rPr lang="en-GB" dirty="0" smtClean="0"/>
              <a:t>Implemented by Python libraries.</a:t>
            </a:r>
          </a:p>
          <a:p>
            <a:pPr marL="800100" lvl="1" indent="-342900">
              <a:spcBef>
                <a:spcPts val="1200"/>
              </a:spcBef>
              <a:buFont typeface="Arial" panose="020B0604020202020204" pitchFamily="34" charset="0"/>
              <a:buChar char="•"/>
            </a:pPr>
            <a:r>
              <a:rPr lang="en-GB" dirty="0" smtClean="0"/>
              <a:t>Pandas :-</a:t>
            </a:r>
            <a:r>
              <a:rPr lang="en-GB" dirty="0"/>
              <a:t> </a:t>
            </a:r>
            <a:r>
              <a:rPr lang="en-IN" dirty="0"/>
              <a:t>The pandas package deal is the maximum critical device for Machine Learning programs. It is the spine of each data technology project</a:t>
            </a:r>
            <a:r>
              <a:rPr lang="en-IN" dirty="0" smtClean="0"/>
              <a:t>.</a:t>
            </a:r>
          </a:p>
          <a:p>
            <a:pPr marL="800100" lvl="1" indent="-342900">
              <a:spcBef>
                <a:spcPts val="1200"/>
              </a:spcBef>
              <a:buFont typeface="Arial" panose="020B0604020202020204" pitchFamily="34" charset="0"/>
              <a:buChar char="•"/>
            </a:pPr>
            <a:r>
              <a:rPr lang="en-IN" dirty="0"/>
              <a:t>Numpy: - Numpy </a:t>
            </a:r>
            <a:r>
              <a:rPr lang="en-IN" dirty="0" smtClean="0"/>
              <a:t>is </a:t>
            </a:r>
            <a:r>
              <a:rPr lang="en-IN" dirty="0"/>
              <a:t>the essential package deal for clinical computing in Python</a:t>
            </a:r>
            <a:r>
              <a:rPr lang="en-IN" dirty="0" smtClean="0"/>
              <a:t>.</a:t>
            </a:r>
          </a:p>
          <a:p>
            <a:pPr marL="800100" lvl="1" indent="-342900">
              <a:spcBef>
                <a:spcPts val="1200"/>
              </a:spcBef>
              <a:buFont typeface="Arial" panose="020B0604020202020204" pitchFamily="34" charset="0"/>
              <a:buChar char="•"/>
            </a:pPr>
            <a:r>
              <a:rPr lang="en-IN" dirty="0"/>
              <a:t>Matplotlib:-Matplotlib is a cross-platform, data visualization and graphical library for Python and its numerical extension Numpy</a:t>
            </a:r>
            <a:r>
              <a:rPr lang="en-IN" dirty="0" smtClean="0"/>
              <a:t>.</a:t>
            </a:r>
          </a:p>
          <a:p>
            <a:pPr marL="800100" lvl="1" indent="-342900">
              <a:spcBef>
                <a:spcPts val="1200"/>
              </a:spcBef>
              <a:buFont typeface="Arial" panose="020B0604020202020204" pitchFamily="34" charset="0"/>
              <a:buChar char="•"/>
            </a:pPr>
            <a:r>
              <a:rPr lang="en-IN" dirty="0"/>
              <a:t>Scikit-learn: - It is the most useful and robust Library for machine learning in Python. </a:t>
            </a:r>
            <a:endParaRPr lang="en-IN" dirty="0" smtClean="0"/>
          </a:p>
          <a:p>
            <a:pPr marL="800100" lvl="1" indent="-342900">
              <a:spcBef>
                <a:spcPts val="1200"/>
              </a:spcBef>
              <a:buFont typeface="Arial" panose="020B0604020202020204" pitchFamily="34" charset="0"/>
              <a:buChar char="•"/>
            </a:pPr>
            <a:endParaRPr lang="en-GB"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7" name="Google Shape;327;p21"/>
          <p:cNvSpPr txBox="1">
            <a:spLocks noGrp="1"/>
          </p:cNvSpPr>
          <p:nvPr>
            <p:ph type="body" idx="1"/>
          </p:nvPr>
        </p:nvSpPr>
        <p:spPr>
          <a:xfrm>
            <a:off x="1303800" y="1301700"/>
            <a:ext cx="7030500" cy="3458700"/>
          </a:xfrm>
          <a:prstGeom prst="rect">
            <a:avLst/>
          </a:prstGeom>
        </p:spPr>
        <p:txBody>
          <a:bodyPr spcFirstLastPara="1" wrap="square" lIns="91425" tIns="91425" rIns="91425" bIns="91425" anchor="t" anchorCtr="0">
            <a:normAutofit/>
          </a:bodyPr>
          <a:lstStyle/>
          <a:p>
            <a:pPr marL="342900" indent="-342900">
              <a:buFont typeface="Arial" panose="020B0604020202020204" pitchFamily="34" charset="0"/>
              <a:buChar char="•"/>
            </a:pPr>
            <a:r>
              <a:rPr lang="en-GB" b="1" dirty="0" smtClean="0"/>
              <a:t>Back End :- </a:t>
            </a:r>
          </a:p>
          <a:p>
            <a:pPr marL="800100" lvl="1" indent="-342900">
              <a:buFont typeface="Arial" panose="020B0604020202020204" pitchFamily="34" charset="0"/>
              <a:buChar char="•"/>
            </a:pPr>
            <a:r>
              <a:rPr lang="en-GB" dirty="0" smtClean="0"/>
              <a:t>Implemented using various Java based APIs</a:t>
            </a:r>
          </a:p>
          <a:p>
            <a:pPr marL="800100" lvl="1" indent="-342900">
              <a:buFont typeface="Arial" panose="020B0604020202020204" pitchFamily="34" charset="0"/>
              <a:buChar char="•"/>
            </a:pPr>
            <a:r>
              <a:rPr lang="en-IN" dirty="0"/>
              <a:t>JDBC: - Java Database Connectivity (JDBC</a:t>
            </a:r>
            <a:r>
              <a:rPr lang="en-IN" dirty="0" smtClean="0"/>
              <a:t>) </a:t>
            </a:r>
            <a:r>
              <a:rPr lang="en-IN" dirty="0"/>
              <a:t>is a Java-based data access technology used for Java database </a:t>
            </a:r>
            <a:r>
              <a:rPr lang="en-IN" dirty="0" smtClean="0"/>
              <a:t>connectivity.</a:t>
            </a:r>
          </a:p>
          <a:p>
            <a:pPr marL="800100" lvl="1" indent="-342900">
              <a:buFont typeface="Arial" panose="020B0604020202020204" pitchFamily="34" charset="0"/>
              <a:buChar char="•"/>
            </a:pPr>
            <a:r>
              <a:rPr lang="en-IN" dirty="0"/>
              <a:t>Servlets: - A Jakarta Servlet is a Java software component that extends the capabilities of a </a:t>
            </a:r>
            <a:r>
              <a:rPr lang="en-IN" dirty="0" smtClean="0"/>
              <a:t>server.</a:t>
            </a:r>
            <a:endParaRPr lang="en-GB" dirty="0" smtClean="0"/>
          </a:p>
          <a:p>
            <a:pPr marL="800100" lvl="1" indent="-342900">
              <a:buFont typeface="Arial" panose="020B0604020202020204" pitchFamily="34" charset="0"/>
              <a:buChar char="•"/>
            </a:pPr>
            <a:r>
              <a:rPr lang="en-GB" dirty="0" smtClean="0"/>
              <a:t>Database is managed using MySQL</a:t>
            </a:r>
            <a:endParaRPr lang="en-GB" dirty="0"/>
          </a:p>
          <a:p>
            <a:pPr marL="800100" lvl="1" indent="-342900">
              <a:buFont typeface="Arial" panose="020B0604020202020204" pitchFamily="34" charset="0"/>
              <a:buChar char="•"/>
            </a:pPr>
            <a:endParaRPr lang="en-GB"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03800" y="1323109"/>
            <a:ext cx="7030500" cy="3208541"/>
          </a:xfrm>
        </p:spPr>
        <p:txBody>
          <a:bodyPr/>
          <a:lstStyle/>
          <a:p>
            <a:pPr>
              <a:buFont typeface="Arial" panose="020B0604020202020204" pitchFamily="34" charset="0"/>
              <a:buChar char="•"/>
            </a:pPr>
            <a:r>
              <a:rPr lang="en-US" b="1" dirty="0" smtClean="0"/>
              <a:t>Front End:-</a:t>
            </a:r>
          </a:p>
          <a:p>
            <a:pPr lvl="1">
              <a:buFont typeface="Arial" panose="020B0604020202020204" pitchFamily="34" charset="0"/>
              <a:buChar char="•"/>
            </a:pPr>
            <a:r>
              <a:rPr lang="en-US" dirty="0" smtClean="0"/>
              <a:t>ReactJS:-</a:t>
            </a:r>
            <a:r>
              <a:rPr lang="en-US" dirty="0"/>
              <a:t>React is a JavaScript-based UI development library. Facebook and an open-source developer community run it</a:t>
            </a:r>
            <a:r>
              <a:rPr lang="en-US" dirty="0" smtClean="0"/>
              <a:t>.</a:t>
            </a:r>
          </a:p>
          <a:p>
            <a:pPr lvl="1">
              <a:buFont typeface="Arial" panose="020B0604020202020204" pitchFamily="34" charset="0"/>
              <a:buChar char="•"/>
            </a:pPr>
            <a:r>
              <a:rPr lang="en-US" dirty="0" smtClean="0"/>
              <a:t>Flask:-</a:t>
            </a:r>
            <a:r>
              <a:rPr lang="en-IN" dirty="0"/>
              <a:t> Flask is a micro web framework written in Python</a:t>
            </a:r>
          </a:p>
        </p:txBody>
      </p:sp>
    </p:spTree>
    <p:extLst>
      <p:ext uri="{BB962C8B-B14F-4D97-AF65-F5344CB8AC3E}">
        <p14:creationId xmlns:p14="http://schemas.microsoft.com/office/powerpoint/2010/main" val="2786245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36</TotalTime>
  <Words>668</Words>
  <Application>Microsoft Office PowerPoint</Application>
  <PresentationFormat>On-screen Show (16:9)</PresentationFormat>
  <Paragraphs>50</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Wingdings 3</vt:lpstr>
      <vt:lpstr>Times New Roman</vt:lpstr>
      <vt:lpstr>SimSun</vt:lpstr>
      <vt:lpstr>Ion</vt:lpstr>
      <vt:lpstr>AI ENABLED FINTECH B2B INVOICE MANGAEMENT </vt:lpstr>
      <vt:lpstr>ABSTRACT</vt:lpstr>
      <vt:lpstr>INTRODUCTION  </vt:lpstr>
      <vt:lpstr> </vt:lpstr>
      <vt:lpstr>CERTIFICATION</vt:lpstr>
      <vt:lpstr>CONCEPTS</vt:lpstr>
      <vt:lpstr>IMPLEMENTATION  </vt:lpstr>
      <vt:lpstr>PowerPoint Presentation</vt:lpstr>
      <vt:lpstr>PowerPoint Presentation</vt:lpstr>
      <vt:lpstr>Project Diagram:- (Client Server Architecture)</vt:lpstr>
      <vt:lpstr>FINAL PROJECT</vt:lpstr>
      <vt:lpstr>LIMITATIONS </vt:lpstr>
      <vt:lpstr>FUTURE WORK</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ENABLED FINTECH B2B INVOICE MANGAEMENT”  Submitted to KIIT Deemed to be University IN PARTIAL FULFILMENT OF THE REQUIREMENT FOR THE AWARD OF  BACHELOR’S DEGREE IN  INFORMATION TECHNOLOGY BY AYUSH KUMAR	1906018</dc:title>
  <dc:creator/>
  <cp:lastModifiedBy>Microsoft account</cp:lastModifiedBy>
  <cp:revision>9</cp:revision>
  <dcterms:created xsi:type="dcterms:W3CDTF">2022-10-29T11:48:56Z</dcterms:created>
  <dcterms:modified xsi:type="dcterms:W3CDTF">2022-11-11T10:49:29Z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0551BB9DCF564B3CBAB8AA2A0742A8E1</vt:lpwstr>
  </property>
  <property fmtid="{D5CDD505-2E9C-101B-9397-08002B2CF9AE}" pid="3" name="KSOProductBuildVer">
    <vt:lpwstr>1033-11.2.0.11380</vt:lpwstr>
  </property>
</Properties>
</file>