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59675" cx="10080625"/>
  <p:notesSz cy="10691800" cx="7559675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 txBox="1"/>
          <p:nvPr>
            <p:ph idx="3" type="hdr"/>
          </p:nvPr>
        </p:nvSpPr>
        <p:spPr>
          <a:xfrm>
            <a:off y="0" x="0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y="0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10156825" x="0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10156825" x="4278312"/>
            <a:ext cy="533399" cx="32797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7" name="Shape 57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>
            <a:off y="812800" x="1106487"/>
            <a:ext cy="4008436" cx="53451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3" name="Shape 73"/>
          <p:cNvSpPr txBox="1"/>
          <p:nvPr/>
        </p:nvSpPr>
        <p:spPr>
          <a:xfrm>
            <a:off y="5078412" x="755650"/>
            <a:ext cy="4811712" cx="604837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5078412" x="755650"/>
            <a:ext cy="4810124" cx="6046787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y="812800" x="1106487"/>
            <a:ext cy="4006850" cx="53435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768475" x="503237"/>
            <a:ext cy="4383087" cx="8867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886575" x="7227886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01625" x="503237"/>
            <a:ext cy="1262062" cx="90709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68475" x="503237"/>
            <a:ext cy="4383087" cx="8867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baseline="0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baseline="0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baseline="0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886575" x="7227886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01625" x="503237"/>
            <a:ext cy="1260474" cx="90693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0" sz="4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768475" x="503237"/>
            <a:ext cy="4383087" cx="8867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285750" marL="74295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228600" marL="114300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228600" marL="160020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228600" marL="20574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228600" marL="25146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228600" marL="29718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228600" marL="34290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228600" marL="38862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886575" x="503237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886575" x="3448050"/>
            <a:ext cy="519112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886575" x="7227886"/>
            <a:ext cy="519112" cx="23463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93000"/>
              </a:lnSpc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1792286" x="350837"/>
            <a:ext cy="4337049" cx="43275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" name="Shape 28"/>
          <p:cNvSpPr/>
          <p:nvPr/>
        </p:nvSpPr>
        <p:spPr>
          <a:xfrm>
            <a:off y="1798636" x="5364162"/>
            <a:ext cy="4327525" cx="4327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9" name="Shape 29"/>
          <p:cNvSpPr txBox="1"/>
          <p:nvPr/>
        </p:nvSpPr>
        <p:spPr>
          <a:xfrm>
            <a:off y="6758125" x="503225"/>
            <a:ext cy="649199" cx="9201599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/>
              <a:t>[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Ref: P. Purkait and B. Chanda</a:t>
            </a:r>
            <a:r>
              <a:rPr sz="1800" lang="en-US"/>
              <a:t>.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1800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mural image restoration</a:t>
            </a:r>
            <a:r>
              <a:rPr sz="1800" lang="en-US"/>
              <a:t>. </a:t>
            </a:r>
            <a:r>
              <a:rPr strike="noStrike" u="none" b="0" cap="none" baseline="0" sz="18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ICVGIP, 2012 ]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1249350" x="781050"/>
            <a:ext cy="426899" cx="3634500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/>
              <a:t>Current State: </a:t>
            </a:r>
            <a:r>
              <a:rPr b="1" sz="2400" lang="en-US" i="1"/>
              <a:t>Distorted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197200" x="5769627"/>
            <a:ext cy="426899" cx="3935099"/>
          </a:xfrm>
          <a:prstGeom prst="rect">
            <a:avLst/>
          </a:prstGeom>
          <a:noFill/>
          <a:ln>
            <a:noFill/>
          </a:ln>
        </p:spPr>
        <p:txBody>
          <a:bodyPr bIns="45000" rIns="90000" lIns="90000" tIns="60875" anchor="t" anchorCtr="0">
            <a:noAutofit/>
          </a:bodyPr>
          <a:lstStyle/>
          <a:p>
            <a:pPr algn="l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/>
              <a:t>Digital Version: </a:t>
            </a:r>
            <a:r>
              <a:rPr b="1" sz="2400" lang="en-US" i="1"/>
              <a:t>Restored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73450" x="503250"/>
            <a:ext cy="649199" cx="903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400" lang="en-US"/>
              <a:t>Digital Restoration of Art and Paintings</a:t>
            </a:r>
          </a:p>
        </p:txBody>
      </p:sp>
      <p:sp>
        <p:nvSpPr>
          <p:cNvPr id="33" name="Shape 33"/>
          <p:cNvSpPr/>
          <p:nvPr/>
        </p:nvSpPr>
        <p:spPr>
          <a:xfrm>
            <a:off y="3591175" x="4815750"/>
            <a:ext cy="426899" cx="4277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" name="Shape 34"/>
          <p:cNvSpPr txBox="1"/>
          <p:nvPr/>
        </p:nvSpPr>
        <p:spPr>
          <a:xfrm rot="5400000">
            <a:off y="3668600" x="3062250"/>
            <a:ext cy="426899" cx="39699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-US"/>
              <a:t>Automated        Techniques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149225" x="350825"/>
            <a:ext cy="1262100" cx="9438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00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400" lang="en-US"/>
              <a:t>Use Case: How can “Aam Aadmi” Benefit?</a:t>
            </a:r>
          </a:p>
        </p:txBody>
      </p:sp>
      <p:sp>
        <p:nvSpPr>
          <p:cNvPr id="42" name="Shape 42"/>
          <p:cNvSpPr/>
          <p:nvPr/>
        </p:nvSpPr>
        <p:spPr>
          <a:xfrm>
            <a:off y="1371600" x="2103436"/>
            <a:ext cy="5851524" cx="60356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49225" x="503237"/>
            <a:ext cy="1262100" cx="9071099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00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400" lang="en-US"/>
              <a:t>Mobile Phone as Restoring Lens !</a:t>
            </a:r>
          </a:p>
        </p:txBody>
      </p:sp>
      <p:sp>
        <p:nvSpPr>
          <p:cNvPr id="50" name="Shape 50"/>
          <p:cNvSpPr/>
          <p:nvPr/>
        </p:nvSpPr>
        <p:spPr>
          <a:xfrm>
            <a:off y="1468424" x="457200"/>
            <a:ext cy="4327525" cx="41950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" name="Shape 51"/>
          <p:cNvSpPr/>
          <p:nvPr/>
        </p:nvSpPr>
        <p:spPr>
          <a:xfrm>
            <a:off y="1798636" x="5364162"/>
            <a:ext cy="4327525" cx="4327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cxnSp>
        <p:nvCxnSpPr>
          <p:cNvPr id="52" name="Shape 52"/>
          <p:cNvCxnSpPr/>
          <p:nvPr/>
        </p:nvCxnSpPr>
        <p:spPr>
          <a:xfrm rot="10800000" flipH="1">
            <a:off y="1793824" x="2221750"/>
            <a:ext cy="2279100" cx="315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/>
          <p:nvPr/>
        </p:nvCxnSpPr>
        <p:spPr>
          <a:xfrm>
            <a:off y="4684375" x="2351450"/>
            <a:ext cy="1445399" cx="302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54" name="Shape 54"/>
          <p:cNvCxnSpPr/>
          <p:nvPr/>
        </p:nvCxnSpPr>
        <p:spPr>
          <a:xfrm>
            <a:off y="-21900" x="1406500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1625" x="503237"/>
            <a:ext cy="1262062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00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400" lang="en-US"/>
              <a:t>Realistic views </a:t>
            </a:r>
            <a:r>
              <a:rPr strike="noStrike" u="none" b="1" cap="none" baseline="0" sz="3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sz="3400" lang="en-US"/>
              <a:t>different</a:t>
            </a:r>
            <a:r>
              <a:rPr strike="noStrike" u="none" b="1" cap="none" baseline="0" sz="3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angles</a:t>
            </a:r>
          </a:p>
        </p:txBody>
      </p:sp>
      <p:sp>
        <p:nvSpPr>
          <p:cNvPr id="62" name="Shape 62"/>
          <p:cNvSpPr/>
          <p:nvPr/>
        </p:nvSpPr>
        <p:spPr>
          <a:xfrm>
            <a:off y="2020886" x="503237"/>
            <a:ext cy="3832224" cx="42719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y="2036761" x="4913312"/>
            <a:ext cy="3814762" cx="494188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301625" x="503237"/>
            <a:ext cy="1262062" cx="9070974"/>
          </a:xfrm>
          <a:prstGeom prst="rect">
            <a:avLst/>
          </a:prstGeom>
          <a:noFill/>
          <a:ln>
            <a:noFill/>
          </a:ln>
        </p:spPr>
        <p:txBody>
          <a:bodyPr bIns="0" rIns="0" lIns="0" tIns="38800" anchor="ctr" anchorCtr="0">
            <a:noAutofit/>
          </a:bodyPr>
          <a:lstStyle/>
          <a:p>
            <a:pPr algn="ctr" rtl="0" lvl="0" marR="0" indent="0" mar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400" lang="en-US"/>
              <a:t>Demo</a:t>
            </a:r>
            <a:r>
              <a:rPr strike="noStrike" u="none" b="1" cap="none" baseline="0" sz="3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video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