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3" r:id="rId3"/>
  </p:sldMasterIdLst>
  <p:notesMasterIdLst>
    <p:notesMasterId r:id="rId34"/>
  </p:notesMasterIdLst>
  <p:handoutMasterIdLst>
    <p:handoutMasterId r:id="rId35"/>
  </p:handoutMasterIdLst>
  <p:sldIdLst>
    <p:sldId id="1015" r:id="rId4"/>
    <p:sldId id="1018" r:id="rId5"/>
    <p:sldId id="1026" r:id="rId6"/>
    <p:sldId id="1088" r:id="rId7"/>
    <p:sldId id="1089" r:id="rId8"/>
    <p:sldId id="1030" r:id="rId9"/>
    <p:sldId id="1090" r:id="rId10"/>
    <p:sldId id="1032" r:id="rId11"/>
    <p:sldId id="1031" r:id="rId12"/>
    <p:sldId id="1051" r:id="rId13"/>
    <p:sldId id="1052" r:id="rId14"/>
    <p:sldId id="1053" r:id="rId15"/>
    <p:sldId id="1054" r:id="rId16"/>
    <p:sldId id="1071" r:id="rId17"/>
    <p:sldId id="1033" r:id="rId18"/>
    <p:sldId id="1035" r:id="rId19"/>
    <p:sldId id="1036" r:id="rId20"/>
    <p:sldId id="1037" r:id="rId21"/>
    <p:sldId id="1038" r:id="rId22"/>
    <p:sldId id="1039" r:id="rId23"/>
    <p:sldId id="1040" r:id="rId24"/>
    <p:sldId id="1042" r:id="rId25"/>
    <p:sldId id="1043" r:id="rId26"/>
    <p:sldId id="1091" r:id="rId27"/>
    <p:sldId id="1045" r:id="rId28"/>
    <p:sldId id="1029" r:id="rId29"/>
    <p:sldId id="1048" r:id="rId30"/>
    <p:sldId id="1050" r:id="rId31"/>
    <p:sldId id="1092" r:id="rId32"/>
    <p:sldId id="428" r:id="rId33"/>
  </p:sldIdLst>
  <p:sldSz cx="9144000" cy="6858000" type="screen4x3"/>
  <p:notesSz cx="7103745" cy="1023429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E171933-4619-4E11-9A3F-F7608DF75F80}">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8387" autoAdjust="0"/>
  </p:normalViewPr>
  <p:slideViewPr>
    <p:cSldViewPr>
      <p:cViewPr varScale="1">
        <p:scale>
          <a:sx n="64" d="100"/>
          <a:sy n="64" d="100"/>
        </p:scale>
        <p:origin x="1060" y="36"/>
      </p:cViewPr>
      <p:guideLst>
        <p:guide orient="horz" pos="2164"/>
        <p:guide pos="2902"/>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928"/>
        <p:guide pos="2150"/>
        <p:guide orient="horz" pos="3229"/>
        <p:guide pos="22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panose="020B0604020202020204" pitchFamily="34" charset="0"/>
                <a:cs typeface="Arial" panose="020B0604020202020204" pitchFamily="34" charset="0"/>
              </a:defRPr>
            </a:lvl1pPr>
          </a:lstStyle>
          <a:p>
            <a:pPr>
              <a:defRPr/>
            </a:pPr>
            <a:fld id="{4EB745A5-3952-4467-A039-FB9EA0AFC76E}" type="datetimeFigureOut">
              <a:rPr lang="en-US"/>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panose="020B0604020202020204" pitchFamily="34" charset="0"/>
                <a:cs typeface="Arial" panose="020B0604020202020204" pitchFamily="34" charset="0"/>
              </a:defRPr>
            </a:lvl1pPr>
          </a:lstStyle>
          <a:p>
            <a:pPr>
              <a:defRPr/>
            </a:pPr>
            <a:fld id="{2BAE9AA9-BB6B-4AF6-9F4B-D9B5067D11B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endParaRPr lang="en-US"/>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endParaRPr lang="en-US"/>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Sp="0">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hangingPunct="1">
              <a:defRPr/>
            </a:pPr>
            <a:endParaRPr lang="en-US" sz="18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endParaRPr lang="en-US"/>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anose="03060802040406070304" pitchFamily="66" charset="0"/>
              </a:defRPr>
            </a:lvl1pPr>
          </a:lstStyle>
          <a:p>
            <a:r>
              <a:rPr lang="en-US" dirty="0"/>
              <a:t>Click to edit Master title style</a:t>
            </a:r>
            <a:endParaRPr lang="en-US" dirty="0"/>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endParaRPr lang="en-US" dirty="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endParaRPr lang="en-US"/>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endParaRPr lang="en-US"/>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ln>
        </p:spPr>
        <p:txBody>
          <a:bodyPr vert="horz" wrap="square" lIns="45720" tIns="45720" rIns="45720" bIns="45720" numCol="1" anchor="ctr" anchorCtr="0" compatLnSpc="1"/>
          <a:lstStyle/>
          <a:p>
            <a:pPr lvl="0"/>
            <a:r>
              <a:rPr lang="en-US"/>
              <a:t>Click to edit Master title style</a:t>
            </a:r>
            <a:endParaRPr lang="en-US"/>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500">
        <p:wipe/>
      </p:transition>
    </mc:Choice>
    <mc:Fallback>
      <p:transition>
        <p:wipe/>
      </p:transition>
    </mc:Fallback>
  </mc:AlternateContent>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anose="020B0503020102020204" pitchFamily="34" charset="0"/>
        </a:defRPr>
      </a:lvl2pPr>
      <a:lvl3pPr algn="l" rtl="0" eaLnBrk="0" fontAlgn="base" hangingPunct="0">
        <a:spcBef>
          <a:spcPct val="0"/>
        </a:spcBef>
        <a:spcAft>
          <a:spcPct val="0"/>
        </a:spcAft>
        <a:defRPr sz="4600" b="1">
          <a:solidFill>
            <a:srgbClr val="FFD03B"/>
          </a:solidFill>
          <a:latin typeface="Franklin Gothic Book" panose="020B0503020102020204" pitchFamily="34" charset="0"/>
        </a:defRPr>
      </a:lvl3pPr>
      <a:lvl4pPr algn="l" rtl="0" eaLnBrk="0" fontAlgn="base" hangingPunct="0">
        <a:spcBef>
          <a:spcPct val="0"/>
        </a:spcBef>
        <a:spcAft>
          <a:spcPct val="0"/>
        </a:spcAft>
        <a:defRPr sz="4600" b="1">
          <a:solidFill>
            <a:srgbClr val="FFD03B"/>
          </a:solidFill>
          <a:latin typeface="Franklin Gothic Book" panose="020B0503020102020204" pitchFamily="34" charset="0"/>
        </a:defRPr>
      </a:lvl4pPr>
      <a:lvl5pPr algn="l" rtl="0" eaLnBrk="0" fontAlgn="base" hangingPunct="0">
        <a:spcBef>
          <a:spcPct val="0"/>
        </a:spcBef>
        <a:spcAft>
          <a:spcPct val="0"/>
        </a:spcAft>
        <a:defRPr sz="4600" b="1">
          <a:solidFill>
            <a:srgbClr val="FFD03B"/>
          </a:solidFill>
          <a:latin typeface="Franklin Gothic Book" panose="020B0503020102020204" pitchFamily="34" charset="0"/>
        </a:defRPr>
      </a:lvl5pPr>
      <a:lvl6pPr marL="457200" algn="l" rtl="0" fontAlgn="base">
        <a:spcBef>
          <a:spcPct val="0"/>
        </a:spcBef>
        <a:spcAft>
          <a:spcPct val="0"/>
        </a:spcAft>
        <a:defRPr sz="4600">
          <a:solidFill>
            <a:srgbClr val="FFD03B"/>
          </a:solidFill>
          <a:latin typeface="Franklin Gothic Book" panose="020B0503020102020204" pitchFamily="34" charset="0"/>
        </a:defRPr>
      </a:lvl6pPr>
      <a:lvl7pPr marL="914400" algn="l" rtl="0" fontAlgn="base">
        <a:spcBef>
          <a:spcPct val="0"/>
        </a:spcBef>
        <a:spcAft>
          <a:spcPct val="0"/>
        </a:spcAft>
        <a:defRPr sz="4600">
          <a:solidFill>
            <a:srgbClr val="FFD03B"/>
          </a:solidFill>
          <a:latin typeface="Franklin Gothic Book" panose="020B0503020102020204" pitchFamily="34" charset="0"/>
        </a:defRPr>
      </a:lvl7pPr>
      <a:lvl8pPr marL="1371600" algn="l" rtl="0" fontAlgn="base">
        <a:spcBef>
          <a:spcPct val="0"/>
        </a:spcBef>
        <a:spcAft>
          <a:spcPct val="0"/>
        </a:spcAft>
        <a:defRPr sz="4600">
          <a:solidFill>
            <a:srgbClr val="FFD03B"/>
          </a:solidFill>
          <a:latin typeface="Franklin Gothic Book" panose="020B0503020102020204" pitchFamily="34" charset="0"/>
        </a:defRPr>
      </a:lvl8pPr>
      <a:lvl9pPr marL="1828800" algn="l" rtl="0" fontAlgn="base">
        <a:spcBef>
          <a:spcPct val="0"/>
        </a:spcBef>
        <a:spcAft>
          <a:spcPct val="0"/>
        </a:spcAft>
        <a:defRPr sz="4600">
          <a:solidFill>
            <a:srgbClr val="FFD03B"/>
          </a:solidFill>
          <a:latin typeface="Franklin Gothic Book" panose="020B0503020102020204" pitchFamily="34" charset="0"/>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a:defRPr/>
            </a:pPr>
            <a:fld id="{F5CA11FA-81BA-4E1A-93CB-0E664232FF38}"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pPr>
              <a:defRPr/>
            </a:pPr>
            <a:fld id="{EBEF9D66-6EF7-4BF9-A9BC-950B47BDAD7D}" type="slidenum">
              <a:rPr lang="en-US"/>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mc:AlternateContent xmlns:mc="http://schemas.openxmlformats.org/markup-compatibility/2006">
    <mc:Choice xmlns:p14="http://schemas.microsoft.com/office/powerpoint/2010/main" Requires="p14">
      <p:transition p14:dur="500">
        <p:wipe/>
      </p:transition>
    </mc:Choice>
    <mc:Fallback>
      <p:transition>
        <p:wipe/>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4" y="0"/>
            <a:ext cx="9144000" cy="6858000"/>
          </a:xfrm>
          <a:prstGeom prst="rect">
            <a:avLst/>
          </a:prstGeom>
          <a:solidFill>
            <a:srgbClr val="2F71A2"/>
          </a:solidFill>
          <a:ln w="25400" cap="flat" cmpd="sng" algn="ctr">
            <a:noFill/>
            <a:prstDash val="solid"/>
          </a:ln>
          <a:effectLst/>
        </p:spPr>
        <p:txBody>
          <a:bodyPr anchor="t"/>
          <a:lstStyle/>
          <a:p>
            <a:pPr marL="514350" indent="-514350" algn="ctr" eaLnBrk="1" hangingPunct="1"/>
            <a:endParaRPr lang="en-US" sz="3200" dirty="0">
              <a:solidFill>
                <a:srgbClr val="FF0000"/>
              </a:solidFill>
              <a:latin typeface="Calibri" panose="020F0502020204030204" pitchFamily="34" charset="0"/>
              <a:ea typeface="Verdana" panose="020B0604030504040204" pitchFamily="34" charset="0"/>
              <a:cs typeface="Calibri" panose="020F0502020204030204" pitchFamily="34" charset="0"/>
            </a:endParaRPr>
          </a:p>
          <a:p>
            <a:pPr marL="514350" indent="-514350" algn="ctr" eaLnBrk="1" hangingPunct="1"/>
            <a:r>
              <a:rPr lang="en-US" sz="3200" dirty="0">
                <a:solidFill>
                  <a:schemeClr val="accent1">
                    <a:lumMod val="20000"/>
                    <a:lumOff val="80000"/>
                  </a:schemeClr>
                </a:solidFill>
                <a:latin typeface="Calibri" panose="020F0502020204030204" pitchFamily="34" charset="0"/>
                <a:ea typeface="Verdana" panose="020B0604030504040204" pitchFamily="34" charset="0"/>
                <a:cs typeface="Calibri" panose="020F0502020204030204" pitchFamily="34" charset="0"/>
                <a:sym typeface="+mn-ea"/>
              </a:rPr>
              <a:t>Project Work </a:t>
            </a:r>
            <a:r>
              <a:rPr lang="en-IN" altLang="en-US" sz="3200" dirty="0">
                <a:solidFill>
                  <a:schemeClr val="accent1">
                    <a:lumMod val="20000"/>
                    <a:lumOff val="80000"/>
                  </a:schemeClr>
                </a:solidFill>
                <a:latin typeface="Calibri" panose="020F0502020204030204" pitchFamily="34" charset="0"/>
                <a:ea typeface="Verdana" panose="020B0604030504040204" pitchFamily="34" charset="0"/>
                <a:cs typeface="Calibri" panose="020F0502020204030204" pitchFamily="34" charset="0"/>
                <a:sym typeface="+mn-ea"/>
              </a:rPr>
              <a:t>External</a:t>
            </a:r>
            <a:r>
              <a:rPr lang="en-US" sz="3200" dirty="0">
                <a:solidFill>
                  <a:schemeClr val="accent1">
                    <a:lumMod val="20000"/>
                    <a:lumOff val="80000"/>
                  </a:schemeClr>
                </a:solidFill>
                <a:latin typeface="Calibri" panose="020F0502020204030204" pitchFamily="34" charset="0"/>
                <a:ea typeface="Verdana" panose="020B0604030504040204" pitchFamily="34" charset="0"/>
                <a:cs typeface="Calibri" panose="020F0502020204030204" pitchFamily="34" charset="0"/>
                <a:sym typeface="+mn-ea"/>
              </a:rPr>
              <a:t> Review</a:t>
            </a:r>
            <a:endParaRPr lang="en-US" sz="3200" dirty="0">
              <a:solidFill>
                <a:schemeClr val="accent1">
                  <a:lumMod val="20000"/>
                  <a:lumOff val="80000"/>
                </a:schemeClr>
              </a:solidFill>
              <a:latin typeface="Calibri" panose="020F0502020204030204" pitchFamily="34" charset="0"/>
              <a:ea typeface="Verdana" panose="020B0604030504040204" pitchFamily="34" charset="0"/>
              <a:cs typeface="Calibri" panose="020F0502020204030204" pitchFamily="34" charset="0"/>
              <a:sym typeface="+mn-ea"/>
            </a:endParaRPr>
          </a:p>
          <a:p>
            <a:pPr marL="514350" indent="-514350" algn="ctr" eaLnBrk="1" hangingPunct="1"/>
            <a:r>
              <a:rPr lang="en-IN" altLang="en-US" sz="3200" dirty="0">
                <a:solidFill>
                  <a:schemeClr val="accent1">
                    <a:lumMod val="20000"/>
                    <a:lumOff val="80000"/>
                  </a:schemeClr>
                </a:solidFill>
                <a:latin typeface="Calibri" panose="020F0502020204030204" pitchFamily="34" charset="0"/>
                <a:ea typeface="Verdana" panose="020B0604030504040204" pitchFamily="34" charset="0"/>
                <a:cs typeface="Calibri" panose="020F0502020204030204" pitchFamily="34" charset="0"/>
              </a:rPr>
              <a:t>Prediction Of Lung Disease(Pneumonia) Using Deep Learning</a:t>
            </a:r>
            <a:endParaRPr lang="en-US" sz="3200" dirty="0">
              <a:solidFill>
                <a:srgbClr val="FF0000"/>
              </a:solidFill>
              <a:latin typeface="Calibri" panose="020F0502020204030204" pitchFamily="34" charset="0"/>
              <a:ea typeface="Verdana" panose="020B0604030504040204" pitchFamily="34" charset="0"/>
              <a:cs typeface="Calibri" panose="020F0502020204030204" pitchFamily="34" charset="0"/>
            </a:endParaRPr>
          </a:p>
        </p:txBody>
      </p:sp>
      <p:sp>
        <p:nvSpPr>
          <p:cNvPr id="6" name="Rectangle 3"/>
          <p:cNvSpPr>
            <a:spLocks noChangeArrowheads="1"/>
          </p:cNvSpPr>
          <p:nvPr/>
        </p:nvSpPr>
        <p:spPr bwMode="auto">
          <a:xfrm>
            <a:off x="304800" y="2600513"/>
            <a:ext cx="5029200" cy="1722120"/>
          </a:xfrm>
          <a:prstGeom prst="rect">
            <a:avLst/>
          </a:prstGeom>
          <a:noFill/>
          <a:ln w="9525">
            <a:noFill/>
            <a:miter lim="800000"/>
          </a:ln>
        </p:spPr>
        <p:txBody>
          <a:bodyPr wrap="square">
            <a:spAutoFit/>
          </a:bodyPr>
          <a:lstStyle/>
          <a:p>
            <a:pPr marL="514350" indent="-514350" eaLnBrk="1" hangingPunct="1"/>
            <a:r>
              <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rPr>
              <a:t>Team Members:</a:t>
            </a:r>
            <a:endPar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eaLnBrk="1" hangingPunct="1"/>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A.T.V Satya Sai Rohit</a:t>
            </a:r>
            <a:r>
              <a:rPr 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 16951A05</a:t>
            </a:r>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M4</a:t>
            </a:r>
            <a:endParaRPr 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eaLnBrk="1" hangingPunct="1"/>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K. Vinay Kumar</a:t>
            </a:r>
            <a:r>
              <a:rPr 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 16951A05</a:t>
            </a:r>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N7</a:t>
            </a:r>
            <a:endParaRPr 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eaLnBrk="1" hangingPunct="1"/>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T. Chandana</a:t>
            </a:r>
            <a:r>
              <a:rPr 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 16951A05</a:t>
            </a:r>
            <a:r>
              <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rPr>
              <a:t>K1</a:t>
            </a:r>
            <a:endParaRPr lang="en-IN" altLang="en-US" sz="26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p:txBody>
      </p:sp>
      <p:pic>
        <p:nvPicPr>
          <p:cNvPr id="8" name="Picture 9" descr="iarelogo.JPG"/>
          <p:cNvPicPr>
            <a:picLocks noChangeAspect="1"/>
          </p:cNvPicPr>
          <p:nvPr/>
        </p:nvPicPr>
        <p:blipFill>
          <a:blip r:embed="rId1"/>
          <a:srcRect/>
          <a:stretch>
            <a:fillRect/>
          </a:stretch>
        </p:blipFill>
        <p:spPr bwMode="auto">
          <a:xfrm>
            <a:off x="634409" y="4767066"/>
            <a:ext cx="1343176" cy="1479420"/>
          </a:xfrm>
          <a:prstGeom prst="rect">
            <a:avLst/>
          </a:prstGeom>
          <a:noFill/>
          <a:ln w="9525">
            <a:noFill/>
            <a:miter lim="800000"/>
            <a:headEnd/>
            <a:tailEnd/>
          </a:ln>
        </p:spPr>
      </p:pic>
      <p:sp>
        <p:nvSpPr>
          <p:cNvPr id="3" name="Rectangle 2"/>
          <p:cNvSpPr/>
          <p:nvPr/>
        </p:nvSpPr>
        <p:spPr>
          <a:xfrm>
            <a:off x="2105176" y="4672787"/>
            <a:ext cx="6886424" cy="1815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lang="en-US" sz="2800" b="1" dirty="0">
                <a:solidFill>
                  <a:schemeClr val="accent2">
                    <a:lumMod val="60000"/>
                    <a:lumOff val="40000"/>
                  </a:schemeClr>
                </a:solidFill>
                <a:latin typeface="Calibri" panose="020F0502020204030204" pitchFamily="34" charset="0"/>
                <a:cs typeface="Calibri" panose="020F0502020204030204" pitchFamily="34" charset="0"/>
              </a:rPr>
              <a:t>Computer Science And Engineering</a:t>
            </a:r>
            <a:endParaRPr lang="en-US" sz="2800" b="1" dirty="0">
              <a:solidFill>
                <a:schemeClr val="accent2">
                  <a:lumMod val="60000"/>
                  <a:lumOff val="40000"/>
                </a:schemeClr>
              </a:solidFill>
              <a:latin typeface="Calibri" panose="020F0502020204030204" pitchFamily="34" charset="0"/>
              <a:cs typeface="Calibri" panose="020F0502020204030204" pitchFamily="34" charset="0"/>
            </a:endParaRPr>
          </a:p>
          <a:p>
            <a:pPr algn="ctr">
              <a:spcBef>
                <a:spcPts val="0"/>
              </a:spcBef>
              <a:spcAft>
                <a:spcPts val="0"/>
              </a:spcAft>
              <a:defRPr/>
            </a:pPr>
            <a:r>
              <a:rPr lang="en-US" sz="3200" b="1" dirty="0">
                <a:solidFill>
                  <a:srgbClr val="002060"/>
                </a:solidFill>
                <a:latin typeface="Calibri" panose="020F0502020204030204" pitchFamily="34" charset="0"/>
                <a:cs typeface="Calibri" panose="020F0502020204030204" pitchFamily="34" charset="0"/>
              </a:rPr>
              <a:t>Institute of Aeronautical Engineering</a:t>
            </a:r>
            <a:endParaRPr lang="en-US" sz="3200" b="1" dirty="0">
              <a:solidFill>
                <a:srgbClr val="002060"/>
              </a:solidFill>
              <a:latin typeface="Calibri" panose="020F0502020204030204" pitchFamily="34" charset="0"/>
              <a:cs typeface="Calibri" panose="020F0502020204030204" pitchFamily="34" charset="0"/>
            </a:endParaRPr>
          </a:p>
          <a:p>
            <a:pPr algn="ctr">
              <a:spcBef>
                <a:spcPts val="0"/>
              </a:spcBef>
              <a:spcAft>
                <a:spcPts val="0"/>
              </a:spcAft>
              <a:defRPr/>
            </a:pPr>
            <a:r>
              <a:rPr lang="en-US" sz="2000" b="1" dirty="0">
                <a:solidFill>
                  <a:srgbClr val="002060"/>
                </a:solidFill>
                <a:latin typeface="Calibri" panose="020F0502020204030204" pitchFamily="34" charset="0"/>
                <a:cs typeface="Calibri" panose="020F0502020204030204" pitchFamily="34" charset="0"/>
              </a:rPr>
              <a:t>(Autonomous)</a:t>
            </a:r>
            <a:endParaRPr lang="en-US" sz="2000" b="1" dirty="0">
              <a:solidFill>
                <a:srgbClr val="002060"/>
              </a:solidFill>
              <a:latin typeface="Calibri" panose="020F0502020204030204" pitchFamily="34" charset="0"/>
              <a:cs typeface="Calibri" panose="020F0502020204030204" pitchFamily="34" charset="0"/>
            </a:endParaRPr>
          </a:p>
          <a:p>
            <a:pPr algn="ctr">
              <a:spcBef>
                <a:spcPts val="0"/>
              </a:spcBef>
              <a:spcAft>
                <a:spcPts val="0"/>
              </a:spcAft>
              <a:defRPr/>
            </a:pPr>
            <a:r>
              <a:rPr lang="en-US" sz="2000" b="1" dirty="0">
                <a:solidFill>
                  <a:srgbClr val="002060"/>
                </a:solidFill>
                <a:latin typeface="Calibri" panose="020F0502020204030204" pitchFamily="34" charset="0"/>
                <a:cs typeface="Calibri" panose="020F0502020204030204" pitchFamily="34" charset="0"/>
              </a:rPr>
              <a:t>Dundigal, Hyderabad – 500043.</a:t>
            </a:r>
            <a:endParaRPr lang="en-US" sz="2000" b="1" dirty="0">
              <a:solidFill>
                <a:srgbClr val="002060"/>
              </a:solidFill>
              <a:latin typeface="Calibri" panose="020F0502020204030204" pitchFamily="34" charset="0"/>
              <a:cs typeface="Calibri" panose="020F0502020204030204" pitchFamily="34" charset="0"/>
            </a:endParaRPr>
          </a:p>
        </p:txBody>
      </p:sp>
      <p:sp>
        <p:nvSpPr>
          <p:cNvPr id="4" name="Rectangle 3"/>
          <p:cNvSpPr/>
          <p:nvPr/>
        </p:nvSpPr>
        <p:spPr>
          <a:xfrm>
            <a:off x="5334000" y="2743200"/>
            <a:ext cx="3581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eaLnBrk="1" hangingPunct="1"/>
            <a:r>
              <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rPr>
              <a:t>Supervisor: </a:t>
            </a:r>
            <a:endPar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eaLnBrk="1" hangingPunct="1"/>
            <a:r>
              <a:rPr lang="en-IN" alt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rPr>
              <a:t>B. Padmaja</a:t>
            </a:r>
            <a:endPar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endParaRPr>
          </a:p>
          <a:p>
            <a:pPr marL="514350" indent="-514350" eaLnBrk="1" hangingPunct="1"/>
            <a:r>
              <a:rPr lang="en-US" sz="2800" b="1" dirty="0">
                <a:solidFill>
                  <a:srgbClr val="FFC000"/>
                </a:solidFill>
                <a:latin typeface="Calibri" panose="020F0502020204030204" pitchFamily="34" charset="0"/>
                <a:ea typeface="Verdana" panose="020B0604030504040204" pitchFamily="34" charset="0"/>
                <a:cs typeface="Calibri" panose="020F0502020204030204" pitchFamily="34" charset="0"/>
              </a:rPr>
              <a:t>Professor of CSE</a:t>
            </a:r>
            <a:endParaRPr lang="en-US" sz="2800" dirty="0">
              <a:solidFill>
                <a:srgbClr val="FFC000"/>
              </a:solidFill>
              <a:latin typeface="Calibri" panose="020F0502020204030204" pitchFamily="34" charset="0"/>
              <a:ea typeface="Verdana" panose="020B0604030504040204" pitchFamily="34" charset="0"/>
              <a:cs typeface="Calibri" panose="020F0502020204030204" pitchFamily="34" charset="0"/>
            </a:endParaRPr>
          </a:p>
        </p:txBody>
      </p:sp>
      <p:sp>
        <p:nvSpPr>
          <p:cNvPr id="5" name="Rectangle 4"/>
          <p:cNvSpPr/>
          <p:nvPr/>
        </p:nvSpPr>
        <p:spPr>
          <a:xfrm>
            <a:off x="304800" y="228600"/>
            <a:ext cx="86106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1198880"/>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Max pooling layer is used to select the high-intensity values from the previously trained image. A visual representation of the working can be seen in </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below figure.</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pic>
        <p:nvPicPr>
          <p:cNvPr id="20" name="Picture 20" descr="Screenshot (1887)"/>
          <p:cNvPicPr>
            <a:picLocks noChangeAspect="1"/>
          </p:cNvPicPr>
          <p:nvPr/>
        </p:nvPicPr>
        <p:blipFill>
          <a:blip r:embed="rId2"/>
          <a:stretch>
            <a:fillRect/>
          </a:stretch>
        </p:blipFill>
        <p:spPr>
          <a:xfrm>
            <a:off x="942975" y="2606675"/>
            <a:ext cx="7445375" cy="2106295"/>
          </a:xfrm>
          <a:prstGeom prst="rect">
            <a:avLst/>
          </a:prstGeom>
        </p:spPr>
      </p:pic>
      <p:sp>
        <p:nvSpPr>
          <p:cNvPr id="4" name="Text Box 3"/>
          <p:cNvSpPr txBox="1"/>
          <p:nvPr/>
        </p:nvSpPr>
        <p:spPr>
          <a:xfrm>
            <a:off x="985520" y="4712970"/>
            <a:ext cx="7402830" cy="368300"/>
          </a:xfrm>
          <a:prstGeom prst="rect">
            <a:avLst/>
          </a:prstGeom>
          <a:noFill/>
        </p:spPr>
        <p:txBody>
          <a:bodyPr wrap="square" rtlCol="0">
            <a:spAutoFit/>
          </a:bodyPr>
          <a:p>
            <a:r>
              <a:rPr lang="en-IN" altLang="en-US">
                <a:solidFill>
                  <a:schemeClr val="bg1"/>
                </a:solidFill>
                <a:latin typeface="Times New Roman" panose="02020603050405020304" charset="0"/>
                <a:cs typeface="Times New Roman" panose="02020603050405020304" charset="0"/>
              </a:rPr>
              <a:t>[</a:t>
            </a:r>
            <a:r>
              <a:rPr lang="en-US">
                <a:solidFill>
                  <a:schemeClr val="bg1"/>
                </a:solidFill>
                <a:latin typeface="Times New Roman" panose="02020603050405020304" charset="0"/>
                <a:cs typeface="Times New Roman" panose="02020603050405020304" charset="0"/>
              </a:rPr>
              <a:t>Fig </a:t>
            </a:r>
            <a:r>
              <a:rPr lang="en-IN" altLang="en-US">
                <a:solidFill>
                  <a:schemeClr val="bg1"/>
                </a:solidFill>
                <a:latin typeface="Times New Roman" panose="02020603050405020304" charset="0"/>
                <a:cs typeface="Times New Roman" panose="02020603050405020304" charset="0"/>
              </a:rPr>
              <a:t>3.</a:t>
            </a:r>
            <a:r>
              <a:rPr lang="en-US">
                <a:solidFill>
                  <a:schemeClr val="bg1"/>
                </a:solidFill>
                <a:latin typeface="Times New Roman" panose="02020603050405020304" charset="0"/>
                <a:cs typeface="Times New Roman" panose="02020603050405020304" charset="0"/>
              </a:rPr>
              <a:t> A visual representation of convolution and max pool operations</a:t>
            </a:r>
            <a:r>
              <a:rPr lang="en-IN" altLang="en-US">
                <a:solidFill>
                  <a:schemeClr val="bg1"/>
                </a:solidFill>
                <a:latin typeface="Times New Roman" panose="02020603050405020304" charset="0"/>
                <a:cs typeface="Times New Roman" panose="02020603050405020304" charset="0"/>
              </a:rPr>
              <a:t>]</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513905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The first convolution operation is performed two times with input shape as (224,224,3) and the output resulting shape is of (224,224,64) .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next step in the model consisted of a max pool operation with input shape of (224,224,64) and resulting in an output shape of (112,112,64).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Then again two convolution operations are performed with input shape (112,112,64) and resulting output shape is in the order of (112,112,128).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second max pool operation is performed which resulted the output shape of (56,56,128) from an input of (112,112,128).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76948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Next again the model is further built by performing 3 convolution operations with a resultant output shape of (56,56,256)  when (56,56,128) is considered as input shape.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Then max pool operation is performed for the third time with input shape of the image (56,56,256) resulting in an output shape of (28,28,256).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There after three convolution operations are performed taking an input shape of (28,28,256) and resulting in an output shape of (28,28,512).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fourth max pool operation is performed with resulting shape of (14,14,512).</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382587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Then again 3 convolutions operations are performed with input shape (14,14,512) resulting in output shape (14,14,512). The last max pool operation is performed with resulting shape of (7,7,512).</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last layer is flatenned and dense layer should be added. Here softmax activation function should be used.</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This is all about the model involving accurate pre-trained neural networks.  The results and performance are discussed in the upcoming sections</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pic>
        <p:nvPicPr>
          <p:cNvPr id="19"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1054100"/>
            <a:ext cx="5697855" cy="5135880"/>
          </a:xfrm>
          <a:prstGeom prst="rect">
            <a:avLst/>
          </a:prstGeom>
        </p:spPr>
      </p:pic>
      <p:sp>
        <p:nvSpPr>
          <p:cNvPr id="4" name="Text Box 3"/>
          <p:cNvSpPr txBox="1"/>
          <p:nvPr/>
        </p:nvSpPr>
        <p:spPr>
          <a:xfrm>
            <a:off x="5807075" y="2886075"/>
            <a:ext cx="3157855" cy="645160"/>
          </a:xfrm>
          <a:prstGeom prst="rect">
            <a:avLst/>
          </a:prstGeom>
          <a:noFill/>
        </p:spPr>
        <p:txBody>
          <a:bodyPr wrap="square" rtlCol="0">
            <a:spAutoFit/>
          </a:bodyPr>
          <a:p>
            <a:pPr algn="ctr"/>
            <a:r>
              <a:rPr lang="en-IN" altLang="en-US">
                <a:solidFill>
                  <a:schemeClr val="bg1"/>
                </a:solidFill>
                <a:latin typeface="Times New Roman" panose="02020603050405020304" charset="0"/>
                <a:cs typeface="Times New Roman" panose="02020603050405020304" charset="0"/>
              </a:rPr>
              <a:t>Flow Chart For Proposed System</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ALGORITHM PROCEDURE</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974590"/>
          </a:xfrm>
          <a:prstGeom prst="rect">
            <a:avLst/>
          </a:prstGeom>
        </p:spPr>
        <p:txBody>
          <a:bodyPr wrap="square">
            <a:spAutoFit/>
          </a:bodyPr>
          <a:p>
            <a:pPr marL="457200" lvl="0" indent="-457200" algn="just" rtl="0">
              <a:spcBef>
                <a:spcPts val="0"/>
              </a:spcBef>
              <a:spcAft>
                <a:spcPts val="1600"/>
              </a:spcAft>
              <a:buFont typeface="+mj-lt"/>
              <a:buAutoNum type="arabicPeriod"/>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Importing the VGG 16 model and other necessary libraries from Keras should be done.</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images in the data set should be re sized  to [224,224] with 3 color channels.Then the training paths and testing paths along with validation paths are need to be set up.All the  training paths and validation paths should be provided and stored.</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All the  training paths and validation paths should be provided and stored.</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top layer of the imported VGG 16 should be removed and Pre-processing layer should be added to the front of VGG and the weight should be same as those to image net.</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ALGORITHM PROCEDURE</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6195695"/>
          </a:xfrm>
          <a:prstGeom prst="rect">
            <a:avLst/>
          </a:prstGeom>
        </p:spPr>
        <p:txBody>
          <a:bodyPr wrap="square">
            <a:spAutoFit/>
          </a:bodyPr>
          <a:p>
            <a:pPr marL="457200" lvl="0" indent="-457200" algn="just" rtl="0">
              <a:spcBef>
                <a:spcPts val="0"/>
              </a:spcBef>
              <a:spcAft>
                <a:spcPts val="1600"/>
              </a:spcAft>
              <a:buFont typeface="+mj-lt"/>
              <a:buAutoNum type="arabicPeriod" startAt="5"/>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existing weights of the VGG 16 should not be trained again.The existing weights itself are to be used.The last layer is flatenned and dense layer should be added. Here softmax activation function should be used.</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startAt="5"/>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Then model object should be created where inputs are from vgg and outputs prediction is based on binary classification i.e normal and pneumonia (0 and 1 respectively).The cost optimization and loss function are applied to the model.The loss function used is ‘categorical_crossentropy’ and optimizer used is ‘adam’.</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startAt="5"/>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Various sets of images should be created using data augmentation using ImageDataGenerator</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startAt="5"/>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Finally the model should be fitted. Number of epochs should be preferably set to 5 or more.</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457200" algn="just" rtl="0">
              <a:spcBef>
                <a:spcPts val="0"/>
              </a:spcBef>
              <a:spcAft>
                <a:spcPts val="1600"/>
              </a:spcAft>
              <a:buFont typeface="+mj-lt"/>
              <a:buAutoNum type="arabicPeriod" startAt="5"/>
            </a:pPr>
            <a:r>
              <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Plotting the loss function and accuracy is done finally.</a:t>
            </a: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endParaRPr lang="en-GB" sz="22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933950"/>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proposed model used the hyper parameters of the pre trained model of VGG 16. The last dense layer was modifies to suit a  binary classifier. The model was constructed and tested with various kind of input images.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data sets consists of images which include pneumonia and normal ones.About 3,722 images were assigned to the training set and 2,134 images were kept in the validation set.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The distribution of images in to the categorical classes is done on  a balanced level while those consisting of pneumonia images were given additional images and scope. The distribution of images for training in to the categorical classes can be seen in Figure </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below.</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pic>
        <p:nvPicPr>
          <p:cNvPr id="8" name="Picture 8" descr="Screenshot (1890)"/>
          <p:cNvPicPr>
            <a:picLocks noChangeAspect="1"/>
          </p:cNvPicPr>
          <p:nvPr/>
        </p:nvPicPr>
        <p:blipFill>
          <a:blip r:embed="rId2"/>
          <a:stretch>
            <a:fillRect/>
          </a:stretch>
        </p:blipFill>
        <p:spPr>
          <a:xfrm>
            <a:off x="2263458" y="1334770"/>
            <a:ext cx="3777615" cy="3065780"/>
          </a:xfrm>
          <a:prstGeom prst="rect">
            <a:avLst/>
          </a:prstGeom>
        </p:spPr>
      </p:pic>
      <p:sp>
        <p:nvSpPr>
          <p:cNvPr id="5" name="Text Box 4"/>
          <p:cNvSpPr txBox="1"/>
          <p:nvPr/>
        </p:nvSpPr>
        <p:spPr>
          <a:xfrm>
            <a:off x="2401570" y="4543425"/>
            <a:ext cx="4411980" cy="368300"/>
          </a:xfrm>
          <a:prstGeom prst="rect">
            <a:avLst/>
          </a:prstGeom>
          <a:noFill/>
        </p:spPr>
        <p:txBody>
          <a:bodyPr wrap="square" rtlCol="0">
            <a:spAutoFit/>
          </a:bodyPr>
          <a:p>
            <a:r>
              <a:rPr lang="en-IN" altLang="en-US">
                <a:solidFill>
                  <a:schemeClr val="bg1"/>
                </a:solidFill>
                <a:latin typeface="Times New Roman" panose="02020603050405020304" charset="0"/>
                <a:cs typeface="Times New Roman" panose="02020603050405020304" charset="0"/>
              </a:rPr>
              <a:t>[Fig 4. Class distribution of data sets]</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398970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model has been generated with the following parameters which can assist in achieving the aim of the proposed system.The model is stacked with various layers and output is modified and adavances forward to achieve the desired result of accurately training the model by extracting all the features in a well balanced and discriptive manner.</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model generated has 14,764,866 params out of which 50,178 are trainable and 5219 images belonging to 2 classes are formed.The parameters with which the model has been generated can be seen in </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below figure.</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latin typeface="Calibri" panose="020F0502020204030204" pitchFamily="34" charset="0"/>
              </a:rPr>
              <a:t>INTRODUCTION</a:t>
            </a:r>
            <a:r>
              <a:rPr lang="en-US" sz="2800" b="1" dirty="0">
                <a:latin typeface="Calibri" panose="020F0502020204030204" pitchFamily="34" charset="0"/>
              </a:rPr>
              <a:t> </a:t>
            </a:r>
            <a:endParaRPr lang="en-US" sz="2800" b="1" dirty="0">
              <a:solidFill>
                <a:srgbClr val="FF0000"/>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6660515"/>
          </a:xfrm>
          <a:prstGeom prst="rect">
            <a:avLst/>
          </a:prstGeom>
        </p:spPr>
        <p:txBody>
          <a:bodyPr wrap="square">
            <a:spAutoFit/>
          </a:bodyPr>
          <a:p>
            <a:pPr marL="342900" indent="-342900" algn="just">
              <a:lnSpc>
                <a:spcPct val="110000"/>
              </a:lnSpc>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Deep learning algorithms can be used in the medical field. One such application is detecting lung disease like pneumonia using chest x-rays.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lnSpc>
                <a:spcPct val="110000"/>
              </a:lnSpc>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Many deep learning algorithms can be used to perform </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task.</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lnSpc>
                <a:spcPct val="110000"/>
              </a:lnSpc>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So, here we are using a pretrained network known as VGG 16 of transfer learning which provides state of the art algorithms which classifies different kinds of images.</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lnSpc>
                <a:spcPct val="110000"/>
              </a:lnSpc>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sym typeface="+mn-ea"/>
              </a:rPr>
              <a:t>So, the aim is to build a model by training it with several sets of images classified into pneumonia and normal ones. Finally, the model will be able to predict the occurrence of pneumonia disease from chest x-rays with better accuracy.</a:t>
            </a:r>
            <a:endParaRPr lang="en-US" sz="2400" dirty="0">
              <a:solidFill>
                <a:schemeClr val="bg1"/>
              </a:solidFill>
              <a:latin typeface="Calibri" panose="020F0502020204030204" pitchFamily="34" charset="0"/>
              <a:cs typeface="Calibri" panose="020F0502020204030204" pitchFamily="34" charset="0"/>
            </a:endParaRPr>
          </a:p>
          <a:p>
            <a:pPr marL="342900" indent="-342900" algn="just">
              <a:lnSpc>
                <a:spcPct val="120000"/>
              </a:lnSpc>
              <a:buFont typeface="Arial" panose="020B0604020202020204" pitchFamily="34" charset="0"/>
              <a:buChar char="•"/>
            </a:pP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lnSpc>
                <a:spcPct val="120000"/>
              </a:lnSpc>
              <a:buFont typeface="Arial" panose="020B0604020202020204" pitchFamily="34" charset="0"/>
              <a:buChar char="•"/>
            </a:pP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lnSpc>
                <a:spcPct val="120000"/>
              </a:lnSpc>
              <a:buFont typeface="Arial" panose="020B0604020202020204" pitchFamily="34" charset="0"/>
              <a:buChar char="•"/>
            </a:pP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indent="-342900" algn="just">
              <a:buFont typeface="Arial" panose="020B0604020202020204" pitchFamily="34" charset="0"/>
              <a:buChar char="•"/>
            </a:pPr>
            <a:endParaRPr lang="en-IN" altLang="en-GB" sz="2400" b="1" dirty="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pic>
        <p:nvPicPr>
          <p:cNvPr id="4" name="Picture 4" descr="Screenshot (1903)"/>
          <p:cNvPicPr>
            <a:picLocks noChangeAspect="1"/>
          </p:cNvPicPr>
          <p:nvPr/>
        </p:nvPicPr>
        <p:blipFill>
          <a:blip r:embed="rId2"/>
          <a:stretch>
            <a:fillRect/>
          </a:stretch>
        </p:blipFill>
        <p:spPr>
          <a:xfrm>
            <a:off x="2697480" y="991870"/>
            <a:ext cx="2597785" cy="2580640"/>
          </a:xfrm>
          <a:prstGeom prst="rect">
            <a:avLst/>
          </a:prstGeom>
        </p:spPr>
      </p:pic>
      <p:pic>
        <p:nvPicPr>
          <p:cNvPr id="7" name="Picture 7" descr="Screenshot (1904)"/>
          <p:cNvPicPr>
            <a:picLocks noChangeAspect="1"/>
          </p:cNvPicPr>
          <p:nvPr/>
        </p:nvPicPr>
        <p:blipFill>
          <a:blip r:embed="rId3"/>
          <a:stretch>
            <a:fillRect/>
          </a:stretch>
        </p:blipFill>
        <p:spPr>
          <a:xfrm>
            <a:off x="2697480" y="3572510"/>
            <a:ext cx="2690495" cy="2620010"/>
          </a:xfrm>
          <a:prstGeom prst="rect">
            <a:avLst/>
          </a:prstGeom>
        </p:spPr>
      </p:pic>
      <p:sp>
        <p:nvSpPr>
          <p:cNvPr id="5" name="Text Box 4"/>
          <p:cNvSpPr txBox="1"/>
          <p:nvPr/>
        </p:nvSpPr>
        <p:spPr>
          <a:xfrm>
            <a:off x="5979795" y="2747645"/>
            <a:ext cx="3056890" cy="368300"/>
          </a:xfrm>
          <a:prstGeom prst="rect">
            <a:avLst/>
          </a:prstGeom>
          <a:noFill/>
        </p:spPr>
        <p:txBody>
          <a:bodyPr wrap="square" rtlCol="0">
            <a:spAutoFit/>
          </a:bodyPr>
          <a:p>
            <a:r>
              <a:rPr lang="en-IN" altLang="en-US">
                <a:solidFill>
                  <a:schemeClr val="bg1"/>
                </a:solidFill>
                <a:latin typeface="Times New Roman" panose="02020603050405020304" charset="0"/>
                <a:cs typeface="Times New Roman" panose="02020603050405020304" charset="0"/>
              </a:rPr>
              <a:t>[Fig 5. Model Description]</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564380"/>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To evaluate and analyze the performance of the proposed model,  the experiments were conducted several times with different sizes of datasets.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However, different parameters were used to study performance. In this report, only the most valid and better approach is presented.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Even a large set of images require more training time as well as computational cost. Usually, CNN models require images of the same sizes during training and that's the reason why data sets  of similar sizes are considered and resized to suit the constraints.</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362013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In this way the model predicts the outcome based on the data. The input is set of images of fixed size (224,224) as the VGG 16 architecture is designed to accept the data in those parameters. Several results are obtained while trying to retain the best model and network parameters.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Many parameters were highly tuned to view the overall results. However this report only presents the valid experiments with accuracy, loss and validation values of the proposed model. Figure</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s</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below</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shows the performance of the network.</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RESULTS AND DISCUSSIONS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pic>
        <p:nvPicPr>
          <p:cNvPr id="15" name="Picture 15" descr="C:\Users\arohi\Pictures\Screenshots\Accuracy.pngAccuracy"/>
          <p:cNvPicPr>
            <a:picLocks noChangeAspect="1"/>
          </p:cNvPicPr>
          <p:nvPr/>
        </p:nvPicPr>
        <p:blipFill>
          <a:blip r:embed="rId2"/>
          <a:srcRect/>
          <a:stretch>
            <a:fillRect/>
          </a:stretch>
        </p:blipFill>
        <p:spPr>
          <a:xfrm>
            <a:off x="467360" y="1309370"/>
            <a:ext cx="3996690" cy="2517140"/>
          </a:xfrm>
          <a:prstGeom prst="rect">
            <a:avLst/>
          </a:prstGeom>
        </p:spPr>
      </p:pic>
      <p:pic>
        <p:nvPicPr>
          <p:cNvPr id="12" name="Picture 12" descr="C:\Users\arohi\Pictures\Screenshots\Loss.pngLoss"/>
          <p:cNvPicPr>
            <a:picLocks noChangeAspect="1"/>
          </p:cNvPicPr>
          <p:nvPr/>
        </p:nvPicPr>
        <p:blipFill>
          <a:blip r:embed="rId3"/>
          <a:srcRect/>
          <a:stretch>
            <a:fillRect/>
          </a:stretch>
        </p:blipFill>
        <p:spPr>
          <a:xfrm>
            <a:off x="4811395" y="1309370"/>
            <a:ext cx="4240530" cy="2661920"/>
          </a:xfrm>
          <a:prstGeom prst="rect">
            <a:avLst/>
          </a:prstGeom>
        </p:spPr>
      </p:pic>
      <p:sp>
        <p:nvSpPr>
          <p:cNvPr id="5" name="Text Box 4"/>
          <p:cNvSpPr txBox="1"/>
          <p:nvPr/>
        </p:nvSpPr>
        <p:spPr>
          <a:xfrm>
            <a:off x="5518150" y="4166235"/>
            <a:ext cx="3088005" cy="368300"/>
          </a:xfrm>
          <a:prstGeom prst="rect">
            <a:avLst/>
          </a:prstGeom>
          <a:noFill/>
        </p:spPr>
        <p:txBody>
          <a:bodyPr wrap="square" rtlCol="0">
            <a:spAutoFit/>
          </a:bodyPr>
          <a:p>
            <a:pPr algn="ctr"/>
            <a:r>
              <a:rPr lang="en-IN" altLang="en-US">
                <a:solidFill>
                  <a:schemeClr val="bg1"/>
                </a:solidFill>
                <a:latin typeface="Times New Roman" panose="02020603050405020304" charset="0"/>
                <a:cs typeface="Times New Roman" panose="02020603050405020304" charset="0"/>
              </a:rPr>
              <a:t>[Fig 7.Plot for loss function]</a:t>
            </a:r>
            <a:endParaRPr lang="en-IN" altLang="en-US">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617855" y="4080510"/>
            <a:ext cx="3436620" cy="368300"/>
          </a:xfrm>
          <a:prstGeom prst="rect">
            <a:avLst/>
          </a:prstGeom>
          <a:noFill/>
        </p:spPr>
        <p:txBody>
          <a:bodyPr wrap="square" rtlCol="0">
            <a:spAutoFit/>
          </a:bodyPr>
          <a:p>
            <a:pPr algn="ctr"/>
            <a:r>
              <a:rPr lang="en-IN" altLang="en-US">
                <a:solidFill>
                  <a:schemeClr val="bg1"/>
                </a:solidFill>
                <a:latin typeface="Times New Roman" panose="02020603050405020304" charset="0"/>
                <a:cs typeface="Times New Roman" panose="02020603050405020304" charset="0"/>
              </a:rPr>
              <a:t>[Fig 6. Plot for Accuracy]</a:t>
            </a:r>
            <a:endParaRPr lang="en-IN" altLang="en-US">
              <a:solidFill>
                <a:schemeClr val="bg1"/>
              </a:solidFill>
              <a:latin typeface="Times New Roman" panose="02020603050405020304" charset="0"/>
              <a:cs typeface="Times New Roman" panose="02020603050405020304" charset="0"/>
            </a:endParaRPr>
          </a:p>
        </p:txBody>
      </p:sp>
      <p:graphicFrame>
        <p:nvGraphicFramePr>
          <p:cNvPr id="7" name="Table 6"/>
          <p:cNvGraphicFramePr/>
          <p:nvPr/>
        </p:nvGraphicFramePr>
        <p:xfrm>
          <a:off x="2541270" y="4817110"/>
          <a:ext cx="3515360" cy="1021080"/>
        </p:xfrm>
        <a:graphic>
          <a:graphicData uri="http://schemas.openxmlformats.org/drawingml/2006/table">
            <a:tbl>
              <a:tblPr firstRow="1" bandRow="1">
                <a:tableStyleId>{1E171933-4619-4E11-9A3F-F7608DF75F80}</a:tableStyleId>
              </a:tblPr>
              <a:tblGrid>
                <a:gridCol w="1013460"/>
                <a:gridCol w="1329690"/>
                <a:gridCol w="1172210"/>
              </a:tblGrid>
              <a:tr h="615315">
                <a:tc>
                  <a:txBody>
                    <a:bodyPr/>
                    <a:p>
                      <a:pPr>
                        <a:buNone/>
                      </a:pPr>
                      <a:r>
                        <a:rPr lang="en-IN" altLang="en-US">
                          <a:solidFill>
                            <a:schemeClr val="bg1"/>
                          </a:solidFill>
                          <a:latin typeface="Calibri" panose="020F0502020204030204" pitchFamily="34" charset="0"/>
                          <a:cs typeface="Calibri" panose="020F0502020204030204" pitchFamily="34" charset="0"/>
                        </a:rPr>
                        <a:t>Data Size</a:t>
                      </a:r>
                      <a:endParaRPr lang="en-IN" altLang="en-US">
                        <a:solidFill>
                          <a:schemeClr val="bg1"/>
                        </a:solidFill>
                        <a:latin typeface="Calibri" panose="020F0502020204030204" pitchFamily="34" charset="0"/>
                        <a:cs typeface="Calibri" panose="020F0502020204030204" pitchFamily="34" charset="0"/>
                      </a:endParaRPr>
                    </a:p>
                  </a:txBody>
                  <a:tcPr>
                    <a:solidFill>
                      <a:schemeClr val="tx2"/>
                    </a:solidFill>
                  </a:tcPr>
                </a:tc>
                <a:tc>
                  <a:txBody>
                    <a:bodyPr/>
                    <a:p>
                      <a:pPr>
                        <a:buNone/>
                      </a:pPr>
                      <a:r>
                        <a:rPr lang="en-IN" altLang="en-US">
                          <a:solidFill>
                            <a:schemeClr val="bg1"/>
                          </a:solidFill>
                          <a:latin typeface="Calibri" panose="020F0502020204030204" pitchFamily="34" charset="0"/>
                          <a:cs typeface="Calibri" panose="020F0502020204030204" pitchFamily="34" charset="0"/>
                        </a:rPr>
                        <a:t>Training Accuracy</a:t>
                      </a:r>
                      <a:endParaRPr lang="en-IN" altLang="en-US">
                        <a:solidFill>
                          <a:schemeClr val="bg1"/>
                        </a:solidFill>
                        <a:latin typeface="Calibri" panose="020F0502020204030204" pitchFamily="34" charset="0"/>
                        <a:cs typeface="Calibri" panose="020F0502020204030204" pitchFamily="34" charset="0"/>
                      </a:endParaRPr>
                    </a:p>
                  </a:txBody>
                  <a:tcPr>
                    <a:solidFill>
                      <a:schemeClr val="tx2"/>
                    </a:solidFill>
                  </a:tcPr>
                </a:tc>
                <a:tc>
                  <a:txBody>
                    <a:bodyPr/>
                    <a:p>
                      <a:pPr>
                        <a:buNone/>
                      </a:pPr>
                      <a:r>
                        <a:rPr lang="en-IN" altLang="en-US">
                          <a:solidFill>
                            <a:schemeClr val="bg1"/>
                          </a:solidFill>
                          <a:latin typeface="Calibri" panose="020F0502020204030204" pitchFamily="34" charset="0"/>
                          <a:cs typeface="Calibri" panose="020F0502020204030204" pitchFamily="34" charset="0"/>
                        </a:rPr>
                        <a:t>Validation Accuacy</a:t>
                      </a:r>
                      <a:endParaRPr lang="en-IN" altLang="en-US">
                        <a:solidFill>
                          <a:schemeClr val="bg1"/>
                        </a:solidFill>
                        <a:latin typeface="Calibri" panose="020F0502020204030204" pitchFamily="34" charset="0"/>
                        <a:cs typeface="Calibri" panose="020F0502020204030204" pitchFamily="34" charset="0"/>
                      </a:endParaRPr>
                    </a:p>
                  </a:txBody>
                  <a:tcPr>
                    <a:solidFill>
                      <a:schemeClr val="tx2"/>
                    </a:solidFill>
                  </a:tcPr>
                </a:tc>
              </a:tr>
              <a:tr h="381000">
                <a:tc>
                  <a:txBody>
                    <a:bodyPr/>
                    <a:p>
                      <a:pPr algn="ctr">
                        <a:buNone/>
                      </a:pPr>
                      <a:r>
                        <a:rPr lang="en-IN" altLang="en-US"/>
                        <a:t>5000</a:t>
                      </a:r>
                      <a:endParaRPr lang="en-IN" altLang="en-US"/>
                    </a:p>
                  </a:txBody>
                  <a:tcPr/>
                </a:tc>
                <a:tc>
                  <a:txBody>
                    <a:bodyPr/>
                    <a:p>
                      <a:pPr algn="ctr">
                        <a:buNone/>
                      </a:pPr>
                      <a:r>
                        <a:rPr lang="en-IN" altLang="en-US"/>
                        <a:t>97.07%</a:t>
                      </a:r>
                      <a:endParaRPr lang="en-IN" altLang="en-US"/>
                    </a:p>
                  </a:txBody>
                  <a:tcPr/>
                </a:tc>
                <a:tc>
                  <a:txBody>
                    <a:bodyPr/>
                    <a:p>
                      <a:pPr algn="ctr">
                        <a:buNone/>
                      </a:pPr>
                      <a:r>
                        <a:rPr lang="en-IN" altLang="en-US"/>
                        <a:t>90.85%</a:t>
                      </a:r>
                      <a:endParaRPr lang="en-IN" altLang="en-US"/>
                    </a:p>
                  </a:txBody>
                  <a:tcPr/>
                </a:tc>
              </a:tr>
            </a:tbl>
          </a:graphicData>
        </a:graphic>
      </p:graphicFrame>
      <p:sp>
        <p:nvSpPr>
          <p:cNvPr id="8" name="Text Box 7"/>
          <p:cNvSpPr txBox="1"/>
          <p:nvPr/>
        </p:nvSpPr>
        <p:spPr>
          <a:xfrm>
            <a:off x="2734310" y="5945505"/>
            <a:ext cx="3322320" cy="368300"/>
          </a:xfrm>
          <a:prstGeom prst="rect">
            <a:avLst/>
          </a:prstGeom>
          <a:noFill/>
        </p:spPr>
        <p:txBody>
          <a:bodyPr wrap="square" rtlCol="0">
            <a:spAutoFit/>
          </a:bodyPr>
          <a:p>
            <a:r>
              <a:rPr lang="en-IN" altLang="en-US">
                <a:solidFill>
                  <a:schemeClr val="bg1"/>
                </a:solidFill>
                <a:latin typeface="Times New Roman" panose="02020603050405020304" charset="0"/>
                <a:cs typeface="Times New Roman" panose="02020603050405020304" charset="0"/>
              </a:rPr>
              <a:t>Performance of the network</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CONCLUSION</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564380"/>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proposed system has shown better accuracy and validation than existing systems as the novel concept of transfer learning framework in modelling our data sets is used.</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proposed model is highly effective in the diagnosis of pneumonia through chest x-rays and can be implemented easily with some good computing requirements showing a good amount of accuracy.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results obtained are very much valuable and focuses on the opportunity that the training of deep neural networks in the medical field is a viable and good option as more number of public data sets are becoming available.</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FUTURE STUDY AND LIMITATIONS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362013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In the future, the model can be upgraded to even predict the type of virus and kind of various infections with the greater availability of open-source data sets of x-rays.</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proposed model is based on predicting the cause of pneumonia i.e binary classifier which categorizes two classes. However we can further train the pre trained network in such a way that it can be able to classify more type of infections and diseases like Infiltration, Atelectasis, Cardiomegaly, Effusion, Mass, Nodule, Pneumonia, Pneumothorax</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FUTURE STUDY AND LIMITATIONS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214312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proposed system requires large amount of data sets to perform accurately and perfectly validate it.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I</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 is very computationally expensive to train and there are no defined ways in which one could choose the hyper parameters/ training method for a particular type of problem</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pic>
        <p:nvPicPr>
          <p:cNvPr id="4" name="Picture 3" descr="future"/>
          <p:cNvPicPr>
            <a:picLocks noChangeAspect="1"/>
          </p:cNvPicPr>
          <p:nvPr/>
        </p:nvPicPr>
        <p:blipFill>
          <a:blip r:embed="rId2"/>
          <a:stretch>
            <a:fillRect/>
          </a:stretch>
        </p:blipFill>
        <p:spPr>
          <a:xfrm>
            <a:off x="1566545" y="3541395"/>
            <a:ext cx="4267200" cy="2416810"/>
          </a:xfrm>
          <a:prstGeom prst="rect">
            <a:avLst/>
          </a:prstGeom>
        </p:spPr>
      </p:pic>
      <p:sp>
        <p:nvSpPr>
          <p:cNvPr id="6" name="Text Box 5"/>
          <p:cNvSpPr txBox="1"/>
          <p:nvPr/>
        </p:nvSpPr>
        <p:spPr>
          <a:xfrm>
            <a:off x="6149340" y="4357370"/>
            <a:ext cx="2156460" cy="368300"/>
          </a:xfrm>
          <a:prstGeom prst="rect">
            <a:avLst/>
          </a:prstGeom>
          <a:noFill/>
        </p:spPr>
        <p:txBody>
          <a:bodyPr wrap="square" rtlCol="0">
            <a:spAutoFit/>
          </a:bodyPr>
          <a:p>
            <a:r>
              <a:rPr lang="en-IN" altLang="en-US" sz="1800">
                <a:solidFill>
                  <a:schemeClr val="bg1"/>
                </a:solidFill>
                <a:latin typeface="Times New Roman" panose="02020603050405020304" charset="0"/>
                <a:cs typeface="Times New Roman" panose="02020603050405020304" charset="0"/>
              </a:rPr>
              <a:t>[Fig 8. Future Study]</a:t>
            </a:r>
            <a:endParaRPr lang="en-IN" altLang="en-US" sz="18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REFERENCES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5959475"/>
          </a:xfrm>
          <a:prstGeom prst="rect">
            <a:avLst/>
          </a:prstGeom>
        </p:spPr>
        <p:txBody>
          <a:bodyPr wrap="square">
            <a:spAutoFit/>
          </a:bodyPr>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[1]Vijendran, Sriram, and Rahul Dubey, "Deep Online Sequential Extreme Learning Machines and its Application in Pneumonia Detection," 8th International Conference on Industrial Technology and Management (ICITM),Cambridge, United Kingdom, United Kingdom IEEE, 2019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[2]Taylor, Andrew G., Clinton Mielke, and John Mongan, "Automated detection of moderate and large pneumothorax on frontal chest X-rays using deep convolutional neural networks: A retrospective study," PLoS medicine journal  e1002697,  November 20, 2018.</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[3]Pan, Sinno Jialin, and Qiang Yang, "A survey on transfer learning," IEEE Transactions on knowledge and data engineering,  pp. 1345-1359, 2009.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[4]Rajpurkar, Pranav, et al., "Chexnet: Radiologist-level pneumonia detection on chest x-rays with deep learning," arXiv preprint arXiv:1711.05225, December 25, 2017.</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[5]TaPasa, F., et al., "Efficient deep network architectures for fast chest x-ray tuberculosis screening and visualization," Journal of Scientific reports, Volume. 9.1 (2019): 1-9, April 18, 2019.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[6]Poplin, Ryan, et al, "Prediction of cardiovascular risk factors from retinal fundus photographs via deep learning," Nature Biomedical Engineering 2.3 (2018): 158, February 19, 2018.</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[7]Rawat, Waseem &amp; Wang, Zenghui., “ Deep Convolutional Neural Networks for Image Classification: A Comprehensive Review,” Neural Computation, Volume 29, p.2352-2449, August 23, 2017.</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REFERENCES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5015865"/>
          </a:xfrm>
          <a:prstGeom prst="rect">
            <a:avLst/>
          </a:prstGeom>
        </p:spPr>
        <p:txBody>
          <a:bodyPr wrap="square">
            <a:spAutoFit/>
          </a:bodyPr>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[8]Bharati, Subrato, and Prajoy Podder, "Disease Detection from Lung X-ray Images based on Hybrid Deep Learning," arXiv preprint arXiv:2003.00682 (2020), March 20, 2020.</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[9]Manikonda, Santhosh KG, and Dattatraya N. Gaonkar, "A novel islanding detection method based on transfer learning technique using VGG16 network, " 2019 IEEE International Conference on Sustainable Energy Technologies (ICSET), IEEE, 2019.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[10] LYao, Peng, et al., "Fully hardware-implemented memristor convolutional neural network," Nature 577.7792 (2020) , pp. 641-646, January 29, 2020. </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[11] Sahiner, Berkman, et al., "Deep learning in medical imaging and radiationtherapy," The International Journal of Medical Physics Research and Practice 46.1 (2019): e1-e36.A, October 26, 2018. </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[12] Biswas, Mainak, et al, "State-of-the-art review on deep learning in medical imaging," Frontiers In Bioscience, Landmark, 24, pp. 392-426, Jan 1, 2019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lnSpc>
                <a:spcPct val="100000"/>
              </a:lnSpc>
              <a:spcBef>
                <a:spcPts val="0"/>
              </a:spcBef>
              <a:spcAft>
                <a:spcPts val="1600"/>
              </a:spcAft>
              <a:buFont typeface="Arial" panose="020B0604020202020204" pitchFamily="34" charset="0"/>
              <a:buNone/>
            </a:pPr>
            <a:r>
              <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[13] Baltruschat, Ivo M., et al., "Comparison of deep learning approaches for multi- label chest X-ray classification," Scientific reports 9.1 (2019): 1-10, April 23, 2019.</a:t>
            </a: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endParaRPr lang="en-GB" sz="16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LIST OF PUBLICATIONS</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2968625"/>
          </a:xfrm>
          <a:prstGeom prst="rect">
            <a:avLst/>
          </a:prstGeom>
        </p:spPr>
        <p:txBody>
          <a:bodyPr wrap="square">
            <a:spAutoFit/>
          </a:bodyPr>
          <a:p>
            <a:pPr marL="342900" lvl="0" indent="-342900" algn="just" rtl="0">
              <a:spcBef>
                <a:spcPts val="0"/>
              </a:spcBef>
              <a:spcAft>
                <a:spcPts val="1600"/>
              </a:spcAft>
              <a:buFont typeface="Arial" panose="020B0604020202020204" pitchFamily="34" charset="0"/>
              <a:buChar char="•"/>
            </a:pPr>
            <a:r>
              <a:rPr 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Evaluation Of Deep Learning Models In The Prediction Of Lung Disease(Pneumonia)</a:t>
            </a:r>
            <a:endParaRPr 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spcBef>
                <a:spcPts val="0"/>
              </a:spcBef>
              <a:spcAft>
                <a:spcPts val="1600"/>
              </a:spcAft>
              <a:buFont typeface="Arial" panose="020B0604020202020204" pitchFamily="34" charset="0"/>
              <a:buChar char="•"/>
            </a:pPr>
            <a:r>
              <a:rPr lang="en-IN" altLang="en-GB" sz="23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Paper is Accepted and Registered for the following Conference :</a:t>
            </a:r>
            <a:endParaRPr lang="en-IN" altLang="en-GB" sz="23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spcBef>
                <a:spcPts val="0"/>
              </a:spcBef>
              <a:spcAft>
                <a:spcPts val="1600"/>
              </a:spcAft>
              <a:buFont typeface="Arial" panose="020B0604020202020204" pitchFamily="34" charset="0"/>
              <a:buNone/>
            </a:pPr>
            <a:r>
              <a:rPr lang="en-IN" alt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a:t>
            </a:r>
            <a:r>
              <a:rPr lang="en-IN" altLang="en-GB" sz="26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International Conference on Data Intelligence and Cognitive Informatics (ICDICI-2020) Springer Conference</a:t>
            </a:r>
            <a:r>
              <a:rPr lang="en-IN" alt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a:t>
            </a:r>
            <a:endParaRPr lang="en-IN" alt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0" lvl="0" indent="0" algn="just" rtl="0">
              <a:spcBef>
                <a:spcPts val="0"/>
              </a:spcBef>
              <a:spcAft>
                <a:spcPts val="1600"/>
              </a:spcAft>
              <a:buFont typeface="Arial" panose="020B0604020202020204" pitchFamily="34" charset="0"/>
              <a:buNone/>
            </a:pPr>
            <a:r>
              <a:rPr lang="en-IN" alt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which is to be held on 8-9 July, 2020</a:t>
            </a:r>
            <a:endParaRPr lang="en-IN" alt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pic>
        <p:nvPicPr>
          <p:cNvPr id="4" name="Picture 3" descr="Screenshot (1917)"/>
          <p:cNvPicPr>
            <a:picLocks noChangeAspect="1"/>
          </p:cNvPicPr>
          <p:nvPr/>
        </p:nvPicPr>
        <p:blipFill>
          <a:blip r:embed="rId2"/>
          <a:stretch>
            <a:fillRect/>
          </a:stretch>
        </p:blipFill>
        <p:spPr>
          <a:xfrm>
            <a:off x="695960" y="4234180"/>
            <a:ext cx="6367780" cy="17532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STATEMENT OF THE PROBLEM</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4932045"/>
          </a:xfrm>
          <a:prstGeom prst="rect">
            <a:avLst/>
          </a:prstGeom>
        </p:spPr>
        <p:txBody>
          <a:bodyPr wrap="square">
            <a:spAutoFit/>
          </a:bodyPr>
          <a:p>
            <a:pPr marL="342900" lvl="0" indent="-342900" algn="just" rtl="0">
              <a:lnSpc>
                <a:spcPct val="120000"/>
              </a:lnSpc>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Predicting Pneumonia is done through chest x-rays by considering various factors in the x-ray by radiologists. A deep learning model can be build and can be trained with these x-rays which can predict the pneumonia.However building CNN’s i.e new deep learning neural network is not so feasible and requires lot of parameters and datasets to be trained with.</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lnSpc>
                <a:spcPct val="120000"/>
              </a:lnSpc>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However a pretrained model like VGG 16 trained on imageNet can be utilized to solve this problem.</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lnSpc>
                <a:spcPct val="120000"/>
              </a:lnSpc>
              <a:spcBef>
                <a:spcPts val="0"/>
              </a:spcBef>
              <a:spcAft>
                <a:spcPts val="16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This report presents one of the accurate model to solve the problem of the prediction.</a:t>
            </a:r>
            <a:endParaRPr lang="en-US" sz="2400" dirty="0">
              <a:solidFill>
                <a:schemeClr val="bg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panose="020F0502020204030204"/>
              <a:cs typeface="+mn-cs"/>
            </a:endParaRPr>
          </a:p>
        </p:txBody>
      </p:sp>
      <p:pic>
        <p:nvPicPr>
          <p:cNvPr id="154627" name="Picture 4" descr="http://www.hiltonheadislandbuilder.com/wp-content/uploads/2012/12/thank-you-card.jpg"/>
          <p:cNvPicPr>
            <a:picLocks noChangeAspect="1" noChangeArrowheads="1"/>
          </p:cNvPicPr>
          <p:nvPr/>
        </p:nvPicPr>
        <p:blipFill>
          <a:blip r:embed="rId1"/>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fld>
            <a:endParaRPr lang="en-US"/>
          </a:p>
        </p:txBody>
      </p:sp>
      <p:pic>
        <p:nvPicPr>
          <p:cNvPr id="154629" name="Picture 5"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SIGNIFICANCE OF THE RESEARCH</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5375275"/>
          </a:xfrm>
          <a:prstGeom prst="rect">
            <a:avLst/>
          </a:prstGeom>
        </p:spPr>
        <p:txBody>
          <a:bodyPr wrap="square">
            <a:spAutoFit/>
          </a:bodyPr>
          <a:p>
            <a:pPr marL="457200" lvl="0" indent="-342900" algn="just" rtl="0">
              <a:lnSpc>
                <a:spcPct val="120000"/>
              </a:lnSpc>
              <a:spcBef>
                <a:spcPts val="1600"/>
              </a:spcBef>
              <a:spcAft>
                <a:spcPts val="0"/>
              </a:spcAft>
              <a:buClr>
                <a:srgbClr val="000000"/>
              </a:buClr>
              <a:buSzPts val="1800"/>
              <a:buFont typeface="Times New Roman" panose="02020603050405020304"/>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There were existing systems which utilized some machine learning </a:t>
            </a:r>
            <a:r>
              <a:rPr 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Extreme Learning algorithms(ELM and OS-ELM)</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which is an artificial neural network which takes the advantages of both deep learning and extreme learning machines but the accuracy obtained was not up to the mark.</a:t>
            </a:r>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342900" algn="just" rtl="0">
              <a:lnSpc>
                <a:spcPct val="120000"/>
              </a:lnSpc>
              <a:spcBef>
                <a:spcPts val="1600"/>
              </a:spcBef>
              <a:spcAft>
                <a:spcPts val="0"/>
              </a:spcAft>
              <a:buClr>
                <a:srgbClr val="000000"/>
              </a:buClr>
              <a:buSzPts val="1800"/>
              <a:buFont typeface="Times New Roman" panose="02020603050405020304"/>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Even some deep learning techniques involved building of</a:t>
            </a:r>
            <a:r>
              <a:rPr lang="en-GB" sz="2400" b="1">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CNN models</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IN"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by</a:t>
            </a: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using custom hyperparameters</a:t>
            </a: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 which are not very helpful.</a:t>
            </a:r>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57200" lvl="0" indent="-342900" algn="just" rtl="0">
              <a:lnSpc>
                <a:spcPct val="120000"/>
              </a:lnSpc>
              <a:spcBef>
                <a:spcPts val="1600"/>
              </a:spcBef>
              <a:spcAft>
                <a:spcPts val="0"/>
              </a:spcAft>
              <a:buClr>
                <a:srgbClr val="000000"/>
              </a:buClr>
              <a:buSzPts val="1800"/>
              <a:buFont typeface="Times New Roman" panose="02020603050405020304"/>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Deep neural networks have demonstrated high levels of accuracy in the fields of image classification when transfer learning framework is used.</a:t>
            </a:r>
            <a:endParaRPr lang="en-US" sz="2400" dirty="0">
              <a:solidFill>
                <a:schemeClr val="bg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SIGNIFICANCE OF THE RESEARCH</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3767455"/>
          </a:xfrm>
          <a:prstGeom prst="rect">
            <a:avLst/>
          </a:prstGeom>
        </p:spPr>
        <p:txBody>
          <a:bodyPr wrap="square">
            <a:spAutoFit/>
          </a:bodyPr>
          <a:p>
            <a:pPr marL="482600" lvl="0" indent="-342900" algn="just" rtl="0">
              <a:lnSpc>
                <a:spcPct val="120000"/>
              </a:lnSpc>
              <a:spcBef>
                <a:spcPts val="1600"/>
              </a:spcBef>
              <a:spcAft>
                <a:spcPts val="0"/>
              </a:spcAft>
              <a:buClr>
                <a:srgbClr val="000000"/>
              </a:buClr>
              <a:buSzPts val="1400"/>
              <a:buFont typeface="Arial" panose="020B0604020202020204" pitchFamily="34" charset="0"/>
              <a:buChar char="•"/>
            </a:pPr>
            <a:r>
              <a:rPr 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Pre-trained deep CNNs with sufficient training provide a performance better than training a CNN from scratch.</a:t>
            </a:r>
            <a:endParaRPr sz="2400" b="1">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82600" lvl="0" indent="-342900" algn="just" rtl="0">
              <a:lnSpc>
                <a:spcPct val="120000"/>
              </a:lnSpc>
              <a:spcBef>
                <a:spcPts val="0"/>
              </a:spcBef>
              <a:spcAft>
                <a:spcPts val="0"/>
              </a:spcAft>
              <a:buClr>
                <a:srgbClr val="000000"/>
              </a:buClr>
              <a:buSzPts val="1400"/>
              <a:buFont typeface="Arial" panose="020B0604020202020204" pitchFamily="34" charset="0"/>
              <a:buChar char="•"/>
            </a:pPr>
            <a:r>
              <a:rPr lang="en-IN" alt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Transfer Learning provides </a:t>
            </a:r>
            <a:r>
              <a:rPr 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state of the art algorithm</a:t>
            </a:r>
            <a:r>
              <a:rPr lang="en-IN" alt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s</a:t>
            </a:r>
            <a:r>
              <a:rPr 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 so we need not train weights in the back propogation.</a:t>
            </a:r>
            <a:endParaRPr sz="2400" b="1">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482600" lvl="0" indent="-342900" algn="just" rtl="0">
              <a:lnSpc>
                <a:spcPct val="120000"/>
              </a:lnSpc>
              <a:spcBef>
                <a:spcPts val="0"/>
              </a:spcBef>
              <a:spcAft>
                <a:spcPts val="0"/>
              </a:spcAft>
              <a:buClr>
                <a:srgbClr val="000000"/>
              </a:buClr>
              <a:buSzPts val="1400"/>
              <a:buFont typeface="Arial" panose="020B0604020202020204" pitchFamily="34" charset="0"/>
              <a:buChar char="•"/>
            </a:pPr>
            <a:r>
              <a:rPr lang="en-IN" alt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Using pre trained networks offer an</a:t>
            </a:r>
            <a:r>
              <a:rPr lang="en-GB" sz="2400">
                <a:solidFill>
                  <a:srgbClr val="000000"/>
                </a:solidFill>
                <a:highlight>
                  <a:srgbClr val="FFFFFF"/>
                </a:highlight>
                <a:latin typeface="Calibri" panose="020F0502020204030204" pitchFamily="34" charset="0"/>
                <a:ea typeface="Times New Roman" panose="02020603050405020304"/>
                <a:cs typeface="Calibri" panose="020F0502020204030204" pitchFamily="34" charset="0"/>
                <a:sym typeface="Times New Roman" panose="02020603050405020304"/>
              </a:rPr>
              <a:t> efficient way of building a model and can offer good accuracy ranges of greater than 90% based on the layers.</a:t>
            </a:r>
            <a:endParaRPr lang="en-US" sz="2400" dirty="0">
              <a:solidFill>
                <a:schemeClr val="bg1"/>
              </a:solidFill>
              <a:latin typeface="Calibri" panose="020F0502020204030204" pitchFamily="34" charset="0"/>
              <a:cs typeface="Calibri" panose="020F0502020204030204" pitchFamily="34" charset="0"/>
            </a:endParaRPr>
          </a:p>
          <a:p>
            <a:pPr marL="457200" lvl="0" indent="-342900" algn="just" rtl="0">
              <a:spcBef>
                <a:spcPts val="1600"/>
              </a:spcBef>
              <a:spcAft>
                <a:spcPts val="0"/>
              </a:spcAft>
              <a:buClr>
                <a:srgbClr val="000000"/>
              </a:buClr>
              <a:buSzPts val="1800"/>
              <a:buFont typeface="Times New Roman" panose="02020603050405020304"/>
              <a:buChar char="●"/>
            </a:pPr>
            <a:endParaRPr lang="en-US" sz="2400" dirty="0">
              <a:solidFill>
                <a:schemeClr val="bg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LITERATURE REVIEW</a:t>
            </a:r>
            <a:endParaRPr lang="en-IN" altLang="en-US" sz="2800" b="1" dirty="0">
              <a:solidFill>
                <a:schemeClr val="tx1"/>
              </a:solidFill>
              <a:latin typeface="Calibri" panose="020F0502020204030204" pitchFamily="34" charset="0"/>
              <a:cs typeface="Calibri" panose="020F0502020204030204" pitchFamily="34" charset="0"/>
            </a:endParaRPr>
          </a:p>
        </p:txBody>
      </p:sp>
      <p:graphicFrame>
        <p:nvGraphicFramePr>
          <p:cNvPr id="13" name="Table 12"/>
          <p:cNvGraphicFramePr>
            <a:graphicFrameLocks noGrp="1"/>
          </p:cNvGraphicFramePr>
          <p:nvPr/>
        </p:nvGraphicFramePr>
        <p:xfrm>
          <a:off x="228600" y="996315"/>
          <a:ext cx="8686800" cy="3749040"/>
        </p:xfrm>
        <a:graphic>
          <a:graphicData uri="http://schemas.openxmlformats.org/drawingml/2006/table">
            <a:tbl>
              <a:tblPr firstRow="1" bandRow="1">
                <a:tableStyleId>{69012ECD-51FC-41F1-AA8D-1B2483CD663E}</a:tableStyleId>
              </a:tblPr>
              <a:tblGrid>
                <a:gridCol w="7248525"/>
                <a:gridCol w="1438275"/>
              </a:tblGrid>
              <a:tr h="422910">
                <a:tc>
                  <a:txBody>
                    <a:bodyPr/>
                    <a:p>
                      <a:pPr marL="0" marR="0" indent="0" algn="ctr" defTabSz="914400" rtl="0" eaLnBrk="1" fontAlgn="auto" latinLnBrk="0" hangingPunct="1">
                        <a:lnSpc>
                          <a:spcPct val="100000"/>
                        </a:lnSpc>
                        <a:spcBef>
                          <a:spcPts val="0"/>
                        </a:spcBef>
                        <a:spcAft>
                          <a:spcPts val="0"/>
                        </a:spcAft>
                        <a:buClrTx/>
                        <a:buSzTx/>
                        <a:buFontTx/>
                        <a:buNone/>
                        <a:defRPr/>
                      </a:pPr>
                      <a:r>
                        <a:rPr lang="en-IN" altLang="en-US" sz="2200" b="1" dirty="0">
                          <a:solidFill>
                            <a:schemeClr val="tx1"/>
                          </a:solidFill>
                          <a:latin typeface="Calibri" panose="020F0502020204030204" pitchFamily="34" charset="0"/>
                          <a:cs typeface="Calibri" panose="020F0502020204030204" pitchFamily="34" charset="0"/>
                        </a:rPr>
                        <a:t>Observations</a:t>
                      </a:r>
                      <a:endParaRPr lang="en-IN" altLang="en-US" sz="2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p>
                      <a:pPr algn="ctr"/>
                      <a:r>
                        <a:rPr lang="en-IN" altLang="en-US" sz="2200" b="1" dirty="0">
                          <a:solidFill>
                            <a:schemeClr val="tx1"/>
                          </a:solidFill>
                          <a:latin typeface="Calibri" panose="020F0502020204030204" pitchFamily="34" charset="0"/>
                          <a:cs typeface="Calibri" panose="020F0502020204030204" pitchFamily="34" charset="0"/>
                        </a:rPr>
                        <a:t>Reference</a:t>
                      </a:r>
                      <a:endParaRPr lang="en-IN" altLang="en-US" sz="2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r>
              <a:tr h="762000">
                <a:tc>
                  <a:txBody>
                    <a:bodyPr/>
                    <a:p>
                      <a:pPr marL="176530" indent="0" algn="l">
                        <a:lnSpc>
                          <a:spcPct val="100000"/>
                        </a:lnSpc>
                      </a:pPr>
                      <a:r>
                        <a:rPr lang="en-IN" altLang="en-US" sz="2200" kern="0" baseline="0" dirty="0">
                          <a:solidFill>
                            <a:srgbClr val="000000"/>
                          </a:solidFill>
                          <a:latin typeface="Calibri" panose="020F0502020204030204" pitchFamily="34" charset="0"/>
                          <a:cs typeface="Calibri" panose="020F0502020204030204" pitchFamily="34" charset="0"/>
                        </a:rPr>
                        <a:t>Deep Learning has a larger scope in the field of medical science and radiology.</a:t>
                      </a:r>
                      <a:endParaRPr 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[2]-[5]</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2910">
                <a:tc>
                  <a:txBody>
                    <a:bodyPr/>
                    <a:p>
                      <a:pPr marL="176530" indent="0" algn="l">
                        <a:lnSpc>
                          <a:spcPct val="100000"/>
                        </a:lnSpc>
                      </a:pPr>
                      <a:r>
                        <a:rPr lang="en-IN" altLang="en-US" sz="2200" kern="0" baseline="0" dirty="0">
                          <a:solidFill>
                            <a:srgbClr val="000000"/>
                          </a:solidFill>
                          <a:latin typeface="Calibri" panose="020F0502020204030204" pitchFamily="34" charset="0"/>
                          <a:cs typeface="Calibri" panose="020F0502020204030204" pitchFamily="34" charset="0"/>
                        </a:rPr>
                        <a:t>The analysis of chest radiography has a vital role in the field of medical science and radiology.</a:t>
                      </a:r>
                      <a:endParaRPr lang="en-IN" alt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u="none" strike="noStrike" kern="0" baseline="0" dirty="0">
                          <a:solidFill>
                            <a:srgbClr val="000000"/>
                          </a:solidFill>
                          <a:latin typeface="Calibri" panose="020F0502020204030204" pitchFamily="34" charset="0"/>
                          <a:cs typeface="Calibri" panose="020F0502020204030204" pitchFamily="34" charset="0"/>
                        </a:rPr>
                        <a:t>[5]</a:t>
                      </a:r>
                      <a:endParaRPr lang="en-IN" altLang="en-US" sz="2200" b="1"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2910">
                <a:tc>
                  <a:txBody>
                    <a:bodyPr/>
                    <a:p>
                      <a:pPr marL="176530" indent="0" algn="l">
                        <a:lnSpc>
                          <a:spcPct val="100000"/>
                        </a:lnSpc>
                      </a:pPr>
                      <a:r>
                        <a:rPr lang="en-IN" altLang="en-US" sz="2200" kern="0" baseline="0" dirty="0">
                          <a:solidFill>
                            <a:srgbClr val="000000"/>
                          </a:solidFill>
                          <a:latin typeface="Calibri" panose="020F0502020204030204" pitchFamily="34" charset="0"/>
                          <a:cs typeface="Calibri" panose="020F0502020204030204" pitchFamily="34" charset="0"/>
                        </a:rPr>
                        <a:t>CNN's proved to be the best algorithms for image</a:t>
                      </a:r>
                      <a:endParaRPr lang="en-IN" altLang="en-US" sz="2200" kern="0" baseline="0" dirty="0">
                        <a:solidFill>
                          <a:srgbClr val="000000"/>
                        </a:solidFill>
                        <a:latin typeface="Calibri" panose="020F0502020204030204" pitchFamily="34" charset="0"/>
                        <a:cs typeface="Calibri" panose="020F0502020204030204" pitchFamily="34" charset="0"/>
                      </a:endParaRPr>
                    </a:p>
                    <a:p>
                      <a:pPr marL="176530" indent="0" algn="l">
                        <a:lnSpc>
                          <a:spcPct val="100000"/>
                        </a:lnSpc>
                      </a:pPr>
                      <a:r>
                        <a:rPr lang="en-IN" altLang="en-US" sz="2200" kern="0" baseline="0" dirty="0">
                          <a:solidFill>
                            <a:srgbClr val="000000"/>
                          </a:solidFill>
                          <a:latin typeface="Calibri" panose="020F0502020204030204" pitchFamily="34" charset="0"/>
                          <a:cs typeface="Calibri" panose="020F0502020204030204" pitchFamily="34" charset="0"/>
                        </a:rPr>
                        <a:t>classification.</a:t>
                      </a:r>
                      <a:endParaRPr lang="en-IN" alt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[6],[7]</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2910">
                <a:tc>
                  <a:txBody>
                    <a:bodyPr/>
                    <a:p>
                      <a:pPr marL="176530" marR="0" indent="0" algn="l" defTabSz="914400" rtl="0" eaLnBrk="1" fontAlgn="auto" latinLnBrk="0" hangingPunct="1">
                        <a:lnSpc>
                          <a:spcPct val="100000"/>
                        </a:lnSpc>
                        <a:spcBef>
                          <a:spcPts val="0"/>
                        </a:spcBef>
                        <a:spcAft>
                          <a:spcPts val="0"/>
                        </a:spcAft>
                        <a:buClrTx/>
                        <a:buSzTx/>
                        <a:buFontTx/>
                        <a:buNone/>
                        <a:defRPr/>
                      </a:pPr>
                      <a:r>
                        <a:rPr lang="en-IN" altLang="en-US" sz="2200" kern="0" baseline="0" dirty="0">
                          <a:solidFill>
                            <a:srgbClr val="000000"/>
                          </a:solidFill>
                          <a:latin typeface="Calibri" panose="020F0502020204030204" pitchFamily="34" charset="0"/>
                          <a:cs typeface="Calibri" panose="020F0502020204030204" pitchFamily="34" charset="0"/>
                        </a:rPr>
                        <a:t>Using standard architectures in transfer learning like VGG 16 we can explore various pooling and flattening operations.</a:t>
                      </a:r>
                      <a:endParaRPr lang="en-IN" alt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[8]</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2910">
                <a:tc>
                  <a:txBody>
                    <a:bodyPr/>
                    <a:p>
                      <a:pPr marL="176530" marR="0" indent="0" algn="l" defTabSz="914400" rtl="0" eaLnBrk="1" fontAlgn="auto" latinLnBrk="0" hangingPunct="1">
                        <a:lnSpc>
                          <a:spcPct val="100000"/>
                        </a:lnSpc>
                        <a:spcBef>
                          <a:spcPts val="0"/>
                        </a:spcBef>
                        <a:spcAft>
                          <a:spcPts val="0"/>
                        </a:spcAft>
                        <a:buClrTx/>
                        <a:buSzTx/>
                        <a:buFontTx/>
                        <a:buNone/>
                        <a:defRPr/>
                      </a:pPr>
                      <a:r>
                        <a:rPr lang="en-IN" altLang="en-US" sz="2200" kern="0" baseline="0" dirty="0">
                          <a:solidFill>
                            <a:srgbClr val="000000"/>
                          </a:solidFill>
                          <a:latin typeface="Calibri" panose="020F0502020204030204" pitchFamily="34" charset="0"/>
                          <a:cs typeface="Calibri" panose="020F0502020204030204" pitchFamily="34" charset="0"/>
                        </a:rPr>
                        <a:t>When pre trained networks are utilized the results accuracy was found to be more promising.</a:t>
                      </a:r>
                      <a:endParaRPr lang="en-IN" alt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[10]-[12]</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6720">
                <a:tc>
                  <a:txBody>
                    <a:bodyPr/>
                    <a:p>
                      <a:pPr marL="176530" marR="0" indent="0" algn="l" defTabSz="914400" rtl="0" eaLnBrk="1" fontAlgn="auto" latinLnBrk="0" hangingPunct="1">
                        <a:lnSpc>
                          <a:spcPct val="100000"/>
                        </a:lnSpc>
                        <a:spcBef>
                          <a:spcPts val="0"/>
                        </a:spcBef>
                        <a:spcAft>
                          <a:spcPts val="0"/>
                        </a:spcAft>
                        <a:buClrTx/>
                        <a:buSzTx/>
                        <a:buFontTx/>
                        <a:buNone/>
                        <a:defRPr/>
                      </a:pPr>
                      <a:r>
                        <a:rPr lang="en-IN" altLang="en-US" sz="2200" kern="0" baseline="0" dirty="0">
                          <a:solidFill>
                            <a:srgbClr val="000000"/>
                          </a:solidFill>
                          <a:latin typeface="Calibri" panose="020F0502020204030204" pitchFamily="34" charset="0"/>
                          <a:cs typeface="Calibri" panose="020F0502020204030204" pitchFamily="34" charset="0"/>
                        </a:rPr>
                        <a:t>Lung Diseases are the most common type of diseases</a:t>
                      </a:r>
                      <a:endParaRPr lang="en-IN" altLang="en-US" sz="2200" b="1"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r h="422910">
                <a:tc>
                  <a:txBody>
                    <a:bodyPr/>
                    <a:p>
                      <a:pPr marL="176530" marR="0" indent="0" algn="l" defTabSz="914400" rtl="0" eaLnBrk="1" fontAlgn="auto" latinLnBrk="0" hangingPunct="1">
                        <a:lnSpc>
                          <a:spcPct val="100000"/>
                        </a:lnSpc>
                        <a:spcBef>
                          <a:spcPts val="0"/>
                        </a:spcBef>
                        <a:spcAft>
                          <a:spcPts val="0"/>
                        </a:spcAft>
                        <a:buClrTx/>
                        <a:buSzTx/>
                        <a:buFontTx/>
                        <a:buNone/>
                        <a:defRPr/>
                      </a:pPr>
                      <a:r>
                        <a:rPr lang="en-IN" altLang="en-US" sz="2200" b="0" kern="0" baseline="0" dirty="0">
                          <a:solidFill>
                            <a:srgbClr val="000000"/>
                          </a:solidFill>
                          <a:latin typeface="Calibri" panose="020F0502020204030204" pitchFamily="34" charset="0"/>
                          <a:cs typeface="Calibri" panose="020F0502020204030204" pitchFamily="34" charset="0"/>
                        </a:rPr>
                        <a:t>Deep Learning is powerul with high processing and many applications</a:t>
                      </a:r>
                      <a:endParaRPr lang="en-IN" altLang="en-US" sz="2200" b="0" kern="0" baseline="0" dirty="0">
                        <a:solidFill>
                          <a:srgbClr val="000000"/>
                        </a:solidFill>
                        <a:latin typeface="Calibri" panose="020F0502020204030204" pitchFamily="34" charset="0"/>
                        <a:cs typeface="Calibri" panose="020F0502020204030204" pitchFamily="34"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c>
                  <a:txBody>
                    <a:bodyPr/>
                    <a:p>
                      <a:pPr marL="0" indent="0" algn="ctr" fontAlgn="b">
                        <a:lnSpc>
                          <a:spcPct val="100000"/>
                        </a:lnSpc>
                      </a:pPr>
                      <a:r>
                        <a:rPr lang="en-IN" altLang="en-US" sz="2200" b="0" i="0" u="none" strike="noStrike" kern="0" baseline="0" dirty="0">
                          <a:solidFill>
                            <a:srgbClr val="000000"/>
                          </a:solidFill>
                          <a:latin typeface="Calibri" panose="020F0502020204030204" pitchFamily="34" charset="0"/>
                          <a:cs typeface="Calibri" panose="020F0502020204030204" pitchFamily="34" charset="0"/>
                        </a:rPr>
                        <a:t>-</a:t>
                      </a:r>
                      <a:endParaRPr lang="en-IN" altLang="en-US" sz="2200" b="0" i="0" u="none" strike="noStrike" kern="0" baseline="0" dirty="0">
                        <a:solidFill>
                          <a:srgbClr val="000000"/>
                        </a:solidFill>
                        <a:latin typeface="Calibri" panose="020F0502020204030204" pitchFamily="34" charset="0"/>
                        <a:cs typeface="Calibri" panose="020F050202020403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C1E0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DATA COLLECTION</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2621280"/>
          </a:xfrm>
          <a:prstGeom prst="rect">
            <a:avLst/>
          </a:prstGeom>
        </p:spPr>
        <p:txBody>
          <a:bodyPr wrap="square">
            <a:spAutoFit/>
          </a:bodyPr>
          <a:p>
            <a:pPr marL="342900" lvl="0" indent="-342900" algn="just" rtl="0">
              <a:lnSpc>
                <a:spcPct val="90000"/>
              </a:lnSpc>
              <a:spcBef>
                <a:spcPts val="0"/>
              </a:spcBef>
              <a:spcAft>
                <a:spcPts val="1600"/>
              </a:spcAft>
              <a:buFont typeface="Arial" panose="020B0604020202020204" pitchFamily="34" charset="0"/>
              <a:buChar char="•"/>
            </a:pP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Approximately 5000 X-ray images of anterior-posterior are used to experiment which are publicly available on data collection platform known as kaggle.</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lnSpc>
                <a:spcPct val="90000"/>
              </a:lnSpc>
              <a:spcBef>
                <a:spcPts val="0"/>
              </a:spcBef>
              <a:spcAft>
                <a:spcPts val="1600"/>
              </a:spcAft>
              <a:buFont typeface="Arial" panose="020B0604020202020204" pitchFamily="34" charset="0"/>
              <a:buChar char="•"/>
            </a:pPr>
            <a:r>
              <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original dataset mainly consists of three folders they are - training, testing, and validation. In addition to these, it contains two subfolders that contain pneumonia (P) and normal (N) chest X-ray images, respectively.</a:t>
            </a:r>
            <a:endParaRPr lang="en-IN" alt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pic>
        <p:nvPicPr>
          <p:cNvPr id="11" name="Picture 11" descr="C:\Users\arohi\Pictures\Screenshots\Screenshot (1912).pngScreenshot (1912)"/>
          <p:cNvPicPr>
            <a:picLocks noChangeAspect="1"/>
          </p:cNvPicPr>
          <p:nvPr/>
        </p:nvPicPr>
        <p:blipFill>
          <a:blip r:embed="rId2"/>
          <a:srcRect/>
          <a:stretch>
            <a:fillRect/>
          </a:stretch>
        </p:blipFill>
        <p:spPr>
          <a:xfrm>
            <a:off x="1271905" y="3933825"/>
            <a:ext cx="5761990" cy="2352675"/>
          </a:xfrm>
          <a:prstGeom prst="rect">
            <a:avLst/>
          </a:prstGeom>
        </p:spPr>
      </p:pic>
      <p:sp>
        <p:nvSpPr>
          <p:cNvPr id="4" name="Text Box 3"/>
          <p:cNvSpPr txBox="1"/>
          <p:nvPr/>
        </p:nvSpPr>
        <p:spPr>
          <a:xfrm>
            <a:off x="7292975" y="4143375"/>
            <a:ext cx="1599565" cy="922020"/>
          </a:xfrm>
          <a:prstGeom prst="rect">
            <a:avLst/>
          </a:prstGeom>
          <a:noFill/>
        </p:spPr>
        <p:txBody>
          <a:bodyPr wrap="square" rtlCol="0">
            <a:spAutoFit/>
          </a:bodyPr>
          <a:p>
            <a:r>
              <a:rPr lang="en-IN" altLang="en-US" sz="1800">
                <a:solidFill>
                  <a:schemeClr val="bg1"/>
                </a:solidFill>
                <a:latin typeface="Times New Roman" panose="02020603050405020304" charset="0"/>
                <a:cs typeface="Times New Roman" panose="02020603050405020304" charset="0"/>
              </a:rPr>
              <a:t>[Fig 1. Sample X-rays from Dataset]</a:t>
            </a:r>
            <a:endParaRPr lang="en-IN" altLang="en-US" sz="18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BLOCK DIAGRAM</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pic>
        <p:nvPicPr>
          <p:cNvPr id="4" name="Picture 3" descr="bLOCK DIAGRAM"/>
          <p:cNvPicPr>
            <a:picLocks noChangeAspect="1"/>
          </p:cNvPicPr>
          <p:nvPr/>
        </p:nvPicPr>
        <p:blipFill>
          <a:blip r:embed="rId2"/>
          <a:stretch>
            <a:fillRect/>
          </a:stretch>
        </p:blipFill>
        <p:spPr>
          <a:xfrm>
            <a:off x="1059815" y="1207135"/>
            <a:ext cx="6655435" cy="4573270"/>
          </a:xfrm>
          <a:prstGeom prst="rect">
            <a:avLst/>
          </a:prstGeom>
        </p:spPr>
      </p:pic>
      <p:sp>
        <p:nvSpPr>
          <p:cNvPr id="3" name="Text Box 2"/>
          <p:cNvSpPr txBox="1"/>
          <p:nvPr/>
        </p:nvSpPr>
        <p:spPr>
          <a:xfrm>
            <a:off x="1192530" y="5921375"/>
            <a:ext cx="4675505" cy="368300"/>
          </a:xfrm>
          <a:prstGeom prst="rect">
            <a:avLst/>
          </a:prstGeom>
          <a:noFill/>
        </p:spPr>
        <p:txBody>
          <a:bodyPr wrap="square" rtlCol="0">
            <a:spAutoFit/>
          </a:bodyPr>
          <a:p>
            <a:r>
              <a:rPr lang="en-IN" altLang="en-US">
                <a:solidFill>
                  <a:schemeClr val="bg1"/>
                </a:solidFill>
                <a:latin typeface="Times New Roman" panose="02020603050405020304" charset="0"/>
                <a:cs typeface="Times New Roman" panose="02020603050405020304" charset="0"/>
              </a:rPr>
              <a:t>[Fig 2. Block Diagram of the Proposed System]</a:t>
            </a:r>
            <a:endParaRPr lang="en-IN" altLang="en-US">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fld>
            <a:endParaRPr lang="en-US"/>
          </a:p>
        </p:txBody>
      </p:sp>
      <p:pic>
        <p:nvPicPr>
          <p:cNvPr id="15366" name="Picture 6" descr="iarelogo.JPG"/>
          <p:cNvPicPr>
            <a:picLocks noChangeAspect="1"/>
          </p:cNvPicPr>
          <p:nvPr/>
        </p:nvPicPr>
        <p:blipFill>
          <a:blip r:embed="rId1"/>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1970"/>
          </a:xfrm>
          <a:prstGeom prst="rect">
            <a:avLst/>
          </a:prstGeom>
          <a:noFill/>
          <a:ln w="9525">
            <a:noFill/>
            <a:miter lim="800000"/>
          </a:ln>
        </p:spPr>
        <p:txBody>
          <a:bodyPr wrap="square">
            <a:spAutoFit/>
          </a:bodyPr>
          <a:lstStyle/>
          <a:p>
            <a:r>
              <a:rPr lang="en-IN" altLang="en-US" sz="2800" b="1" dirty="0">
                <a:solidFill>
                  <a:schemeClr val="tx1"/>
                </a:solidFill>
                <a:latin typeface="Calibri" panose="020F0502020204030204" pitchFamily="34" charset="0"/>
                <a:cs typeface="Calibri" panose="020F0502020204030204" pitchFamily="34" charset="0"/>
              </a:rPr>
              <a:t>METHODOLOGY</a:t>
            </a:r>
            <a:endParaRPr lang="en-IN" altLang="en-US" sz="2800" b="1" dirty="0">
              <a:solidFill>
                <a:schemeClr val="tx1"/>
              </a:solidFill>
              <a:latin typeface="Calibri" panose="020F0502020204030204" pitchFamily="34" charset="0"/>
              <a:cs typeface="Calibri" panose="020F0502020204030204" pitchFamily="34" charset="0"/>
            </a:endParaRPr>
          </a:p>
        </p:txBody>
      </p:sp>
      <p:sp>
        <p:nvSpPr>
          <p:cNvPr id="14" name="Rectangle 3"/>
          <p:cNvSpPr/>
          <p:nvPr/>
        </p:nvSpPr>
        <p:spPr>
          <a:xfrm>
            <a:off x="467544" y="1155192"/>
            <a:ext cx="8280920" cy="829945"/>
          </a:xfrm>
          <a:prstGeom prst="rect">
            <a:avLst/>
          </a:prstGeom>
        </p:spPr>
        <p:txBody>
          <a:bodyPr wrap="square">
            <a:spAutoFit/>
          </a:bodyPr>
          <a:p>
            <a:pPr algn="just"/>
            <a:endParaRPr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algn="just"/>
            <a:endParaRPr lang="en-US" sz="2400" b="1" dirty="0">
              <a:solidFill>
                <a:schemeClr val="bg1"/>
              </a:solidFill>
              <a:latin typeface="Calibri" panose="020F0502020204030204" pitchFamily="34" charset="0"/>
              <a:cs typeface="Calibri" panose="020F0502020204030204" pitchFamily="34" charset="0"/>
            </a:endParaRPr>
          </a:p>
        </p:txBody>
      </p:sp>
      <p:sp>
        <p:nvSpPr>
          <p:cNvPr id="3" name="Rectangle 3"/>
          <p:cNvSpPr/>
          <p:nvPr/>
        </p:nvSpPr>
        <p:spPr>
          <a:xfrm>
            <a:off x="467544" y="1155192"/>
            <a:ext cx="8280920" cy="5166995"/>
          </a:xfrm>
          <a:prstGeom prst="rect">
            <a:avLst/>
          </a:prstGeom>
        </p:spPr>
        <p:txBody>
          <a:bodyPr wrap="square">
            <a:spAutoFit/>
          </a:bodyPr>
          <a:p>
            <a:pPr marL="342900" lvl="0" indent="-342900" algn="just" rtl="0">
              <a:lnSpc>
                <a:spcPct val="110000"/>
              </a:lnSpc>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Keras open-source deep learning framework is deployed with TensorFlow backend to build and train the convolutional neural network. Relu Activation Function is used in the convolutional operations. Softmax Activation Function is used at dense and fully connected layers to fit the model accurately. Adam Optimizer is used with different iterating learning rates to optimize the model. </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a:p>
            <a:pPr marL="342900" lvl="0" indent="-342900" algn="just" rtl="0">
              <a:lnSpc>
                <a:spcPct val="110000"/>
              </a:lnSpc>
              <a:spcBef>
                <a:spcPts val="0"/>
              </a:spcBef>
              <a:spcAft>
                <a:spcPts val="1600"/>
              </a:spcAft>
              <a:buFont typeface="Arial" panose="020B0604020202020204" pitchFamily="34" charset="0"/>
              <a:buChar char="•"/>
            </a:pPr>
            <a:r>
              <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rPr>
              <a:t>The VGG 16 model consists of a combination of pre-trained weights, convolutions, poolings, and fully connected layers. Convolution operation uses different filters with different values to detect different aspects of the image like vertical edge detection, horizontal edge detection, face edges, etc.</a:t>
            </a:r>
            <a:endParaRPr lang="en-GB" sz="2400">
              <a:solidFill>
                <a:srgbClr val="000000"/>
              </a:solidFill>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14471</Words>
  <Application>WPS Presentation</Application>
  <PresentationFormat>On-screen Show (4:3)</PresentationFormat>
  <Paragraphs>351</Paragraphs>
  <Slides>30</Slides>
  <Notes>2</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30</vt:i4>
      </vt:variant>
    </vt:vector>
  </HeadingPairs>
  <TitlesOfParts>
    <vt:vector size="49" baseType="lpstr">
      <vt:lpstr>Arial</vt:lpstr>
      <vt:lpstr>SimSun</vt:lpstr>
      <vt:lpstr>Wingdings</vt:lpstr>
      <vt:lpstr>Franklin Gothic Book</vt:lpstr>
      <vt:lpstr>Wingdings 2</vt:lpstr>
      <vt:lpstr>Arial</vt:lpstr>
      <vt:lpstr>Brush Script MT</vt:lpstr>
      <vt:lpstr>Berlin Sans FB</vt:lpstr>
      <vt:lpstr>Calibri</vt:lpstr>
      <vt:lpstr>Verdana</vt:lpstr>
      <vt:lpstr>Times New Roman</vt:lpstr>
      <vt:lpstr>Microsoft YaHei</vt:lpstr>
      <vt:lpstr>Arial Unicode MS</vt:lpstr>
      <vt:lpstr>Calibri</vt:lpstr>
      <vt:lpstr>Malgun Gothic Semilight</vt:lpstr>
      <vt:lpstr>Algerian</vt:lpstr>
      <vt:lpstr>Times New Roman</vt:lpstr>
      <vt:lpstr>Technic</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google1586711065</cp:lastModifiedBy>
  <cp:revision>1874</cp:revision>
  <dcterms:created xsi:type="dcterms:W3CDTF">2011-03-29T09:15:00Z</dcterms:created>
  <dcterms:modified xsi:type="dcterms:W3CDTF">2020-06-13T05:23:34Z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