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95" r:id="rId2"/>
    <p:sldId id="334" r:id="rId3"/>
    <p:sldId id="335" r:id="rId4"/>
    <p:sldId id="336" r:id="rId5"/>
    <p:sldId id="337" r:id="rId6"/>
    <p:sldId id="339" r:id="rId7"/>
    <p:sldId id="347" r:id="rId8"/>
    <p:sldId id="351" r:id="rId9"/>
    <p:sldId id="340" r:id="rId10"/>
    <p:sldId id="352" r:id="rId11"/>
    <p:sldId id="353" r:id="rId12"/>
    <p:sldId id="354" r:id="rId13"/>
    <p:sldId id="355" r:id="rId14"/>
    <p:sldId id="356" r:id="rId15"/>
    <p:sldId id="342" r:id="rId16"/>
    <p:sldId id="344" r:id="rId17"/>
    <p:sldId id="345"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3120" autoAdjust="0"/>
  </p:normalViewPr>
  <p:slideViewPr>
    <p:cSldViewPr>
      <p:cViewPr>
        <p:scale>
          <a:sx n="125" d="100"/>
          <a:sy n="125" d="100"/>
        </p:scale>
        <p:origin x="-180" y="-18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7/2/2021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7/2/2021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7/2/2021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7/2/2021</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7/2/2021</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7/2/2021</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7/2/2021</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6.xml"/><Relationship Id="rId4" Type="http://schemas.openxmlformats.org/officeDocument/2006/relationships/image" Target="../media/image5.tmp"/></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6.xml"/><Relationship Id="rId4" Type="http://schemas.openxmlformats.org/officeDocument/2006/relationships/image" Target="../media/image7.tmp"/></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tmp"/><Relationship Id="rId1" Type="http://schemas.openxmlformats.org/officeDocument/2006/relationships/slideLayout" Target="../slideLayouts/slideLayout6.xml"/><Relationship Id="rId4" Type="http://schemas.openxmlformats.org/officeDocument/2006/relationships/image" Target="../media/image9.tmp"/></Relationships>
</file>

<file path=ppt/slides/_rels/slide1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www.thapatechnical.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icicisecurities.com/" TargetMode="External"/><Relationship Id="rId2" Type="http://schemas.openxmlformats.org/officeDocument/2006/relationships/hyperlink" Target="http://www.motilaloswal.com/" TargetMode="External"/><Relationship Id="rId1" Type="http://schemas.openxmlformats.org/officeDocument/2006/relationships/slideLayout" Target="../slideLayouts/slideLayout6.xml"/><Relationship Id="rId4" Type="http://schemas.openxmlformats.org/officeDocument/2006/relationships/hyperlink" Target="http://www.firstrad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64160"/>
            <a:ext cx="8305800" cy="1305486"/>
          </a:xfrm>
          <a:prstGeom prst="rect">
            <a:avLst/>
          </a:prstGeom>
        </p:spPr>
        <p:txBody>
          <a:bodyPr vert="horz" wrap="square" lIns="0" tIns="12700" rIns="0" bIns="0" rtlCol="0">
            <a:spAutoFit/>
          </a:bodyPr>
          <a:lstStyle/>
          <a:p>
            <a:pPr marL="12700" algn="ctr">
              <a:lnSpc>
                <a:spcPct val="100000"/>
              </a:lnSpc>
              <a:spcBef>
                <a:spcPts val="100"/>
              </a:spcBef>
            </a:pPr>
            <a:r>
              <a:rPr lang="en-US" sz="2800" b="1" dirty="0">
                <a:solidFill>
                  <a:srgbClr val="000000"/>
                </a:solidFill>
                <a:latin typeface="Times New Roman" panose="02020603050405020304" pitchFamily="18" charset="0"/>
                <a:cs typeface="Times New Roman" pitchFamily="18" charset="0"/>
              </a:rPr>
              <a:t>Progress Seminar</a:t>
            </a:r>
            <a:br>
              <a:rPr lang="en-US" sz="2800" b="1" dirty="0">
                <a:solidFill>
                  <a:srgbClr val="000000"/>
                </a:solidFill>
                <a:latin typeface="Times New Roman" panose="02020603050405020304" pitchFamily="18" charset="0"/>
                <a:cs typeface="Times New Roman" pitchFamily="18" charset="0"/>
              </a:rPr>
            </a:br>
            <a:r>
              <a:rPr lang="en-US" sz="2800" b="1" dirty="0">
                <a:solidFill>
                  <a:srgbClr val="000000"/>
                </a:solidFill>
                <a:latin typeface="Times New Roman" panose="02020603050405020304" pitchFamily="18" charset="0"/>
                <a:cs typeface="Times New Roman" pitchFamily="18" charset="0"/>
              </a:rPr>
              <a:t>on</a:t>
            </a:r>
            <a:br>
              <a:rPr lang="en-US" sz="3200" b="1" dirty="0">
                <a:solidFill>
                  <a:srgbClr val="000000"/>
                </a:solidFill>
                <a:latin typeface="Times New Roman" panose="02020603050405020304" pitchFamily="18" charset="0"/>
                <a:cs typeface="Times New Roman" pitchFamily="18" charset="0"/>
              </a:rPr>
            </a:br>
            <a:r>
              <a:rPr lang="en-US" sz="2800" b="1" dirty="0">
                <a:solidFill>
                  <a:srgbClr val="002060"/>
                </a:solidFill>
                <a:latin typeface="Times New Roman" panose="02020603050405020304" pitchFamily="18" charset="0"/>
                <a:cs typeface="Times New Roman" panose="02020603050405020304" pitchFamily="18" charset="0"/>
              </a:rPr>
              <a:t>Online trading website</a:t>
            </a:r>
            <a:endParaRPr sz="2800" b="1" dirty="0">
              <a:solidFill>
                <a:srgbClr val="002060"/>
              </a:solidFill>
              <a:latin typeface="Times New Roman" panose="02020603050405020304" pitchFamily="18" charset="0"/>
              <a:cs typeface="Times New Roman" panose="02020603050405020304" pitchFamily="18" charset="0"/>
            </a:endParaRPr>
          </a:p>
        </p:txBody>
      </p:sp>
      <p:sp>
        <p:nvSpPr>
          <p:cNvPr id="9" name="CustomShape 2"/>
          <p:cNvSpPr/>
          <p:nvPr/>
        </p:nvSpPr>
        <p:spPr>
          <a:xfrm>
            <a:off x="304800" y="3352800"/>
            <a:ext cx="3378240" cy="1230840"/>
          </a:xfrm>
          <a:prstGeom prst="rect">
            <a:avLst/>
          </a:prstGeom>
          <a:noFill/>
          <a:ln>
            <a:noFill/>
          </a:ln>
        </p:spPr>
        <p:txBody>
          <a:bodyPr lIns="90000" tIns="45000" rIns="90000" bIns="45000"/>
          <a:lstStyle/>
          <a:p>
            <a:pPr>
              <a:lnSpc>
                <a:spcPct val="100000"/>
              </a:lnSpc>
            </a:pPr>
            <a:r>
              <a:rPr lang="en-IN" dirty="0">
                <a:solidFill>
                  <a:srgbClr val="000000"/>
                </a:solidFill>
                <a:latin typeface="Arial"/>
              </a:rPr>
              <a:t>        </a:t>
            </a:r>
            <a:r>
              <a:rPr lang="en-IN" sz="2000" dirty="0">
                <a:solidFill>
                  <a:srgbClr val="000000"/>
                </a:solidFill>
                <a:latin typeface="Arial"/>
              </a:rPr>
              <a:t>  </a:t>
            </a:r>
            <a:r>
              <a:rPr lang="en-IN" sz="2000" b="1" dirty="0">
                <a:solidFill>
                  <a:srgbClr val="000000"/>
                </a:solidFill>
                <a:latin typeface="Arial"/>
              </a:rPr>
              <a:t> </a:t>
            </a:r>
            <a:r>
              <a:rPr lang="en-IN" sz="2000" b="1" dirty="0">
                <a:solidFill>
                  <a:srgbClr val="000000"/>
                </a:solidFill>
                <a:latin typeface="Times New Roman" panose="02020603050405020304" pitchFamily="18" charset="0"/>
                <a:cs typeface="Times New Roman" panose="02020603050405020304" pitchFamily="18" charset="0"/>
              </a:rPr>
              <a:t>Presented By</a:t>
            </a:r>
            <a:endParaRPr dirty="0">
              <a:latin typeface="Times New Roman" panose="02020603050405020304" pitchFamily="18" charset="0"/>
              <a:cs typeface="Times New Roman" panose="02020603050405020304" pitchFamily="18" charset="0"/>
            </a:endParaRPr>
          </a:p>
          <a:p>
            <a:pPr>
              <a:lnSpc>
                <a:spcPct val="100000"/>
              </a:lnSpc>
            </a:pPr>
            <a:endParaRPr dirty="0"/>
          </a:p>
          <a:p>
            <a:pPr>
              <a:lnSpc>
                <a:spcPct val="100000"/>
              </a:lnSpc>
            </a:pPr>
            <a:r>
              <a:rPr lang="en-IN" sz="2000" dirty="0">
                <a:solidFill>
                  <a:srgbClr val="000000"/>
                </a:solidFill>
                <a:latin typeface="Times New Roman" panose="02020603050405020304" pitchFamily="18" charset="0"/>
                <a:cs typeface="Times New Roman" panose="02020603050405020304" pitchFamily="18" charset="0"/>
              </a:rPr>
              <a:t>      Mr. Rohit </a:t>
            </a:r>
            <a:r>
              <a:rPr lang="en-IN" sz="2000" dirty="0" err="1">
                <a:solidFill>
                  <a:srgbClr val="000000"/>
                </a:solidFill>
                <a:latin typeface="Times New Roman" panose="02020603050405020304" pitchFamily="18" charset="0"/>
                <a:cs typeface="Times New Roman" panose="02020603050405020304" pitchFamily="18" charset="0"/>
              </a:rPr>
              <a:t>Gourikar</a:t>
            </a:r>
            <a:endParaRPr sz="3200" dirty="0">
              <a:solidFill>
                <a:srgbClr val="333399"/>
              </a:solidFill>
              <a:latin typeface="Times New Roman" panose="02020603050405020304" pitchFamily="18" charset="0"/>
              <a:ea typeface="+mj-ea"/>
              <a:cs typeface="Times New Roman" panose="02020603050405020304" pitchFamily="18" charset="0"/>
            </a:endParaRPr>
          </a:p>
        </p:txBody>
      </p:sp>
      <p:sp>
        <p:nvSpPr>
          <p:cNvPr id="12" name="CustomShape 3"/>
          <p:cNvSpPr/>
          <p:nvPr/>
        </p:nvSpPr>
        <p:spPr>
          <a:xfrm>
            <a:off x="5867400" y="3352800"/>
            <a:ext cx="2064600" cy="1222560"/>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Arial"/>
              </a:rPr>
              <a:t>        </a:t>
            </a:r>
            <a:r>
              <a:rPr lang="en-IN" sz="2000" b="1" dirty="0">
                <a:solidFill>
                  <a:srgbClr val="000000"/>
                </a:solidFill>
                <a:latin typeface="Times New Roman" panose="02020603050405020304" pitchFamily="18" charset="0"/>
                <a:cs typeface="Times New Roman" panose="02020603050405020304" pitchFamily="18" charset="0"/>
              </a:rPr>
              <a:t>Guided By</a:t>
            </a:r>
          </a:p>
          <a:p>
            <a:pPr>
              <a:lnSpc>
                <a:spcPct val="100000"/>
              </a:lnSpc>
            </a:pPr>
            <a:endParaRPr dirty="0"/>
          </a:p>
          <a:p>
            <a:pPr>
              <a:lnSpc>
                <a:spcPct val="100000"/>
              </a:lnSpc>
            </a:pPr>
            <a:r>
              <a:rPr lang="en-US" dirty="0"/>
              <a:t>     </a:t>
            </a:r>
            <a:r>
              <a:rPr lang="en-US" dirty="0">
                <a:latin typeface="Times New Roman" panose="02020603050405020304" pitchFamily="18" charset="0"/>
                <a:cs typeface="Times New Roman" panose="02020603050405020304" pitchFamily="18" charset="0"/>
              </a:rPr>
              <a:t>Mrs. </a:t>
            </a:r>
            <a:r>
              <a:rPr lang="en-US" dirty="0" err="1">
                <a:latin typeface="Times New Roman" panose="02020603050405020304" pitchFamily="18" charset="0"/>
                <a:cs typeface="Times New Roman" panose="02020603050405020304" pitchFamily="18" charset="0"/>
              </a:rPr>
              <a:t>Roshani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Talmale</a:t>
            </a:r>
            <a:endParaRPr dirty="0">
              <a:latin typeface="Times New Roman" panose="02020603050405020304" pitchFamily="18" charset="0"/>
              <a:cs typeface="Times New Roman" panose="02020603050405020304" pitchFamily="18" charset="0"/>
            </a:endParaRPr>
          </a:p>
        </p:txBody>
      </p:sp>
      <p:sp>
        <p:nvSpPr>
          <p:cNvPr id="13" name="CustomShape 5"/>
          <p:cNvSpPr/>
          <p:nvPr/>
        </p:nvSpPr>
        <p:spPr>
          <a:xfrm>
            <a:off x="1981560" y="4766466"/>
            <a:ext cx="6629040" cy="39780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anose="02020603050405020304" pitchFamily="18" charset="0"/>
                <a:cs typeface="Times New Roman" panose="02020603050405020304" pitchFamily="18" charset="0"/>
              </a:rPr>
              <a:t>Department of Computer Science &amp; Engineering</a:t>
            </a:r>
            <a:endParaRPr sz="1600" dirty="0">
              <a:latin typeface="Times New Roman" panose="02020603050405020304" pitchFamily="18" charset="0"/>
              <a:cs typeface="Times New Roman" panose="02020603050405020304" pitchFamily="18" charset="0"/>
            </a:endParaRPr>
          </a:p>
        </p:txBody>
      </p:sp>
      <p:sp>
        <p:nvSpPr>
          <p:cNvPr id="14" name="CustomShape 4"/>
          <p:cNvSpPr/>
          <p:nvPr/>
        </p:nvSpPr>
        <p:spPr>
          <a:xfrm>
            <a:off x="457200" y="53340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Perpetua"/>
                <a:ea typeface="DejaVu Sans"/>
              </a:rPr>
              <a:t>      </a:t>
            </a:r>
            <a:r>
              <a:rPr lang="en-IN" b="1" dirty="0">
                <a:solidFill>
                  <a:srgbClr val="000000"/>
                </a:solidFill>
                <a:latin typeface="Times New Roman" panose="02020603050405020304" pitchFamily="18" charset="0"/>
                <a:ea typeface="DejaVu Sans"/>
                <a:cs typeface="Times New Roman" pitchFamily="18" charset="0"/>
              </a:rPr>
              <a:t>S. B. JAIN INSTITUTE OF TECHNOLOGY MANAGEMENT AND RESEARCH, NAGPUR</a:t>
            </a:r>
          </a:p>
          <a:p>
            <a:pPr algn="ctr">
              <a:lnSpc>
                <a:spcPct val="93000"/>
              </a:lnSpc>
            </a:pPr>
            <a:r>
              <a:rPr lang="en-IN" b="1" dirty="0">
                <a:solidFill>
                  <a:srgbClr val="000000"/>
                </a:solidFill>
                <a:latin typeface="Times New Roman" panose="02020603050405020304" pitchFamily="18" charset="0"/>
                <a:cs typeface="Times New Roman" pitchFamily="18" charset="0"/>
              </a:rPr>
              <a:t>An Autonomous Institute, Affiliated to RTMNU, Nagpur</a:t>
            </a:r>
            <a:endParaRPr dirty="0">
              <a:latin typeface="Times New Roman" panose="02020603050405020304"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994112" y="2055752"/>
            <a:ext cx="1466850" cy="170380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1" y="274680"/>
            <a:ext cx="1447800" cy="535027"/>
          </a:xfrm>
          <a:prstGeom prst="rect">
            <a:avLst/>
          </a:prstGeom>
        </p:spPr>
        <p:txBody>
          <a:bodyPr anchor="ctr"/>
          <a:lstStyle/>
          <a:p>
            <a:pPr algn="ctr">
              <a:lnSpc>
                <a:spcPct val="100000"/>
              </a:lnSpc>
            </a:pPr>
            <a:r>
              <a:rPr lang="en-US" sz="2400" dirty="0">
                <a:latin typeface="Times New Roman" pitchFamily="18" charset="0"/>
                <a:cs typeface="Times New Roman" pitchFamily="18" charset="0"/>
              </a:rPr>
              <a:t>About :</a:t>
            </a:r>
            <a:endParaRPr sz="24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154" name="TextShape 3"/>
          <p:cNvSpPr txBox="1"/>
          <p:nvPr/>
        </p:nvSpPr>
        <p:spPr>
          <a:xfrm>
            <a:off x="152400" y="6400800"/>
            <a:ext cx="8839200" cy="304800"/>
          </a:xfrm>
          <a:prstGeom prst="rect">
            <a:avLst/>
          </a:prstGeom>
        </p:spPr>
        <p:txBody>
          <a:bodyPr anchor="ctr"/>
          <a:lstStyle/>
          <a:p>
            <a:pPr>
              <a:lnSpc>
                <a:spcPct val="100000"/>
              </a:lnSpc>
            </a:pPr>
            <a:r>
              <a:rPr lang="en-IN" dirty="0">
                <a:latin typeface="Cambria"/>
              </a:rPr>
              <a:t>                               S. B. Jain Institute of Technology Management and Research                    10</a:t>
            </a:r>
            <a:endParaRPr dirty="0"/>
          </a:p>
        </p:txBody>
      </p:sp>
      <p:pic>
        <p:nvPicPr>
          <p:cNvPr id="3" name="Picture 2">
            <a:extLst>
              <a:ext uri="{FF2B5EF4-FFF2-40B4-BE49-F238E27FC236}">
                <a16:creationId xmlns:a16="http://schemas.microsoft.com/office/drawing/2014/main" id="{33BD33FF-5D08-421C-81FE-0A3F65AF675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926" r="6069" b="5374"/>
          <a:stretch/>
        </p:blipFill>
        <p:spPr>
          <a:xfrm>
            <a:off x="1371461" y="980144"/>
            <a:ext cx="6400800" cy="1901209"/>
          </a:xfrm>
          <a:prstGeom prst="rect">
            <a:avLst/>
          </a:prstGeom>
        </p:spPr>
      </p:pic>
      <p:pic>
        <p:nvPicPr>
          <p:cNvPr id="5" name="Picture 4">
            <a:extLst>
              <a:ext uri="{FF2B5EF4-FFF2-40B4-BE49-F238E27FC236}">
                <a16:creationId xmlns:a16="http://schemas.microsoft.com/office/drawing/2014/main" id="{94D28065-313B-4348-A0BE-DCF2E5AB16FC}"/>
              </a:ext>
            </a:extLst>
          </p:cNvPr>
          <p:cNvPicPr>
            <a:picLocks noChangeAspect="1"/>
          </p:cNvPicPr>
          <p:nvPr/>
        </p:nvPicPr>
        <p:blipFill rotWithShape="1">
          <a:blip r:embed="rId3">
            <a:extLst>
              <a:ext uri="{28A0092B-C50C-407E-A947-70E740481C1C}">
                <a14:useLocalDpi xmlns:a14="http://schemas.microsoft.com/office/drawing/2010/main" val="0"/>
              </a:ext>
            </a:extLst>
          </a:blip>
          <a:srcRect l="2500" t="14632" r="10834"/>
          <a:stretch/>
        </p:blipFill>
        <p:spPr>
          <a:xfrm>
            <a:off x="609461" y="2927793"/>
            <a:ext cx="7924800" cy="1609945"/>
          </a:xfrm>
          <a:prstGeom prst="rect">
            <a:avLst/>
          </a:prstGeom>
        </p:spPr>
      </p:pic>
      <p:pic>
        <p:nvPicPr>
          <p:cNvPr id="8" name="Picture 7">
            <a:extLst>
              <a:ext uri="{FF2B5EF4-FFF2-40B4-BE49-F238E27FC236}">
                <a16:creationId xmlns:a16="http://schemas.microsoft.com/office/drawing/2014/main" id="{057E5BBA-ED76-4484-A02D-5405D72381E5}"/>
              </a:ext>
            </a:extLst>
          </p:cNvPr>
          <p:cNvPicPr>
            <a:picLocks noChangeAspect="1"/>
          </p:cNvPicPr>
          <p:nvPr/>
        </p:nvPicPr>
        <p:blipFill rotWithShape="1">
          <a:blip r:embed="rId4">
            <a:extLst>
              <a:ext uri="{28A0092B-C50C-407E-A947-70E740481C1C}">
                <a14:useLocalDpi xmlns:a14="http://schemas.microsoft.com/office/drawing/2010/main" val="0"/>
              </a:ext>
            </a:extLst>
          </a:blip>
          <a:srcRect t="29505"/>
          <a:stretch/>
        </p:blipFill>
        <p:spPr>
          <a:xfrm>
            <a:off x="1181101" y="4615653"/>
            <a:ext cx="7010400" cy="10842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1" y="274680"/>
            <a:ext cx="1447800" cy="535027"/>
          </a:xfrm>
          <a:prstGeom prst="rect">
            <a:avLst/>
          </a:prstGeom>
        </p:spPr>
        <p:txBody>
          <a:bodyPr anchor="ctr"/>
          <a:lstStyle/>
          <a:p>
            <a:pPr algn="ctr">
              <a:lnSpc>
                <a:spcPct val="100000"/>
              </a:lnSpc>
            </a:pPr>
            <a:r>
              <a:rPr lang="en-US" sz="2400" dirty="0">
                <a:solidFill>
                  <a:srgbClr val="000000"/>
                </a:solidFill>
                <a:latin typeface="Times New Roman" panose="02020603050405020304" pitchFamily="18" charset="0"/>
                <a:cs typeface="Times New Roman" panose="02020603050405020304" pitchFamily="18" charset="0"/>
              </a:rPr>
              <a:t>Product :</a:t>
            </a:r>
            <a:endParaRPr sz="2400" dirty="0">
              <a:latin typeface="Times New Roman" pitchFamily="18" charset="0"/>
              <a:cs typeface="Times New Roman" pitchFamily="18" charset="0"/>
            </a:endParaRPr>
          </a:p>
        </p:txBody>
      </p:sp>
      <p:sp>
        <p:nvSpPr>
          <p:cNvPr id="153" name="TextShape 2"/>
          <p:cNvSpPr txBox="1"/>
          <p:nvPr/>
        </p:nvSpPr>
        <p:spPr>
          <a:xfrm>
            <a:off x="457201" y="1447800"/>
            <a:ext cx="8229323" cy="4525560"/>
          </a:xfrm>
          <a:prstGeom prst="rect">
            <a:avLst/>
          </a:prstGeom>
        </p:spPr>
        <p:txBody>
          <a:bodyPr/>
          <a:lstStyle/>
          <a:p>
            <a:endParaRPr/>
          </a:p>
        </p:txBody>
      </p:sp>
      <p:sp>
        <p:nvSpPr>
          <p:cNvPr id="154" name="TextShape 3"/>
          <p:cNvSpPr txBox="1"/>
          <p:nvPr/>
        </p:nvSpPr>
        <p:spPr>
          <a:xfrm>
            <a:off x="152400" y="6400800"/>
            <a:ext cx="8839200" cy="304800"/>
          </a:xfrm>
          <a:prstGeom prst="rect">
            <a:avLst/>
          </a:prstGeom>
        </p:spPr>
        <p:txBody>
          <a:bodyPr anchor="ctr"/>
          <a:lstStyle/>
          <a:p>
            <a:pPr>
              <a:lnSpc>
                <a:spcPct val="100000"/>
              </a:lnSpc>
            </a:pPr>
            <a:r>
              <a:rPr lang="en-IN" dirty="0">
                <a:latin typeface="Cambria"/>
              </a:rPr>
              <a:t>                               S. B. Jain Institute of Technology Management and Research                    11</a:t>
            </a:r>
            <a:endParaRPr dirty="0"/>
          </a:p>
        </p:txBody>
      </p:sp>
      <p:pic>
        <p:nvPicPr>
          <p:cNvPr id="8" name="Picture 7">
            <a:extLst>
              <a:ext uri="{FF2B5EF4-FFF2-40B4-BE49-F238E27FC236}">
                <a16:creationId xmlns:a16="http://schemas.microsoft.com/office/drawing/2014/main" id="{057E5BBA-ED76-4484-A02D-5405D72381E5}"/>
              </a:ext>
            </a:extLst>
          </p:cNvPr>
          <p:cNvPicPr>
            <a:picLocks noChangeAspect="1"/>
          </p:cNvPicPr>
          <p:nvPr/>
        </p:nvPicPr>
        <p:blipFill rotWithShape="1">
          <a:blip r:embed="rId2">
            <a:extLst>
              <a:ext uri="{28A0092B-C50C-407E-A947-70E740481C1C}">
                <a14:useLocalDpi xmlns:a14="http://schemas.microsoft.com/office/drawing/2010/main" val="0"/>
              </a:ext>
            </a:extLst>
          </a:blip>
          <a:srcRect t="29505"/>
          <a:stretch/>
        </p:blipFill>
        <p:spPr>
          <a:xfrm>
            <a:off x="1181101" y="4580979"/>
            <a:ext cx="7010400" cy="1084281"/>
          </a:xfrm>
          <a:prstGeom prst="rect">
            <a:avLst/>
          </a:prstGeom>
        </p:spPr>
      </p:pic>
      <p:pic>
        <p:nvPicPr>
          <p:cNvPr id="4" name="Picture 3">
            <a:extLst>
              <a:ext uri="{FF2B5EF4-FFF2-40B4-BE49-F238E27FC236}">
                <a16:creationId xmlns:a16="http://schemas.microsoft.com/office/drawing/2014/main" id="{0C46E8EC-223D-49FB-8E61-1C08B8E44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20360"/>
            <a:ext cx="7010400" cy="1880521"/>
          </a:xfrm>
          <a:prstGeom prst="rect">
            <a:avLst/>
          </a:prstGeom>
        </p:spPr>
      </p:pic>
      <p:pic>
        <p:nvPicPr>
          <p:cNvPr id="7" name="Picture 6">
            <a:extLst>
              <a:ext uri="{FF2B5EF4-FFF2-40B4-BE49-F238E27FC236}">
                <a16:creationId xmlns:a16="http://schemas.microsoft.com/office/drawing/2014/main" id="{B89EFD67-E17F-4071-BB13-27A1B6E81AFD}"/>
              </a:ext>
            </a:extLst>
          </p:cNvPr>
          <p:cNvPicPr>
            <a:picLocks noChangeAspect="1"/>
          </p:cNvPicPr>
          <p:nvPr/>
        </p:nvPicPr>
        <p:blipFill rotWithShape="1">
          <a:blip r:embed="rId4">
            <a:extLst>
              <a:ext uri="{28A0092B-C50C-407E-A947-70E740481C1C}">
                <a14:useLocalDpi xmlns:a14="http://schemas.microsoft.com/office/drawing/2010/main" val="0"/>
              </a:ext>
            </a:extLst>
          </a:blip>
          <a:srcRect l="11250" t="37576" r="12083"/>
          <a:stretch/>
        </p:blipFill>
        <p:spPr>
          <a:xfrm>
            <a:off x="1082040" y="3032938"/>
            <a:ext cx="7010400" cy="1548041"/>
          </a:xfrm>
          <a:prstGeom prst="rect">
            <a:avLst/>
          </a:prstGeom>
        </p:spPr>
      </p:pic>
    </p:spTree>
    <p:extLst>
      <p:ext uri="{BB962C8B-B14F-4D97-AF65-F5344CB8AC3E}">
        <p14:creationId xmlns:p14="http://schemas.microsoft.com/office/powerpoint/2010/main" val="100351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1" y="274680"/>
            <a:ext cx="1447800" cy="535027"/>
          </a:xfrm>
          <a:prstGeom prst="rect">
            <a:avLst/>
          </a:prstGeom>
        </p:spPr>
        <p:txBody>
          <a:bodyPr anchor="ctr"/>
          <a:lstStyle/>
          <a:p>
            <a:pPr algn="ctr"/>
            <a:endParaRPr lang="en-US" sz="2400" dirty="0">
              <a:solidFill>
                <a:srgbClr val="000000"/>
              </a:solidFill>
              <a:latin typeface="Times New Roman" panose="02020603050405020304" pitchFamily="18" charset="0"/>
              <a:cs typeface="Times New Roman" panose="02020603050405020304" pitchFamily="18" charset="0"/>
            </a:endParaRPr>
          </a:p>
          <a:p>
            <a:pPr algn="ctr"/>
            <a:r>
              <a:rPr lang="en-US" sz="2400" dirty="0">
                <a:solidFill>
                  <a:srgbClr val="000000"/>
                </a:solidFill>
                <a:latin typeface="Times New Roman" panose="02020603050405020304" pitchFamily="18" charset="0"/>
                <a:cs typeface="Times New Roman" panose="02020603050405020304" pitchFamily="18" charset="0"/>
              </a:rPr>
              <a:t>Pricing :</a:t>
            </a:r>
          </a:p>
          <a:p>
            <a:pPr algn="ctr">
              <a:lnSpc>
                <a:spcPct val="100000"/>
              </a:lnSpc>
            </a:pPr>
            <a:endParaRPr sz="2400" dirty="0">
              <a:latin typeface="Times New Roman" pitchFamily="18" charset="0"/>
              <a:cs typeface="Times New Roman" pitchFamily="18" charset="0"/>
            </a:endParaRPr>
          </a:p>
        </p:txBody>
      </p:sp>
      <p:sp>
        <p:nvSpPr>
          <p:cNvPr id="153" name="TextShape 2"/>
          <p:cNvSpPr txBox="1"/>
          <p:nvPr/>
        </p:nvSpPr>
        <p:spPr>
          <a:xfrm>
            <a:off x="457200" y="1488440"/>
            <a:ext cx="8229323" cy="4525560"/>
          </a:xfrm>
          <a:prstGeom prst="rect">
            <a:avLst/>
          </a:prstGeom>
        </p:spPr>
        <p:txBody>
          <a:bodyPr/>
          <a:lstStyle/>
          <a:p>
            <a:endParaRPr/>
          </a:p>
        </p:txBody>
      </p:sp>
      <p:sp>
        <p:nvSpPr>
          <p:cNvPr id="154" name="TextShape 3"/>
          <p:cNvSpPr txBox="1"/>
          <p:nvPr/>
        </p:nvSpPr>
        <p:spPr>
          <a:xfrm>
            <a:off x="152400" y="6400800"/>
            <a:ext cx="8839200" cy="304800"/>
          </a:xfrm>
          <a:prstGeom prst="rect">
            <a:avLst/>
          </a:prstGeom>
        </p:spPr>
        <p:txBody>
          <a:bodyPr anchor="ctr"/>
          <a:lstStyle/>
          <a:p>
            <a:pPr>
              <a:lnSpc>
                <a:spcPct val="100000"/>
              </a:lnSpc>
            </a:pPr>
            <a:r>
              <a:rPr lang="en-IN" dirty="0">
                <a:latin typeface="Cambria"/>
              </a:rPr>
              <a:t>                               S. B. Jain Institute of Technology Management and Research                    12</a:t>
            </a:r>
            <a:endParaRPr dirty="0"/>
          </a:p>
        </p:txBody>
      </p:sp>
      <p:pic>
        <p:nvPicPr>
          <p:cNvPr id="8" name="Picture 7">
            <a:extLst>
              <a:ext uri="{FF2B5EF4-FFF2-40B4-BE49-F238E27FC236}">
                <a16:creationId xmlns:a16="http://schemas.microsoft.com/office/drawing/2014/main" id="{057E5BBA-ED76-4484-A02D-5405D72381E5}"/>
              </a:ext>
            </a:extLst>
          </p:cNvPr>
          <p:cNvPicPr>
            <a:picLocks noChangeAspect="1"/>
          </p:cNvPicPr>
          <p:nvPr/>
        </p:nvPicPr>
        <p:blipFill rotWithShape="1">
          <a:blip r:embed="rId2">
            <a:extLst>
              <a:ext uri="{28A0092B-C50C-407E-A947-70E740481C1C}">
                <a14:useLocalDpi xmlns:a14="http://schemas.microsoft.com/office/drawing/2010/main" val="0"/>
              </a:ext>
            </a:extLst>
          </a:blip>
          <a:srcRect t="29505"/>
          <a:stretch/>
        </p:blipFill>
        <p:spPr>
          <a:xfrm>
            <a:off x="1181101" y="4572000"/>
            <a:ext cx="7010400" cy="1089886"/>
          </a:xfrm>
          <a:prstGeom prst="rect">
            <a:avLst/>
          </a:prstGeom>
        </p:spPr>
      </p:pic>
      <p:pic>
        <p:nvPicPr>
          <p:cNvPr id="6" name="Picture 5">
            <a:extLst>
              <a:ext uri="{FF2B5EF4-FFF2-40B4-BE49-F238E27FC236}">
                <a16:creationId xmlns:a16="http://schemas.microsoft.com/office/drawing/2014/main" id="{D814C1E4-5EA4-478E-BC15-BBB0D7DEA3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969275"/>
            <a:ext cx="6477000" cy="1697725"/>
          </a:xfrm>
          <a:prstGeom prst="rect">
            <a:avLst/>
          </a:prstGeom>
        </p:spPr>
      </p:pic>
      <p:pic>
        <p:nvPicPr>
          <p:cNvPr id="10" name="Picture 9">
            <a:extLst>
              <a:ext uri="{FF2B5EF4-FFF2-40B4-BE49-F238E27FC236}">
                <a16:creationId xmlns:a16="http://schemas.microsoft.com/office/drawing/2014/main" id="{123172CF-871F-4F6F-86FE-467A64DFDB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0" y="2756391"/>
            <a:ext cx="6760945" cy="1697725"/>
          </a:xfrm>
          <a:prstGeom prst="rect">
            <a:avLst/>
          </a:prstGeom>
        </p:spPr>
      </p:pic>
    </p:spTree>
    <p:extLst>
      <p:ext uri="{BB962C8B-B14F-4D97-AF65-F5344CB8AC3E}">
        <p14:creationId xmlns:p14="http://schemas.microsoft.com/office/powerpoint/2010/main" val="4212887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1" y="274680"/>
            <a:ext cx="1447800" cy="535027"/>
          </a:xfrm>
          <a:prstGeom prst="rect">
            <a:avLst/>
          </a:prstGeom>
        </p:spPr>
        <p:txBody>
          <a:bodyPr anchor="ctr"/>
          <a:lstStyle/>
          <a:p>
            <a:pPr algn="ctr"/>
            <a:endParaRPr lang="en-US" sz="2400" dirty="0">
              <a:solidFill>
                <a:srgbClr val="000000"/>
              </a:solidFill>
              <a:latin typeface="Times New Roman" panose="02020603050405020304" pitchFamily="18" charset="0"/>
              <a:cs typeface="Times New Roman" panose="02020603050405020304" pitchFamily="18" charset="0"/>
            </a:endParaRPr>
          </a:p>
          <a:p>
            <a:pPr algn="ctr"/>
            <a:endParaRPr lang="en-US" sz="2400" dirty="0">
              <a:solidFill>
                <a:srgbClr val="000000"/>
              </a:solidFill>
              <a:latin typeface="Times New Roman" panose="02020603050405020304" pitchFamily="18" charset="0"/>
              <a:cs typeface="Times New Roman" panose="02020603050405020304" pitchFamily="18" charset="0"/>
            </a:endParaRPr>
          </a:p>
          <a:p>
            <a:pPr algn="ctr"/>
            <a:r>
              <a:rPr lang="en-US" sz="2400" dirty="0">
                <a:solidFill>
                  <a:srgbClr val="000000"/>
                </a:solidFill>
                <a:latin typeface="Times New Roman" panose="02020603050405020304" pitchFamily="18" charset="0"/>
                <a:cs typeface="Times New Roman" panose="02020603050405020304" pitchFamily="18" charset="0"/>
              </a:rPr>
              <a:t>Contact :</a:t>
            </a:r>
          </a:p>
          <a:p>
            <a:pPr algn="ctr"/>
            <a:r>
              <a:rPr lang="en-US" sz="2400" dirty="0">
                <a:solidFill>
                  <a:srgbClr val="000000"/>
                </a:solidFill>
                <a:latin typeface="Times New Roman" panose="02020603050405020304" pitchFamily="18" charset="0"/>
                <a:cs typeface="Times New Roman" panose="02020603050405020304" pitchFamily="18" charset="0"/>
              </a:rPr>
              <a:t> </a:t>
            </a:r>
          </a:p>
          <a:p>
            <a:pPr algn="ctr">
              <a:lnSpc>
                <a:spcPct val="100000"/>
              </a:lnSpc>
            </a:pPr>
            <a:endParaRPr sz="2400" dirty="0">
              <a:latin typeface="Times New Roman" pitchFamily="18" charset="0"/>
              <a:cs typeface="Times New Roman" pitchFamily="18" charset="0"/>
            </a:endParaRPr>
          </a:p>
        </p:txBody>
      </p:sp>
      <p:sp>
        <p:nvSpPr>
          <p:cNvPr id="153" name="TextShape 2"/>
          <p:cNvSpPr txBox="1"/>
          <p:nvPr/>
        </p:nvSpPr>
        <p:spPr>
          <a:xfrm>
            <a:off x="457200" y="1863825"/>
            <a:ext cx="8229323" cy="4525560"/>
          </a:xfrm>
          <a:prstGeom prst="rect">
            <a:avLst/>
          </a:prstGeom>
        </p:spPr>
        <p:txBody>
          <a:bodyPr/>
          <a:lstStyle/>
          <a:p>
            <a:endParaRPr/>
          </a:p>
        </p:txBody>
      </p:sp>
      <p:sp>
        <p:nvSpPr>
          <p:cNvPr id="154" name="TextShape 3"/>
          <p:cNvSpPr txBox="1"/>
          <p:nvPr/>
        </p:nvSpPr>
        <p:spPr>
          <a:xfrm>
            <a:off x="152400" y="6400800"/>
            <a:ext cx="8839200" cy="304800"/>
          </a:xfrm>
          <a:prstGeom prst="rect">
            <a:avLst/>
          </a:prstGeom>
        </p:spPr>
        <p:txBody>
          <a:bodyPr anchor="ctr"/>
          <a:lstStyle/>
          <a:p>
            <a:pPr>
              <a:lnSpc>
                <a:spcPct val="100000"/>
              </a:lnSpc>
            </a:pPr>
            <a:r>
              <a:rPr lang="en-IN" dirty="0">
                <a:latin typeface="Cambria"/>
              </a:rPr>
              <a:t>                               S. B. Jain Institute of Technology Management and Research                    13</a:t>
            </a:r>
            <a:endParaRPr dirty="0"/>
          </a:p>
        </p:txBody>
      </p:sp>
      <p:pic>
        <p:nvPicPr>
          <p:cNvPr id="8" name="Picture 7">
            <a:extLst>
              <a:ext uri="{FF2B5EF4-FFF2-40B4-BE49-F238E27FC236}">
                <a16:creationId xmlns:a16="http://schemas.microsoft.com/office/drawing/2014/main" id="{057E5BBA-ED76-4484-A02D-5405D72381E5}"/>
              </a:ext>
            </a:extLst>
          </p:cNvPr>
          <p:cNvPicPr>
            <a:picLocks noChangeAspect="1"/>
          </p:cNvPicPr>
          <p:nvPr/>
        </p:nvPicPr>
        <p:blipFill rotWithShape="1">
          <a:blip r:embed="rId2">
            <a:extLst>
              <a:ext uri="{28A0092B-C50C-407E-A947-70E740481C1C}">
                <a14:useLocalDpi xmlns:a14="http://schemas.microsoft.com/office/drawing/2010/main" val="0"/>
              </a:ext>
            </a:extLst>
          </a:blip>
          <a:srcRect t="29505"/>
          <a:stretch/>
        </p:blipFill>
        <p:spPr>
          <a:xfrm>
            <a:off x="1181101" y="4581891"/>
            <a:ext cx="7010400" cy="1084281"/>
          </a:xfrm>
          <a:prstGeom prst="rect">
            <a:avLst/>
          </a:prstGeom>
        </p:spPr>
      </p:pic>
      <p:pic>
        <p:nvPicPr>
          <p:cNvPr id="3" name="Picture 2">
            <a:extLst>
              <a:ext uri="{FF2B5EF4-FFF2-40B4-BE49-F238E27FC236}">
                <a16:creationId xmlns:a16="http://schemas.microsoft.com/office/drawing/2014/main" id="{78FE19B9-D06E-4328-B34C-CF3C0CCBB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1" y="1295400"/>
            <a:ext cx="7010400" cy="3310636"/>
          </a:xfrm>
          <a:prstGeom prst="rect">
            <a:avLst/>
          </a:prstGeom>
        </p:spPr>
      </p:pic>
    </p:spTree>
    <p:extLst>
      <p:ext uri="{BB962C8B-B14F-4D97-AF65-F5344CB8AC3E}">
        <p14:creationId xmlns:p14="http://schemas.microsoft.com/office/powerpoint/2010/main" val="2157711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381000" y="236066"/>
            <a:ext cx="3200399" cy="563520"/>
          </a:xfrm>
          <a:prstGeom prst="rect">
            <a:avLst/>
          </a:prstGeom>
        </p:spPr>
        <p:txBody>
          <a:bodyPr anchor="ctr"/>
          <a:lstStyle/>
          <a:p>
            <a:pPr algn="ctr"/>
            <a:endParaRPr lang="en-US" sz="2400" dirty="0">
              <a:solidFill>
                <a:srgbClr val="000000"/>
              </a:solidFill>
              <a:latin typeface="Times New Roman" panose="02020603050405020304" pitchFamily="18" charset="0"/>
              <a:cs typeface="Times New Roman" panose="02020603050405020304" pitchFamily="18" charset="0"/>
            </a:endParaRPr>
          </a:p>
          <a:p>
            <a:pPr algn="ctr"/>
            <a:r>
              <a:rPr lang="en-US" sz="2400" dirty="0">
                <a:solidFill>
                  <a:srgbClr val="000000"/>
                </a:solidFill>
                <a:latin typeface="Times New Roman" panose="02020603050405020304" pitchFamily="18" charset="0"/>
                <a:cs typeface="Times New Roman" panose="02020603050405020304" pitchFamily="18" charset="0"/>
              </a:rPr>
              <a:t>Open </a:t>
            </a:r>
            <a:r>
              <a:rPr lang="en-US" sz="2400" dirty="0" err="1">
                <a:solidFill>
                  <a:srgbClr val="000000"/>
                </a:solidFill>
                <a:latin typeface="Times New Roman" panose="02020603050405020304" pitchFamily="18" charset="0"/>
                <a:cs typeface="Times New Roman" panose="02020603050405020304" pitchFamily="18" charset="0"/>
              </a:rPr>
              <a:t>Demat</a:t>
            </a:r>
            <a:r>
              <a:rPr lang="en-US" sz="2400" dirty="0">
                <a:solidFill>
                  <a:srgbClr val="000000"/>
                </a:solidFill>
                <a:latin typeface="Times New Roman" panose="02020603050405020304" pitchFamily="18" charset="0"/>
                <a:cs typeface="Times New Roman" panose="02020603050405020304" pitchFamily="18" charset="0"/>
              </a:rPr>
              <a:t> Account : </a:t>
            </a:r>
          </a:p>
          <a:p>
            <a:pPr algn="ctr">
              <a:lnSpc>
                <a:spcPct val="100000"/>
              </a:lnSpc>
            </a:pPr>
            <a:endParaRPr sz="2400" dirty="0">
              <a:latin typeface="Times New Roman" pitchFamily="18" charset="0"/>
              <a:cs typeface="Times New Roman" pitchFamily="18" charset="0"/>
            </a:endParaRPr>
          </a:p>
        </p:txBody>
      </p:sp>
      <p:sp>
        <p:nvSpPr>
          <p:cNvPr id="153" name="TextShape 2"/>
          <p:cNvSpPr txBox="1"/>
          <p:nvPr/>
        </p:nvSpPr>
        <p:spPr>
          <a:xfrm>
            <a:off x="457200" y="1863825"/>
            <a:ext cx="8229323" cy="4525560"/>
          </a:xfrm>
          <a:prstGeom prst="rect">
            <a:avLst/>
          </a:prstGeom>
        </p:spPr>
        <p:txBody>
          <a:bodyPr/>
          <a:lstStyle/>
          <a:p>
            <a:endParaRPr/>
          </a:p>
        </p:txBody>
      </p:sp>
      <p:sp>
        <p:nvSpPr>
          <p:cNvPr id="154" name="TextShape 3"/>
          <p:cNvSpPr txBox="1"/>
          <p:nvPr/>
        </p:nvSpPr>
        <p:spPr>
          <a:xfrm>
            <a:off x="152400" y="6400800"/>
            <a:ext cx="8839200" cy="304800"/>
          </a:xfrm>
          <a:prstGeom prst="rect">
            <a:avLst/>
          </a:prstGeom>
        </p:spPr>
        <p:txBody>
          <a:bodyPr anchor="ctr"/>
          <a:lstStyle/>
          <a:p>
            <a:pPr>
              <a:lnSpc>
                <a:spcPct val="100000"/>
              </a:lnSpc>
            </a:pPr>
            <a:r>
              <a:rPr lang="en-IN" dirty="0">
                <a:latin typeface="Cambria"/>
              </a:rPr>
              <a:t>                               S. B. Jain Institute of Technology Management and Research                    14</a:t>
            </a:r>
            <a:endParaRPr dirty="0"/>
          </a:p>
        </p:txBody>
      </p:sp>
      <p:pic>
        <p:nvPicPr>
          <p:cNvPr id="8" name="Picture 7">
            <a:extLst>
              <a:ext uri="{FF2B5EF4-FFF2-40B4-BE49-F238E27FC236}">
                <a16:creationId xmlns:a16="http://schemas.microsoft.com/office/drawing/2014/main" id="{057E5BBA-ED76-4484-A02D-5405D72381E5}"/>
              </a:ext>
            </a:extLst>
          </p:cNvPr>
          <p:cNvPicPr>
            <a:picLocks noChangeAspect="1"/>
          </p:cNvPicPr>
          <p:nvPr/>
        </p:nvPicPr>
        <p:blipFill rotWithShape="1">
          <a:blip r:embed="rId2">
            <a:extLst>
              <a:ext uri="{28A0092B-C50C-407E-A947-70E740481C1C}">
                <a14:useLocalDpi xmlns:a14="http://schemas.microsoft.com/office/drawing/2010/main" val="0"/>
              </a:ext>
            </a:extLst>
          </a:blip>
          <a:srcRect t="29505"/>
          <a:stretch/>
        </p:blipFill>
        <p:spPr>
          <a:xfrm>
            <a:off x="1181101" y="4569870"/>
            <a:ext cx="7010400" cy="1084281"/>
          </a:xfrm>
          <a:prstGeom prst="rect">
            <a:avLst/>
          </a:prstGeom>
        </p:spPr>
      </p:pic>
      <p:pic>
        <p:nvPicPr>
          <p:cNvPr id="4" name="Picture 3">
            <a:extLst>
              <a:ext uri="{FF2B5EF4-FFF2-40B4-BE49-F238E27FC236}">
                <a16:creationId xmlns:a16="http://schemas.microsoft.com/office/drawing/2014/main" id="{8B267BE9-0520-426C-8E40-889C274FE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295400"/>
            <a:ext cx="7010401" cy="3286491"/>
          </a:xfrm>
          <a:prstGeom prst="rect">
            <a:avLst/>
          </a:prstGeom>
        </p:spPr>
      </p:pic>
    </p:spTree>
    <p:extLst>
      <p:ext uri="{BB962C8B-B14F-4D97-AF65-F5344CB8AC3E}">
        <p14:creationId xmlns:p14="http://schemas.microsoft.com/office/powerpoint/2010/main" val="1066166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323" cy="563520"/>
          </a:xfrm>
          <a:prstGeom prst="rect">
            <a:avLst/>
          </a:prstGeom>
        </p:spPr>
        <p:txBody>
          <a:bodyPr anchor="ctr"/>
          <a:lstStyle/>
          <a:p>
            <a:pPr algn="ctr">
              <a:lnSpc>
                <a:spcPct val="100000"/>
              </a:lnSpc>
            </a:pPr>
            <a:r>
              <a:rPr lang="en-US" sz="2800" b="1" dirty="0">
                <a:solidFill>
                  <a:srgbClr val="000000"/>
                </a:solidFill>
                <a:latin typeface="Times New Roman" pitchFamily="18" charset="0"/>
                <a:cs typeface="Times New Roman" pitchFamily="18" charset="0"/>
              </a:rPr>
              <a:t>Advantages &amp; Applications</a:t>
            </a:r>
            <a:endParaRPr sz="28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154" name="TextShape 3"/>
          <p:cNvSpPr txBox="1"/>
          <p:nvPr/>
        </p:nvSpPr>
        <p:spPr>
          <a:xfrm>
            <a:off x="152400" y="6400800"/>
            <a:ext cx="8839200" cy="304800"/>
          </a:xfrm>
          <a:prstGeom prst="rect">
            <a:avLst/>
          </a:prstGeom>
        </p:spPr>
        <p:txBody>
          <a:bodyPr anchor="ctr"/>
          <a:lstStyle/>
          <a:p>
            <a:pPr>
              <a:lnSpc>
                <a:spcPct val="100000"/>
              </a:lnSpc>
            </a:pPr>
            <a:r>
              <a:rPr lang="en-IN" dirty="0">
                <a:latin typeface="Cambria"/>
              </a:rPr>
              <a:t>                               S. B. Jain Institute of Technology Management and research                     15</a:t>
            </a:r>
            <a:endParaRPr dirty="0"/>
          </a:p>
        </p:txBody>
      </p:sp>
      <p:sp>
        <p:nvSpPr>
          <p:cNvPr id="3" name="TextBox 2">
            <a:extLst>
              <a:ext uri="{FF2B5EF4-FFF2-40B4-BE49-F238E27FC236}">
                <a16:creationId xmlns:a16="http://schemas.microsoft.com/office/drawing/2014/main" id="{0C8DC8C6-A406-4F8F-90A5-071DD3191BD9}"/>
              </a:ext>
            </a:extLst>
          </p:cNvPr>
          <p:cNvSpPr txBox="1"/>
          <p:nvPr/>
        </p:nvSpPr>
        <p:spPr>
          <a:xfrm>
            <a:off x="421105" y="1600200"/>
            <a:ext cx="8077200" cy="4462760"/>
          </a:xfrm>
          <a:prstGeom prst="rect">
            <a:avLst/>
          </a:prstGeom>
          <a:noFill/>
        </p:spPr>
        <p:txBody>
          <a:bodyPr wrap="square" rtlCol="0">
            <a:spAutoFit/>
          </a:bodyPr>
          <a:lstStyle/>
          <a:p>
            <a:r>
              <a:rPr lang="en-US" sz="2400" dirty="0">
                <a:solidFill>
                  <a:srgbClr val="000000"/>
                </a:solidFill>
                <a:latin typeface="Times New Roman" pitchFamily="18" charset="0"/>
                <a:cs typeface="Times New Roman" pitchFamily="18" charset="0"/>
              </a:rPr>
              <a:t>    Advantages :</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Probability of high returns over the short-term</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Ownership stake in the company.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High liquidity.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Grow with economy.</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itchFamily="18" charset="0"/>
                <a:cs typeface="Times New Roman" pitchFamily="18" charset="0"/>
              </a:rPr>
              <a:t>     Application :   </a:t>
            </a:r>
          </a:p>
          <a:p>
            <a:endParaRPr lang="en-US" sz="2400" dirty="0">
              <a:solidFill>
                <a:srgbClr val="000000"/>
              </a:solidFill>
              <a:latin typeface="Times New Roman" pitchFamily="18" charset="0"/>
              <a:cs typeface="Times New Roman" pitchFamily="18" charset="0"/>
            </a:endParaRPr>
          </a:p>
          <a:p>
            <a:pPr marL="285750" indent="-285750">
              <a:buFont typeface="Wingdings" panose="05000000000000000000" pitchFamily="2" charset="2"/>
              <a:buChar char="§"/>
            </a:pPr>
            <a:r>
              <a:rPr lang="en-US" dirty="0">
                <a:solidFill>
                  <a:srgbClr val="000000"/>
                </a:solidFill>
                <a:latin typeface="Times New Roman" pitchFamily="18" charset="0"/>
                <a:cs typeface="Times New Roman" pitchFamily="18" charset="0"/>
              </a:rPr>
              <a:t>           user can buy or sell shares whenever we want.</a:t>
            </a:r>
          </a:p>
          <a:p>
            <a:pPr marL="285750" indent="-285750">
              <a:buFont typeface="Wingdings" panose="05000000000000000000" pitchFamily="2" charset="2"/>
              <a:buChar char="§"/>
            </a:pPr>
            <a:r>
              <a:rPr lang="en-US" dirty="0">
                <a:solidFill>
                  <a:srgbClr val="000000"/>
                </a:solidFill>
                <a:latin typeface="Times New Roman" pitchFamily="18" charset="0"/>
                <a:cs typeface="Times New Roman" pitchFamily="18" charset="0"/>
              </a:rPr>
              <a:t>           user  can make our investment easy and also can save time.</a:t>
            </a:r>
          </a:p>
          <a:p>
            <a:pPr marL="285750" indent="-285750">
              <a:buFont typeface="Wingdings" panose="05000000000000000000" pitchFamily="2" charset="2"/>
              <a:buChar char="§"/>
            </a:pPr>
            <a:endParaRPr lang="en-US" dirty="0">
              <a:solidFill>
                <a:srgbClr val="000000"/>
              </a:solidFill>
              <a:latin typeface="Times New Roman" pitchFamily="18" charset="0"/>
              <a:cs typeface="Times New Roman" pitchFamily="18" charset="0"/>
            </a:endParaRPr>
          </a:p>
          <a:p>
            <a:endParaRPr lang="en-US" dirty="0">
              <a:solidFill>
                <a:srgbClr val="000000"/>
              </a:solidFill>
              <a:latin typeface="Times New Roman" pitchFamily="18" charset="0"/>
              <a:cs typeface="Times New Roman" pitchFamily="18" charset="0"/>
            </a:endParaRPr>
          </a:p>
          <a:p>
            <a:r>
              <a:rPr lang="en-US" sz="2400" dirty="0">
                <a:solidFill>
                  <a:srgbClr val="000000"/>
                </a:solidFill>
                <a:latin typeface="Times New Roman" pitchFamily="18" charset="0"/>
                <a:cs typeface="Times New Roman" pitchFamily="18" charset="0"/>
              </a:rPr>
              <a:t> </a:t>
            </a:r>
            <a:endParaRPr lang="en-IN" sz="2400" dirty="0">
              <a:solidFill>
                <a:srgbClr val="000000"/>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8229323" cy="487320"/>
          </a:xfrm>
          <a:prstGeom prst="rect">
            <a:avLst/>
          </a:prstGeom>
        </p:spPr>
        <p:txBody>
          <a:bodyPr anchor="ctr"/>
          <a:lstStyle/>
          <a:p>
            <a:pPr algn="ctr">
              <a:lnSpc>
                <a:spcPct val="100000"/>
              </a:lnSpc>
            </a:pPr>
            <a:r>
              <a:rPr lang="en-US" sz="2800" b="1" dirty="0">
                <a:solidFill>
                  <a:srgbClr val="000000"/>
                </a:solidFill>
                <a:latin typeface="Times New Roman" pitchFamily="18" charset="0"/>
                <a:cs typeface="Times New Roman" pitchFamily="18" charset="0"/>
              </a:rPr>
              <a:t>References</a:t>
            </a:r>
            <a:endParaRPr sz="2800" dirty="0">
              <a:latin typeface="Times New Roman" pitchFamily="18" charset="0"/>
              <a:cs typeface="Times New Roman" pitchFamily="18" charset="0"/>
            </a:endParaRPr>
          </a:p>
        </p:txBody>
      </p:sp>
      <p:sp>
        <p:nvSpPr>
          <p:cNvPr id="161" name="TextShape 2"/>
          <p:cNvSpPr txBox="1"/>
          <p:nvPr/>
        </p:nvSpPr>
        <p:spPr>
          <a:xfrm>
            <a:off x="1524000" y="1295400"/>
            <a:ext cx="7162523" cy="4220760"/>
          </a:xfrm>
          <a:prstGeom prst="rect">
            <a:avLst/>
          </a:prstGeom>
        </p:spPr>
        <p:txBody>
          <a:bodyPr/>
          <a:lstStyle/>
          <a:p>
            <a:pPr>
              <a:lnSpc>
                <a:spcPct val="100000"/>
              </a:lnSpc>
            </a:pPr>
            <a:endParaRPr lang="en-US" sz="2400"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sz="2400" dirty="0">
                <a:solidFill>
                  <a:srgbClr val="000000"/>
                </a:solidFill>
                <a:latin typeface="Times New Roman" panose="02020603050405020304" pitchFamily="18" charset="0"/>
                <a:cs typeface="Times New Roman" panose="02020603050405020304" pitchFamily="18" charset="0"/>
              </a:rPr>
              <a:t>Websites:</a:t>
            </a:r>
          </a:p>
          <a:p>
            <a:pPr>
              <a:lnSpc>
                <a:spcPct val="100000"/>
              </a:lnSpc>
            </a:pPr>
            <a:endParaRPr lang="en-US" sz="2400" dirty="0">
              <a:solidFill>
                <a:srgbClr val="000000"/>
              </a:solidFill>
              <a:latin typeface="Times New Roman" panose="02020603050405020304" pitchFamily="18" charset="0"/>
              <a:cs typeface="Times New Roman" panose="02020603050405020304" pitchFamily="18" charset="0"/>
            </a:endParaRPr>
          </a:p>
          <a:p>
            <a:pPr>
              <a:lnSpc>
                <a:spcPct val="100000"/>
              </a:lnSpc>
            </a:pPr>
            <a:endParaRPr sz="1400" dirty="0">
              <a:latin typeface="Times New Roman" panose="02020603050405020304" pitchFamily="18" charset="0"/>
              <a:cs typeface="Times New Roman" panose="02020603050405020304" pitchFamily="18" charset="0"/>
            </a:endParaRPr>
          </a:p>
          <a:p>
            <a:pPr>
              <a:lnSpc>
                <a:spcPct val="100000"/>
              </a:lnSpc>
            </a:pPr>
            <a:r>
              <a:rPr lang="en-US" sz="2000" u="sng" dirty="0">
                <a:solidFill>
                  <a:srgbClr val="0000FF"/>
                </a:solidFill>
                <a:latin typeface="Times New Roman" panose="02020603050405020304" pitchFamily="18" charset="0"/>
                <a:cs typeface="Times New Roman" panose="02020603050405020304" pitchFamily="18" charset="0"/>
                <a:hlinkClick r:id="rId2"/>
              </a:rPr>
              <a:t>www.w3schools.com</a:t>
            </a:r>
            <a:endParaRPr lang="en-US" sz="2000" u="sng" dirty="0">
              <a:solidFill>
                <a:srgbClr val="0000FF"/>
              </a:solidFill>
              <a:latin typeface="Times New Roman" panose="02020603050405020304" pitchFamily="18" charset="0"/>
              <a:cs typeface="Times New Roman" panose="02020603050405020304" pitchFamily="18" charset="0"/>
            </a:endParaRPr>
          </a:p>
          <a:p>
            <a:pPr>
              <a:lnSpc>
                <a:spcPct val="100000"/>
              </a:lnSpc>
            </a:pPr>
            <a:endParaRPr lang="en-US" sz="2000" u="sng" dirty="0">
              <a:solidFill>
                <a:srgbClr val="0000FF"/>
              </a:solidFill>
              <a:latin typeface="Times New Roman" panose="02020603050405020304" pitchFamily="18" charset="0"/>
              <a:cs typeface="Times New Roman" panose="02020603050405020304" pitchFamily="18" charset="0"/>
            </a:endParaRPr>
          </a:p>
          <a:p>
            <a:pPr>
              <a:lnSpc>
                <a:spcPct val="100000"/>
              </a:lnSpc>
            </a:pPr>
            <a:r>
              <a:rPr lang="en-US" sz="2000" u="sng" dirty="0">
                <a:solidFill>
                  <a:srgbClr val="0000FF"/>
                </a:solidFill>
                <a:latin typeface="Times New Roman" panose="02020603050405020304" pitchFamily="18" charset="0"/>
                <a:cs typeface="Times New Roman" panose="02020603050405020304" pitchFamily="18" charset="0"/>
                <a:hlinkClick r:id="rId3"/>
              </a:rPr>
              <a:t>www.thapatechnical.com</a:t>
            </a:r>
            <a:endParaRPr lang="en-US" sz="2000" u="sng" dirty="0">
              <a:solidFill>
                <a:srgbClr val="0000FF"/>
              </a:solidFill>
              <a:latin typeface="Times New Roman" panose="02020603050405020304" pitchFamily="18" charset="0"/>
              <a:cs typeface="Times New Roman" panose="02020603050405020304" pitchFamily="18" charset="0"/>
            </a:endParaRPr>
          </a:p>
          <a:p>
            <a:pPr>
              <a:lnSpc>
                <a:spcPct val="100000"/>
              </a:lnSpc>
            </a:pPr>
            <a:endParaRPr lang="en-US" sz="2000" u="sng" dirty="0">
              <a:solidFill>
                <a:srgbClr val="0000FF"/>
              </a:solidFill>
              <a:latin typeface="Times New Roman" panose="02020603050405020304" pitchFamily="18" charset="0"/>
              <a:cs typeface="Times New Roman" panose="02020603050405020304" pitchFamily="18" charset="0"/>
            </a:endParaRPr>
          </a:p>
          <a:p>
            <a:pPr>
              <a:lnSpc>
                <a:spcPct val="100000"/>
              </a:lnSpc>
            </a:pPr>
            <a:r>
              <a:rPr lang="en-US" sz="2000" u="sng" dirty="0">
                <a:solidFill>
                  <a:srgbClr val="0000FF"/>
                </a:solidFill>
                <a:latin typeface="Times New Roman" panose="02020603050405020304" pitchFamily="18" charset="0"/>
                <a:cs typeface="Times New Roman" panose="02020603050405020304" pitchFamily="18" charset="0"/>
              </a:rPr>
              <a:t>www.codecademy.com</a:t>
            </a:r>
          </a:p>
          <a:p>
            <a:pPr>
              <a:lnSpc>
                <a:spcPct val="100000"/>
              </a:lnSpc>
            </a:pPr>
            <a:endParaRPr lang="en-US" sz="2000" dirty="0"/>
          </a:p>
          <a:p>
            <a:pPr>
              <a:lnSpc>
                <a:spcPct val="100000"/>
              </a:lnSpc>
            </a:pPr>
            <a:endParaRPr lang="en-US" sz="3200" b="1" dirty="0">
              <a:solidFill>
                <a:srgbClr val="000000"/>
              </a:solidFill>
              <a:latin typeface="Cambria"/>
            </a:endParaRPr>
          </a:p>
          <a:p>
            <a:pPr>
              <a:lnSpc>
                <a:spcPct val="100000"/>
              </a:lnSpc>
              <a:buFont typeface="Arial"/>
              <a:buChar char="•"/>
            </a:pPr>
            <a:endParaRPr dirty="0"/>
          </a:p>
        </p:txBody>
      </p:sp>
      <p:sp>
        <p:nvSpPr>
          <p:cNvPr id="162" name="TextShape 3"/>
          <p:cNvSpPr txBox="1"/>
          <p:nvPr/>
        </p:nvSpPr>
        <p:spPr>
          <a:xfrm>
            <a:off x="152400" y="6370320"/>
            <a:ext cx="8839200" cy="335280"/>
          </a:xfrm>
          <a:prstGeom prst="rect">
            <a:avLst/>
          </a:prstGeom>
        </p:spPr>
        <p:txBody>
          <a:bodyPr anchor="ctr"/>
          <a:lstStyle/>
          <a:p>
            <a:pPr>
              <a:lnSpc>
                <a:spcPct val="100000"/>
              </a:lnSpc>
            </a:pPr>
            <a:r>
              <a:rPr lang="en-IN" dirty="0">
                <a:latin typeface="Cambria"/>
              </a:rPr>
              <a:t>                               S. B. Jain Institute of Technology Management and Research                    16</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dirty="0">
                <a:solidFill>
                  <a:srgbClr val="0000FF"/>
                </a:solidFill>
                <a:latin typeface="Times New Roman" panose="02020603050405020304" pitchFamily="18" charset="0"/>
                <a:cs typeface="Times New Roman" panose="02020603050405020304" pitchFamily="18" charset="0"/>
              </a:rPr>
              <a:t>Thank You</a:t>
            </a:r>
            <a:endParaRPr dirty="0">
              <a:latin typeface="Times New Roman" panose="02020603050405020304" pitchFamily="18" charset="0"/>
              <a:cs typeface="Times New Roman" panose="02020603050405020304" pitchFamily="18" charset="0"/>
            </a:endParaRPr>
          </a:p>
          <a:p>
            <a:pPr>
              <a:lnSpc>
                <a:spcPct val="100000"/>
              </a:lnSpc>
            </a:pPr>
            <a:r>
              <a:rPr lang="en-IN" sz="4800" dirty="0">
                <a:solidFill>
                  <a:srgbClr val="0000FF"/>
                </a:solidFill>
                <a:latin typeface="Arial"/>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323" cy="792120"/>
          </a:xfrm>
          <a:prstGeom prst="rect">
            <a:avLst/>
          </a:prstGeom>
        </p:spPr>
        <p:txBody>
          <a:bodyPr anchor="ctr"/>
          <a:lstStyle/>
          <a:p>
            <a:pPr algn="ctr"/>
            <a:r>
              <a:rPr lang="en-US" sz="2800" b="1" dirty="0">
                <a:solidFill>
                  <a:srgbClr val="000000"/>
                </a:solidFill>
                <a:latin typeface="Times New Roman" pitchFamily="18" charset="0"/>
                <a:cs typeface="Times New Roman" pitchFamily="18" charset="0"/>
              </a:rPr>
              <a:t>Contents</a:t>
            </a:r>
            <a:endParaRPr sz="2800" b="1" dirty="0">
              <a:solidFill>
                <a:srgbClr val="000000"/>
              </a:solidFill>
              <a:latin typeface="Times New Roman" pitchFamily="18" charset="0"/>
              <a:cs typeface="Times New Roman" pitchFamily="18" charset="0"/>
            </a:endParaRPr>
          </a:p>
        </p:txBody>
      </p:sp>
      <p:sp>
        <p:nvSpPr>
          <p:cNvPr id="126" name="TextShape 3"/>
          <p:cNvSpPr txBox="1"/>
          <p:nvPr/>
        </p:nvSpPr>
        <p:spPr>
          <a:xfrm>
            <a:off x="152400" y="6400800"/>
            <a:ext cx="8839201" cy="304800"/>
          </a:xfrm>
          <a:prstGeom prst="rect">
            <a:avLst/>
          </a:prstGeom>
        </p:spPr>
        <p:txBody>
          <a:bodyPr anchor="ctr"/>
          <a:lstStyle/>
          <a:p>
            <a:pPr>
              <a:lnSpc>
                <a:spcPct val="100000"/>
              </a:lnSpc>
            </a:pPr>
            <a:r>
              <a:rPr lang="en-IN" dirty="0">
                <a:latin typeface="Cambria"/>
              </a:rPr>
              <a:t>                               S. B. Jain Institute of Technology Management and Research                       2</a:t>
            </a:r>
            <a:endParaRPr dirty="0"/>
          </a:p>
        </p:txBody>
      </p:sp>
      <p:sp>
        <p:nvSpPr>
          <p:cNvPr id="2" name="TextBox 1">
            <a:extLst>
              <a:ext uri="{FF2B5EF4-FFF2-40B4-BE49-F238E27FC236}">
                <a16:creationId xmlns:a16="http://schemas.microsoft.com/office/drawing/2014/main" id="{ECA342A1-D7FA-4054-AC30-7E3A082C5AB4}"/>
              </a:ext>
            </a:extLst>
          </p:cNvPr>
          <p:cNvSpPr txBox="1"/>
          <p:nvPr/>
        </p:nvSpPr>
        <p:spPr>
          <a:xfrm>
            <a:off x="838200" y="1371600"/>
            <a:ext cx="7162523" cy="41088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a:latin typeface="Times New Roman" pitchFamily="18" charset="0"/>
                <a:ea typeface="DejaVu Sans"/>
                <a:cs typeface="Times New Roman" pitchFamily="18" charset="0"/>
              </a:rPr>
              <a:t>  Problem Statement &amp; Objectives</a:t>
            </a:r>
            <a:endParaRPr lang="en-US" sz="1800" dirty="0">
              <a:latin typeface="Times New Roman" pitchFamily="18" charset="0"/>
              <a:cs typeface="Times New Roman" pitchFamily="18" charset="0"/>
            </a:endParaRPr>
          </a:p>
          <a:p>
            <a:pPr marL="285750" indent="-285750">
              <a:lnSpc>
                <a:spcPct val="150000"/>
              </a:lnSpc>
              <a:buFont typeface="Wingdings" panose="05000000000000000000" pitchFamily="2" charset="2"/>
              <a:buChar char="Ø"/>
            </a:pPr>
            <a:r>
              <a:rPr lang="en-US" sz="1800" dirty="0">
                <a:latin typeface="Times New Roman" pitchFamily="18" charset="0"/>
                <a:ea typeface="DejaVu Sans"/>
                <a:cs typeface="Times New Roman" pitchFamily="18" charset="0"/>
              </a:rPr>
              <a:t>  Introduction</a:t>
            </a:r>
            <a:endParaRPr lang="en-US" sz="1800" dirty="0">
              <a:latin typeface="Times New Roman" pitchFamily="18" charset="0"/>
              <a:cs typeface="Times New Roman" pitchFamily="18" charset="0"/>
            </a:endParaRPr>
          </a:p>
          <a:p>
            <a:pPr marL="285750" indent="-285750">
              <a:lnSpc>
                <a:spcPct val="150000"/>
              </a:lnSpc>
              <a:buFont typeface="Wingdings" panose="05000000000000000000" pitchFamily="2" charset="2"/>
              <a:buChar char="Ø"/>
            </a:pPr>
            <a:r>
              <a:rPr lang="en-US" sz="1800" dirty="0">
                <a:latin typeface="Times New Roman" pitchFamily="18" charset="0"/>
                <a:ea typeface="DejaVu Sans"/>
                <a:cs typeface="Times New Roman" pitchFamily="18" charset="0"/>
              </a:rPr>
              <a:t>  Literature Survey</a:t>
            </a:r>
            <a:endParaRPr lang="en-US" sz="1800" dirty="0">
              <a:latin typeface="Times New Roman" pitchFamily="18" charset="0"/>
              <a:cs typeface="Times New Roman" pitchFamily="18" charset="0"/>
            </a:endParaRPr>
          </a:p>
          <a:p>
            <a:pPr marL="285750" indent="-285750">
              <a:lnSpc>
                <a:spcPct val="150000"/>
              </a:lnSpc>
              <a:buFont typeface="Wingdings" panose="05000000000000000000" pitchFamily="2" charset="2"/>
              <a:buChar char="Ø"/>
            </a:pPr>
            <a:r>
              <a:rPr lang="en-US" sz="1800" dirty="0">
                <a:latin typeface="Times New Roman" pitchFamily="18" charset="0"/>
                <a:ea typeface="DejaVu Sans"/>
                <a:cs typeface="Times New Roman" pitchFamily="18" charset="0"/>
              </a:rPr>
              <a:t>  System Design</a:t>
            </a:r>
          </a:p>
          <a:p>
            <a:pPr marL="285750" indent="-285750">
              <a:lnSpc>
                <a:spcPct val="150000"/>
              </a:lnSpc>
              <a:buFont typeface="Wingdings" panose="05000000000000000000" pitchFamily="2" charset="2"/>
              <a:buChar char="Ø"/>
            </a:pPr>
            <a:r>
              <a:rPr lang="en-US" sz="1800" dirty="0">
                <a:latin typeface="Times New Roman" pitchFamily="18" charset="0"/>
                <a:cs typeface="Times New Roman" pitchFamily="18" charset="0"/>
              </a:rPr>
              <a:t>  Use case Diagram</a:t>
            </a:r>
          </a:p>
          <a:p>
            <a:pPr marL="285750" indent="-285750">
              <a:lnSpc>
                <a:spcPct val="150000"/>
              </a:lnSpc>
              <a:buFont typeface="Wingdings" panose="05000000000000000000" pitchFamily="2" charset="2"/>
              <a:buChar char="Ø"/>
            </a:pPr>
            <a:r>
              <a:rPr lang="en-US" sz="1800" dirty="0">
                <a:latin typeface="Times New Roman" pitchFamily="18" charset="0"/>
                <a:ea typeface="DejaVu Sans"/>
                <a:cs typeface="Times New Roman" pitchFamily="18" charset="0"/>
              </a:rPr>
              <a:t>  Technology to be Used</a:t>
            </a:r>
          </a:p>
          <a:p>
            <a:pPr marL="285750" indent="-285750">
              <a:lnSpc>
                <a:spcPct val="150000"/>
              </a:lnSpc>
              <a:buFont typeface="Wingdings" panose="05000000000000000000" pitchFamily="2" charset="2"/>
              <a:buChar char="Ø"/>
            </a:pPr>
            <a:r>
              <a:rPr lang="en-US" sz="1800" dirty="0">
                <a:latin typeface="Times New Roman" pitchFamily="18" charset="0"/>
                <a:cs typeface="Times New Roman" pitchFamily="18" charset="0"/>
              </a:rPr>
              <a:t>  Modules</a:t>
            </a:r>
          </a:p>
          <a:p>
            <a:pPr marL="285750" indent="-285750">
              <a:lnSpc>
                <a:spcPct val="150000"/>
              </a:lnSpc>
              <a:buFont typeface="Wingdings" panose="05000000000000000000" pitchFamily="2" charset="2"/>
              <a:buChar char="Ø"/>
            </a:pPr>
            <a:r>
              <a:rPr lang="en-US" sz="1800" dirty="0">
                <a:latin typeface="Times New Roman" pitchFamily="18" charset="0"/>
                <a:ea typeface="DejaVu Sans"/>
                <a:cs typeface="Times New Roman" pitchFamily="18" charset="0"/>
              </a:rPr>
              <a:t>  Advantages &amp; Applications</a:t>
            </a:r>
            <a:endParaRPr lang="en-US" sz="1800" dirty="0">
              <a:latin typeface="Times New Roman" pitchFamily="18" charset="0"/>
              <a:cs typeface="Times New Roman" pitchFamily="18" charset="0"/>
            </a:endParaRPr>
          </a:p>
          <a:p>
            <a:pPr marL="285750" indent="-285750">
              <a:lnSpc>
                <a:spcPct val="150000"/>
              </a:lnSpc>
              <a:buFont typeface="Wingdings" panose="05000000000000000000" pitchFamily="2" charset="2"/>
              <a:buChar char="Ø"/>
            </a:pPr>
            <a:r>
              <a:rPr lang="en-US" sz="1800" dirty="0">
                <a:latin typeface="Times New Roman" pitchFamily="18" charset="0"/>
                <a:ea typeface="DejaVu Sans"/>
                <a:cs typeface="Times New Roman" pitchFamily="18" charset="0"/>
              </a:rPr>
              <a:t>  References</a:t>
            </a:r>
            <a:endParaRPr lang="en-US" sz="2000" dirty="0">
              <a:latin typeface="Times New Roman" pitchFamily="18" charset="0"/>
              <a:cs typeface="Times New Roman" pitchFamily="18" charset="0"/>
            </a:endParaRPr>
          </a:p>
          <a:p>
            <a:pPr marL="285750" indent="-285750">
              <a:buFont typeface="Wingdings" panose="05000000000000000000" pitchFamily="2" charset="2"/>
              <a:buChar char="q"/>
            </a:pP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8229323" cy="639720"/>
          </a:xfrm>
          <a:prstGeom prst="rect">
            <a:avLst/>
          </a:prstGeom>
        </p:spPr>
        <p:txBody>
          <a:bodyPr anchor="ctr"/>
          <a:lstStyle/>
          <a:p>
            <a:pPr algn="ctr">
              <a:lnSpc>
                <a:spcPct val="100000"/>
              </a:lnSpc>
            </a:pPr>
            <a:r>
              <a:rPr lang="en-US" sz="2800" b="1" dirty="0">
                <a:solidFill>
                  <a:srgbClr val="000000"/>
                </a:solidFill>
                <a:latin typeface="Times New Roman" pitchFamily="18" charset="0"/>
                <a:cs typeface="Times New Roman" pitchFamily="18" charset="0"/>
              </a:rPr>
              <a:t>Problem Statement &amp; Objectives</a:t>
            </a:r>
            <a:endParaRPr sz="2800" dirty="0">
              <a:latin typeface="Times New Roman" pitchFamily="18" charset="0"/>
              <a:cs typeface="Times New Roman" pitchFamily="18" charset="0"/>
            </a:endParaRPr>
          </a:p>
        </p:txBody>
      </p:sp>
      <p:sp>
        <p:nvSpPr>
          <p:cNvPr id="129" name="TextShape 2"/>
          <p:cNvSpPr txBox="1"/>
          <p:nvPr/>
        </p:nvSpPr>
        <p:spPr>
          <a:xfrm>
            <a:off x="381000" y="1143000"/>
            <a:ext cx="8229323" cy="4525560"/>
          </a:xfrm>
          <a:prstGeom prst="rect">
            <a:avLst/>
          </a:prstGeom>
        </p:spPr>
        <p:txBody>
          <a:bodyPr/>
          <a:lstStyle/>
          <a:p>
            <a:pPr>
              <a:lnSpc>
                <a:spcPct val="100000"/>
              </a:lnSpc>
            </a:pPr>
            <a:r>
              <a:rPr lang="en-US" sz="2400" b="1" dirty="0">
                <a:solidFill>
                  <a:srgbClr val="000000"/>
                </a:solidFill>
                <a:latin typeface="Times New Roman" panose="02020603050405020304" pitchFamily="18" charset="0"/>
                <a:cs typeface="Times New Roman" panose="02020603050405020304" pitchFamily="18" charset="0"/>
              </a:rPr>
              <a:t>Problem Statement :</a:t>
            </a:r>
          </a:p>
          <a:p>
            <a:pPr>
              <a:lnSpc>
                <a:spcPct val="100000"/>
              </a:lnSpc>
            </a:pPr>
            <a:r>
              <a:rPr lang="en-US" sz="2400" b="1" dirty="0">
                <a:solidFill>
                  <a:srgbClr val="000000"/>
                </a:solidFill>
                <a:latin typeface="Times New Roman" panose="02020603050405020304" pitchFamily="18" charset="0"/>
                <a:cs typeface="Times New Roman" panose="02020603050405020304" pitchFamily="18" charset="0"/>
              </a:rPr>
              <a:t> </a:t>
            </a:r>
          </a:p>
          <a:p>
            <a:pPr>
              <a:lnSpc>
                <a:spcPct val="100000"/>
              </a:lnSpc>
            </a:pPr>
            <a:r>
              <a:rPr lang="en-US" sz="2000" dirty="0">
                <a:latin typeface="Times New Roman" panose="02020603050405020304" pitchFamily="18" charset="0"/>
                <a:cs typeface="Times New Roman" panose="02020603050405020304" pitchFamily="18" charset="0"/>
              </a:rPr>
              <a:t>Investing Is Essential To Achieve Your Goals In Today's World. It is the only way to make your future better. By making investments, Investments are made with the view of earning returns, which grows your amount invested to a higher sum. for doing business on a large scale every company needs large capital and a large and long term capital can be available  only via a stock market</a:t>
            </a:r>
            <a:endParaRPr sz="2000" dirty="0">
              <a:latin typeface="Times New Roman" panose="02020603050405020304" pitchFamily="18" charset="0"/>
              <a:cs typeface="Times New Roman" panose="02020603050405020304" pitchFamily="18" charset="0"/>
            </a:endParaRPr>
          </a:p>
          <a:p>
            <a:pPr>
              <a:lnSpc>
                <a:spcPct val="100000"/>
              </a:lnSpc>
            </a:pPr>
            <a:r>
              <a:rPr lang="en-US" sz="2000" dirty="0"/>
              <a:t> </a:t>
            </a:r>
            <a:endParaRPr sz="2000" dirty="0"/>
          </a:p>
          <a:p>
            <a:r>
              <a:rPr lang="en-US" sz="2400" b="1" dirty="0">
                <a:solidFill>
                  <a:srgbClr val="000000"/>
                </a:solidFill>
                <a:latin typeface="Times New Roman" panose="02020603050405020304" pitchFamily="18" charset="0"/>
                <a:cs typeface="Times New Roman" panose="02020603050405020304" pitchFamily="18" charset="0"/>
              </a:rPr>
              <a:t>Objectives :</a:t>
            </a:r>
          </a:p>
          <a:p>
            <a:endParaRPr lang="en-US" sz="2400" b="1"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inspire savings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develop economy</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raise awareness</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do long-term financing</a:t>
            </a:r>
            <a:endParaRPr sz="2000" dirty="0">
              <a:latin typeface="Times New Roman" panose="02020603050405020304" pitchFamily="18" charset="0"/>
              <a:cs typeface="Times New Roman" panose="02020603050405020304" pitchFamily="18" charset="0"/>
            </a:endParaRPr>
          </a:p>
          <a:p>
            <a:pPr>
              <a:lnSpc>
                <a:spcPct val="100000"/>
              </a:lnSpc>
            </a:pPr>
            <a:endParaRPr dirty="0">
              <a:solidFill>
                <a:srgbClr val="0000FF"/>
              </a:solidFill>
            </a:endParaRPr>
          </a:p>
        </p:txBody>
      </p:sp>
      <p:sp>
        <p:nvSpPr>
          <p:cNvPr id="130" name="TextShape 3"/>
          <p:cNvSpPr txBox="1"/>
          <p:nvPr/>
        </p:nvSpPr>
        <p:spPr>
          <a:xfrm>
            <a:off x="152400" y="6400800"/>
            <a:ext cx="9448800" cy="304800"/>
          </a:xfrm>
          <a:prstGeom prst="rect">
            <a:avLst/>
          </a:prstGeom>
        </p:spPr>
        <p:txBody>
          <a:bodyPr anchor="ctr"/>
          <a:lstStyle/>
          <a:p>
            <a:pPr>
              <a:lnSpc>
                <a:spcPct val="100000"/>
              </a:lnSpc>
            </a:pPr>
            <a:r>
              <a:rPr lang="en-US" dirty="0">
                <a:latin typeface="Cambria"/>
              </a:rPr>
              <a:t>                               S. B. Jain Institute of Technology Management and Research                       3</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274680"/>
            <a:ext cx="8229323" cy="715920"/>
          </a:xfrm>
          <a:prstGeom prst="rect">
            <a:avLst/>
          </a:prstGeom>
        </p:spPr>
        <p:txBody>
          <a:bodyPr anchor="ctr"/>
          <a:lstStyle/>
          <a:p>
            <a:pPr algn="ctr">
              <a:lnSpc>
                <a:spcPct val="100000"/>
              </a:lnSpc>
            </a:pPr>
            <a:r>
              <a:rPr lang="en-US" sz="3200" b="1" dirty="0">
                <a:solidFill>
                  <a:srgbClr val="000000"/>
                </a:solidFill>
                <a:latin typeface="Times New Roman" panose="02020603050405020304" pitchFamily="18" charset="0"/>
                <a:cs typeface="Times New Roman" panose="02020603050405020304" pitchFamily="18" charset="0"/>
              </a:rPr>
              <a:t>Introduction</a:t>
            </a:r>
            <a:endParaRPr sz="3200" dirty="0">
              <a:latin typeface="Times New Roman" panose="02020603050405020304" pitchFamily="18" charset="0"/>
              <a:cs typeface="Times New Roman" panose="02020603050405020304" pitchFamily="18" charset="0"/>
            </a:endParaRPr>
          </a:p>
        </p:txBody>
      </p:sp>
      <p:sp>
        <p:nvSpPr>
          <p:cNvPr id="133" name="TextShape 2"/>
          <p:cNvSpPr txBox="1"/>
          <p:nvPr/>
        </p:nvSpPr>
        <p:spPr>
          <a:xfrm>
            <a:off x="457200" y="1600200"/>
            <a:ext cx="8229323" cy="4525560"/>
          </a:xfrm>
          <a:prstGeom prst="rect">
            <a:avLst/>
          </a:prstGeom>
        </p:spPr>
        <p:txBody>
          <a:bodyPr/>
          <a:lstStyle/>
          <a:p>
            <a:endParaRPr dirty="0"/>
          </a:p>
        </p:txBody>
      </p:sp>
      <p:sp>
        <p:nvSpPr>
          <p:cNvPr id="134" name="TextShape 3"/>
          <p:cNvSpPr txBox="1"/>
          <p:nvPr/>
        </p:nvSpPr>
        <p:spPr>
          <a:xfrm>
            <a:off x="152261" y="6400800"/>
            <a:ext cx="8839200" cy="334560"/>
          </a:xfrm>
          <a:prstGeom prst="rect">
            <a:avLst/>
          </a:prstGeom>
        </p:spPr>
        <p:txBody>
          <a:bodyPr anchor="ctr"/>
          <a:lstStyle/>
          <a:p>
            <a:pPr>
              <a:lnSpc>
                <a:spcPct val="100000"/>
              </a:lnSpc>
            </a:pPr>
            <a:r>
              <a:rPr lang="en-IN" dirty="0">
                <a:latin typeface="Cambria"/>
              </a:rPr>
              <a:t>                               S. B. Jain Institute of Technology Management and Research                       4</a:t>
            </a:r>
            <a:endParaRPr dirty="0"/>
          </a:p>
        </p:txBody>
      </p:sp>
      <p:sp>
        <p:nvSpPr>
          <p:cNvPr id="2" name="TextBox 1">
            <a:extLst>
              <a:ext uri="{FF2B5EF4-FFF2-40B4-BE49-F238E27FC236}">
                <a16:creationId xmlns:a16="http://schemas.microsoft.com/office/drawing/2014/main" id="{504754D5-2125-4AB0-86EB-1CA283DF890A}"/>
              </a:ext>
            </a:extLst>
          </p:cNvPr>
          <p:cNvSpPr txBox="1"/>
          <p:nvPr/>
        </p:nvSpPr>
        <p:spPr>
          <a:xfrm>
            <a:off x="609600" y="1508842"/>
            <a:ext cx="8076923" cy="373031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This website is made to work as a stock broker. If you want to buy or sell the share we are providing you a Trading platform  you have to make first your </a:t>
            </a:r>
            <a:r>
              <a:rPr lang="en-US" sz="2000" dirty="0" err="1">
                <a:latin typeface="Times New Roman" panose="02020603050405020304" pitchFamily="18" charset="0"/>
                <a:cs typeface="Times New Roman" panose="02020603050405020304" pitchFamily="18" charset="0"/>
              </a:rPr>
              <a:t>Demat</a:t>
            </a:r>
            <a:r>
              <a:rPr lang="en-US" sz="2000" dirty="0">
                <a:latin typeface="Times New Roman" panose="02020603050405020304" pitchFamily="18" charset="0"/>
                <a:cs typeface="Times New Roman" panose="02020603050405020304" pitchFamily="18" charset="0"/>
              </a:rPr>
              <a:t>  Account R &amp; R securities will help you to open your </a:t>
            </a:r>
            <a:r>
              <a:rPr lang="en-US" sz="2000" dirty="0" err="1">
                <a:latin typeface="Times New Roman" panose="02020603050405020304" pitchFamily="18" charset="0"/>
                <a:cs typeface="Times New Roman" panose="02020603050405020304" pitchFamily="18" charset="0"/>
              </a:rPr>
              <a:t>demat</a:t>
            </a:r>
            <a:r>
              <a:rPr lang="en-US" sz="2000" dirty="0">
                <a:latin typeface="Times New Roman" panose="02020603050405020304" pitchFamily="18" charset="0"/>
                <a:cs typeface="Times New Roman" panose="02020603050405020304" pitchFamily="18" charset="0"/>
              </a:rPr>
              <a:t> account within 10 min in a free of cost  you just have to  follow  those steps.</a:t>
            </a:r>
          </a:p>
          <a:p>
            <a:pPr algn="just">
              <a:lnSpc>
                <a:spcPct val="150000"/>
              </a:lnSpc>
            </a:pPr>
            <a:r>
              <a:rPr lang="en-US" sz="2000" dirty="0">
                <a:latin typeface="Times New Roman" panose="02020603050405020304" pitchFamily="18" charset="0"/>
                <a:cs typeface="Times New Roman" panose="02020603050405020304" pitchFamily="18" charset="0"/>
              </a:rPr>
              <a:t>                                </a:t>
            </a:r>
          </a:p>
          <a:p>
            <a:pPr algn="just">
              <a:lnSpc>
                <a:spcPct val="150000"/>
              </a:lnSpc>
            </a:pPr>
            <a:r>
              <a:rPr lang="en-US" sz="2000" dirty="0">
                <a:latin typeface="Times New Roman" panose="02020603050405020304" pitchFamily="18" charset="0"/>
                <a:cs typeface="Times New Roman" panose="02020603050405020304" pitchFamily="18" charset="0"/>
              </a:rPr>
              <a:t>                                    Along with Equity Stocks, we are providing you a platform to invest in Cryptocurrency as well. Also you can invest in Fixed deposit, Mutual Funds and NPS from our platform.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8229323" cy="715920"/>
          </a:xfrm>
          <a:prstGeom prst="rect">
            <a:avLst/>
          </a:prstGeom>
        </p:spPr>
        <p:txBody>
          <a:bodyPr anchor="ctr"/>
          <a:lstStyle/>
          <a:p>
            <a:pPr algn="ctr"/>
            <a:r>
              <a:rPr lang="en-US" sz="2800" b="1" dirty="0">
                <a:solidFill>
                  <a:srgbClr val="000000"/>
                </a:solidFill>
                <a:latin typeface="Times New Roman" pitchFamily="18" charset="0"/>
                <a:cs typeface="Times New Roman" pitchFamily="18" charset="0"/>
              </a:rPr>
              <a:t>Literature Survey</a:t>
            </a:r>
          </a:p>
        </p:txBody>
      </p:sp>
      <p:graphicFrame>
        <p:nvGraphicFramePr>
          <p:cNvPr id="137" name="Table 2"/>
          <p:cNvGraphicFramePr/>
          <p:nvPr>
            <p:extLst>
              <p:ext uri="{D42A27DB-BD31-4B8C-83A1-F6EECF244321}">
                <p14:modId xmlns:p14="http://schemas.microsoft.com/office/powerpoint/2010/main" val="972817694"/>
              </p:ext>
            </p:extLst>
          </p:nvPr>
        </p:nvGraphicFramePr>
        <p:xfrm>
          <a:off x="456647" y="1600198"/>
          <a:ext cx="8001554" cy="3875203"/>
        </p:xfrm>
        <a:graphic>
          <a:graphicData uri="http://schemas.openxmlformats.org/drawingml/2006/table">
            <a:tbl>
              <a:tblPr/>
              <a:tblGrid>
                <a:gridCol w="4000642">
                  <a:extLst>
                    <a:ext uri="{9D8B030D-6E8A-4147-A177-3AD203B41FA5}">
                      <a16:colId xmlns:a16="http://schemas.microsoft.com/office/drawing/2014/main" val="20000"/>
                    </a:ext>
                  </a:extLst>
                </a:gridCol>
                <a:gridCol w="4000912">
                  <a:extLst>
                    <a:ext uri="{9D8B030D-6E8A-4147-A177-3AD203B41FA5}">
                      <a16:colId xmlns:a16="http://schemas.microsoft.com/office/drawing/2014/main" val="20001"/>
                    </a:ext>
                  </a:extLst>
                </a:gridCol>
              </a:tblGrid>
              <a:tr h="1132003">
                <a:tc>
                  <a:txBody>
                    <a:bodyPr/>
                    <a:lstStyle/>
                    <a:p>
                      <a:pPr algn="ctr">
                        <a:lnSpc>
                          <a:spcPct val="71000"/>
                        </a:lnSpc>
                      </a:pPr>
                      <a:endParaRPr dirty="0"/>
                    </a:p>
                    <a:p>
                      <a:pPr algn="ctr">
                        <a:lnSpc>
                          <a:spcPct val="71000"/>
                        </a:lnSpc>
                      </a:pPr>
                      <a:r>
                        <a:rPr lang="en-IN" sz="2000" b="1" dirty="0">
                          <a:solidFill>
                            <a:srgbClr val="FFFFFF"/>
                          </a:solidFill>
                          <a:latin typeface="Times New Roman" panose="02020603050405020304" pitchFamily="18" charset="0"/>
                          <a:cs typeface="Times New Roman" panose="02020603050405020304" pitchFamily="18" charset="0"/>
                        </a:rPr>
                        <a:t> </a:t>
                      </a:r>
                      <a:r>
                        <a:rPr lang="en-IN" sz="2400" b="1" dirty="0">
                          <a:solidFill>
                            <a:srgbClr val="000000"/>
                          </a:solidFill>
                          <a:latin typeface="Times New Roman" panose="02020603050405020304" pitchFamily="18" charset="0"/>
                          <a:cs typeface="Times New Roman" panose="02020603050405020304" pitchFamily="18" charset="0"/>
                        </a:rPr>
                        <a:t>Websites </a:t>
                      </a:r>
                      <a:endParaRPr sz="2000" dirty="0">
                        <a:latin typeface="Times New Roman" panose="02020603050405020304" pitchFamily="18" charset="0"/>
                        <a:cs typeface="Times New Roman" panose="02020603050405020304" pitchFamily="18" charset="0"/>
                      </a:endParaRPr>
                    </a:p>
                  </a:txBody>
                  <a:tcPr marL="70338" marR="70338"/>
                </a:tc>
                <a:tc>
                  <a:txBody>
                    <a:bodyPr/>
                    <a:lstStyle/>
                    <a:p>
                      <a:pPr algn="ctr">
                        <a:lnSpc>
                          <a:spcPct val="71000"/>
                        </a:lnSpc>
                      </a:pPr>
                      <a:endParaRPr lang="en-IN" sz="2400" b="1" dirty="0">
                        <a:solidFill>
                          <a:srgbClr val="000000"/>
                        </a:solidFill>
                        <a:latin typeface="Times New Roman" panose="02020603050405020304" pitchFamily="18" charset="0"/>
                        <a:ea typeface="+mn-ea"/>
                        <a:cs typeface="Times New Roman" panose="02020603050405020304" pitchFamily="18" charset="0"/>
                      </a:endParaRPr>
                    </a:p>
                    <a:p>
                      <a:pPr algn="ctr">
                        <a:lnSpc>
                          <a:spcPct val="71000"/>
                        </a:lnSpc>
                      </a:pPr>
                      <a:r>
                        <a:rPr lang="en-IN" sz="2400" b="1" dirty="0">
                          <a:solidFill>
                            <a:srgbClr val="000000"/>
                          </a:solidFill>
                          <a:latin typeface="Times New Roman" panose="02020603050405020304" pitchFamily="18" charset="0"/>
                          <a:ea typeface="+mn-ea"/>
                          <a:cs typeface="Times New Roman" panose="02020603050405020304" pitchFamily="18" charset="0"/>
                        </a:rPr>
                        <a:t>Findings</a:t>
                      </a:r>
                      <a:endParaRPr sz="2400" b="1" dirty="0">
                        <a:solidFill>
                          <a:srgbClr val="000000"/>
                        </a:solidFill>
                        <a:latin typeface="Times New Roman" panose="02020603050405020304" pitchFamily="18" charset="0"/>
                        <a:ea typeface="+mn-ea"/>
                        <a:cs typeface="Times New Roman" panose="02020603050405020304" pitchFamily="18" charset="0"/>
                      </a:endParaRPr>
                    </a:p>
                  </a:txBody>
                  <a:tcPr marL="70338" marR="70338"/>
                </a:tc>
                <a:extLst>
                  <a:ext uri="{0D108BD9-81ED-4DB2-BD59-A6C34878D82A}">
                    <a16:rowId xmlns:a16="http://schemas.microsoft.com/office/drawing/2014/main" val="10000"/>
                  </a:ext>
                </a:extLst>
              </a:tr>
              <a:tr h="867266">
                <a:tc>
                  <a:txBody>
                    <a:bodyPr/>
                    <a:lstStyle/>
                    <a:p>
                      <a:r>
                        <a:rPr lang="en-US" dirty="0"/>
                        <a:t> </a:t>
                      </a:r>
                    </a:p>
                    <a:p>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www.motilaloswal.com</a:t>
                      </a:r>
                      <a:endParaRPr lang="en-US" dirty="0">
                        <a:latin typeface="Times New Roman" panose="02020603050405020304" pitchFamily="18" charset="0"/>
                        <a:cs typeface="Times New Roman" panose="02020603050405020304" pitchFamily="18" charset="0"/>
                      </a:endParaRPr>
                    </a:p>
                    <a:p>
                      <a:endParaRPr lang="en-US" dirty="0"/>
                    </a:p>
                  </a:txBody>
                  <a:tcPr marL="70338" marR="70338"/>
                </a:tc>
                <a:tc>
                  <a:txBody>
                    <a:bodyPr/>
                    <a:lstStyle/>
                    <a:p>
                      <a:r>
                        <a:rPr lang="en-US" dirty="0"/>
                        <a:t> </a:t>
                      </a:r>
                    </a:p>
                    <a:p>
                      <a:r>
                        <a:rPr lang="en-US" dirty="0"/>
                        <a:t>       </a:t>
                      </a:r>
                      <a:r>
                        <a:rPr lang="en-US" dirty="0">
                          <a:latin typeface="Times New Roman" panose="02020603050405020304" pitchFamily="18" charset="0"/>
                          <a:cs typeface="Times New Roman" panose="02020603050405020304" pitchFamily="18" charset="0"/>
                        </a:rPr>
                        <a:t>Investment option in Bitcoin</a:t>
                      </a:r>
                    </a:p>
                  </a:txBody>
                  <a:tcPr marL="70338" marR="70338"/>
                </a:tc>
                <a:extLst>
                  <a:ext uri="{0D108BD9-81ED-4DB2-BD59-A6C34878D82A}">
                    <a16:rowId xmlns:a16="http://schemas.microsoft.com/office/drawing/2014/main" val="10001"/>
                  </a:ext>
                </a:extLst>
              </a:tr>
              <a:tr h="867266">
                <a:tc>
                  <a:txBody>
                    <a:bodyPr/>
                    <a:lstStyle/>
                    <a:p>
                      <a:endParaRPr lang="en-US" dirty="0"/>
                    </a:p>
                    <a:p>
                      <a:r>
                        <a:rPr lang="en-US" dirty="0"/>
                        <a:t>        </a:t>
                      </a:r>
                      <a:r>
                        <a:rPr lang="en-US" dirty="0">
                          <a:latin typeface="Times New Roman" panose="02020603050405020304" pitchFamily="18" charset="0"/>
                          <a:cs typeface="Times New Roman" panose="02020603050405020304" pitchFamily="18" charset="0"/>
                          <a:hlinkClick r:id="rId3"/>
                        </a:rPr>
                        <a:t>www.E*trade.com</a:t>
                      </a:r>
                      <a:endParaRPr lang="en-US" dirty="0">
                        <a:latin typeface="Times New Roman" panose="02020603050405020304" pitchFamily="18" charset="0"/>
                        <a:cs typeface="Times New Roman" panose="02020603050405020304" pitchFamily="18" charset="0"/>
                      </a:endParaRPr>
                    </a:p>
                    <a:p>
                      <a:endParaRPr lang="en-US" dirty="0"/>
                    </a:p>
                  </a:txBody>
                  <a:tcPr marL="70338" marR="70338"/>
                </a:tc>
                <a:tc>
                  <a:txBody>
                    <a:bodyPr/>
                    <a:lstStyle/>
                    <a:p>
                      <a:endParaRPr lang="en-US" dirty="0"/>
                    </a:p>
                    <a:p>
                      <a:r>
                        <a:rPr lang="en-US" dirty="0"/>
                        <a:t>       </a:t>
                      </a:r>
                      <a:r>
                        <a:rPr lang="en-US" dirty="0">
                          <a:latin typeface="Times New Roman" panose="02020603050405020304" pitchFamily="18" charset="0"/>
                          <a:cs typeface="Times New Roman" panose="02020603050405020304" pitchFamily="18" charset="0"/>
                        </a:rPr>
                        <a:t>Investment option in mutual Fund</a:t>
                      </a:r>
                      <a:endParaRPr lang="en-US" dirty="0"/>
                    </a:p>
                    <a:p>
                      <a:r>
                        <a:rPr lang="en-US" dirty="0"/>
                        <a:t>      </a:t>
                      </a:r>
                    </a:p>
                  </a:txBody>
                  <a:tcPr marL="70338" marR="70338"/>
                </a:tc>
                <a:extLst>
                  <a:ext uri="{0D108BD9-81ED-4DB2-BD59-A6C34878D82A}">
                    <a16:rowId xmlns:a16="http://schemas.microsoft.com/office/drawing/2014/main" val="10002"/>
                  </a:ext>
                </a:extLst>
              </a:tr>
              <a:tr h="867266">
                <a:tc>
                  <a:txBody>
                    <a:bodyPr/>
                    <a:lstStyle/>
                    <a:p>
                      <a:endParaRPr lang="en-US" dirty="0"/>
                    </a:p>
                    <a:p>
                      <a:r>
                        <a:rPr lang="en-US" dirty="0"/>
                        <a:t>        </a:t>
                      </a:r>
                      <a:r>
                        <a:rPr lang="en-US" dirty="0">
                          <a:latin typeface="Times New Roman" panose="02020603050405020304" pitchFamily="18" charset="0"/>
                          <a:cs typeface="Times New Roman" panose="02020603050405020304" pitchFamily="18" charset="0"/>
                          <a:hlinkClick r:id="rId4"/>
                        </a:rPr>
                        <a:t>www.firstrade.com</a:t>
                      </a:r>
                      <a:endParaRPr lang="en-US" dirty="0">
                        <a:latin typeface="Times New Roman" panose="02020603050405020304" pitchFamily="18" charset="0"/>
                        <a:cs typeface="Times New Roman" panose="02020603050405020304" pitchFamily="18" charset="0"/>
                      </a:endParaRPr>
                    </a:p>
                    <a:p>
                      <a:endParaRPr lang="en-US" dirty="0"/>
                    </a:p>
                  </a:txBody>
                  <a:tcPr marL="70338" marR="70338"/>
                </a:tc>
                <a:tc>
                  <a:txBody>
                    <a:bodyPr/>
                    <a:lstStyle/>
                    <a:p>
                      <a:endParaRPr lang="en-US" dirty="0"/>
                    </a:p>
                    <a:p>
                      <a:r>
                        <a:rPr lang="en-US" dirty="0"/>
                        <a:t>       </a:t>
                      </a:r>
                      <a:r>
                        <a:rPr lang="en-US" dirty="0">
                          <a:latin typeface="Times New Roman" panose="02020603050405020304" pitchFamily="18" charset="0"/>
                          <a:cs typeface="Times New Roman" panose="02020603050405020304" pitchFamily="18" charset="0"/>
                        </a:rPr>
                        <a:t>Investment option in Fixed Deposit</a:t>
                      </a:r>
                    </a:p>
                    <a:p>
                      <a:r>
                        <a:rPr lang="en-US" dirty="0">
                          <a:latin typeface="Times New Roman" panose="02020603050405020304" pitchFamily="18" charset="0"/>
                          <a:cs typeface="Times New Roman" panose="02020603050405020304" pitchFamily="18" charset="0"/>
                        </a:rPr>
                        <a:t>       </a:t>
                      </a:r>
                      <a:endParaRPr lang="en-US" dirty="0"/>
                    </a:p>
                  </a:txBody>
                  <a:tcPr marL="70338" marR="70338"/>
                </a:tc>
                <a:extLst>
                  <a:ext uri="{0D108BD9-81ED-4DB2-BD59-A6C34878D82A}">
                    <a16:rowId xmlns:a16="http://schemas.microsoft.com/office/drawing/2014/main" val="10003"/>
                  </a:ext>
                </a:extLst>
              </a:tr>
            </a:tbl>
          </a:graphicData>
        </a:graphic>
      </p:graphicFrame>
      <p:sp>
        <p:nvSpPr>
          <p:cNvPr id="138" name="TextShape 3"/>
          <p:cNvSpPr txBox="1"/>
          <p:nvPr/>
        </p:nvSpPr>
        <p:spPr>
          <a:xfrm>
            <a:off x="152400" y="6400800"/>
            <a:ext cx="8839200" cy="304800"/>
          </a:xfrm>
          <a:prstGeom prst="rect">
            <a:avLst/>
          </a:prstGeom>
        </p:spPr>
        <p:txBody>
          <a:bodyPr anchor="ctr"/>
          <a:lstStyle/>
          <a:p>
            <a:pPr>
              <a:lnSpc>
                <a:spcPct val="100000"/>
              </a:lnSpc>
            </a:pPr>
            <a:r>
              <a:rPr lang="en-IN" dirty="0">
                <a:latin typeface="Cambria"/>
              </a:rPr>
              <a:t>                               S. B. Jain Institute of Technology Management and research                        5</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28600"/>
            <a:ext cx="8229323" cy="533400"/>
          </a:xfrm>
          <a:prstGeom prst="rect">
            <a:avLst/>
          </a:prstGeom>
        </p:spPr>
        <p:txBody>
          <a:bodyPr anchor="ctr"/>
          <a:lstStyle/>
          <a:p>
            <a:pPr algn="ctr">
              <a:lnSpc>
                <a:spcPct val="100000"/>
              </a:lnSpc>
            </a:pPr>
            <a:r>
              <a:rPr lang="en-US" sz="2800" b="1" dirty="0">
                <a:solidFill>
                  <a:srgbClr val="000000"/>
                </a:solidFill>
                <a:latin typeface="Times New Roman" pitchFamily="18" charset="0"/>
                <a:cs typeface="Times New Roman" pitchFamily="18" charset="0"/>
              </a:rPr>
              <a:t>System Design: Flowchart                 </a:t>
            </a:r>
            <a:endParaRPr sz="2800" dirty="0">
              <a:latin typeface="Times New Roman" pitchFamily="18" charset="0"/>
              <a:cs typeface="Times New Roman" pitchFamily="18" charset="0"/>
            </a:endParaRPr>
          </a:p>
        </p:txBody>
      </p:sp>
      <p:sp>
        <p:nvSpPr>
          <p:cNvPr id="142" name="TextShape 2"/>
          <p:cNvSpPr txBox="1"/>
          <p:nvPr/>
        </p:nvSpPr>
        <p:spPr>
          <a:xfrm>
            <a:off x="152400" y="6404054"/>
            <a:ext cx="8839200" cy="299339"/>
          </a:xfrm>
          <a:prstGeom prst="rect">
            <a:avLst/>
          </a:prstGeom>
        </p:spPr>
        <p:txBody>
          <a:bodyPr anchor="ctr"/>
          <a:lstStyle/>
          <a:p>
            <a:pPr>
              <a:lnSpc>
                <a:spcPct val="100000"/>
              </a:lnSpc>
            </a:pPr>
            <a:r>
              <a:rPr lang="en-IN" dirty="0">
                <a:latin typeface="Cambria"/>
              </a:rPr>
              <a:t>                               S. B. Jain Institute of Technology Management and research                        6</a:t>
            </a:r>
            <a:endParaRPr dirty="0"/>
          </a:p>
        </p:txBody>
      </p:sp>
      <p:sp>
        <p:nvSpPr>
          <p:cNvPr id="2" name="Flowchart: Terminator 1">
            <a:extLst>
              <a:ext uri="{FF2B5EF4-FFF2-40B4-BE49-F238E27FC236}">
                <a16:creationId xmlns:a16="http://schemas.microsoft.com/office/drawing/2014/main" id="{F18D35FB-07F3-4315-9588-28B297022AE8}"/>
              </a:ext>
            </a:extLst>
          </p:cNvPr>
          <p:cNvSpPr/>
          <p:nvPr/>
        </p:nvSpPr>
        <p:spPr>
          <a:xfrm>
            <a:off x="3657600" y="1066800"/>
            <a:ext cx="1447800" cy="400110"/>
          </a:xfrm>
          <a:prstGeom prst="flowChartTermina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9DF6A65B-B2D8-45B6-B205-8AA0EE1A1B68}"/>
              </a:ext>
            </a:extLst>
          </p:cNvPr>
          <p:cNvSpPr txBox="1"/>
          <p:nvPr/>
        </p:nvSpPr>
        <p:spPr>
          <a:xfrm>
            <a:off x="3670300" y="1050350"/>
            <a:ext cx="16764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Start</a:t>
            </a:r>
            <a:endParaRPr lang="en-IN" sz="2000"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DFE8B67F-84C0-4F13-BCA0-2E3B608E1D62}"/>
              </a:ext>
            </a:extLst>
          </p:cNvPr>
          <p:cNvCxnSpPr>
            <a:cxnSpLocks/>
            <a:stCxn id="2" idx="2"/>
            <a:endCxn id="7" idx="0"/>
          </p:cNvCxnSpPr>
          <p:nvPr/>
        </p:nvCxnSpPr>
        <p:spPr>
          <a:xfrm>
            <a:off x="4381500" y="1466910"/>
            <a:ext cx="0" cy="361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03231B01-D96C-4C86-BA05-B0B3A707DAFC}"/>
              </a:ext>
            </a:extLst>
          </p:cNvPr>
          <p:cNvSpPr/>
          <p:nvPr/>
        </p:nvSpPr>
        <p:spPr>
          <a:xfrm>
            <a:off x="3314701" y="1828800"/>
            <a:ext cx="2133598"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54A287A5-0F65-47B2-A2FD-C03C738138D3}"/>
              </a:ext>
            </a:extLst>
          </p:cNvPr>
          <p:cNvSpPr txBox="1"/>
          <p:nvPr/>
        </p:nvSpPr>
        <p:spPr>
          <a:xfrm>
            <a:off x="3352802" y="1921451"/>
            <a:ext cx="2133598" cy="646331"/>
          </a:xfrm>
          <a:prstGeom prst="rect">
            <a:avLst/>
          </a:prstGeom>
          <a:noFill/>
        </p:spPr>
        <p:txBody>
          <a:bodyPr wrap="square" rtlCol="0">
            <a:spAutoFit/>
          </a:bodyPr>
          <a:lstStyle/>
          <a:p>
            <a:r>
              <a:rPr lang="en-US" dirty="0"/>
              <a:t>       Open </a:t>
            </a:r>
            <a:r>
              <a:rPr lang="en-US" dirty="0" err="1"/>
              <a:t>Demat</a:t>
            </a:r>
            <a:endParaRPr lang="en-US" dirty="0"/>
          </a:p>
          <a:p>
            <a:r>
              <a:rPr lang="en-US" dirty="0"/>
              <a:t>             Account</a:t>
            </a:r>
            <a:endParaRPr lang="en-IN" dirty="0"/>
          </a:p>
        </p:txBody>
      </p:sp>
      <p:cxnSp>
        <p:nvCxnSpPr>
          <p:cNvPr id="10" name="Straight Arrow Connector 9">
            <a:extLst>
              <a:ext uri="{FF2B5EF4-FFF2-40B4-BE49-F238E27FC236}">
                <a16:creationId xmlns:a16="http://schemas.microsoft.com/office/drawing/2014/main" id="{85AD2FAA-DE18-471E-B8DD-C65844BDD4D8}"/>
              </a:ext>
            </a:extLst>
          </p:cNvPr>
          <p:cNvCxnSpPr>
            <a:cxnSpLocks/>
            <a:stCxn id="7" idx="2"/>
          </p:cNvCxnSpPr>
          <p:nvPr/>
        </p:nvCxnSpPr>
        <p:spPr>
          <a:xfrm>
            <a:off x="4381500" y="2667000"/>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505ED8CF-E792-4085-BD54-0D2FF168E93E}"/>
              </a:ext>
            </a:extLst>
          </p:cNvPr>
          <p:cNvSpPr/>
          <p:nvPr/>
        </p:nvSpPr>
        <p:spPr>
          <a:xfrm>
            <a:off x="3258829" y="3032640"/>
            <a:ext cx="2222491"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CF746896-CDD4-4EF8-AA24-79D14C40919E}"/>
              </a:ext>
            </a:extLst>
          </p:cNvPr>
          <p:cNvSpPr txBox="1"/>
          <p:nvPr/>
        </p:nvSpPr>
        <p:spPr>
          <a:xfrm>
            <a:off x="3257551" y="3060580"/>
            <a:ext cx="2324099" cy="923330"/>
          </a:xfrm>
          <a:prstGeom prst="rect">
            <a:avLst/>
          </a:prstGeom>
          <a:noFill/>
        </p:spPr>
        <p:txBody>
          <a:bodyPr wrap="square" rtlCol="0">
            <a:spAutoFit/>
          </a:bodyPr>
          <a:lstStyle/>
          <a:p>
            <a:r>
              <a:rPr lang="en-US" dirty="0"/>
              <a:t>               Start  </a:t>
            </a:r>
          </a:p>
          <a:p>
            <a:r>
              <a:rPr lang="en-US" dirty="0"/>
              <a:t>          Investment</a:t>
            </a:r>
          </a:p>
          <a:p>
            <a:endParaRPr lang="en-IN" dirty="0"/>
          </a:p>
        </p:txBody>
      </p:sp>
      <p:cxnSp>
        <p:nvCxnSpPr>
          <p:cNvPr id="17" name="Straight Connector 16">
            <a:extLst>
              <a:ext uri="{FF2B5EF4-FFF2-40B4-BE49-F238E27FC236}">
                <a16:creationId xmlns:a16="http://schemas.microsoft.com/office/drawing/2014/main" id="{2A30E810-BAD2-4363-B6D1-7B42D2AF61A2}"/>
              </a:ext>
            </a:extLst>
          </p:cNvPr>
          <p:cNvCxnSpPr>
            <a:stCxn id="13" idx="1"/>
          </p:cNvCxnSpPr>
          <p:nvPr/>
        </p:nvCxnSpPr>
        <p:spPr>
          <a:xfrm flipH="1">
            <a:off x="1371600" y="3522245"/>
            <a:ext cx="1885951"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C2A0E1FA-40D7-4ED4-BF44-FF5DCED1D8FE}"/>
              </a:ext>
            </a:extLst>
          </p:cNvPr>
          <p:cNvCxnSpPr/>
          <p:nvPr/>
        </p:nvCxnSpPr>
        <p:spPr>
          <a:xfrm flipH="1">
            <a:off x="5481320" y="3481485"/>
            <a:ext cx="1885951"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88296E7-D238-4362-B337-A8FF1BD17D2C}"/>
              </a:ext>
            </a:extLst>
          </p:cNvPr>
          <p:cNvCxnSpPr/>
          <p:nvPr/>
        </p:nvCxnSpPr>
        <p:spPr>
          <a:xfrm>
            <a:off x="1371600" y="3522245"/>
            <a:ext cx="0" cy="668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20AAFDC-3B67-41FC-A9B1-3AEE725B56B9}"/>
              </a:ext>
            </a:extLst>
          </p:cNvPr>
          <p:cNvCxnSpPr/>
          <p:nvPr/>
        </p:nvCxnSpPr>
        <p:spPr>
          <a:xfrm>
            <a:off x="7367271" y="3481485"/>
            <a:ext cx="0" cy="668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Decision 19">
            <a:extLst>
              <a:ext uri="{FF2B5EF4-FFF2-40B4-BE49-F238E27FC236}">
                <a16:creationId xmlns:a16="http://schemas.microsoft.com/office/drawing/2014/main" id="{8F839D29-E3A6-494F-9D8F-669D45345B9E}"/>
              </a:ext>
            </a:extLst>
          </p:cNvPr>
          <p:cNvSpPr/>
          <p:nvPr/>
        </p:nvSpPr>
        <p:spPr>
          <a:xfrm>
            <a:off x="533400" y="4221480"/>
            <a:ext cx="1676399" cy="731520"/>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7" name="Flowchart: Decision 26">
            <a:extLst>
              <a:ext uri="{FF2B5EF4-FFF2-40B4-BE49-F238E27FC236}">
                <a16:creationId xmlns:a16="http://schemas.microsoft.com/office/drawing/2014/main" id="{A3A08746-EAFA-4742-AE09-35E7C594E7F2}"/>
              </a:ext>
            </a:extLst>
          </p:cNvPr>
          <p:cNvSpPr/>
          <p:nvPr/>
        </p:nvSpPr>
        <p:spPr>
          <a:xfrm>
            <a:off x="6519994" y="4185920"/>
            <a:ext cx="1676399" cy="731520"/>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8" name="Flowchart: Decision 27">
            <a:extLst>
              <a:ext uri="{FF2B5EF4-FFF2-40B4-BE49-F238E27FC236}">
                <a16:creationId xmlns:a16="http://schemas.microsoft.com/office/drawing/2014/main" id="{3C6EC311-8C15-4E8A-AF46-2B82FCB58DA5}"/>
              </a:ext>
            </a:extLst>
          </p:cNvPr>
          <p:cNvSpPr/>
          <p:nvPr/>
        </p:nvSpPr>
        <p:spPr>
          <a:xfrm>
            <a:off x="2528995" y="4249407"/>
            <a:ext cx="1676399" cy="731520"/>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9" name="Flowchart: Decision 28">
            <a:extLst>
              <a:ext uri="{FF2B5EF4-FFF2-40B4-BE49-F238E27FC236}">
                <a16:creationId xmlns:a16="http://schemas.microsoft.com/office/drawing/2014/main" id="{2368B971-272F-48D7-9B7E-6BB9389410D3}"/>
              </a:ext>
            </a:extLst>
          </p:cNvPr>
          <p:cNvSpPr/>
          <p:nvPr/>
        </p:nvSpPr>
        <p:spPr>
          <a:xfrm>
            <a:off x="4495803" y="4249407"/>
            <a:ext cx="1676399" cy="731520"/>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cxnSp>
        <p:nvCxnSpPr>
          <p:cNvPr id="30" name="Straight Arrow Connector 29">
            <a:extLst>
              <a:ext uri="{FF2B5EF4-FFF2-40B4-BE49-F238E27FC236}">
                <a16:creationId xmlns:a16="http://schemas.microsoft.com/office/drawing/2014/main" id="{19409E1A-69EE-476C-B49D-8A3E8C0B303D}"/>
              </a:ext>
            </a:extLst>
          </p:cNvPr>
          <p:cNvCxnSpPr>
            <a:cxnSpLocks/>
          </p:cNvCxnSpPr>
          <p:nvPr/>
        </p:nvCxnSpPr>
        <p:spPr>
          <a:xfrm>
            <a:off x="3367195" y="3882925"/>
            <a:ext cx="0" cy="338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C8A2BC27-DDBF-4843-A7C5-255D64FB4F6B}"/>
              </a:ext>
            </a:extLst>
          </p:cNvPr>
          <p:cNvCxnSpPr>
            <a:cxnSpLocks/>
          </p:cNvCxnSpPr>
          <p:nvPr/>
        </p:nvCxnSpPr>
        <p:spPr>
          <a:xfrm>
            <a:off x="5334003" y="3870840"/>
            <a:ext cx="0" cy="338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A43865E7-F1D8-4EC9-955D-09D847C104EA}"/>
              </a:ext>
            </a:extLst>
          </p:cNvPr>
          <p:cNvSpPr txBox="1"/>
          <p:nvPr/>
        </p:nvSpPr>
        <p:spPr>
          <a:xfrm>
            <a:off x="776391" y="4411128"/>
            <a:ext cx="1462195" cy="338554"/>
          </a:xfrm>
          <a:prstGeom prst="rect">
            <a:avLst/>
          </a:prstGeom>
          <a:noFill/>
        </p:spPr>
        <p:txBody>
          <a:bodyPr wrap="square" rtlCol="0">
            <a:spAutoFit/>
          </a:bodyPr>
          <a:lstStyle/>
          <a:p>
            <a:r>
              <a:rPr lang="en-US" sz="1600" dirty="0"/>
              <a:t>Mutual fund</a:t>
            </a:r>
            <a:endParaRPr lang="en-IN" sz="1600" dirty="0"/>
          </a:p>
        </p:txBody>
      </p:sp>
      <p:sp>
        <p:nvSpPr>
          <p:cNvPr id="34" name="TextBox 33">
            <a:extLst>
              <a:ext uri="{FF2B5EF4-FFF2-40B4-BE49-F238E27FC236}">
                <a16:creationId xmlns:a16="http://schemas.microsoft.com/office/drawing/2014/main" id="{7A55E6D5-8B2F-4BF4-8277-95E05739D0B1}"/>
              </a:ext>
            </a:extLst>
          </p:cNvPr>
          <p:cNvSpPr txBox="1"/>
          <p:nvPr/>
        </p:nvSpPr>
        <p:spPr>
          <a:xfrm>
            <a:off x="2971800" y="4372525"/>
            <a:ext cx="1066800" cy="615553"/>
          </a:xfrm>
          <a:prstGeom prst="rect">
            <a:avLst/>
          </a:prstGeom>
          <a:noFill/>
        </p:spPr>
        <p:txBody>
          <a:bodyPr wrap="square" rtlCol="0">
            <a:spAutoFit/>
          </a:bodyPr>
          <a:lstStyle/>
          <a:p>
            <a:r>
              <a:rPr lang="en-IN" sz="1600" b="0" i="0" dirty="0">
                <a:effectLst/>
                <a:latin typeface="times new roman" panose="02020603050405020304" pitchFamily="18" charset="0"/>
              </a:rPr>
              <a:t>Bitcoin</a:t>
            </a:r>
          </a:p>
          <a:p>
            <a:endParaRPr lang="en-IN" dirty="0"/>
          </a:p>
        </p:txBody>
      </p:sp>
      <p:sp>
        <p:nvSpPr>
          <p:cNvPr id="35" name="TextBox 34">
            <a:extLst>
              <a:ext uri="{FF2B5EF4-FFF2-40B4-BE49-F238E27FC236}">
                <a16:creationId xmlns:a16="http://schemas.microsoft.com/office/drawing/2014/main" id="{1CCDFD31-6553-4C3B-A5AA-833837D1FD6F}"/>
              </a:ext>
            </a:extLst>
          </p:cNvPr>
          <p:cNvSpPr txBox="1"/>
          <p:nvPr/>
        </p:nvSpPr>
        <p:spPr>
          <a:xfrm>
            <a:off x="4727155" y="4410080"/>
            <a:ext cx="1676398" cy="615553"/>
          </a:xfrm>
          <a:prstGeom prst="rect">
            <a:avLst/>
          </a:prstGeom>
          <a:noFill/>
        </p:spPr>
        <p:txBody>
          <a:bodyPr wrap="square" rtlCol="0">
            <a:spAutoFit/>
          </a:bodyPr>
          <a:lstStyle/>
          <a:p>
            <a:r>
              <a:rPr lang="en-IN" sz="1600" b="0" i="0" dirty="0">
                <a:effectLst/>
                <a:latin typeface="times new roman" panose="02020603050405020304" pitchFamily="18" charset="0"/>
              </a:rPr>
              <a:t>Fixed Deposit</a:t>
            </a:r>
          </a:p>
          <a:p>
            <a:endParaRPr lang="en-IN" dirty="0"/>
          </a:p>
        </p:txBody>
      </p:sp>
      <p:sp>
        <p:nvSpPr>
          <p:cNvPr id="36" name="TextBox 35">
            <a:extLst>
              <a:ext uri="{FF2B5EF4-FFF2-40B4-BE49-F238E27FC236}">
                <a16:creationId xmlns:a16="http://schemas.microsoft.com/office/drawing/2014/main" id="{89CDBA69-BE6F-4726-8287-CE3DD83EA1FB}"/>
              </a:ext>
            </a:extLst>
          </p:cNvPr>
          <p:cNvSpPr txBox="1"/>
          <p:nvPr/>
        </p:nvSpPr>
        <p:spPr>
          <a:xfrm>
            <a:off x="7092108" y="4332813"/>
            <a:ext cx="8382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NPS</a:t>
            </a:r>
            <a:endParaRPr lang="en-IN" sz="1600" dirty="0">
              <a:latin typeface="Times New Roman" panose="02020603050405020304" pitchFamily="18"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E82846D6-5EE6-4061-8AAE-F7C861C6A4E2}"/>
              </a:ext>
            </a:extLst>
          </p:cNvPr>
          <p:cNvCxnSpPr>
            <a:cxnSpLocks/>
          </p:cNvCxnSpPr>
          <p:nvPr/>
        </p:nvCxnSpPr>
        <p:spPr>
          <a:xfrm>
            <a:off x="4356879" y="3865856"/>
            <a:ext cx="13195" cy="1315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Flowchart: Decision 44">
            <a:extLst>
              <a:ext uri="{FF2B5EF4-FFF2-40B4-BE49-F238E27FC236}">
                <a16:creationId xmlns:a16="http://schemas.microsoft.com/office/drawing/2014/main" id="{F9A1634A-5879-4804-BE6F-4C1CB65CC490}"/>
              </a:ext>
            </a:extLst>
          </p:cNvPr>
          <p:cNvSpPr/>
          <p:nvPr/>
        </p:nvSpPr>
        <p:spPr>
          <a:xfrm>
            <a:off x="2882966" y="5206364"/>
            <a:ext cx="2997067" cy="877947"/>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7" name="TextBox 46">
            <a:extLst>
              <a:ext uri="{FF2B5EF4-FFF2-40B4-BE49-F238E27FC236}">
                <a16:creationId xmlns:a16="http://schemas.microsoft.com/office/drawing/2014/main" id="{421FC335-77D7-4773-9968-B5D0E2BC7028}"/>
              </a:ext>
            </a:extLst>
          </p:cNvPr>
          <p:cNvSpPr txBox="1"/>
          <p:nvPr/>
        </p:nvSpPr>
        <p:spPr>
          <a:xfrm>
            <a:off x="3676650" y="5413554"/>
            <a:ext cx="1485899" cy="369332"/>
          </a:xfrm>
          <a:prstGeom prst="rect">
            <a:avLst/>
          </a:prstGeom>
          <a:noFill/>
        </p:spPr>
        <p:txBody>
          <a:bodyPr wrap="square" rtlCol="0">
            <a:spAutoFit/>
          </a:bodyPr>
          <a:lstStyle/>
          <a:p>
            <a:r>
              <a:rPr lang="en-US" dirty="0"/>
              <a:t>Stock Market</a:t>
            </a: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644281" y="180673"/>
            <a:ext cx="8226277" cy="537723"/>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Calibri"/>
                <a:ea typeface="DejaVu Sans"/>
              </a:rPr>
              <a:t>   </a:t>
            </a:r>
            <a:r>
              <a:rPr lang="en-IN" sz="2800" b="1" dirty="0">
                <a:solidFill>
                  <a:srgbClr val="000000"/>
                </a:solidFill>
                <a:latin typeface="Times New Roman" panose="02020603050405020304" pitchFamily="18" charset="0"/>
                <a:ea typeface="DejaVu Sans"/>
                <a:cs typeface="Times New Roman" panose="02020603050405020304" pitchFamily="18" charset="0"/>
              </a:rPr>
              <a:t>Use case Diagram               </a:t>
            </a:r>
            <a:endParaRPr dirty="0">
              <a:latin typeface="Times New Roman" panose="02020603050405020304" pitchFamily="18" charset="0"/>
              <a:cs typeface="Times New Roman" panose="02020603050405020304" pitchFamily="18" charset="0"/>
            </a:endParaRPr>
          </a:p>
        </p:txBody>
      </p:sp>
      <p:sp>
        <p:nvSpPr>
          <p:cNvPr id="137" name="CustomShape 2"/>
          <p:cNvSpPr/>
          <p:nvPr/>
        </p:nvSpPr>
        <p:spPr>
          <a:xfrm>
            <a:off x="228600" y="6393417"/>
            <a:ext cx="8839199" cy="306554"/>
          </a:xfrm>
          <a:prstGeom prst="rect">
            <a:avLst/>
          </a:prstGeom>
          <a:noFill/>
          <a:ln>
            <a:noFill/>
          </a:ln>
        </p:spPr>
        <p:txBody>
          <a:bodyPr lIns="90000" tIns="45000" rIns="90000" bIns="45000" anchor="ctr"/>
          <a:lstStyle/>
          <a:p>
            <a:pPr>
              <a:lnSpc>
                <a:spcPct val="100000"/>
              </a:lnSpc>
            </a:pPr>
            <a:r>
              <a:rPr lang="en-IN" dirty="0">
                <a:latin typeface="Cambria"/>
                <a:ea typeface="DejaVu Sans"/>
              </a:rPr>
              <a:t>                              S. B. Jain Institute of Technology Management and research                        7</a:t>
            </a:r>
            <a:endParaRPr dirty="0"/>
          </a:p>
        </p:txBody>
      </p:sp>
      <p:pic>
        <p:nvPicPr>
          <p:cNvPr id="5" name="Picture 4">
            <a:extLst>
              <a:ext uri="{FF2B5EF4-FFF2-40B4-BE49-F238E27FC236}">
                <a16:creationId xmlns:a16="http://schemas.microsoft.com/office/drawing/2014/main" id="{97C1B38C-E259-4F48-A051-0A9F848944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2057400"/>
            <a:ext cx="1219200" cy="1219200"/>
          </a:xfrm>
          <a:prstGeom prst="rect">
            <a:avLst/>
          </a:prstGeom>
        </p:spPr>
      </p:pic>
      <p:sp>
        <p:nvSpPr>
          <p:cNvPr id="8" name="Rectangle: Rounded Corners 7">
            <a:extLst>
              <a:ext uri="{FF2B5EF4-FFF2-40B4-BE49-F238E27FC236}">
                <a16:creationId xmlns:a16="http://schemas.microsoft.com/office/drawing/2014/main" id="{EE3A0751-93E7-4232-A9EA-61CE7E3C799B}"/>
              </a:ext>
            </a:extLst>
          </p:cNvPr>
          <p:cNvSpPr/>
          <p:nvPr/>
        </p:nvSpPr>
        <p:spPr>
          <a:xfrm>
            <a:off x="609600" y="3429000"/>
            <a:ext cx="12192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22CBA1DC-310F-424D-A44A-0A6C63BA59C2}"/>
              </a:ext>
            </a:extLst>
          </p:cNvPr>
          <p:cNvSpPr txBox="1"/>
          <p:nvPr/>
        </p:nvSpPr>
        <p:spPr>
          <a:xfrm>
            <a:off x="914400" y="3429000"/>
            <a:ext cx="990600" cy="646331"/>
          </a:xfrm>
          <a:prstGeom prst="rect">
            <a:avLst/>
          </a:prstGeom>
          <a:noFill/>
        </p:spPr>
        <p:txBody>
          <a:bodyPr wrap="square" rtlCol="0">
            <a:spAutoFit/>
          </a:bodyPr>
          <a:lstStyle/>
          <a:p>
            <a:r>
              <a:rPr lang="en-US" dirty="0"/>
              <a:t>User</a:t>
            </a:r>
            <a:endParaRPr lang="en-IN" dirty="0"/>
          </a:p>
          <a:p>
            <a:endParaRPr lang="en-IN" dirty="0"/>
          </a:p>
        </p:txBody>
      </p:sp>
      <p:sp>
        <p:nvSpPr>
          <p:cNvPr id="10" name="Rectangle 9">
            <a:extLst>
              <a:ext uri="{FF2B5EF4-FFF2-40B4-BE49-F238E27FC236}">
                <a16:creationId xmlns:a16="http://schemas.microsoft.com/office/drawing/2014/main" id="{F6161905-DF78-4A08-BE91-28C9CCAA9A09}"/>
              </a:ext>
            </a:extLst>
          </p:cNvPr>
          <p:cNvSpPr/>
          <p:nvPr/>
        </p:nvSpPr>
        <p:spPr>
          <a:xfrm>
            <a:off x="3728720" y="1737177"/>
            <a:ext cx="2057400" cy="6814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6B2FC81D-A58A-41EA-BF6C-01734CEACBEB}"/>
              </a:ext>
            </a:extLst>
          </p:cNvPr>
          <p:cNvSpPr txBox="1"/>
          <p:nvPr/>
        </p:nvSpPr>
        <p:spPr>
          <a:xfrm>
            <a:off x="3819273" y="1754751"/>
            <a:ext cx="2286000" cy="646331"/>
          </a:xfrm>
          <a:prstGeom prst="rect">
            <a:avLst/>
          </a:prstGeom>
          <a:noFill/>
        </p:spPr>
        <p:txBody>
          <a:bodyPr wrap="square" rtlCol="0">
            <a:spAutoFit/>
          </a:bodyPr>
          <a:lstStyle/>
          <a:p>
            <a:r>
              <a:rPr lang="en-US" dirty="0"/>
              <a:t>    Open </a:t>
            </a:r>
            <a:r>
              <a:rPr lang="en-US" dirty="0" err="1"/>
              <a:t>Demat</a:t>
            </a:r>
            <a:r>
              <a:rPr lang="en-US" dirty="0"/>
              <a:t>   </a:t>
            </a:r>
          </a:p>
          <a:p>
            <a:r>
              <a:rPr lang="en-US" dirty="0"/>
              <a:t>         Account</a:t>
            </a:r>
            <a:endParaRPr lang="en-IN" dirty="0"/>
          </a:p>
        </p:txBody>
      </p:sp>
      <p:sp>
        <p:nvSpPr>
          <p:cNvPr id="12" name="Rectangle 11">
            <a:extLst>
              <a:ext uri="{FF2B5EF4-FFF2-40B4-BE49-F238E27FC236}">
                <a16:creationId xmlns:a16="http://schemas.microsoft.com/office/drawing/2014/main" id="{4DAF26E8-AB61-47D8-BD60-5B152F071A77}"/>
              </a:ext>
            </a:extLst>
          </p:cNvPr>
          <p:cNvSpPr/>
          <p:nvPr/>
        </p:nvSpPr>
        <p:spPr>
          <a:xfrm>
            <a:off x="3728720" y="2770567"/>
            <a:ext cx="2057400" cy="6814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72FB76FA-0302-4DC0-B94C-58BC59B2A842}"/>
              </a:ext>
            </a:extLst>
          </p:cNvPr>
          <p:cNvSpPr txBox="1"/>
          <p:nvPr/>
        </p:nvSpPr>
        <p:spPr>
          <a:xfrm>
            <a:off x="3848100" y="2767061"/>
            <a:ext cx="2133600" cy="646331"/>
          </a:xfrm>
          <a:prstGeom prst="rect">
            <a:avLst/>
          </a:prstGeom>
          <a:noFill/>
        </p:spPr>
        <p:txBody>
          <a:bodyPr wrap="square" rtlCol="0">
            <a:spAutoFit/>
          </a:bodyPr>
          <a:lstStyle/>
          <a:p>
            <a:r>
              <a:rPr lang="en-US" dirty="0"/>
              <a:t>          Start</a:t>
            </a:r>
          </a:p>
          <a:p>
            <a:r>
              <a:rPr lang="en-US" dirty="0"/>
              <a:t>    Investment</a:t>
            </a:r>
            <a:endParaRPr lang="en-IN" dirty="0"/>
          </a:p>
        </p:txBody>
      </p:sp>
      <p:sp>
        <p:nvSpPr>
          <p:cNvPr id="14" name="Rectangle 13">
            <a:extLst>
              <a:ext uri="{FF2B5EF4-FFF2-40B4-BE49-F238E27FC236}">
                <a16:creationId xmlns:a16="http://schemas.microsoft.com/office/drawing/2014/main" id="{940F4DFD-6F46-4B09-BA0B-7668708DB6FA}"/>
              </a:ext>
            </a:extLst>
          </p:cNvPr>
          <p:cNvSpPr/>
          <p:nvPr/>
        </p:nvSpPr>
        <p:spPr>
          <a:xfrm>
            <a:off x="3728720" y="3802965"/>
            <a:ext cx="2057400" cy="7209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A26DC201-2A87-4C23-9B3B-B08B581E2DC8}"/>
              </a:ext>
            </a:extLst>
          </p:cNvPr>
          <p:cNvSpPr txBox="1"/>
          <p:nvPr/>
        </p:nvSpPr>
        <p:spPr>
          <a:xfrm>
            <a:off x="3819273" y="3978773"/>
            <a:ext cx="2057400" cy="369332"/>
          </a:xfrm>
          <a:prstGeom prst="rect">
            <a:avLst/>
          </a:prstGeom>
          <a:noFill/>
        </p:spPr>
        <p:txBody>
          <a:bodyPr wrap="square" rtlCol="0">
            <a:spAutoFit/>
          </a:bodyPr>
          <a:lstStyle/>
          <a:p>
            <a:r>
              <a:rPr lang="en-US" dirty="0"/>
              <a:t>Buy or sell stock</a:t>
            </a:r>
            <a:endParaRPr lang="en-IN" dirty="0"/>
          </a:p>
        </p:txBody>
      </p:sp>
      <p:sp>
        <p:nvSpPr>
          <p:cNvPr id="16" name="Rectangle 15">
            <a:extLst>
              <a:ext uri="{FF2B5EF4-FFF2-40B4-BE49-F238E27FC236}">
                <a16:creationId xmlns:a16="http://schemas.microsoft.com/office/drawing/2014/main" id="{13A183FC-03DF-4C00-B7E6-73EE6BF3D867}"/>
              </a:ext>
            </a:extLst>
          </p:cNvPr>
          <p:cNvSpPr/>
          <p:nvPr/>
        </p:nvSpPr>
        <p:spPr>
          <a:xfrm>
            <a:off x="3733800" y="4890181"/>
            <a:ext cx="2057400" cy="7209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7" name="TextBox 16">
            <a:extLst>
              <a:ext uri="{FF2B5EF4-FFF2-40B4-BE49-F238E27FC236}">
                <a16:creationId xmlns:a16="http://schemas.microsoft.com/office/drawing/2014/main" id="{91AE1F6D-0117-45C9-ADEF-96D1E0660171}"/>
              </a:ext>
            </a:extLst>
          </p:cNvPr>
          <p:cNvSpPr txBox="1"/>
          <p:nvPr/>
        </p:nvSpPr>
        <p:spPr>
          <a:xfrm>
            <a:off x="3771900" y="5005577"/>
            <a:ext cx="2286000" cy="369332"/>
          </a:xfrm>
          <a:prstGeom prst="rect">
            <a:avLst/>
          </a:prstGeom>
          <a:noFill/>
        </p:spPr>
        <p:txBody>
          <a:bodyPr wrap="square" rtlCol="0">
            <a:spAutoFit/>
          </a:bodyPr>
          <a:lstStyle/>
          <a:p>
            <a:r>
              <a:rPr lang="en-US" dirty="0"/>
              <a:t>Invest in FD,MF,BTC</a:t>
            </a:r>
            <a:endParaRPr lang="en-IN" dirty="0"/>
          </a:p>
        </p:txBody>
      </p:sp>
      <p:cxnSp>
        <p:nvCxnSpPr>
          <p:cNvPr id="21" name="Straight Arrow Connector 20">
            <a:extLst>
              <a:ext uri="{FF2B5EF4-FFF2-40B4-BE49-F238E27FC236}">
                <a16:creationId xmlns:a16="http://schemas.microsoft.com/office/drawing/2014/main" id="{0A2C4C71-4C6D-4300-90CB-BB39CD697AE9}"/>
              </a:ext>
            </a:extLst>
          </p:cNvPr>
          <p:cNvCxnSpPr>
            <a:stCxn id="9" idx="3"/>
            <a:endCxn id="10" idx="1"/>
          </p:cNvCxnSpPr>
          <p:nvPr/>
        </p:nvCxnSpPr>
        <p:spPr>
          <a:xfrm flipV="1">
            <a:off x="1905000" y="2077917"/>
            <a:ext cx="1823720" cy="1674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55B5C0D-B744-470D-91C2-986AD127F57B}"/>
              </a:ext>
            </a:extLst>
          </p:cNvPr>
          <p:cNvCxnSpPr>
            <a:stCxn id="9" idx="3"/>
            <a:endCxn id="12" idx="1"/>
          </p:cNvCxnSpPr>
          <p:nvPr/>
        </p:nvCxnSpPr>
        <p:spPr>
          <a:xfrm flipV="1">
            <a:off x="1905000" y="3111307"/>
            <a:ext cx="1823720" cy="640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8944D2E-60BD-4BA4-941C-58C3C68C9B5C}"/>
              </a:ext>
            </a:extLst>
          </p:cNvPr>
          <p:cNvCxnSpPr>
            <a:stCxn id="9" idx="3"/>
            <a:endCxn id="14" idx="1"/>
          </p:cNvCxnSpPr>
          <p:nvPr/>
        </p:nvCxnSpPr>
        <p:spPr>
          <a:xfrm>
            <a:off x="1905000" y="3752166"/>
            <a:ext cx="1823720" cy="411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8D5BA83-8EE9-49B8-8F33-40C650BCBCEE}"/>
              </a:ext>
            </a:extLst>
          </p:cNvPr>
          <p:cNvCxnSpPr>
            <a:stCxn id="9" idx="3"/>
            <a:endCxn id="17" idx="1"/>
          </p:cNvCxnSpPr>
          <p:nvPr/>
        </p:nvCxnSpPr>
        <p:spPr>
          <a:xfrm>
            <a:off x="1905000" y="3752166"/>
            <a:ext cx="1866900" cy="1438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Flowchart: Terminator 28">
            <a:extLst>
              <a:ext uri="{FF2B5EF4-FFF2-40B4-BE49-F238E27FC236}">
                <a16:creationId xmlns:a16="http://schemas.microsoft.com/office/drawing/2014/main" id="{EFFA6D72-8745-4A8F-BC7F-4EFDE7D68C02}"/>
              </a:ext>
            </a:extLst>
          </p:cNvPr>
          <p:cNvSpPr/>
          <p:nvPr/>
        </p:nvSpPr>
        <p:spPr>
          <a:xfrm>
            <a:off x="3819273" y="1066800"/>
            <a:ext cx="1966847" cy="370258"/>
          </a:xfrm>
          <a:prstGeom prst="flowChartTermina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cxnSp>
        <p:nvCxnSpPr>
          <p:cNvPr id="31" name="Straight Arrow Connector 30">
            <a:extLst>
              <a:ext uri="{FF2B5EF4-FFF2-40B4-BE49-F238E27FC236}">
                <a16:creationId xmlns:a16="http://schemas.microsoft.com/office/drawing/2014/main" id="{7773C6C0-8EDA-47B7-920C-495A80771C14}"/>
              </a:ext>
            </a:extLst>
          </p:cNvPr>
          <p:cNvCxnSpPr>
            <a:stCxn id="9" idx="3"/>
            <a:endCxn id="29" idx="1"/>
          </p:cNvCxnSpPr>
          <p:nvPr/>
        </p:nvCxnSpPr>
        <p:spPr>
          <a:xfrm flipV="1">
            <a:off x="1905000" y="1251929"/>
            <a:ext cx="1914273" cy="25002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8D866B1-9D2C-47CF-A56C-8F3CFD990998}"/>
              </a:ext>
            </a:extLst>
          </p:cNvPr>
          <p:cNvSpPr txBox="1"/>
          <p:nvPr/>
        </p:nvSpPr>
        <p:spPr>
          <a:xfrm>
            <a:off x="4490720" y="1049225"/>
            <a:ext cx="1295400" cy="646331"/>
          </a:xfrm>
          <a:prstGeom prst="rect">
            <a:avLst/>
          </a:prstGeom>
          <a:noFill/>
        </p:spPr>
        <p:txBody>
          <a:bodyPr wrap="square" rtlCol="0">
            <a:spAutoFit/>
          </a:bodyPr>
          <a:lstStyle/>
          <a:p>
            <a:r>
              <a:rPr lang="en-US" dirty="0"/>
              <a:t>Start</a:t>
            </a:r>
          </a:p>
          <a:p>
            <a:endParaRPr lang="en-IN" dirty="0"/>
          </a:p>
        </p:txBody>
      </p:sp>
      <p:sp>
        <p:nvSpPr>
          <p:cNvPr id="38" name="Flowchart: Terminator 37">
            <a:extLst>
              <a:ext uri="{FF2B5EF4-FFF2-40B4-BE49-F238E27FC236}">
                <a16:creationId xmlns:a16="http://schemas.microsoft.com/office/drawing/2014/main" id="{D977DA45-9FC3-4568-854D-2BA996832347}"/>
              </a:ext>
            </a:extLst>
          </p:cNvPr>
          <p:cNvSpPr/>
          <p:nvPr/>
        </p:nvSpPr>
        <p:spPr>
          <a:xfrm>
            <a:off x="3765550" y="5857370"/>
            <a:ext cx="1966847" cy="370258"/>
          </a:xfrm>
          <a:prstGeom prst="flowChartTermina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cxnSp>
        <p:nvCxnSpPr>
          <p:cNvPr id="39" name="Straight Arrow Connector 38">
            <a:extLst>
              <a:ext uri="{FF2B5EF4-FFF2-40B4-BE49-F238E27FC236}">
                <a16:creationId xmlns:a16="http://schemas.microsoft.com/office/drawing/2014/main" id="{E6216465-D3AC-48DD-98A6-7435094A86D6}"/>
              </a:ext>
            </a:extLst>
          </p:cNvPr>
          <p:cNvCxnSpPr>
            <a:cxnSpLocks/>
            <a:endCxn id="38" idx="1"/>
          </p:cNvCxnSpPr>
          <p:nvPr/>
        </p:nvCxnSpPr>
        <p:spPr>
          <a:xfrm>
            <a:off x="1905000" y="3752167"/>
            <a:ext cx="1860550" cy="2290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A04182A-BC09-4924-BD60-1E16784F06B5}"/>
              </a:ext>
            </a:extLst>
          </p:cNvPr>
          <p:cNvSpPr txBox="1"/>
          <p:nvPr/>
        </p:nvSpPr>
        <p:spPr>
          <a:xfrm>
            <a:off x="3962400" y="5857370"/>
            <a:ext cx="1371600" cy="369332"/>
          </a:xfrm>
          <a:prstGeom prst="rect">
            <a:avLst/>
          </a:prstGeom>
          <a:noFill/>
        </p:spPr>
        <p:txBody>
          <a:bodyPr wrap="square" rtlCol="0">
            <a:spAutoFit/>
          </a:bodyPr>
          <a:lstStyle/>
          <a:p>
            <a:r>
              <a:rPr lang="en-US" dirty="0"/>
              <a:t>         End</a:t>
            </a: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74680"/>
            <a:ext cx="8229323" cy="639720"/>
          </a:xfrm>
          <a:prstGeom prst="rect">
            <a:avLst/>
          </a:prstGeom>
        </p:spPr>
        <p:txBody>
          <a:bodyPr anchor="ctr"/>
          <a:lstStyle/>
          <a:p>
            <a:pPr algn="ctr">
              <a:lnSpc>
                <a:spcPct val="100000"/>
              </a:lnSpc>
            </a:pPr>
            <a:r>
              <a:rPr lang="en-US" sz="2800" b="1" dirty="0">
                <a:solidFill>
                  <a:srgbClr val="000000"/>
                </a:solidFill>
                <a:latin typeface="Times New Roman" pitchFamily="18" charset="0"/>
                <a:cs typeface="Times New Roman" pitchFamily="18" charset="0"/>
              </a:rPr>
              <a:t>Technology to be Use</a:t>
            </a:r>
            <a:endParaRPr sz="2800" dirty="0">
              <a:latin typeface="Times New Roman" pitchFamily="18" charset="0"/>
              <a:cs typeface="Times New Roman" pitchFamily="18" charset="0"/>
            </a:endParaRPr>
          </a:p>
        </p:txBody>
      </p:sp>
      <p:sp>
        <p:nvSpPr>
          <p:cNvPr id="149" name="TextShape 2"/>
          <p:cNvSpPr txBox="1"/>
          <p:nvPr/>
        </p:nvSpPr>
        <p:spPr>
          <a:xfrm>
            <a:off x="1371600" y="1524000"/>
            <a:ext cx="7314923" cy="4068360"/>
          </a:xfrm>
          <a:prstGeom prst="rect">
            <a:avLst/>
          </a:prstGeom>
        </p:spPr>
        <p:txBody>
          <a:bodyPr/>
          <a:lstStyle/>
          <a:p>
            <a:pPr>
              <a:lnSpc>
                <a:spcPct val="100000"/>
              </a:lnSpc>
            </a:pPr>
            <a:endParaRPr lang="en-US" sz="2400" dirty="0">
              <a:solidFill>
                <a:srgbClr val="000000"/>
              </a:solidFill>
              <a:latin typeface="Cambria"/>
            </a:endParaRPr>
          </a:p>
          <a:p>
            <a:pPr marL="342900" indent="-342900">
              <a:lnSpc>
                <a:spcPct val="100000"/>
              </a:lnSpc>
              <a:buFont typeface="Wingdings" panose="05000000000000000000" pitchFamily="2" charset="2"/>
              <a:buChar char="q"/>
            </a:pPr>
            <a:r>
              <a:rPr lang="en-US" sz="2400" dirty="0">
                <a:solidFill>
                  <a:srgbClr val="000000"/>
                </a:solidFill>
                <a:latin typeface="Cambria"/>
              </a:rPr>
              <a:t>   Front End   :      </a:t>
            </a:r>
            <a:r>
              <a:rPr lang="en-US" sz="2400" dirty="0">
                <a:latin typeface="Times New Roman" panose="02020603050405020304" pitchFamily="18" charset="0"/>
                <a:cs typeface="Times New Roman" panose="02020603050405020304" pitchFamily="18" charset="0"/>
              </a:rPr>
              <a:t>Html , </a:t>
            </a:r>
            <a:r>
              <a:rPr lang="en-US" sz="2400" dirty="0" err="1">
                <a:latin typeface="Times New Roman" panose="02020603050405020304" pitchFamily="18" charset="0"/>
                <a:cs typeface="Times New Roman" panose="02020603050405020304" pitchFamily="18" charset="0"/>
              </a:rPr>
              <a:t>Css</a:t>
            </a:r>
            <a:endParaRPr sz="2400" dirty="0">
              <a:latin typeface="Times New Roman" panose="02020603050405020304" pitchFamily="18" charset="0"/>
              <a:cs typeface="Times New Roman" panose="02020603050405020304" pitchFamily="18" charset="0"/>
            </a:endParaRPr>
          </a:p>
          <a:p>
            <a:pPr>
              <a:lnSpc>
                <a:spcPct val="100000"/>
              </a:lnSpc>
            </a:pPr>
            <a:endParaRPr lang="en-US" sz="2400" dirty="0">
              <a:solidFill>
                <a:srgbClr val="000000"/>
              </a:solidFill>
              <a:latin typeface="Cambria"/>
            </a:endParaRPr>
          </a:p>
          <a:p>
            <a:pPr marL="342900" indent="-342900">
              <a:lnSpc>
                <a:spcPct val="100000"/>
              </a:lnSpc>
              <a:buFont typeface="Wingdings" panose="05000000000000000000" pitchFamily="2" charset="2"/>
              <a:buChar char="q"/>
            </a:pPr>
            <a:r>
              <a:rPr lang="en-US" sz="2400" dirty="0">
                <a:solidFill>
                  <a:srgbClr val="000000"/>
                </a:solidFill>
                <a:latin typeface="Cambria"/>
              </a:rPr>
              <a:t>   Library/API/Framework   :       CSS </a:t>
            </a:r>
          </a:p>
          <a:p>
            <a:pPr>
              <a:lnSpc>
                <a:spcPct val="100000"/>
              </a:lnSpc>
              <a:buFont typeface="Arial" pitchFamily="34" charset="0"/>
              <a:buChar char="•"/>
            </a:pPr>
            <a:endParaRPr lang="en-US" sz="2400" dirty="0">
              <a:solidFill>
                <a:srgbClr val="000000"/>
              </a:solidFill>
              <a:latin typeface="Cambria"/>
            </a:endParaRPr>
          </a:p>
          <a:p>
            <a:pPr marL="342900" indent="-342900">
              <a:lnSpc>
                <a:spcPct val="100000"/>
              </a:lnSpc>
              <a:buFont typeface="Wingdings" panose="05000000000000000000" pitchFamily="2" charset="2"/>
              <a:buChar char="q"/>
            </a:pPr>
            <a:r>
              <a:rPr lang="en-US" sz="2400" dirty="0">
                <a:solidFill>
                  <a:srgbClr val="000000"/>
                </a:solidFill>
                <a:latin typeface="Cambria"/>
              </a:rPr>
              <a:t>   IDE  :     VS Code</a:t>
            </a:r>
          </a:p>
          <a:p>
            <a:pPr>
              <a:lnSpc>
                <a:spcPct val="100000"/>
              </a:lnSpc>
              <a:buFont typeface="Arial" pitchFamily="34" charset="0"/>
              <a:buChar char="•"/>
            </a:pPr>
            <a:endParaRPr lang="en-US" sz="2400" dirty="0">
              <a:solidFill>
                <a:srgbClr val="000000"/>
              </a:solidFill>
              <a:latin typeface="Cambria"/>
            </a:endParaRPr>
          </a:p>
          <a:p>
            <a:pPr>
              <a:lnSpc>
                <a:spcPct val="100000"/>
              </a:lnSpc>
            </a:pPr>
            <a:endParaRPr dirty="0"/>
          </a:p>
        </p:txBody>
      </p:sp>
      <p:sp>
        <p:nvSpPr>
          <p:cNvPr id="150" name="TextShape 3"/>
          <p:cNvSpPr txBox="1"/>
          <p:nvPr/>
        </p:nvSpPr>
        <p:spPr>
          <a:xfrm>
            <a:off x="152400" y="6400800"/>
            <a:ext cx="8839200" cy="304800"/>
          </a:xfrm>
          <a:prstGeom prst="rect">
            <a:avLst/>
          </a:prstGeom>
        </p:spPr>
        <p:txBody>
          <a:bodyPr anchor="ctr"/>
          <a:lstStyle/>
          <a:p>
            <a:pPr>
              <a:lnSpc>
                <a:spcPct val="100000"/>
              </a:lnSpc>
            </a:pPr>
            <a:r>
              <a:rPr lang="en-IN" dirty="0">
                <a:latin typeface="Cambria"/>
              </a:rPr>
              <a:t>                               S. B. Jain Institute of Technology Management and research                        8</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274680"/>
            <a:ext cx="8229323" cy="639720"/>
          </a:xfrm>
          <a:prstGeom prst="rect">
            <a:avLst/>
          </a:prstGeom>
        </p:spPr>
        <p:txBody>
          <a:bodyPr anchor="ctr"/>
          <a:lstStyle/>
          <a:p>
            <a:pPr algn="ctr">
              <a:lnSpc>
                <a:spcPct val="100000"/>
              </a:lnSpc>
            </a:pPr>
            <a:r>
              <a:rPr lang="en-IN" sz="2800" dirty="0">
                <a:solidFill>
                  <a:srgbClr val="000000"/>
                </a:solidFill>
                <a:latin typeface="Times New Roman" pitchFamily="18" charset="0"/>
                <a:cs typeface="Times New Roman" pitchFamily="18" charset="0"/>
              </a:rPr>
              <a:t>Modules</a:t>
            </a:r>
            <a:endParaRPr sz="2800" dirty="0">
              <a:latin typeface="Times New Roman" pitchFamily="18" charset="0"/>
              <a:cs typeface="Times New Roman" pitchFamily="18" charset="0"/>
            </a:endParaRPr>
          </a:p>
        </p:txBody>
      </p:sp>
      <p:sp>
        <p:nvSpPr>
          <p:cNvPr id="145" name="TextShape 2"/>
          <p:cNvSpPr txBox="1"/>
          <p:nvPr/>
        </p:nvSpPr>
        <p:spPr>
          <a:xfrm>
            <a:off x="457200" y="1600200"/>
            <a:ext cx="8229323" cy="4525560"/>
          </a:xfrm>
          <a:prstGeom prst="rect">
            <a:avLst/>
          </a:prstGeom>
        </p:spPr>
        <p:txBody>
          <a:bodyPr/>
          <a:lstStyle/>
          <a:p>
            <a:pPr>
              <a:lnSpc>
                <a:spcPct val="100000"/>
              </a:lnSpc>
            </a:pPr>
            <a:r>
              <a:rPr lang="en-US" sz="2800" dirty="0">
                <a:solidFill>
                  <a:srgbClr val="000000"/>
                </a:solidFill>
                <a:latin typeface="Cambria"/>
              </a:rPr>
              <a:t>        </a:t>
            </a:r>
            <a:r>
              <a:rPr lang="en-US" sz="2800" dirty="0">
                <a:solidFill>
                  <a:srgbClr val="000000"/>
                </a:solidFill>
                <a:latin typeface="Times New Roman" panose="02020603050405020304" pitchFamily="18" charset="0"/>
                <a:cs typeface="Times New Roman" panose="02020603050405020304" pitchFamily="18" charset="0"/>
              </a:rPr>
              <a:t>User  </a:t>
            </a:r>
            <a:r>
              <a:rPr lang="en-US" sz="2400" dirty="0">
                <a:solidFill>
                  <a:srgbClr val="000000"/>
                </a:solidFill>
                <a:latin typeface="Times New Roman" panose="02020603050405020304" pitchFamily="18" charset="0"/>
                <a:cs typeface="Times New Roman" panose="02020603050405020304" pitchFamily="18" charset="0"/>
              </a:rPr>
              <a:t>Module  :  </a:t>
            </a:r>
          </a:p>
          <a:p>
            <a:pPr>
              <a:lnSpc>
                <a:spcPct val="100000"/>
              </a:lnSpc>
            </a:pPr>
            <a:r>
              <a:rPr lang="en-US" sz="2400" dirty="0">
                <a:solidFill>
                  <a:srgbClr val="000000"/>
                </a:solidFill>
                <a:latin typeface="Times New Roman" panose="02020603050405020304" pitchFamily="18" charset="0"/>
                <a:cs typeface="Times New Roman" panose="02020603050405020304" pitchFamily="18" charset="0"/>
              </a:rPr>
              <a:t>       </a:t>
            </a:r>
          </a:p>
          <a:p>
            <a:pPr marL="342900" indent="-342900">
              <a:lnSpc>
                <a:spcPct val="100000"/>
              </a:lnSpc>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About </a:t>
            </a:r>
          </a:p>
          <a:p>
            <a:pPr marL="342900" indent="-342900">
              <a:lnSpc>
                <a:spcPct val="100000"/>
              </a:lnSpc>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      Product </a:t>
            </a:r>
          </a:p>
          <a:p>
            <a:pPr marL="342900" indent="-342900">
              <a:lnSpc>
                <a:spcPct val="100000"/>
              </a:lnSpc>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      Pricing </a:t>
            </a:r>
          </a:p>
          <a:p>
            <a:pPr marL="342900" indent="-342900">
              <a:lnSpc>
                <a:spcPct val="100000"/>
              </a:lnSpc>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      Contact </a:t>
            </a:r>
          </a:p>
          <a:p>
            <a:pPr marL="342900" indent="-342900">
              <a:lnSpc>
                <a:spcPct val="100000"/>
              </a:lnSpc>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      Open </a:t>
            </a:r>
            <a:r>
              <a:rPr lang="en-US" sz="2000" dirty="0" err="1">
                <a:solidFill>
                  <a:srgbClr val="000000"/>
                </a:solidFill>
                <a:latin typeface="Times New Roman" panose="02020603050405020304" pitchFamily="18" charset="0"/>
                <a:cs typeface="Times New Roman" panose="02020603050405020304" pitchFamily="18" charset="0"/>
              </a:rPr>
              <a:t>Demat</a:t>
            </a:r>
            <a:r>
              <a:rPr lang="en-US" sz="2000" dirty="0">
                <a:solidFill>
                  <a:srgbClr val="000000"/>
                </a:solidFill>
                <a:latin typeface="Times New Roman" panose="02020603050405020304" pitchFamily="18" charset="0"/>
                <a:cs typeface="Times New Roman" panose="02020603050405020304" pitchFamily="18" charset="0"/>
              </a:rPr>
              <a:t> Account </a:t>
            </a:r>
            <a:endParaRPr sz="1600" dirty="0">
              <a:latin typeface="Times New Roman" panose="02020603050405020304" pitchFamily="18" charset="0"/>
              <a:cs typeface="Times New Roman" panose="02020603050405020304" pitchFamily="18" charset="0"/>
            </a:endParaRPr>
          </a:p>
        </p:txBody>
      </p:sp>
      <p:sp>
        <p:nvSpPr>
          <p:cNvPr id="146" name="TextShape 3"/>
          <p:cNvSpPr txBox="1"/>
          <p:nvPr/>
        </p:nvSpPr>
        <p:spPr>
          <a:xfrm>
            <a:off x="152400" y="6400800"/>
            <a:ext cx="8839200" cy="304800"/>
          </a:xfrm>
          <a:prstGeom prst="rect">
            <a:avLst/>
          </a:prstGeom>
        </p:spPr>
        <p:txBody>
          <a:bodyPr anchor="ctr"/>
          <a:lstStyle/>
          <a:p>
            <a:pPr>
              <a:lnSpc>
                <a:spcPct val="100000"/>
              </a:lnSpc>
            </a:pPr>
            <a:r>
              <a:rPr lang="en-IN" dirty="0">
                <a:latin typeface="Cambria"/>
              </a:rPr>
              <a:t>                               S. B. Jain Institute of Technology Management and research                       9</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3837</TotalTime>
  <Words>709</Words>
  <Application>Microsoft Office PowerPoint</Application>
  <PresentationFormat>On-screen Show (4:3)</PresentationFormat>
  <Paragraphs>143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Cambria</vt:lpstr>
      <vt:lpstr>Perpetua</vt:lpstr>
      <vt:lpstr>times new roman</vt:lpstr>
      <vt:lpstr>times new roman</vt:lpstr>
      <vt:lpstr>Wingdings</vt:lpstr>
      <vt:lpstr>Office Theme</vt:lpstr>
      <vt:lpstr>Progress Seminar on Online trading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dc:creator>
  <cp:lastModifiedBy>ROHIT GOURIKAR</cp:lastModifiedBy>
  <cp:revision>141</cp:revision>
  <dcterms:created xsi:type="dcterms:W3CDTF">2021-03-08T15:20:31Z</dcterms:created>
  <dcterms:modified xsi:type="dcterms:W3CDTF">2021-07-03T07:16:34Z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