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6" r:id="rId5"/>
    <p:sldId id="276" r:id="rId6"/>
    <p:sldId id="277" r:id="rId7"/>
    <p:sldId id="279" r:id="rId8"/>
    <p:sldId id="280" r:id="rId9"/>
    <p:sldId id="281" r:id="rId10"/>
    <p:sldId id="282" r:id="rId11"/>
    <p:sldId id="284" r:id="rId12"/>
    <p:sldId id="287" r:id="rId13"/>
    <p:sldId id="288" r:id="rId14"/>
    <p:sldId id="289" r:id="rId15"/>
    <p:sldId id="290" r:id="rId16"/>
    <p:sldId id="291" r:id="rId17"/>
    <p:sldId id="268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4463B-2C9B-472C-8E5B-A4036CB4FDD6}" v="21" dt="2022-02-13T21:02:41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333" autoAdjust="0"/>
  </p:normalViewPr>
  <p:slideViewPr>
    <p:cSldViewPr snapToGrid="0">
      <p:cViewPr>
        <p:scale>
          <a:sx n="75" d="100"/>
          <a:sy n="75" d="100"/>
        </p:scale>
        <p:origin x="-52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449C-2E12-45F4-88B0-740D6027B54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C999-D5E2-4C55-BB2D-16AED2520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8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3C999-D5E2-4C55-BB2D-16AED25200B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3C999-D5E2-4C55-BB2D-16AED25200B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1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3017" y="768600"/>
            <a:ext cx="11897474" cy="11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sz="3400" dirty="0"/>
              <a:t/>
            </a:r>
            <a:br>
              <a:rPr sz="3400" dirty="0"/>
            </a:br>
            <a:r>
              <a:rPr lang="en-IN" sz="3400" dirty="0"/>
              <a:t>To establish a Machine Learning model between composition and elastic constants C</a:t>
            </a:r>
            <a:r>
              <a:rPr lang="en-IN" sz="3400" baseline="-25000" dirty="0"/>
              <a:t>ij </a:t>
            </a:r>
            <a:r>
              <a:rPr lang="en-IN" sz="3400" dirty="0"/>
              <a:t> of multi component alloys.</a:t>
            </a:r>
            <a:br>
              <a:rPr lang="en-IN" sz="3400" dirty="0"/>
            </a:br>
            <a:endParaRPr lang="en-IN" sz="3400" b="0" strike="noStrike" spc="-1" dirty="0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490114" y="2286170"/>
            <a:ext cx="9143280" cy="93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4000" b="0" strike="noStrike" spc="-1" dirty="0" smtClean="0">
                <a:solidFill>
                  <a:srgbClr val="000000"/>
                </a:solidFill>
                <a:latin typeface="Calibri"/>
              </a:rPr>
              <a:t>MM 719 </a:t>
            </a:r>
            <a:r>
              <a:rPr lang="en-GB" sz="4000" b="0" strike="noStrike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n-GB" sz="4000" b="0" strike="noStrike" spc="-1" dirty="0" smtClean="0">
                <a:solidFill>
                  <a:srgbClr val="000000"/>
                </a:solidFill>
                <a:latin typeface="Calibri"/>
              </a:rPr>
              <a:t>2021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11039" y="4152500"/>
            <a:ext cx="7501429" cy="19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Team ID: 13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Member </a:t>
            </a:r>
            <a:r>
              <a:rPr lang="en-GB" sz="2400" spc="-1" dirty="0">
                <a:solidFill>
                  <a:srgbClr val="000000"/>
                </a:solidFill>
                <a:latin typeface="Calibri"/>
              </a:rPr>
              <a:t>1: </a:t>
            </a:r>
            <a:r>
              <a:rPr lang="en-GB" sz="2400" spc="-1" dirty="0" smtClean="0">
                <a:solidFill>
                  <a:srgbClr val="000000"/>
                </a:solidFill>
                <a:latin typeface="Calibri"/>
              </a:rPr>
              <a:t>ROHIT GOYAL</a:t>
            </a:r>
          </a:p>
          <a:p>
            <a:pPr algn="ctr">
              <a:lnSpc>
                <a:spcPct val="100000"/>
              </a:lnSpc>
            </a:pPr>
            <a:r>
              <a:rPr lang="en-GB" sz="2400" spc="-1" dirty="0">
                <a:solidFill>
                  <a:srgbClr val="000000"/>
                </a:solidFill>
                <a:latin typeface="Calibri"/>
              </a:rPr>
              <a:t>Member 2: </a:t>
            </a:r>
            <a:r>
              <a:rPr lang="en-GB" sz="2400" spc="-1" dirty="0" smtClean="0">
                <a:solidFill>
                  <a:srgbClr val="000000"/>
                </a:solidFill>
                <a:latin typeface="Calibri"/>
              </a:rPr>
              <a:t>PRATEEK </a:t>
            </a:r>
            <a:r>
              <a:rPr lang="en-GB" sz="2400" spc="-1" dirty="0">
                <a:solidFill>
                  <a:srgbClr val="000000"/>
                </a:solidFill>
                <a:latin typeface="Calibri"/>
              </a:rPr>
              <a:t>KUMAR </a:t>
            </a:r>
            <a:r>
              <a:rPr lang="en-GB" sz="2400" spc="-1" dirty="0" smtClean="0">
                <a:solidFill>
                  <a:srgbClr val="000000"/>
                </a:solidFill>
                <a:latin typeface="Calibri"/>
              </a:rPr>
              <a:t>SINGH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Member 3: KARUSKAR DEVANGKUMAR DHANSUKHBHAI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1754" y="3429000"/>
            <a:ext cx="90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IN" sz="1800" b="0" strike="noStrike" spc="-1" dirty="0" smtClean="0">
                <a:latin typeface="Arial"/>
              </a:rPr>
              <a:t>Presentation </a:t>
            </a:r>
            <a:r>
              <a:rPr lang="en-IN" sz="1800" b="0" strike="noStrike" spc="-1" dirty="0">
                <a:latin typeface="Arial"/>
              </a:rPr>
              <a:t>Date:15</a:t>
            </a:r>
            <a:r>
              <a:rPr lang="en-IN" sz="1800" b="0" strike="noStrike" spc="-1" baseline="30000" dirty="0">
                <a:latin typeface="Arial"/>
              </a:rPr>
              <a:t>th</a:t>
            </a:r>
            <a:r>
              <a:rPr lang="en-IN" sz="1800" b="0" strike="noStrike" spc="-1" dirty="0">
                <a:latin typeface="Arial"/>
              </a:rPr>
              <a:t> </a:t>
            </a:r>
            <a:r>
              <a:rPr lang="en-IN" spc="-1" dirty="0" smtClean="0">
                <a:latin typeface="Arial"/>
              </a:rPr>
              <a:t>Nov</a:t>
            </a:r>
            <a:r>
              <a:rPr lang="en-IN" sz="1800" b="0" strike="noStrike" spc="-1" dirty="0" smtClean="0">
                <a:latin typeface="Arial"/>
              </a:rPr>
              <a:t> 2021, </a:t>
            </a:r>
            <a:r>
              <a:rPr lang="en-IN" sz="1800" b="0" strike="noStrike" spc="-1" dirty="0">
                <a:latin typeface="Arial"/>
              </a:rPr>
              <a:t>3:30 PM – 4:00 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384048"/>
            <a:ext cx="9143280" cy="97840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Neural Network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72904" y="1362456"/>
            <a:ext cx="10884528" cy="3959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Neural network is applied on the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Optimizer used such as RMSProp, Adams, </a:t>
            </a:r>
            <a:r>
              <a:rPr lang="en-IN" sz="2400" dirty="0" smtClean="0"/>
              <a:t>Stochastic </a:t>
            </a:r>
            <a:r>
              <a:rPr lang="en-US" sz="2400" dirty="0" smtClean="0"/>
              <a:t>Gradient Descent.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Mean Absolute Error is computed and plotted.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Activation Function- </a:t>
            </a:r>
            <a:r>
              <a:rPr lang="en-US" sz="2400" dirty="0" err="1" smtClean="0"/>
              <a:t>Relu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Number of Cycle(Epoch) = 20,000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Hidden Layers – 32 and </a:t>
            </a:r>
            <a:r>
              <a:rPr lang="en-IN" sz="2400" dirty="0" smtClean="0"/>
              <a:t>128.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42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18624" y="398212"/>
            <a:ext cx="10972440" cy="6033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Optimizer Algorithm</a:t>
            </a:r>
          </a:p>
        </p:txBody>
      </p:sp>
      <p:pic>
        <p:nvPicPr>
          <p:cNvPr id="7" name="Picture 4" descr="Text, letter&#10;&#10;Description automatically generated">
            <a:extLst>
              <a:ext uri="{FF2B5EF4-FFF2-40B4-BE49-F238E27FC236}">
                <a16:creationId xmlns="" xmlns:a16="http://schemas.microsoft.com/office/drawing/2014/main" id="{162C460B-0DDE-FA70-AB3B-85286AA5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6" y="2011680"/>
            <a:ext cx="3651385" cy="2688516"/>
          </a:xfrm>
          <a:prstGeom prst="rect">
            <a:avLst/>
          </a:prstGeom>
        </p:spPr>
      </p:pic>
      <p:pic>
        <p:nvPicPr>
          <p:cNvPr id="8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8A429E13-3170-3203-C95F-78ED5C17A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357" y="2011680"/>
            <a:ext cx="4065493" cy="2778584"/>
          </a:xfrm>
          <a:prstGeom prst="rect">
            <a:avLst/>
          </a:prstGeom>
        </p:spPr>
      </p:pic>
      <p:pic>
        <p:nvPicPr>
          <p:cNvPr id="9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6660E531-80FC-3472-3F58-416405932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272" y="1819250"/>
            <a:ext cx="3751728" cy="307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776" y="5157216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Gradient Descent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84064" y="5157216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RMS Prop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573768" y="515721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62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347472"/>
            <a:ext cx="9143280" cy="6035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Results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950976"/>
            <a:ext cx="10972440" cy="563270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sz="1800" dirty="0" smtClean="0"/>
              <a:t>Fig3. RMS Prop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922"/>
            <a:ext cx="4562856" cy="3073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543" y="859922"/>
            <a:ext cx="4451913" cy="2998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392" y="4024159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Fig1. Adams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125712" y="4024159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Fig2. SGD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72" y="3767328"/>
            <a:ext cx="4653844" cy="31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4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402336"/>
            <a:ext cx="9143280" cy="4023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Future Aspects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197864"/>
            <a:ext cx="10972440" cy="438393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 will try our models to predicts others properties.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 will go for ternary alloys.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 try our models to predicts properties of some super-alloys like </a:t>
            </a:r>
            <a:r>
              <a:rPr lang="en-US" sz="2400" dirty="0" err="1" smtClean="0"/>
              <a:t>Hastelloy</a:t>
            </a:r>
            <a:r>
              <a:rPr lang="en-US" sz="2400" dirty="0" smtClean="0"/>
              <a:t>, Inconel, </a:t>
            </a:r>
            <a:r>
              <a:rPr lang="en-US" sz="2400" dirty="0" err="1" smtClean="0"/>
              <a:t>Waspalloy</a:t>
            </a:r>
            <a:r>
              <a:rPr lang="en-US" sz="2400" dirty="0" smtClean="0"/>
              <a:t>, Rene alloy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673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CB65D1-C4E9-41E9-9B55-7CB3B8674B69}"/>
              </a:ext>
            </a:extLst>
          </p:cNvPr>
          <p:cNvSpPr txBox="1"/>
          <p:nvPr/>
        </p:nvSpPr>
        <p:spPr>
          <a:xfrm>
            <a:off x="2405270" y="2037522"/>
            <a:ext cx="825941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6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64575-53BC-40AA-B0EB-9D661059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20" y="82800"/>
            <a:ext cx="9143280" cy="12014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3D81FA-093A-4E79-884F-F54772C0F2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32076" y="1284270"/>
            <a:ext cx="5354280" cy="51268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latin typeface="+mn-lt"/>
              </a:rPr>
              <a:t>The properties extracted from Materials Project Database are: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Density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Poisson’s Ratio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Bulk Modulus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Formation energy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Crystal system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Point group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Elastic tensor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11EE75-D820-40A8-9963-AACD38A6037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406327" y="1451224"/>
            <a:ext cx="5696625" cy="40454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latin typeface="+mn-lt"/>
              </a:rPr>
              <a:t>The properties extracted from Pymatgen and Mendeleev are: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Electronegativity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Specific heat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Melting point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Thermal conductivity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Atomic radius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C805A31-7F2A-447F-BBCC-F2DC2D3E1E94}"/>
              </a:ext>
            </a:extLst>
          </p:cNvPr>
          <p:cNvCxnSpPr/>
          <p:nvPr/>
        </p:nvCxnSpPr>
        <p:spPr>
          <a:xfrm>
            <a:off x="6010382" y="1571946"/>
            <a:ext cx="0" cy="445898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4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F37BC-9BA1-4141-9649-6FFB6B4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320" y="-120479"/>
            <a:ext cx="9143280" cy="139667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C9BD4C-2B16-4CAC-B5C9-2E9CAD0951D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39730" y="1566081"/>
            <a:ext cx="11729663" cy="2607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>
                <a:latin typeface="+mn-lt"/>
              </a:rPr>
              <a:t>Criteria:</a:t>
            </a:r>
          </a:p>
          <a:p>
            <a:pPr marL="0" indent="0">
              <a:buNone/>
            </a:pPr>
            <a:endParaRPr lang="en-IN" sz="2600" dirty="0">
              <a:latin typeface="+mn-lt"/>
            </a:endParaRPr>
          </a:p>
          <a:p>
            <a:pPr marL="457200" lvl="1" indent="-457200">
              <a:buFont typeface="Wingdings" panose="05000000000000000000" pitchFamily="2" charset="2"/>
              <a:buChar char="q"/>
            </a:pPr>
            <a:r>
              <a:rPr lang="en-IN" sz="2600" dirty="0">
                <a:latin typeface="+mn-lt"/>
              </a:rPr>
              <a:t>Only binary alloys.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IN" sz="2600" dirty="0">
              <a:latin typeface="+mn-lt"/>
            </a:endParaRPr>
          </a:p>
          <a:p>
            <a:pPr marL="457200" lvl="1" indent="-457200">
              <a:buFont typeface="Wingdings" panose="05000000000000000000" pitchFamily="2" charset="2"/>
              <a:buChar char="q"/>
            </a:pPr>
            <a:r>
              <a:rPr lang="en-IN" sz="2600" dirty="0">
                <a:latin typeface="+mn-lt"/>
              </a:rPr>
              <a:t>Thermodynamically stable phases considered, so  alloys having the energy above convex hull below 0.01eV/atom were taken.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IN" sz="2600" dirty="0">
              <a:latin typeface="+mn-lt"/>
            </a:endParaRPr>
          </a:p>
          <a:p>
            <a:pPr marL="457200" lvl="1" indent="-457200">
              <a:buFont typeface="Wingdings" panose="05000000000000000000" pitchFamily="2" charset="2"/>
              <a:buChar char="q"/>
            </a:pPr>
            <a:r>
              <a:rPr lang="en-IN" sz="2600" dirty="0">
                <a:latin typeface="+mn-lt"/>
              </a:rPr>
              <a:t>Only those alloys considered for which the elasticity tensor, bulk modulus, Poisson’s ratio exists.</a:t>
            </a:r>
          </a:p>
          <a:p>
            <a:pPr lvl="1"/>
            <a:endParaRPr lang="en-IN" sz="2400" dirty="0">
              <a:latin typeface="+mn-lt"/>
            </a:endParaRP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4EF80269-DF7C-4F83-852E-CD00581B9C12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239730" y="4171308"/>
                <a:ext cx="11548153" cy="255826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sz="2600" dirty="0">
                    <a:latin typeface="+mn-lt"/>
                  </a:rPr>
                  <a:t>The properties extracted from Pymatgen and Mendeleev are for individual elements and compositional average method is used to get the property for the alloys.  </a:t>
                </a:r>
              </a:p>
              <a:p>
                <a:pPr marL="0" indent="0">
                  <a:buNone/>
                </a:pPr>
                <a:endParaRPr lang="en-IN" sz="26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IN" sz="2600" dirty="0">
                    <a:latin typeface="+mn-lt"/>
                  </a:rPr>
                  <a:t> The compositional feature of an alloy A</a:t>
                </a:r>
                <a:r>
                  <a:rPr lang="en-IN" sz="2600" baseline="-25000" dirty="0">
                    <a:latin typeface="+mn-lt"/>
                  </a:rPr>
                  <a:t>x</a:t>
                </a:r>
                <a:r>
                  <a:rPr lang="en-IN" sz="2600" dirty="0">
                    <a:latin typeface="+mn-lt"/>
                  </a:rPr>
                  <a:t>B</a:t>
                </a:r>
                <a:r>
                  <a:rPr lang="en-IN" sz="2600" baseline="-25000" dirty="0">
                    <a:latin typeface="+mn-lt"/>
                  </a:rPr>
                  <a:t>y</a:t>
                </a:r>
                <a:r>
                  <a:rPr lang="en-IN" sz="2600" dirty="0">
                    <a:latin typeface="+mn-lt"/>
                  </a:rPr>
                  <a:t> is computed as, </a:t>
                </a:r>
                <a14:m>
                  <m:oMath xmlns:m="http://schemas.openxmlformats.org/officeDocument/2006/math">
                    <m:r>
                      <a:rPr lang="en-IN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6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IN" sz="2600" i="1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IN" sz="2600" i="1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sz="26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IN" sz="2600" dirty="0">
                    <a:latin typeface="+mn-lt"/>
                  </a:rPr>
                  <a:t>  where F</a:t>
                </a:r>
                <a:r>
                  <a:rPr lang="en-IN" sz="2600" baseline="-25000" dirty="0">
                    <a:latin typeface="+mn-lt"/>
                  </a:rPr>
                  <a:t>A</a:t>
                </a:r>
                <a:r>
                  <a:rPr lang="en-IN" sz="2600" dirty="0">
                    <a:latin typeface="+mn-lt"/>
                  </a:rPr>
                  <a:t> and F</a:t>
                </a:r>
                <a:r>
                  <a:rPr lang="en-IN" sz="2600" baseline="-25000" dirty="0">
                    <a:latin typeface="+mn-lt"/>
                  </a:rPr>
                  <a:t>B</a:t>
                </a:r>
                <a:r>
                  <a:rPr lang="en-IN" sz="2600" dirty="0">
                    <a:latin typeface="+mn-lt"/>
                  </a:rPr>
                  <a:t> are features of element A and B respectively.</a:t>
                </a:r>
              </a:p>
              <a:p>
                <a:pPr marL="0" indent="0">
                  <a:buNone/>
                </a:pPr>
                <a:endParaRPr lang="en-I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EF80269-DF7C-4F83-852E-CD00581B9C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239730" y="4171308"/>
                <a:ext cx="11548153" cy="2558265"/>
              </a:xfrm>
              <a:blipFill>
                <a:blip r:embed="rId2"/>
                <a:stretch>
                  <a:fillRect l="-15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26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A5DF3-096E-492C-9809-8F31ECFE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92" y="0"/>
            <a:ext cx="9143280" cy="9144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2F4122-3228-456B-8990-C08C1563F57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5483" y="1452041"/>
            <a:ext cx="6082301" cy="48185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Initially total number of data points were 904 and for each alloy we had 11 features excluding the elasticity tensor.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The alloys for which Poisson’s ratio value is less than 0 or greater than 1 are dropped.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Total seven crystal systems in the data but the count of last three is very less, hence they are dropped.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8744C3A0-818A-4662-99A6-6070CE75BBC7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03" y="1810003"/>
            <a:ext cx="5554895" cy="3770617"/>
          </a:xfrm>
        </p:spPr>
      </p:pic>
    </p:spTree>
    <p:extLst>
      <p:ext uri="{BB962C8B-B14F-4D97-AF65-F5344CB8AC3E}">
        <p14:creationId xmlns:p14="http://schemas.microsoft.com/office/powerpoint/2010/main" val="331998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B54BF2-F7D2-4214-AB66-BD2BDEF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360" y="0"/>
            <a:ext cx="9143280" cy="108845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409DFE-EBBC-4AF0-B9AE-B91B356EBF9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8225" y="1088453"/>
            <a:ext cx="6102850" cy="48294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Total fifteen point groups but the count of only first four are significant hence rest are dropped.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The alloys for which elasticity constant values are less than 0 are dropped.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Number of data points left are data filtering is 767.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3269522D-5E2D-499A-9773-3F998CB295F6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2" y="2007349"/>
            <a:ext cx="5513548" cy="3396857"/>
          </a:xfrm>
        </p:spPr>
      </p:pic>
    </p:spTree>
    <p:extLst>
      <p:ext uri="{BB962C8B-B14F-4D97-AF65-F5344CB8AC3E}">
        <p14:creationId xmlns:p14="http://schemas.microsoft.com/office/powerpoint/2010/main" val="420095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0EBE75-A6BD-41BC-81D9-F2799DB1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880" y="0"/>
            <a:ext cx="9143280" cy="107878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FEATURE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BADE3F3B-1D26-42ED-BC30-540130421CD0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797677556"/>
              </p:ext>
            </p:extLst>
          </p:nvPr>
        </p:nvGraphicFramePr>
        <p:xfrm>
          <a:off x="205482" y="1345914"/>
          <a:ext cx="6441898" cy="50754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0342">
                  <a:extLst>
                    <a:ext uri="{9D8B030D-6E8A-4147-A177-3AD203B41FA5}">
                      <a16:colId xmlns="" xmlns:a16="http://schemas.microsoft.com/office/drawing/2014/main" val="87159692"/>
                    </a:ext>
                  </a:extLst>
                </a:gridCol>
                <a:gridCol w="2180778">
                  <a:extLst>
                    <a:ext uri="{9D8B030D-6E8A-4147-A177-3AD203B41FA5}">
                      <a16:colId xmlns="" xmlns:a16="http://schemas.microsoft.com/office/drawing/2014/main" val="1097072665"/>
                    </a:ext>
                  </a:extLst>
                </a:gridCol>
                <a:gridCol w="2180778">
                  <a:extLst>
                    <a:ext uri="{9D8B030D-6E8A-4147-A177-3AD203B41FA5}">
                      <a16:colId xmlns="" xmlns:a16="http://schemas.microsoft.com/office/drawing/2014/main" val="130234627"/>
                    </a:ext>
                  </a:extLst>
                </a:gridCol>
              </a:tblGrid>
              <a:tr h="1104224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  <a:p>
                      <a:pPr algn="ctr"/>
                      <a:r>
                        <a:rPr lang="en-IN" sz="16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VIF</a:t>
                      </a:r>
                    </a:p>
                    <a:p>
                      <a:pPr algn="ctr"/>
                      <a:r>
                        <a:rPr lang="en-IN" sz="1600" dirty="0"/>
                        <a:t> Before 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VIF</a:t>
                      </a:r>
                    </a:p>
                    <a:p>
                      <a:pPr algn="ctr"/>
                      <a:r>
                        <a:rPr lang="en-IN" sz="1600" dirty="0"/>
                        <a:t>After feature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74841"/>
                  </a:ext>
                </a:extLst>
              </a:tr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0187362"/>
                  </a:ext>
                </a:extLst>
              </a:tr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Poisson’s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Dropped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9477865"/>
                  </a:ext>
                </a:extLst>
              </a:tr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3887721"/>
                  </a:ext>
                </a:extLst>
              </a:tr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Melting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Dropped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8493721"/>
                  </a:ext>
                </a:extLst>
              </a:tr>
              <a:tr h="38861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6233673"/>
                  </a:ext>
                </a:extLst>
              </a:tr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14.41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0569237"/>
                  </a:ext>
                </a:extLst>
              </a:tr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Electronegativity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78.82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Dropped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2890699"/>
                  </a:ext>
                </a:extLst>
              </a:tr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Specific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5380292"/>
                  </a:ext>
                </a:extLst>
              </a:tr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Formation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172294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70BFBD81-8A4D-4116-8B2D-FC2F8B88A29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80261" y="873303"/>
            <a:ext cx="5311739" cy="5075429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For feature selection multi-collinearity analysis is used.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 The variation inflation factor (VIF) serves as a measure of multi-collinearity.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 A VIF value much greater than 10 indicates high multi collinearity.</a:t>
            </a:r>
          </a:p>
        </p:txBody>
      </p:sp>
    </p:spTree>
    <p:extLst>
      <p:ext uri="{BB962C8B-B14F-4D97-AF65-F5344CB8AC3E}">
        <p14:creationId xmlns:p14="http://schemas.microsoft.com/office/powerpoint/2010/main" val="284488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068C9-8BE2-4BC2-976C-588104EB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53" y="-82879"/>
            <a:ext cx="9143280" cy="12842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FEATURE SELECTION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9783530-D4F6-4F8C-9EB6-18A36C100FC3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738"/>
            <a:ext cx="5447995" cy="3977280"/>
          </a:xfrm>
        </p:spPr>
      </p:pic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16F13BD3-3361-4DF1-B436-4ECA5C928283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47" y="1377331"/>
            <a:ext cx="4876065" cy="3976687"/>
          </a:xfr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04843FC8-3B72-4F91-B7B1-F78FE540A1E1}"/>
              </a:ext>
            </a:extLst>
          </p:cNvPr>
          <p:cNvSpPr/>
          <p:nvPr/>
        </p:nvSpPr>
        <p:spPr>
          <a:xfrm>
            <a:off x="5907639" y="2586518"/>
            <a:ext cx="939107" cy="6395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35BD7D7-E9EE-4309-B137-E3D8CE852304}"/>
              </a:ext>
            </a:extLst>
          </p:cNvPr>
          <p:cNvSpPr txBox="1"/>
          <p:nvPr/>
        </p:nvSpPr>
        <p:spPr>
          <a:xfrm>
            <a:off x="2723997" y="516935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1D08D2-1273-451F-B4C2-0F782395A554}"/>
              </a:ext>
            </a:extLst>
          </p:cNvPr>
          <p:cNvSpPr txBox="1"/>
          <p:nvPr/>
        </p:nvSpPr>
        <p:spPr>
          <a:xfrm>
            <a:off x="9001211" y="518080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6E77027-CBE6-47D9-9AF6-A974A789AE05}"/>
              </a:ext>
            </a:extLst>
          </p:cNvPr>
          <p:cNvSpPr txBox="1"/>
          <p:nvPr/>
        </p:nvSpPr>
        <p:spPr>
          <a:xfrm>
            <a:off x="563460" y="5725487"/>
            <a:ext cx="1106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Pearson’s correlation plot (a) Prior to feature selection (b) After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78520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47620-25A6-4091-9C12-D40BE01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120" y="15076"/>
            <a:ext cx="9143280" cy="110480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93C4E6-1AF8-4968-ADA2-AED8A95E859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6855" y="1604519"/>
            <a:ext cx="5928188" cy="47346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Randomly selected 70% of the data for model training and rest 30% for testing.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Normalizing the data using MinMaxScaler.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Random Forest Regressor model is used to fit the training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n-lt"/>
              </a:rPr>
              <a:t>We used number of estimators=200 and maximum depth of tree=20.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69574976-1FD5-4E45-93BC-6AF93CDD0349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48294006"/>
              </p:ext>
            </p:extLst>
          </p:nvPr>
        </p:nvGraphicFramePr>
        <p:xfrm>
          <a:off x="6318608" y="1143560"/>
          <a:ext cx="5712428" cy="22062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70614">
                  <a:extLst>
                    <a:ext uri="{9D8B030D-6E8A-4147-A177-3AD203B41FA5}">
                      <a16:colId xmlns="" xmlns:a16="http://schemas.microsoft.com/office/drawing/2014/main" val="1811522087"/>
                    </a:ext>
                  </a:extLst>
                </a:gridCol>
                <a:gridCol w="1941814">
                  <a:extLst>
                    <a:ext uri="{9D8B030D-6E8A-4147-A177-3AD203B41FA5}">
                      <a16:colId xmlns="" xmlns:a16="http://schemas.microsoft.com/office/drawing/2014/main" val="2918759237"/>
                    </a:ext>
                  </a:extLst>
                </a:gridCol>
              </a:tblGrid>
              <a:tr h="630929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Mean Absolute Error</a:t>
                      </a:r>
                    </a:p>
                    <a:p>
                      <a:pPr algn="ctr"/>
                      <a:r>
                        <a:rPr lang="en-IN" sz="1600" b="0" dirty="0"/>
                        <a:t>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23.39 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9198028"/>
                  </a:ext>
                </a:extLst>
              </a:tr>
              <a:tr h="630929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Root Mean Square Error</a:t>
                      </a:r>
                    </a:p>
                    <a:p>
                      <a:pPr algn="ctr"/>
                      <a:r>
                        <a:rPr lang="en-IN" sz="1600" b="0" dirty="0"/>
                        <a:t>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35.18 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3282348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Explained Variance Score</a:t>
                      </a:r>
                    </a:p>
                    <a:p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0.783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0540855"/>
                  </a:ext>
                </a:extLst>
              </a:tr>
              <a:tr h="365274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Coefficient of Determination (r</a:t>
                      </a:r>
                      <a:r>
                        <a:rPr lang="en-IN" sz="1600" b="0" baseline="30000" dirty="0"/>
                        <a:t>2</a:t>
                      </a:r>
                      <a:r>
                        <a:rPr lang="en-IN" sz="1600" b="0" baseline="0" dirty="0"/>
                        <a:t>)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0.782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47487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="" xmlns:a16="http://schemas.microsoft.com/office/drawing/2014/main" id="{82B76D7D-B68C-4C38-8160-5140497B0B0E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83085699"/>
              </p:ext>
            </p:extLst>
          </p:nvPr>
        </p:nvGraphicFramePr>
        <p:xfrm>
          <a:off x="6318608" y="3971836"/>
          <a:ext cx="5712428" cy="23425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50066">
                  <a:extLst>
                    <a:ext uri="{9D8B030D-6E8A-4147-A177-3AD203B41FA5}">
                      <a16:colId xmlns="" xmlns:a16="http://schemas.microsoft.com/office/drawing/2014/main" val="1811522087"/>
                    </a:ext>
                  </a:extLst>
                </a:gridCol>
                <a:gridCol w="1962362">
                  <a:extLst>
                    <a:ext uri="{9D8B030D-6E8A-4147-A177-3AD203B41FA5}">
                      <a16:colId xmlns="" xmlns:a16="http://schemas.microsoft.com/office/drawing/2014/main" val="2918759237"/>
                    </a:ext>
                  </a:extLst>
                </a:gridCol>
              </a:tblGrid>
              <a:tr h="585627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Mean Absolute Error</a:t>
                      </a:r>
                    </a:p>
                    <a:p>
                      <a:pPr algn="ctr"/>
                      <a:r>
                        <a:rPr lang="en-IN" sz="1600" b="0" dirty="0"/>
                        <a:t>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25.85 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9198028"/>
                  </a:ext>
                </a:extLst>
              </a:tr>
              <a:tr h="585627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Root Mean Square Error</a:t>
                      </a:r>
                    </a:p>
                    <a:p>
                      <a:pPr algn="ctr"/>
                      <a:r>
                        <a:rPr lang="en-IN" sz="1600" b="0" dirty="0"/>
                        <a:t>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38.57 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3282348"/>
                  </a:ext>
                </a:extLst>
              </a:tr>
              <a:tr h="585627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Explained Variance Score</a:t>
                      </a:r>
                    </a:p>
                    <a:p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0.745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0540855"/>
                  </a:ext>
                </a:extLst>
              </a:tr>
              <a:tr h="585627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Coefficient of Determination (r</a:t>
                      </a:r>
                      <a:r>
                        <a:rPr lang="en-IN" sz="1600" b="0" baseline="30000" dirty="0"/>
                        <a:t>2</a:t>
                      </a:r>
                      <a:r>
                        <a:rPr lang="en-IN" sz="1600" b="0" baseline="0" dirty="0"/>
                        <a:t>)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0.743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474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36D7F08-D780-4474-AE40-FA5F098F6F44}"/>
              </a:ext>
            </a:extLst>
          </p:cNvPr>
          <p:cNvSpPr txBox="1"/>
          <p:nvPr/>
        </p:nvSpPr>
        <p:spPr>
          <a:xfrm>
            <a:off x="7469718" y="342643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(a) Without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10FC1E0-6F11-46AE-893D-8F2BFE109585}"/>
              </a:ext>
            </a:extLst>
          </p:cNvPr>
          <p:cNvSpPr txBox="1"/>
          <p:nvPr/>
        </p:nvSpPr>
        <p:spPr>
          <a:xfrm>
            <a:off x="7625628" y="633915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(b) With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57144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566D47-0AC9-4CD7-BFDE-3A6A3D0D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796" y="-23449"/>
            <a:ext cx="9143280" cy="112665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405554-55CB-439E-9683-68BB6D6153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56033" y="1732946"/>
            <a:ext cx="5354280" cy="112665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The four crystal systems are represented as shown.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5CE1F0D4-7735-4E4F-A822-D254E1481929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669636" y="1502680"/>
          <a:ext cx="4912884" cy="17448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456442">
                  <a:extLst>
                    <a:ext uri="{9D8B030D-6E8A-4147-A177-3AD203B41FA5}">
                      <a16:colId xmlns="" xmlns:a16="http://schemas.microsoft.com/office/drawing/2014/main" val="3179021174"/>
                    </a:ext>
                  </a:extLst>
                </a:gridCol>
                <a:gridCol w="2456442">
                  <a:extLst>
                    <a:ext uri="{9D8B030D-6E8A-4147-A177-3AD203B41FA5}">
                      <a16:colId xmlns="" xmlns:a16="http://schemas.microsoft.com/office/drawing/2014/main" val="617204714"/>
                    </a:ext>
                  </a:extLst>
                </a:gridCol>
              </a:tblGrid>
              <a:tr h="43621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Cubic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[1,0,0,0]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7539982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Tetragonal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[0,1,0,0]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7265663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Hexagonal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[0,0,1,0]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7022174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Orthorhombic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[0,0,0,1]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2366068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9F58833-07CA-4C8D-B7DE-A3DC89EFB9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3200" y="3483670"/>
            <a:ext cx="3832261" cy="170731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The four point groups are represented as shown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0FAB6506-A6FC-4FFF-8883-A2AC65570C5E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669636" y="3640159"/>
          <a:ext cx="4912884" cy="1690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56442">
                  <a:extLst>
                    <a:ext uri="{9D8B030D-6E8A-4147-A177-3AD203B41FA5}">
                      <a16:colId xmlns="" xmlns:a16="http://schemas.microsoft.com/office/drawing/2014/main" val="105241735"/>
                    </a:ext>
                  </a:extLst>
                </a:gridCol>
                <a:gridCol w="2456442">
                  <a:extLst>
                    <a:ext uri="{9D8B030D-6E8A-4147-A177-3AD203B41FA5}">
                      <a16:colId xmlns="" xmlns:a16="http://schemas.microsoft.com/office/drawing/2014/main" val="1051340657"/>
                    </a:ext>
                  </a:extLst>
                </a:gridCol>
              </a:tblGrid>
              <a:tr h="422525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m-3m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[1,0,0,0]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3193305"/>
                  </a:ext>
                </a:extLst>
              </a:tr>
              <a:tr h="422525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4/mmm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[0,1,0,0]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9890298"/>
                  </a:ext>
                </a:extLst>
              </a:tr>
              <a:tr h="422525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6/mmm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[0,0,1,0]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1856928"/>
                  </a:ext>
                </a:extLst>
              </a:tr>
              <a:tr h="422525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mmm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[0,0,0,1]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2970972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E5B351FE-3439-425F-AD20-19B5468CC930}"/>
              </a:ext>
            </a:extLst>
          </p:cNvPr>
          <p:cNvSpPr/>
          <p:nvPr/>
        </p:nvSpPr>
        <p:spPr>
          <a:xfrm>
            <a:off x="5306607" y="2098132"/>
            <a:ext cx="431515" cy="3647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A51157DF-4C6D-4FF6-B7A7-96AAF93F744E}"/>
              </a:ext>
            </a:extLst>
          </p:cNvPr>
          <p:cNvSpPr/>
          <p:nvPr/>
        </p:nvSpPr>
        <p:spPr>
          <a:xfrm>
            <a:off x="5216110" y="4204389"/>
            <a:ext cx="452063" cy="37762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C06DB7-2D97-4E57-B763-E79D11434EB4}"/>
              </a:ext>
            </a:extLst>
          </p:cNvPr>
          <p:cNvSpPr txBox="1"/>
          <p:nvPr/>
        </p:nvSpPr>
        <p:spPr>
          <a:xfrm>
            <a:off x="172948" y="5578920"/>
            <a:ext cx="120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Further analysing the data we observe that cubic system has point group m-3m and similarly tetragonal, hexagonal and orthorhombic has 4/mmm, 6/mmm and mmm point groups respectively.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0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407E3276C0540A654150476B5B3C0" ma:contentTypeVersion="2" ma:contentTypeDescription="Create a new document." ma:contentTypeScope="" ma:versionID="7dc3ac7b1d1b96992fcc480399273f06">
  <xsd:schema xmlns:xsd="http://www.w3.org/2001/XMLSchema" xmlns:xs="http://www.w3.org/2001/XMLSchema" xmlns:p="http://schemas.microsoft.com/office/2006/metadata/properties" xmlns:ns2="dabe3780-f215-41ec-821f-7a24b3c241b3" targetNamespace="http://schemas.microsoft.com/office/2006/metadata/properties" ma:root="true" ma:fieldsID="7f132821a38f132ede2678d166bfedef" ns2:_="">
    <xsd:import namespace="dabe3780-f215-41ec-821f-7a24b3c241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e3780-f215-41ec-821f-7a24b3c241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C2A58C-E0EB-47FF-B16E-81A8F9BD4C5F}">
  <ds:schemaRefs>
    <ds:schemaRef ds:uri="dabe3780-f215-41ec-821f-7a24b3c241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0F8CAF9-A7B3-46BD-805E-B2DB8E13A1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F3B7A3-3650-4901-B3BE-3CB190317A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708</Words>
  <Application>Microsoft Office PowerPoint</Application>
  <PresentationFormat>Custom</PresentationFormat>
  <Paragraphs>173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To establish a Machine Learning model between composition and elastic constants Cij  of multi component alloys. </vt:lpstr>
      <vt:lpstr>DATA COLLECTION</vt:lpstr>
      <vt:lpstr>DATA COLLECTION</vt:lpstr>
      <vt:lpstr>DATA FILTERING</vt:lpstr>
      <vt:lpstr>DATA FILTERING</vt:lpstr>
      <vt:lpstr>FEATURE SELECTION</vt:lpstr>
      <vt:lpstr>FEATURE SELECTION</vt:lpstr>
      <vt:lpstr>MODEL SELECTION</vt:lpstr>
      <vt:lpstr>CATEGORICAL FEATURES</vt:lpstr>
      <vt:lpstr>Neural Network</vt:lpstr>
      <vt:lpstr>PowerPoint Presentation</vt:lpstr>
      <vt:lpstr>Results</vt:lpstr>
      <vt:lpstr>Future Aspects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Devang</dc:creator>
  <dc:description/>
  <cp:lastModifiedBy>HP</cp:lastModifiedBy>
  <cp:revision>51</cp:revision>
  <dcterms:created xsi:type="dcterms:W3CDTF">2021-02-20T09:23:54Z</dcterms:created>
  <dcterms:modified xsi:type="dcterms:W3CDTF">2023-01-14T11:14:27Z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0x01010012D407E3276C0540A654150476B5B3C0</vt:lpwstr>
  </property>
  <property fmtid="{D5CDD505-2E9C-101B-9397-08002B2CF9AE}" pid="3" name="PresentationFormat">
    <vt:lpwstr>Widescreen</vt:lpwstr>
  </property>
  <property fmtid="{D5CDD505-2E9C-101B-9397-08002B2CF9AE}" pid="4" name="Slides">
    <vt:i4>3</vt:i4>
  </property>
</Properties>
</file>