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1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312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3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0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4.xml" ContentType="application/vnd.openxmlformats-officedocument.theme+xml"/>
  <Override PartName="/ppt/theme/theme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1.xml" ContentType="application/vnd.openxmlformats-officedocument.theme+xml"/>
  <Override PartName="/ppt/media/image108.png" ContentType="image/png"/>
  <Override PartName="/ppt/media/image107.png" ContentType="image/png"/>
  <Override PartName="/ppt/media/image105.png" ContentType="image/png"/>
  <Override PartName="/ppt/media/image102.png" ContentType="image/png"/>
  <Override PartName="/ppt/media/image100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106.png" ContentType="image/png"/>
  <Override PartName="/ppt/media/image80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97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110.png" ContentType="image/png"/>
  <Override PartName="/ppt/media/image94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104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slide" Target="slides/slide19.xml"/><Relationship Id="rId47" Type="http://schemas.openxmlformats.org/officeDocument/2006/relationships/slide" Target="slides/slide20.xml"/><Relationship Id="rId48" Type="http://schemas.openxmlformats.org/officeDocument/2006/relationships/slide" Target="slides/slide21.xml"/><Relationship Id="rId49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8.png"/><Relationship Id="rId3" Type="http://schemas.openxmlformats.org/officeDocument/2006/relationships/image" Target="../media/image29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52.png"/><Relationship Id="rId3" Type="http://schemas.openxmlformats.org/officeDocument/2006/relationships/image" Target="../media/image53.png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55.png"/><Relationship Id="rId3" Type="http://schemas.openxmlformats.org/officeDocument/2006/relationships/image" Target="../media/image56.png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58.png"/><Relationship Id="rId3" Type="http://schemas.openxmlformats.org/officeDocument/2006/relationships/image" Target="../media/image59.png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67.png"/><Relationship Id="rId3" Type="http://schemas.openxmlformats.org/officeDocument/2006/relationships/image" Target="../media/image68.png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<Relationship Id="rId2" Type="http://schemas.openxmlformats.org/officeDocument/2006/relationships/image" Target="../media/image75.png"/><Relationship Id="rId3" Type="http://schemas.openxmlformats.org/officeDocument/2006/relationships/image" Target="../media/image76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69.xml"/><Relationship Id="rId8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4.xml"/><Relationship Id="rId13" Type="http://schemas.openxmlformats.org/officeDocument/2006/relationships/slideLayout" Target="../slideLayouts/slideLayout275.xml"/><Relationship Id="rId14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87.xml"/><Relationship Id="rId14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72.png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7.xml"/><Relationship Id="rId9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9.xml"/><Relationship Id="rId11" Type="http://schemas.openxmlformats.org/officeDocument/2006/relationships/slideLayout" Target="../slideLayouts/slideLayout310.xml"/><Relationship Id="rId12" Type="http://schemas.openxmlformats.org/officeDocument/2006/relationships/slideLayout" Target="../slideLayouts/slideLayout311.xml"/><Relationship Id="rId13" Type="http://schemas.openxmlformats.org/officeDocument/2006/relationships/slideLayout" Target="../slideLayouts/slideLayout3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29BEF25-F2C6-4B83-8988-EFAF9C7D22ED}" type="slidenum">
              <a:rPr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36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36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AB3155C-B8FA-4B4F-9CB1-7F7059AC3BC6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36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40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40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B459B21-6BBA-4653-BE47-A6F7791DCAE3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0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4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44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05D9F7D-0B25-40BB-B57C-041AC96ACAA7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4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4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48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48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3CB6DB8-066F-4657-BED8-C48E34A4D5DE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8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2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52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52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F51AFA4-69BE-4DEA-87B6-2AF1264BFA55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52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6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56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56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FC4664E-B1B6-4ED7-979B-45612E23D113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56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60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60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60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350A13F-A7A5-466C-8125-3D3465D1C6BE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60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6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6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64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BF5DC60-84F3-4004-B63D-D4207E09A380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64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68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68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68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A900123-C742-493D-829F-5AC90CDE4E21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68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6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2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72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72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1FE7514-869C-4ABB-AE58-EB9540B2A696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72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3749510-E898-49B0-AA5D-C51D39DFEEA3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6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76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76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AEB7674-67D6-484C-B2C2-F28A8F9C5D87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76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0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80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80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F8DFD02-9D6D-4275-9FAC-94146DDB4F58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80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80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8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84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0FA83B7-451E-4525-8E18-0317908738D6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84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8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8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88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88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B300519-774E-4203-935A-38EDD6F622E0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88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8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92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92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92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04AA440-42BC-40EF-A533-B86404CA2A12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92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9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96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96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96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0038468-B42B-4551-BB01-160D92BBE92D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96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9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00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0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0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9680F40-BDC1-41CC-9775-C65C0691C237}" type="slidenum">
              <a:rPr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0270E52-2C87-4151-B155-E28E549C2681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8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065752F-8566-4BA6-AFDD-EE536C91D812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2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2AAFFEC-756C-44E9-9046-8CCD1E70DC91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16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06FDB7F-F85C-4F12-A677-7ECEE69A551D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19A50B8-9554-4D4A-8F3E-52538D8BD890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4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236D9C3-6012-4F88-BA79-52B46E5160A0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8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238520" cy="63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2/10/18</a:t>
            </a:r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Arial"/>
              </a:rPr>
              <a:t>Applied Numerical Methods</a:t>
            </a:r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sldNum"/>
          </p:nvPr>
        </p:nvSpPr>
        <p:spPr>
          <a:xfrm>
            <a:off x="8229600" y="228600"/>
            <a:ext cx="76176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BE2EEC7-F921-44DE-AAA7-C48D69CF72D7}" type="slidenum">
              <a:rPr b="1" lang="en-US" sz="14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323" name="Picture 6" descr=""/>
          <p:cNvPicPr/>
          <p:nvPr/>
        </p:nvPicPr>
        <p:blipFill>
          <a:blip r:embed="rId2"/>
          <a:stretch/>
        </p:blipFill>
        <p:spPr>
          <a:xfrm>
            <a:off x="7696080" y="5486400"/>
            <a:ext cx="1218960" cy="1218960"/>
          </a:xfrm>
          <a:prstGeom prst="rect">
            <a:avLst/>
          </a:prstGeom>
          <a:ln>
            <a:noFill/>
          </a:ln>
        </p:spPr>
      </p:pic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5" descr=""/>
          <p:cNvPicPr/>
          <p:nvPr/>
        </p:nvPicPr>
        <p:blipFill>
          <a:blip r:embed="rId1"/>
          <a:stretch/>
        </p:blipFill>
        <p:spPr>
          <a:xfrm>
            <a:off x="204120" y="855000"/>
            <a:ext cx="8762760" cy="5892840"/>
          </a:xfrm>
          <a:prstGeom prst="rect">
            <a:avLst/>
          </a:prstGeom>
          <a:ln>
            <a:noFill/>
          </a:ln>
        </p:spPr>
      </p:pic>
      <p:sp>
        <p:nvSpPr>
          <p:cNvPr id="1039" name="CustomShape 1"/>
          <p:cNvSpPr/>
          <p:nvPr/>
        </p:nvSpPr>
        <p:spPr>
          <a:xfrm>
            <a:off x="245520" y="286560"/>
            <a:ext cx="345240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Work and strain energy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Picture 2" descr=""/>
          <p:cNvPicPr/>
          <p:nvPr/>
        </p:nvPicPr>
        <p:blipFill>
          <a:blip r:embed="rId1"/>
          <a:stretch/>
        </p:blipFill>
        <p:spPr>
          <a:xfrm>
            <a:off x="194760" y="418320"/>
            <a:ext cx="8126280" cy="33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Picture 3" descr=""/>
          <p:cNvPicPr/>
          <p:nvPr/>
        </p:nvPicPr>
        <p:blipFill>
          <a:blip r:embed="rId1"/>
          <a:stretch/>
        </p:blipFill>
        <p:spPr>
          <a:xfrm>
            <a:off x="176760" y="459000"/>
            <a:ext cx="8762760" cy="561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Picture 2" descr=""/>
          <p:cNvPicPr/>
          <p:nvPr/>
        </p:nvPicPr>
        <p:blipFill>
          <a:blip r:embed="rId1"/>
          <a:stretch/>
        </p:blipFill>
        <p:spPr>
          <a:xfrm>
            <a:off x="162720" y="308880"/>
            <a:ext cx="876276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Picture 5" descr=""/>
          <p:cNvPicPr/>
          <p:nvPr/>
        </p:nvPicPr>
        <p:blipFill>
          <a:blip r:embed="rId1"/>
          <a:stretch/>
        </p:blipFill>
        <p:spPr>
          <a:xfrm>
            <a:off x="177120" y="377280"/>
            <a:ext cx="8762400" cy="54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Picture 2" descr=""/>
          <p:cNvPicPr/>
          <p:nvPr/>
        </p:nvPicPr>
        <p:blipFill>
          <a:blip r:embed="rId1"/>
          <a:stretch/>
        </p:blipFill>
        <p:spPr>
          <a:xfrm>
            <a:off x="542520" y="541080"/>
            <a:ext cx="6502680" cy="54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>
            <a:off x="286560" y="586800"/>
            <a:ext cx="5281200" cy="456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Principle of minimum potential energy</a:t>
            </a:r>
            <a:endParaRPr/>
          </a:p>
        </p:txBody>
      </p:sp>
      <p:pic>
        <p:nvPicPr>
          <p:cNvPr id="1114" name="Picture 6" descr=""/>
          <p:cNvPicPr/>
          <p:nvPr/>
        </p:nvPicPr>
        <p:blipFill>
          <a:blip r:embed="rId1"/>
          <a:stretch/>
        </p:blipFill>
        <p:spPr>
          <a:xfrm>
            <a:off x="177120" y="1455480"/>
            <a:ext cx="8762040" cy="408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Picture 6" descr=""/>
          <p:cNvPicPr/>
          <p:nvPr/>
        </p:nvPicPr>
        <p:blipFill>
          <a:blip r:embed="rId1"/>
          <a:stretch/>
        </p:blipFill>
        <p:spPr>
          <a:xfrm>
            <a:off x="26280" y="609120"/>
            <a:ext cx="8763120" cy="60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Picture 5" descr=""/>
          <p:cNvPicPr/>
          <p:nvPr/>
        </p:nvPicPr>
        <p:blipFill>
          <a:blip r:embed="rId1"/>
          <a:stretch/>
        </p:blipFill>
        <p:spPr>
          <a:xfrm>
            <a:off x="120960" y="459000"/>
            <a:ext cx="7973640" cy="35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Picture 4" descr=""/>
          <p:cNvPicPr/>
          <p:nvPr/>
        </p:nvPicPr>
        <p:blipFill>
          <a:blip r:embed="rId1"/>
          <a:stretch/>
        </p:blipFill>
        <p:spPr>
          <a:xfrm>
            <a:off x="39600" y="541080"/>
            <a:ext cx="8763840" cy="44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Picture 5" descr=""/>
          <p:cNvPicPr/>
          <p:nvPr/>
        </p:nvPicPr>
        <p:blipFill>
          <a:blip r:embed="rId1"/>
          <a:stretch/>
        </p:blipFill>
        <p:spPr>
          <a:xfrm>
            <a:off x="190800" y="418320"/>
            <a:ext cx="876204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Line 1"/>
          <p:cNvSpPr/>
          <p:nvPr/>
        </p:nvSpPr>
        <p:spPr>
          <a:xfrm>
            <a:off x="6373440" y="2251800"/>
            <a:ext cx="2306520" cy="144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sp>
        <p:nvSpPr>
          <p:cNvPr id="1041" name="Line 2"/>
          <p:cNvSpPr/>
          <p:nvPr/>
        </p:nvSpPr>
        <p:spPr>
          <a:xfrm>
            <a:off x="6414120" y="804960"/>
            <a:ext cx="2292840" cy="14331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</p:sp>
      <p:sp>
        <p:nvSpPr>
          <p:cNvPr id="1042" name="Line 3"/>
          <p:cNvSpPr/>
          <p:nvPr/>
        </p:nvSpPr>
        <p:spPr>
          <a:xfrm flipH="1">
            <a:off x="6181560" y="464760"/>
            <a:ext cx="1440" cy="2552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1043" name="CustomShape 4"/>
          <p:cNvSpPr/>
          <p:nvPr/>
        </p:nvSpPr>
        <p:spPr>
          <a:xfrm rot="5400000">
            <a:off x="6251040" y="682200"/>
            <a:ext cx="149760" cy="204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5"/>
          <p:cNvSpPr/>
          <p:nvPr/>
        </p:nvSpPr>
        <p:spPr>
          <a:xfrm rot="5400000">
            <a:off x="6212160" y="2144880"/>
            <a:ext cx="149760" cy="204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6"/>
          <p:cNvSpPr/>
          <p:nvPr/>
        </p:nvSpPr>
        <p:spPr>
          <a:xfrm rot="5400000">
            <a:off x="8311680" y="2647440"/>
            <a:ext cx="791280" cy="108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Line 7"/>
          <p:cNvSpPr/>
          <p:nvPr/>
        </p:nvSpPr>
        <p:spPr>
          <a:xfrm flipH="1">
            <a:off x="6387120" y="2247120"/>
            <a:ext cx="2160" cy="7552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1047" name="Line 8"/>
          <p:cNvSpPr/>
          <p:nvPr/>
        </p:nvSpPr>
        <p:spPr>
          <a:xfrm flipV="1">
            <a:off x="6387120" y="2606400"/>
            <a:ext cx="2319840" cy="2736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arrow" w="med"/>
            <a:tailEnd len="med" type="arrow" w="med"/>
          </a:ln>
        </p:spPr>
      </p:sp>
      <p:sp>
        <p:nvSpPr>
          <p:cNvPr id="1048" name="Line 9"/>
          <p:cNvSpPr/>
          <p:nvPr/>
        </p:nvSpPr>
        <p:spPr>
          <a:xfrm>
            <a:off x="6564240" y="532080"/>
            <a:ext cx="2252160" cy="141948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arrow" w="med"/>
            <a:tailEnd len="med" type="arrow" w="med"/>
          </a:ln>
        </p:spPr>
      </p:sp>
      <p:sp>
        <p:nvSpPr>
          <p:cNvPr id="1049" name="Line 10"/>
          <p:cNvSpPr/>
          <p:nvPr/>
        </p:nvSpPr>
        <p:spPr>
          <a:xfrm flipV="1">
            <a:off x="6427800" y="340920"/>
            <a:ext cx="245880" cy="44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sp>
        <p:nvSpPr>
          <p:cNvPr id="1050" name="Line 11"/>
          <p:cNvSpPr/>
          <p:nvPr/>
        </p:nvSpPr>
        <p:spPr>
          <a:xfrm flipV="1">
            <a:off x="8682120" y="1776240"/>
            <a:ext cx="245520" cy="44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</p:sp>
      <p:pic>
        <p:nvPicPr>
          <p:cNvPr id="1051" name="Picture 25" descr=""/>
          <p:cNvPicPr/>
          <p:nvPr/>
        </p:nvPicPr>
        <p:blipFill>
          <a:blip r:embed="rId1"/>
          <a:stretch/>
        </p:blipFill>
        <p:spPr>
          <a:xfrm>
            <a:off x="8619480" y="3079440"/>
            <a:ext cx="202320" cy="202320"/>
          </a:xfrm>
          <a:prstGeom prst="rect">
            <a:avLst/>
          </a:prstGeom>
          <a:ln>
            <a:noFill/>
          </a:ln>
        </p:spPr>
      </p:pic>
      <p:pic>
        <p:nvPicPr>
          <p:cNvPr id="1052" name="Picture 27" descr=""/>
          <p:cNvPicPr/>
          <p:nvPr/>
        </p:nvPicPr>
        <p:blipFill>
          <a:blip r:embed="rId2"/>
          <a:stretch/>
        </p:blipFill>
        <p:spPr>
          <a:xfrm>
            <a:off x="7419960" y="2356200"/>
            <a:ext cx="254160" cy="254160"/>
          </a:xfrm>
          <a:prstGeom prst="rect">
            <a:avLst/>
          </a:prstGeom>
          <a:ln>
            <a:noFill/>
          </a:ln>
        </p:spPr>
      </p:pic>
      <p:pic>
        <p:nvPicPr>
          <p:cNvPr id="1053" name="Picture 29" descr=""/>
          <p:cNvPicPr/>
          <p:nvPr/>
        </p:nvPicPr>
        <p:blipFill>
          <a:blip r:embed="rId3"/>
          <a:stretch/>
        </p:blipFill>
        <p:spPr>
          <a:xfrm>
            <a:off x="7560000" y="884520"/>
            <a:ext cx="279000" cy="254520"/>
          </a:xfrm>
          <a:prstGeom prst="rect">
            <a:avLst/>
          </a:prstGeom>
          <a:ln>
            <a:noFill/>
          </a:ln>
        </p:spPr>
      </p:pic>
      <p:pic>
        <p:nvPicPr>
          <p:cNvPr id="1054" name="Picture 49" descr=""/>
          <p:cNvPicPr/>
          <p:nvPr/>
        </p:nvPicPr>
        <p:blipFill>
          <a:blip r:embed="rId4"/>
          <a:stretch/>
        </p:blipFill>
        <p:spPr>
          <a:xfrm>
            <a:off x="259560" y="472680"/>
            <a:ext cx="5513040" cy="5360400"/>
          </a:xfrm>
          <a:prstGeom prst="rect">
            <a:avLst/>
          </a:prstGeom>
          <a:ln>
            <a:noFill/>
          </a:ln>
        </p:spPr>
      </p:pic>
      <p:sp>
        <p:nvSpPr>
          <p:cNvPr id="1055" name="CustomShape 12"/>
          <p:cNvSpPr/>
          <p:nvPr/>
        </p:nvSpPr>
        <p:spPr>
          <a:xfrm rot="16200000">
            <a:off x="8229600" y="1829160"/>
            <a:ext cx="914040" cy="914040"/>
          </a:xfrm>
          <a:prstGeom prst="arc">
            <a:avLst>
              <a:gd name="adj1" fmla="val 16200000"/>
              <a:gd name="adj2" fmla="val 18416989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56" name="Picture 35" descr=""/>
          <p:cNvPicPr/>
          <p:nvPr/>
        </p:nvPicPr>
        <p:blipFill>
          <a:blip r:embed="rId5"/>
          <a:stretch/>
        </p:blipFill>
        <p:spPr>
          <a:xfrm>
            <a:off x="7888320" y="1973880"/>
            <a:ext cx="354600" cy="177840"/>
          </a:xfrm>
          <a:prstGeom prst="rect">
            <a:avLst/>
          </a:prstGeom>
          <a:ln>
            <a:noFill/>
          </a:ln>
        </p:spPr>
      </p:pic>
      <p:sp>
        <p:nvSpPr>
          <p:cNvPr id="1057" name="CustomShape 13"/>
          <p:cNvSpPr/>
          <p:nvPr/>
        </p:nvSpPr>
        <p:spPr>
          <a:xfrm rot="5400000">
            <a:off x="7677720" y="4428720"/>
            <a:ext cx="804240" cy="36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14"/>
          <p:cNvSpPr/>
          <p:nvPr/>
        </p:nvSpPr>
        <p:spPr>
          <a:xfrm flipH="1">
            <a:off x="7191720" y="4012560"/>
            <a:ext cx="914040" cy="108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15"/>
          <p:cNvSpPr/>
          <p:nvPr/>
        </p:nvSpPr>
        <p:spPr>
          <a:xfrm rot="10800000">
            <a:off x="8093160" y="3998880"/>
            <a:ext cx="763920" cy="641160"/>
          </a:xfrm>
          <a:prstGeom prst="straightConnector1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60" name="Picture 43" descr=""/>
          <p:cNvPicPr/>
          <p:nvPr/>
        </p:nvPicPr>
        <p:blipFill>
          <a:blip r:embed="rId6"/>
          <a:stretch/>
        </p:blipFill>
        <p:spPr>
          <a:xfrm>
            <a:off x="8021520" y="4856040"/>
            <a:ext cx="202320" cy="202320"/>
          </a:xfrm>
          <a:prstGeom prst="rect">
            <a:avLst/>
          </a:prstGeom>
          <a:ln>
            <a:noFill/>
          </a:ln>
        </p:spPr>
      </p:pic>
      <p:pic>
        <p:nvPicPr>
          <p:cNvPr id="1061" name="Picture 44" descr=""/>
          <p:cNvPicPr/>
          <p:nvPr/>
        </p:nvPicPr>
        <p:blipFill>
          <a:blip r:embed="rId7"/>
          <a:stretch/>
        </p:blipFill>
        <p:spPr>
          <a:xfrm>
            <a:off x="7576560" y="3791520"/>
            <a:ext cx="354600" cy="177840"/>
          </a:xfrm>
          <a:prstGeom prst="rect">
            <a:avLst/>
          </a:prstGeom>
          <a:ln>
            <a:noFill/>
          </a:ln>
        </p:spPr>
      </p:pic>
      <p:pic>
        <p:nvPicPr>
          <p:cNvPr id="1062" name="Picture 46" descr=""/>
          <p:cNvPicPr/>
          <p:nvPr/>
        </p:nvPicPr>
        <p:blipFill>
          <a:blip r:embed="rId8"/>
          <a:stretch/>
        </p:blipFill>
        <p:spPr>
          <a:xfrm>
            <a:off x="6996960" y="3884760"/>
            <a:ext cx="254160" cy="228240"/>
          </a:xfrm>
          <a:prstGeom prst="rect">
            <a:avLst/>
          </a:prstGeom>
          <a:ln>
            <a:noFill/>
          </a:ln>
        </p:spPr>
      </p:pic>
      <p:pic>
        <p:nvPicPr>
          <p:cNvPr id="1063" name="Picture 48" descr=""/>
          <p:cNvPicPr/>
          <p:nvPr/>
        </p:nvPicPr>
        <p:blipFill>
          <a:blip r:embed="rId9"/>
          <a:stretch/>
        </p:blipFill>
        <p:spPr>
          <a:xfrm>
            <a:off x="7230960" y="3108960"/>
            <a:ext cx="254520" cy="2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Picture 5" descr=""/>
          <p:cNvPicPr/>
          <p:nvPr/>
        </p:nvPicPr>
        <p:blipFill>
          <a:blip r:embed="rId1"/>
          <a:stretch/>
        </p:blipFill>
        <p:spPr>
          <a:xfrm>
            <a:off x="190440" y="568440"/>
            <a:ext cx="8762760" cy="61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Picture 4" descr=""/>
          <p:cNvPicPr/>
          <p:nvPr/>
        </p:nvPicPr>
        <p:blipFill>
          <a:blip r:embed="rId1"/>
          <a:stretch/>
        </p:blipFill>
        <p:spPr>
          <a:xfrm>
            <a:off x="153720" y="541080"/>
            <a:ext cx="8126640" cy="599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Picture 4" descr=""/>
          <p:cNvPicPr/>
          <p:nvPr/>
        </p:nvPicPr>
        <p:blipFill>
          <a:blip r:embed="rId1"/>
          <a:stretch/>
        </p:blipFill>
        <p:spPr>
          <a:xfrm>
            <a:off x="149400" y="759240"/>
            <a:ext cx="876312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4" descr=""/>
          <p:cNvPicPr/>
          <p:nvPr/>
        </p:nvPicPr>
        <p:blipFill>
          <a:blip r:embed="rId1"/>
          <a:stretch/>
        </p:blipFill>
        <p:spPr>
          <a:xfrm>
            <a:off x="484200" y="622800"/>
            <a:ext cx="7875360" cy="383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CustomShape 1"/>
          <p:cNvSpPr/>
          <p:nvPr/>
        </p:nvSpPr>
        <p:spPr>
          <a:xfrm>
            <a:off x="415800" y="235080"/>
            <a:ext cx="469872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Line 2"/>
          <p:cNvSpPr/>
          <p:nvPr/>
        </p:nvSpPr>
        <p:spPr>
          <a:xfrm flipV="1">
            <a:off x="5254560" y="885600"/>
            <a:ext cx="0" cy="28447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067" name="Line 3"/>
          <p:cNvSpPr/>
          <p:nvPr/>
        </p:nvSpPr>
        <p:spPr>
          <a:xfrm flipV="1">
            <a:off x="4644720" y="2771640"/>
            <a:ext cx="4253040" cy="144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068" name="CustomShape 4"/>
          <p:cNvSpPr/>
          <p:nvPr/>
        </p:nvSpPr>
        <p:spPr>
          <a:xfrm>
            <a:off x="5630760" y="1255680"/>
            <a:ext cx="3077640" cy="2373120"/>
          </a:xfrm>
          <a:custGeom>
            <a:avLst/>
            <a:gdLst/>
            <a:ahLst/>
            <a:rect l="0" t="0" r="r" b="b"/>
            <a:pathLst>
              <a:path w="1940" h="1496">
                <a:moveTo>
                  <a:pt x="0" y="105"/>
                </a:moveTo>
                <a:cubicBezTo>
                  <a:pt x="77" y="52"/>
                  <a:pt x="155" y="0"/>
                  <a:pt x="275" y="4"/>
                </a:cubicBezTo>
                <a:cubicBezTo>
                  <a:pt x="395" y="8"/>
                  <a:pt x="591" y="57"/>
                  <a:pt x="723" y="132"/>
                </a:cubicBezTo>
                <a:cubicBezTo>
                  <a:pt x="855" y="207"/>
                  <a:pt x="909" y="252"/>
                  <a:pt x="1070" y="452"/>
                </a:cubicBezTo>
                <a:cubicBezTo>
                  <a:pt x="1231" y="652"/>
                  <a:pt x="1547" y="1165"/>
                  <a:pt x="1692" y="1330"/>
                </a:cubicBezTo>
                <a:cubicBezTo>
                  <a:pt x="1837" y="1495"/>
                  <a:pt x="1888" y="1467"/>
                  <a:pt x="1939" y="1440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Line 5"/>
          <p:cNvSpPr/>
          <p:nvPr/>
        </p:nvSpPr>
        <p:spPr>
          <a:xfrm>
            <a:off x="5616360" y="1117440"/>
            <a:ext cx="14400" cy="16542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sp>
        <p:nvSpPr>
          <p:cNvPr id="1070" name="Line 6"/>
          <p:cNvSpPr/>
          <p:nvPr/>
        </p:nvSpPr>
        <p:spPr>
          <a:xfrm>
            <a:off x="8721720" y="2771640"/>
            <a:ext cx="0" cy="12780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sp>
        <p:nvSpPr>
          <p:cNvPr id="1071" name="CustomShape 7"/>
          <p:cNvSpPr/>
          <p:nvPr/>
        </p:nvSpPr>
        <p:spPr>
          <a:xfrm>
            <a:off x="5616720" y="1098720"/>
            <a:ext cx="3092040" cy="2712600"/>
          </a:xfrm>
          <a:custGeom>
            <a:avLst/>
            <a:gdLst/>
            <a:ahLst/>
            <a:rect l="0" t="0" r="r" b="b"/>
            <a:pathLst>
              <a:path w="1949" h="1710">
                <a:moveTo>
                  <a:pt x="0" y="213"/>
                </a:moveTo>
                <a:cubicBezTo>
                  <a:pt x="63" y="106"/>
                  <a:pt x="127" y="0"/>
                  <a:pt x="247" y="12"/>
                </a:cubicBezTo>
                <a:cubicBezTo>
                  <a:pt x="367" y="24"/>
                  <a:pt x="557" y="175"/>
                  <a:pt x="723" y="286"/>
                </a:cubicBezTo>
                <a:cubicBezTo>
                  <a:pt x="889" y="397"/>
                  <a:pt x="1087" y="466"/>
                  <a:pt x="1244" y="679"/>
                </a:cubicBezTo>
                <a:cubicBezTo>
                  <a:pt x="1401" y="892"/>
                  <a:pt x="1547" y="1423"/>
                  <a:pt x="1664" y="1566"/>
                </a:cubicBezTo>
                <a:cubicBezTo>
                  <a:pt x="1781" y="1709"/>
                  <a:pt x="1864" y="1624"/>
                  <a:pt x="1948" y="1539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8"/>
          <p:cNvSpPr/>
          <p:nvPr/>
        </p:nvSpPr>
        <p:spPr>
          <a:xfrm>
            <a:off x="5502240" y="2717640"/>
            <a:ext cx="4489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1073" name="CustomShape 9"/>
          <p:cNvSpPr/>
          <p:nvPr/>
        </p:nvSpPr>
        <p:spPr>
          <a:xfrm>
            <a:off x="8562960" y="2463840"/>
            <a:ext cx="347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1074" name="CustomShape 10"/>
          <p:cNvSpPr/>
          <p:nvPr/>
        </p:nvSpPr>
        <p:spPr>
          <a:xfrm>
            <a:off x="4987800" y="593640"/>
            <a:ext cx="7110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u(x)</a:t>
            </a:r>
            <a:endParaRPr/>
          </a:p>
        </p:txBody>
      </p:sp>
      <p:sp>
        <p:nvSpPr>
          <p:cNvPr id="1075" name="Line 11"/>
          <p:cNvSpPr/>
          <p:nvPr/>
        </p:nvSpPr>
        <p:spPr>
          <a:xfrm>
            <a:off x="4949640" y="1452240"/>
            <a:ext cx="914400" cy="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sp>
        <p:nvSpPr>
          <p:cNvPr id="1076" name="Line 12"/>
          <p:cNvSpPr/>
          <p:nvPr/>
        </p:nvSpPr>
        <p:spPr>
          <a:xfrm>
            <a:off x="4817880" y="3587400"/>
            <a:ext cx="4006800" cy="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pic>
        <p:nvPicPr>
          <p:cNvPr id="1077" name="Picture 18" descr=""/>
          <p:cNvPicPr/>
          <p:nvPr/>
        </p:nvPicPr>
        <p:blipFill>
          <a:blip r:embed="rId1"/>
          <a:stretch/>
        </p:blipFill>
        <p:spPr>
          <a:xfrm>
            <a:off x="4915080" y="1222200"/>
            <a:ext cx="283680" cy="180720"/>
          </a:xfrm>
          <a:prstGeom prst="rect">
            <a:avLst/>
          </a:prstGeom>
          <a:ln w="9360">
            <a:noFill/>
          </a:ln>
        </p:spPr>
      </p:pic>
      <p:pic>
        <p:nvPicPr>
          <p:cNvPr id="1078" name="Picture 19" descr=""/>
          <p:cNvPicPr/>
          <p:nvPr/>
        </p:nvPicPr>
        <p:blipFill>
          <a:blip r:embed="rId2"/>
          <a:stretch/>
        </p:blipFill>
        <p:spPr>
          <a:xfrm>
            <a:off x="4916520" y="3370320"/>
            <a:ext cx="283680" cy="180720"/>
          </a:xfrm>
          <a:prstGeom prst="rect">
            <a:avLst/>
          </a:prstGeom>
          <a:ln w="9360">
            <a:noFill/>
          </a:ln>
        </p:spPr>
      </p:pic>
      <p:sp>
        <p:nvSpPr>
          <p:cNvPr id="1079" name="CustomShape 13"/>
          <p:cNvSpPr/>
          <p:nvPr/>
        </p:nvSpPr>
        <p:spPr>
          <a:xfrm>
            <a:off x="313920" y="409320"/>
            <a:ext cx="4503240" cy="82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Introduction to variational methods</a:t>
            </a:r>
            <a:endParaRPr/>
          </a:p>
        </p:txBody>
      </p:sp>
      <p:pic>
        <p:nvPicPr>
          <p:cNvPr id="1080" name="Picture 20" descr=""/>
          <p:cNvPicPr/>
          <p:nvPr/>
        </p:nvPicPr>
        <p:blipFill>
          <a:blip r:embed="rId3"/>
          <a:stretch/>
        </p:blipFill>
        <p:spPr>
          <a:xfrm>
            <a:off x="494640" y="3952800"/>
            <a:ext cx="8127000" cy="22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Line 1"/>
          <p:cNvSpPr/>
          <p:nvPr/>
        </p:nvSpPr>
        <p:spPr>
          <a:xfrm flipV="1">
            <a:off x="5254560" y="885600"/>
            <a:ext cx="0" cy="28447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082" name="Line 2"/>
          <p:cNvSpPr/>
          <p:nvPr/>
        </p:nvSpPr>
        <p:spPr>
          <a:xfrm flipV="1">
            <a:off x="4644720" y="2771640"/>
            <a:ext cx="4253040" cy="144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083" name="CustomShape 3"/>
          <p:cNvSpPr/>
          <p:nvPr/>
        </p:nvSpPr>
        <p:spPr>
          <a:xfrm>
            <a:off x="5630760" y="1255680"/>
            <a:ext cx="3077640" cy="2373120"/>
          </a:xfrm>
          <a:custGeom>
            <a:avLst/>
            <a:gdLst/>
            <a:ahLst/>
            <a:rect l="0" t="0" r="r" b="b"/>
            <a:pathLst>
              <a:path w="1940" h="1496">
                <a:moveTo>
                  <a:pt x="0" y="105"/>
                </a:moveTo>
                <a:cubicBezTo>
                  <a:pt x="77" y="52"/>
                  <a:pt x="155" y="0"/>
                  <a:pt x="275" y="4"/>
                </a:cubicBezTo>
                <a:cubicBezTo>
                  <a:pt x="395" y="8"/>
                  <a:pt x="591" y="57"/>
                  <a:pt x="723" y="132"/>
                </a:cubicBezTo>
                <a:cubicBezTo>
                  <a:pt x="855" y="207"/>
                  <a:pt x="909" y="252"/>
                  <a:pt x="1070" y="452"/>
                </a:cubicBezTo>
                <a:cubicBezTo>
                  <a:pt x="1231" y="652"/>
                  <a:pt x="1547" y="1165"/>
                  <a:pt x="1692" y="1330"/>
                </a:cubicBezTo>
                <a:cubicBezTo>
                  <a:pt x="1837" y="1495"/>
                  <a:pt x="1888" y="1467"/>
                  <a:pt x="1939" y="1440"/>
                </a:cubicBez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Line 4"/>
          <p:cNvSpPr/>
          <p:nvPr/>
        </p:nvSpPr>
        <p:spPr>
          <a:xfrm>
            <a:off x="5616360" y="1117440"/>
            <a:ext cx="14400" cy="16542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sp>
        <p:nvSpPr>
          <p:cNvPr id="1085" name="Line 5"/>
          <p:cNvSpPr/>
          <p:nvPr/>
        </p:nvSpPr>
        <p:spPr>
          <a:xfrm>
            <a:off x="8721720" y="2771640"/>
            <a:ext cx="0" cy="12780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sp>
        <p:nvSpPr>
          <p:cNvPr id="1086" name="CustomShape 6"/>
          <p:cNvSpPr/>
          <p:nvPr/>
        </p:nvSpPr>
        <p:spPr>
          <a:xfrm>
            <a:off x="5616720" y="1098720"/>
            <a:ext cx="3092040" cy="2712600"/>
          </a:xfrm>
          <a:custGeom>
            <a:avLst/>
            <a:gdLst/>
            <a:ahLst/>
            <a:rect l="0" t="0" r="r" b="b"/>
            <a:pathLst>
              <a:path w="1949" h="1710">
                <a:moveTo>
                  <a:pt x="0" y="213"/>
                </a:moveTo>
                <a:cubicBezTo>
                  <a:pt x="63" y="106"/>
                  <a:pt x="127" y="0"/>
                  <a:pt x="247" y="12"/>
                </a:cubicBezTo>
                <a:cubicBezTo>
                  <a:pt x="367" y="24"/>
                  <a:pt x="557" y="175"/>
                  <a:pt x="723" y="286"/>
                </a:cubicBezTo>
                <a:cubicBezTo>
                  <a:pt x="889" y="397"/>
                  <a:pt x="1087" y="466"/>
                  <a:pt x="1244" y="679"/>
                </a:cubicBezTo>
                <a:cubicBezTo>
                  <a:pt x="1401" y="892"/>
                  <a:pt x="1547" y="1423"/>
                  <a:pt x="1664" y="1566"/>
                </a:cubicBezTo>
                <a:cubicBezTo>
                  <a:pt x="1781" y="1709"/>
                  <a:pt x="1864" y="1624"/>
                  <a:pt x="1948" y="1539"/>
                </a:cubicBezTo>
              </a:path>
            </a:pathLst>
          </a:custGeom>
          <a:noFill/>
          <a:ln w="3816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7"/>
          <p:cNvSpPr/>
          <p:nvPr/>
        </p:nvSpPr>
        <p:spPr>
          <a:xfrm>
            <a:off x="5502240" y="2717640"/>
            <a:ext cx="4489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a</a:t>
            </a:r>
            <a:endParaRPr/>
          </a:p>
        </p:txBody>
      </p:sp>
      <p:sp>
        <p:nvSpPr>
          <p:cNvPr id="1088" name="CustomShape 8"/>
          <p:cNvSpPr/>
          <p:nvPr/>
        </p:nvSpPr>
        <p:spPr>
          <a:xfrm>
            <a:off x="8562960" y="2463840"/>
            <a:ext cx="3474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b</a:t>
            </a:r>
            <a:endParaRPr/>
          </a:p>
        </p:txBody>
      </p:sp>
      <p:sp>
        <p:nvSpPr>
          <p:cNvPr id="1089" name="CustomShape 9"/>
          <p:cNvSpPr/>
          <p:nvPr/>
        </p:nvSpPr>
        <p:spPr>
          <a:xfrm>
            <a:off x="4987800" y="593640"/>
            <a:ext cx="71100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u(x)</a:t>
            </a:r>
            <a:endParaRPr/>
          </a:p>
        </p:txBody>
      </p:sp>
      <p:sp>
        <p:nvSpPr>
          <p:cNvPr id="1090" name="Line 10"/>
          <p:cNvSpPr/>
          <p:nvPr/>
        </p:nvSpPr>
        <p:spPr>
          <a:xfrm>
            <a:off x="4949640" y="1452240"/>
            <a:ext cx="914400" cy="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sp>
        <p:nvSpPr>
          <p:cNvPr id="1091" name="Line 11"/>
          <p:cNvSpPr/>
          <p:nvPr/>
        </p:nvSpPr>
        <p:spPr>
          <a:xfrm>
            <a:off x="4817880" y="3587400"/>
            <a:ext cx="4006800" cy="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500000" sp="400000"/>
            </a:custDash>
            <a:round/>
          </a:ln>
        </p:spPr>
      </p:sp>
      <p:pic>
        <p:nvPicPr>
          <p:cNvPr id="1092" name="Picture 17" descr=""/>
          <p:cNvPicPr/>
          <p:nvPr/>
        </p:nvPicPr>
        <p:blipFill>
          <a:blip r:embed="rId1"/>
          <a:stretch/>
        </p:blipFill>
        <p:spPr>
          <a:xfrm>
            <a:off x="4915080" y="1222200"/>
            <a:ext cx="283680" cy="180720"/>
          </a:xfrm>
          <a:prstGeom prst="rect">
            <a:avLst/>
          </a:prstGeom>
          <a:ln w="9360">
            <a:noFill/>
          </a:ln>
        </p:spPr>
      </p:pic>
      <p:pic>
        <p:nvPicPr>
          <p:cNvPr id="1093" name="Picture 18" descr=""/>
          <p:cNvPicPr/>
          <p:nvPr/>
        </p:nvPicPr>
        <p:blipFill>
          <a:blip r:embed="rId2"/>
          <a:stretch/>
        </p:blipFill>
        <p:spPr>
          <a:xfrm>
            <a:off x="4916520" y="3370320"/>
            <a:ext cx="283680" cy="180720"/>
          </a:xfrm>
          <a:prstGeom prst="rect">
            <a:avLst/>
          </a:prstGeom>
          <a:ln w="9360">
            <a:noFill/>
          </a:ln>
        </p:spPr>
      </p:pic>
      <p:sp>
        <p:nvSpPr>
          <p:cNvPr id="1094" name="CustomShape 12"/>
          <p:cNvSpPr/>
          <p:nvPr/>
        </p:nvSpPr>
        <p:spPr>
          <a:xfrm>
            <a:off x="5646600" y="2549520"/>
            <a:ext cx="3076200" cy="552240"/>
          </a:xfrm>
          <a:custGeom>
            <a:avLst/>
            <a:gdLst/>
            <a:ahLst/>
            <a:rect l="0" t="0" r="r" b="b"/>
            <a:pathLst>
              <a:path w="1939" h="349">
                <a:moveTo>
                  <a:pt x="0" y="149"/>
                </a:moveTo>
                <a:cubicBezTo>
                  <a:pt x="115" y="111"/>
                  <a:pt x="230" y="73"/>
                  <a:pt x="338" y="85"/>
                </a:cubicBezTo>
                <a:cubicBezTo>
                  <a:pt x="446" y="97"/>
                  <a:pt x="523" y="200"/>
                  <a:pt x="649" y="223"/>
                </a:cubicBezTo>
                <a:cubicBezTo>
                  <a:pt x="775" y="246"/>
                  <a:pt x="972" y="258"/>
                  <a:pt x="1097" y="223"/>
                </a:cubicBezTo>
                <a:cubicBezTo>
                  <a:pt x="1222" y="188"/>
                  <a:pt x="1290" y="0"/>
                  <a:pt x="1398" y="12"/>
                </a:cubicBezTo>
                <a:cubicBezTo>
                  <a:pt x="1506" y="24"/>
                  <a:pt x="1656" y="244"/>
                  <a:pt x="1746" y="296"/>
                </a:cubicBezTo>
                <a:cubicBezTo>
                  <a:pt x="1836" y="348"/>
                  <a:pt x="1887" y="335"/>
                  <a:pt x="1938" y="323"/>
                </a:cubicBezTo>
              </a:path>
            </a:pathLst>
          </a:cu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13"/>
          <p:cNvSpPr/>
          <p:nvPr/>
        </p:nvSpPr>
        <p:spPr>
          <a:xfrm>
            <a:off x="6894360" y="1089000"/>
            <a:ext cx="53604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u(x)</a:t>
            </a:r>
            <a:endParaRPr/>
          </a:p>
        </p:txBody>
      </p:sp>
      <p:sp>
        <p:nvSpPr>
          <p:cNvPr id="1096" name="Line 14"/>
          <p:cNvSpPr/>
          <p:nvPr/>
        </p:nvSpPr>
        <p:spPr>
          <a:xfrm flipH="1">
            <a:off x="7024680" y="1436400"/>
            <a:ext cx="115560" cy="1303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097" name="CustomShape 15"/>
          <p:cNvSpPr/>
          <p:nvPr/>
        </p:nvSpPr>
        <p:spPr>
          <a:xfrm>
            <a:off x="7794720" y="1611360"/>
            <a:ext cx="60912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y(x)</a:t>
            </a:r>
            <a:endParaRPr/>
          </a:p>
        </p:txBody>
      </p:sp>
      <p:sp>
        <p:nvSpPr>
          <p:cNvPr id="1098" name="Line 16"/>
          <p:cNvSpPr/>
          <p:nvPr/>
        </p:nvSpPr>
        <p:spPr>
          <a:xfrm flipH="1">
            <a:off x="7692840" y="1973160"/>
            <a:ext cx="231840" cy="2476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099" name="CustomShape 17"/>
          <p:cNvSpPr/>
          <p:nvPr/>
        </p:nvSpPr>
        <p:spPr>
          <a:xfrm>
            <a:off x="6168960" y="3135240"/>
            <a:ext cx="840960" cy="33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Symbol"/>
              </a:rPr>
              <a:t>h (</a:t>
            </a:r>
            <a:r>
              <a:rPr lang="en-US" sz="1600" strike="noStrike">
                <a:solidFill>
                  <a:srgbClr val="000000"/>
                </a:solidFill>
                <a:latin typeface="Arial"/>
              </a:rPr>
              <a:t>x</a:t>
            </a:r>
            <a:r>
              <a:rPr lang="en-US" sz="1600" strike="noStrike">
                <a:solidFill>
                  <a:srgbClr val="000000"/>
                </a:solidFill>
                <a:latin typeface="Symbol"/>
              </a:rPr>
              <a:t>)</a:t>
            </a:r>
            <a:endParaRPr/>
          </a:p>
        </p:txBody>
      </p:sp>
      <p:sp>
        <p:nvSpPr>
          <p:cNvPr id="1100" name="Line 18"/>
          <p:cNvSpPr/>
          <p:nvPr/>
        </p:nvSpPr>
        <p:spPr>
          <a:xfrm flipV="1">
            <a:off x="6400800" y="2903400"/>
            <a:ext cx="231480" cy="2602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</p:sp>
      <p:sp>
        <p:nvSpPr>
          <p:cNvPr id="1101" name="CustomShape 19"/>
          <p:cNvSpPr/>
          <p:nvPr/>
        </p:nvSpPr>
        <p:spPr>
          <a:xfrm>
            <a:off x="5559480" y="276120"/>
            <a:ext cx="3338280" cy="106380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Perturbations that honour the end conditions of the essential boundary conditions are called admissible perturbations.</a:t>
            </a:r>
            <a:endParaRPr/>
          </a:p>
        </p:txBody>
      </p:sp>
      <p:pic>
        <p:nvPicPr>
          <p:cNvPr id="1102" name="Picture 27" descr=""/>
          <p:cNvPicPr/>
          <p:nvPr/>
        </p:nvPicPr>
        <p:blipFill>
          <a:blip r:embed="rId3"/>
          <a:stretch/>
        </p:blipFill>
        <p:spPr>
          <a:xfrm>
            <a:off x="164160" y="450360"/>
            <a:ext cx="8126280" cy="53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Picture 13" descr=""/>
          <p:cNvPicPr/>
          <p:nvPr/>
        </p:nvPicPr>
        <p:blipFill>
          <a:blip r:embed="rId1"/>
          <a:stretch/>
        </p:blipFill>
        <p:spPr>
          <a:xfrm>
            <a:off x="511200" y="258840"/>
            <a:ext cx="6297120" cy="5457600"/>
          </a:xfrm>
          <a:prstGeom prst="rect">
            <a:avLst/>
          </a:prstGeom>
          <a:ln w="9360">
            <a:noFill/>
          </a:ln>
        </p:spPr>
      </p:pic>
      <p:sp>
        <p:nvSpPr>
          <p:cNvPr id="1104" name="CustomShape 1"/>
          <p:cNvSpPr/>
          <p:nvPr/>
        </p:nvSpPr>
        <p:spPr>
          <a:xfrm>
            <a:off x="5530680" y="1335240"/>
            <a:ext cx="3149280" cy="333720"/>
          </a:xfrm>
          <a:prstGeom prst="rect">
            <a:avLst/>
          </a:prstGeom>
          <a:solidFill>
            <a:srgbClr val="ffff00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Euler equation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Picture 6" descr=""/>
          <p:cNvPicPr/>
          <p:nvPr/>
        </p:nvPicPr>
        <p:blipFill>
          <a:blip r:embed="rId1"/>
          <a:stretch/>
        </p:blipFill>
        <p:spPr>
          <a:xfrm>
            <a:off x="177480" y="500040"/>
            <a:ext cx="8761320" cy="624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Picture 3" descr=""/>
          <p:cNvPicPr/>
          <p:nvPr/>
        </p:nvPicPr>
        <p:blipFill>
          <a:blip r:embed="rId1"/>
          <a:stretch/>
        </p:blipFill>
        <p:spPr>
          <a:xfrm>
            <a:off x="475560" y="813960"/>
            <a:ext cx="761976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Picture 5" descr=""/>
          <p:cNvPicPr/>
          <p:nvPr/>
        </p:nvPicPr>
        <p:blipFill>
          <a:blip r:embed="rId1"/>
          <a:stretch/>
        </p:blipFill>
        <p:spPr>
          <a:xfrm>
            <a:off x="217080" y="500040"/>
            <a:ext cx="8761680" cy="606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