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ags/tag1.xml" ContentType="application/vnd.openxmlformats-officedocument.presentationml.tags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2"/>
  </p:notesMasterIdLst>
  <p:sldIdLst>
    <p:sldId id="261" r:id="rId2"/>
    <p:sldId id="263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292AF-EC02-4E46-9160-15346AD091BD}" v="2" dt="2020-09-20T10:51:13.835"/>
    <p1510:client id="{4C33C534-2302-457E-96B4-AFA2CAA9CF02}" v="306" dt="2020-09-20T11:33:33.862"/>
    <p1510:client id="{AD2F5493-3060-4248-BBFF-350150E1C92B}" v="38" dt="2020-09-20T10:59:37.675"/>
    <p1510:client id="{B1C612D0-3B10-4BD7-A80D-4625993D8FDA}" v="2" dt="2020-09-20T10:54:33.384"/>
    <p1510:client id="{D0AB4065-5E90-4B48-9B3A-F8967CF77548}" v="17" dt="2020-09-20T11:44:22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E1E1D-2163-4216-BF79-8F261C79EF7E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35F3-2D9B-4E18-872F-BEF6FB30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8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9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6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latin typeface="Arial Black"/>
              </a:rPr>
              <a:t>Students Performance  In Exams</a:t>
            </a:r>
          </a:p>
        </p:txBody>
      </p:sp>
      <p:pic>
        <p:nvPicPr>
          <p:cNvPr id="4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7CC3BFF-6595-44E1-92DA-BE396CCF0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03" r="27464" b="-1"/>
          <a:stretch/>
        </p:blipFill>
        <p:spPr>
          <a:xfrm>
            <a:off x="1068676" y="2492376"/>
            <a:ext cx="2407334" cy="35633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971676" y="2494450"/>
            <a:ext cx="4103647" cy="356315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1800" b="1"/>
          </a:p>
          <a:p>
            <a:pPr>
              <a:buFont typeface="Wingdings" pitchFamily="2" charset="2"/>
              <a:buChar char="v"/>
            </a:pPr>
            <a:endParaRPr lang="en-US" sz="1800" b="1"/>
          </a:p>
          <a:p>
            <a:pPr>
              <a:buFont typeface="Wingdings" pitchFamily="2" charset="2"/>
              <a:buChar char="v"/>
            </a:pPr>
            <a:r>
              <a:rPr lang="en-US" sz="1800" b="1" dirty="0"/>
              <a:t>Using Machine Learning Algorithm</a:t>
            </a:r>
            <a:endParaRPr lang="en-US" sz="1800" b="1" dirty="0">
              <a:cs typeface="Calibri" panose="020F0502020204030204"/>
            </a:endParaRPr>
          </a:p>
          <a:p>
            <a:pPr>
              <a:buFont typeface="Wingdings" pitchFamily="2" charset="2"/>
              <a:buChar char="v"/>
            </a:pPr>
            <a:r>
              <a:rPr lang="en-US" sz="1800" b="1" dirty="0"/>
              <a:t>(By means of classification algorithms)</a:t>
            </a:r>
            <a:endParaRPr lang="en-US" sz="1800" b="1" dirty="0">
              <a:cs typeface="Calibri" panose="020F0502020204030204"/>
            </a:endParaRPr>
          </a:p>
          <a:p>
            <a:pPr marL="342900" lvl="8" indent="-342900">
              <a:buFont typeface="Wingdings" pitchFamily="2" charset="2"/>
              <a:buChar char="v"/>
            </a:pPr>
            <a:endParaRPr lang="en-US" b="1">
              <a:cs typeface="Calibri" panose="020F0502020204030204"/>
            </a:endParaRPr>
          </a:p>
          <a:p>
            <a:pPr marL="342900" lvl="8" indent="-342900">
              <a:buFont typeface="Wingdings" pitchFamily="2" charset="2"/>
              <a:buChar char="v"/>
            </a:pPr>
            <a:endParaRPr lang="en-US" b="1">
              <a:cs typeface="Calibri" panose="020F0502020204030204"/>
            </a:endParaRPr>
          </a:p>
          <a:p>
            <a:pPr marL="0" lvl="8" indent="0">
              <a:buNone/>
            </a:pPr>
            <a:r>
              <a:rPr lang="en-US" b="1">
                <a:cs typeface="Calibri" panose="020F0502020204030204"/>
              </a:rPr>
              <a:t>            </a:t>
            </a:r>
          </a:p>
          <a:p>
            <a:pPr marL="0" lvl="8" indent="0">
              <a:buNone/>
            </a:pPr>
            <a:endParaRPr lang="en-US" b="1">
              <a:cs typeface="Calibri" panose="020F0502020204030204"/>
            </a:endParaRPr>
          </a:p>
          <a:p>
            <a:pPr marL="0" lvl="8" indent="0">
              <a:buNone/>
            </a:pPr>
            <a:r>
              <a:rPr lang="en-US" b="1" dirty="0">
                <a:cs typeface="Calibri" panose="020F0502020204030204"/>
              </a:rPr>
              <a:t>                -Developed by:</a:t>
            </a:r>
            <a:endParaRPr lang="en-US" dirty="0">
              <a:cs typeface="Calibri"/>
            </a:endParaRPr>
          </a:p>
          <a:p>
            <a:pPr marL="0" lvl="8" indent="0">
              <a:buNone/>
            </a:pPr>
            <a:r>
              <a:rPr lang="en-US" b="1">
                <a:cs typeface="Calibri"/>
              </a:rPr>
              <a:t>                        </a:t>
            </a:r>
            <a:r>
              <a:rPr lang="en-US" b="1" i="1">
                <a:cs typeface="Calibri"/>
              </a:rPr>
              <a:t>  Kola venkata rohith</a:t>
            </a:r>
          </a:p>
        </p:txBody>
      </p:sp>
    </p:spTree>
  </p:cSld>
  <p:clrMapOvr>
    <a:masterClrMapping/>
  </p:clrMapOvr>
  <p:transition advTm="5920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04614" y="2355786"/>
            <a:ext cx="3739311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69859" y="2723322"/>
            <a:ext cx="2632766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07336" y="1654168"/>
            <a:ext cx="616870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8390" y="1311136"/>
            <a:ext cx="515815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8390" y="1126737"/>
            <a:ext cx="2604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2" descr="A close up of a card&#10;&#10;Description automatically generated">
            <a:extLst>
              <a:ext uri="{FF2B5EF4-FFF2-40B4-BE49-F238E27FC236}">
                <a16:creationId xmlns:a16="http://schemas.microsoft.com/office/drawing/2014/main" id="{49CDD586-919A-4623-925D-BC068949A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5" r="12283" b="1"/>
          <a:stretch/>
        </p:blipFill>
        <p:spPr>
          <a:xfrm>
            <a:off x="598098" y="1015183"/>
            <a:ext cx="8085799" cy="4977577"/>
          </a:xfrm>
          <a:prstGeom prst="rect">
            <a:avLst/>
          </a:prstGeom>
        </p:spPr>
      </p:pic>
    </p:spTree>
  </p:cSld>
  <p:clrMapOvr>
    <a:masterClrMapping/>
  </p:clrMapOvr>
  <p:transition advTm="3450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31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 </a:t>
            </a:r>
          </a:p>
        </p:txBody>
      </p:sp>
      <p:pic>
        <p:nvPicPr>
          <p:cNvPr id="25" name="Graphic 16" descr="Computer">
            <a:extLst>
              <a:ext uri="{FF2B5EF4-FFF2-40B4-BE49-F238E27FC236}">
                <a16:creationId xmlns:a16="http://schemas.microsoft.com/office/drawing/2014/main" id="{3837DC2F-5797-45AF-B411-7B9AA35A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676" y="3070395"/>
            <a:ext cx="2407334" cy="2407334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idx="1"/>
          </p:nvPr>
        </p:nvSpPr>
        <p:spPr>
          <a:xfrm>
            <a:off x="3971676" y="2494450"/>
            <a:ext cx="4103647" cy="383580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sz="1500" b="1" dirty="0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 sz="1500" b="1" dirty="0"/>
              <a:t>Machine Learning is the science of getting computers to learn and  act like humans do, and improve their learning over time in autonomous fashion. </a:t>
            </a:r>
            <a:endParaRPr lang="en-US" sz="1500" b="1" dirty="0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 sz="1500" b="1" dirty="0"/>
              <a:t>By feeding them data and information in the form of observations and real-world interactions.</a:t>
            </a:r>
            <a:endParaRPr lang="en-US" sz="1500" b="1" i="1">
              <a:latin typeface="+mj-lt"/>
              <a:cs typeface="Calibri Light"/>
            </a:endParaRPr>
          </a:p>
          <a:p>
            <a:pPr>
              <a:buFont typeface="Wingdings" pitchFamily="2" charset="2"/>
              <a:buChar char="v"/>
            </a:pPr>
            <a:r>
              <a:rPr lang="en-US" sz="1500" b="1">
                <a:latin typeface="+mj-lt"/>
              </a:rPr>
              <a:t>To understand the influence</a:t>
            </a:r>
            <a:r>
              <a:rPr lang="en-US" sz="1500" b="1" dirty="0">
                <a:latin typeface="+mj-lt"/>
              </a:rPr>
              <a:t> of various factors like economic, personal and social on the students performance.</a:t>
            </a:r>
            <a:endParaRPr lang="en-US" sz="1500" b="1" i="1">
              <a:latin typeface="+mj-lt"/>
              <a:cs typeface="Calibri Light"/>
            </a:endParaRPr>
          </a:p>
          <a:p>
            <a:pPr>
              <a:buFont typeface="Wingdings" pitchFamily="2" charset="2"/>
              <a:buChar char="v"/>
            </a:pPr>
            <a:r>
              <a:rPr lang="en-US" sz="1500" b="1" dirty="0">
                <a:latin typeface="+mj-lt"/>
              </a:rPr>
              <a:t>Every educational system consists of an examination system through which the qualities and abilities of the students are assessed by giving them grades and </a:t>
            </a:r>
            <a:r>
              <a:rPr lang="en-US" sz="1500" b="1" dirty="0" err="1">
                <a:latin typeface="+mj-lt"/>
              </a:rPr>
              <a:t>positons</a:t>
            </a:r>
            <a:r>
              <a:rPr lang="en-US" sz="1500" b="1" dirty="0">
                <a:latin typeface="+mj-lt"/>
              </a:rPr>
              <a:t>.</a:t>
            </a:r>
            <a:endParaRPr lang="en-US" sz="1500" b="1">
              <a:latin typeface="+mj-lt"/>
              <a:cs typeface="Calibri Light"/>
            </a:endParaRPr>
          </a:p>
        </p:txBody>
      </p:sp>
    </p:spTree>
  </p:cSld>
  <p:clrMapOvr>
    <a:masterClrMapping/>
  </p:clrMapOvr>
  <p:transition advTm="3690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b="1" dirty="0"/>
              <a:t>There are many risks related to students performance in exams such inappropriate structure of subjective marks and</a:t>
            </a:r>
            <a:endParaRPr lang="en-US" sz="1600" b="1" dirty="0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/>
              <a:t>individual difference in evaluating the answers, dishonest invigilating staff, wrong marking of scripts </a:t>
            </a:r>
            <a:r>
              <a:rPr lang="en-US" sz="1600" b="1" dirty="0" err="1"/>
              <a:t>etc</a:t>
            </a:r>
            <a:endParaRPr lang="en-US" sz="1600" b="1" dirty="0" err="1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/>
              <a:t>Those main factors which affect student ‘s performance in examination mostly prior to fail.</a:t>
            </a:r>
            <a:endParaRPr lang="en-US" sz="1600" b="1" dirty="0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/>
              <a:t>Example- the loan debt of the students has been increased due to the failure of many students in getting graduated on </a:t>
            </a:r>
            <a:r>
              <a:rPr lang="en-US" sz="1600" b="1" dirty="0" err="1"/>
              <a:t>time,Failing</a:t>
            </a:r>
            <a:r>
              <a:rPr lang="en-US" sz="1600" b="1" dirty="0"/>
              <a:t> of graduating on time costs the government extra expenses.</a:t>
            </a:r>
            <a:endParaRPr lang="en-US" sz="1600" b="1" dirty="0">
              <a:cs typeface="Calibri"/>
            </a:endParaRPr>
          </a:p>
          <a:p>
            <a:pPr>
              <a:buNone/>
            </a:pPr>
            <a:r>
              <a:rPr lang="en-US" sz="1600" b="1"/>
              <a:t>	To avoid these expenses, the government has to ensure that the student graduate on time</a:t>
            </a:r>
            <a:endParaRPr lang="en-US" sz="1600" b="1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/>
              <a:t>Machine Learning is used to predict performance of students and identifying at </a:t>
            </a:r>
            <a:r>
              <a:rPr lang="en-US" sz="1600" b="1" dirty="0" err="1"/>
              <a:t>riskk</a:t>
            </a:r>
            <a:r>
              <a:rPr lang="en-US" sz="1600" b="1" dirty="0"/>
              <a:t>.</a:t>
            </a:r>
            <a:endParaRPr lang="en-US" sz="1600" dirty="0">
              <a:cs typeface="Calibri"/>
            </a:endParaRPr>
          </a:p>
        </p:txBody>
      </p:sp>
    </p:spTree>
  </p:cSld>
  <p:clrMapOvr>
    <a:masterClrMapping/>
  </p:clrMapOvr>
  <p:transition advTm="1771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Purpose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b="1"/>
              <a:t>To know about the following things each variable  is picked such as Parent level of education, race ,lunch,test preparation course etc and has been analysed how they affect the scores.</a:t>
            </a:r>
          </a:p>
          <a:p>
            <a:pPr>
              <a:buFont typeface="Wingdings" pitchFamily="2" charset="2"/>
              <a:buChar char="v"/>
            </a:pPr>
            <a:r>
              <a:rPr lang="en-US" sz="1800" b="1"/>
              <a:t> To improve the students performance in each test </a:t>
            </a:r>
          </a:p>
          <a:p>
            <a:pPr>
              <a:buFont typeface="Wingdings" pitchFamily="2" charset="2"/>
              <a:buChar char="v"/>
            </a:pPr>
            <a:r>
              <a:rPr lang="en-US" sz="1800" b="1"/>
              <a:t>To know the major factors influencing the test scores </a:t>
            </a:r>
          </a:p>
          <a:p>
            <a:pPr>
              <a:buFont typeface="Wingdings" pitchFamily="2" charset="2"/>
              <a:buChar char="v"/>
            </a:pPr>
            <a:r>
              <a:rPr lang="en-US" sz="1800" b="1"/>
              <a:t>Effectiveness of test preparation course</a:t>
            </a:r>
          </a:p>
          <a:p>
            <a:pPr>
              <a:buFont typeface="Wingdings" pitchFamily="2" charset="2"/>
              <a:buChar char="v"/>
            </a:pPr>
            <a:r>
              <a:rPr lang="en-US" sz="1800" b="1"/>
              <a:t>Other inferences</a:t>
            </a:r>
          </a:p>
          <a:p>
            <a:pPr>
              <a:buFont typeface="Wingdings" pitchFamily="2" charset="2"/>
              <a:buChar char="v"/>
            </a:pPr>
            <a:r>
              <a:rPr lang="en-US" sz="1800" b="1"/>
              <a:t>After all ,visualization is the best way to understand from</a:t>
            </a:r>
          </a:p>
          <a:p>
            <a:pPr>
              <a:buNone/>
            </a:pPr>
            <a:r>
              <a:rPr lang="en-US" sz="1800" b="1"/>
              <a:t>      multiple machine learning algorithms and withdrawing</a:t>
            </a:r>
          </a:p>
          <a:p>
            <a:pPr>
              <a:buNone/>
            </a:pPr>
            <a:r>
              <a:rPr lang="en-US" sz="1800" b="1"/>
              <a:t>      the conclusions.</a:t>
            </a:r>
          </a:p>
          <a:p>
            <a:pPr>
              <a:buFont typeface="Wingdings" pitchFamily="2" charset="2"/>
              <a:buChar char="v"/>
            </a:pPr>
            <a:endParaRPr lang="en-US" sz="1800"/>
          </a:p>
        </p:txBody>
      </p:sp>
    </p:spTree>
  </p:cSld>
  <p:clrMapOvr>
    <a:masterClrMapping/>
  </p:clrMapOvr>
  <p:transition advTm="1631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br>
              <a:rPr lang="en-US" sz="2700">
                <a:solidFill>
                  <a:srgbClr val="FFFFFF"/>
                </a:solidFill>
              </a:rPr>
            </a:br>
            <a:br>
              <a:rPr lang="en-US" sz="2700">
                <a:solidFill>
                  <a:srgbClr val="FFFFFF"/>
                </a:solidFill>
              </a:rPr>
            </a:br>
            <a:endParaRPr lang="en-US" sz="270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100">
              <a:cs typeface="Calibri"/>
            </a:endParaRPr>
          </a:p>
          <a:p>
            <a:endParaRPr lang="en-US" sz="2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6E189-5205-46C2-8561-8256A7DDB73E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6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64820E8-0E36-4838-A768-FB7C1397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81" y="2382036"/>
            <a:ext cx="7210335" cy="3960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67AECE-DFA8-4F8B-AEB7-0552645FC585}"/>
              </a:ext>
            </a:extLst>
          </p:cNvPr>
          <p:cNvSpPr txBox="1"/>
          <p:nvPr/>
        </p:nvSpPr>
        <p:spPr>
          <a:xfrm>
            <a:off x="1078248" y="102581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Calibri"/>
              </a:rPr>
              <a:t>Block diagram</a:t>
            </a:r>
          </a:p>
        </p:txBody>
      </p:sp>
    </p:spTree>
  </p:cSld>
  <p:clrMapOvr>
    <a:masterClrMapping/>
  </p:clrMapOvr>
  <p:transition advTm="1461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6CCB34B-F23E-409E-BCF2-F7597AFE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2B09CB55-601F-455B-92EA-46DED0B42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611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5BA15F-EF2E-4737-B739-20BF809C2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125" y="2606040"/>
            <a:ext cx="181579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1239BB3-F319-4FAF-BE91-7A24F34F7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C329D5B2-9B8F-486A-A083-772C6977F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9CD9761A-2286-42C5-B60B-ADA81F9CB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1DBF2BCA-F23E-4E20-9013-50F7B1A2F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836DB34-8303-420B-9445-6BCACF545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FBE0EBB4-E98C-45D6-B475-FDAC236CD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AC1E18F-BED0-42C2-A2E2-DCA33DBD0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1C8657BB-701F-4347-8B3D-9AAE9983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A47BE690-901C-4E6A-96A2-6AEF57DEC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A5F9E741-E244-4AFC-BBB1-47FE0ABF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F64FE49B-3CA0-4633-BE1C-5717BF8C9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A72945EE-335E-40C6-AC98-329BFE87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E5379202-4AF0-4C1D-B7CF-59775BBE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3B4F0429-B1BF-4C23-BC07-6384B38C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6E9CA76D-C753-4262-9C5D-2F27DFF6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A80DFA43-6ECB-4979-B41D-842AE3D3A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BB792A8B-6948-437E-AA97-534CEEB51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CD5217E2-11E7-4487-B5B5-F43DCB443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0B5D04ED-1D58-46AE-A645-3194A7C0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9FBE654F-3130-470C-BE21-10761BDC0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blockdiag.png"/>
          <p:cNvPicPr>
            <a:picLocks noChangeAspect="1"/>
          </p:cNvPicPr>
          <p:nvPr/>
        </p:nvPicPr>
        <p:blipFill rotWithShape="1">
          <a:blip r:embed="rId3"/>
          <a:srcRect r="2" b="17446"/>
          <a:stretch/>
        </p:blipFill>
        <p:spPr>
          <a:xfrm>
            <a:off x="450964" y="367418"/>
            <a:ext cx="8321041" cy="58390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78D011F-6E1D-4D08-9C1C-FCA4F902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Tm="1391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79" y="695530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Flow Chart</a:t>
            </a:r>
          </a:p>
        </p:txBody>
      </p:sp>
      <p:pic>
        <p:nvPicPr>
          <p:cNvPr id="5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BE9826D-6D88-4031-9F16-EBC3C6FCD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4512" y="2343629"/>
            <a:ext cx="6804369" cy="4091484"/>
          </a:xfrm>
        </p:spPr>
      </p:pic>
    </p:spTree>
  </p:cSld>
  <p:clrMapOvr>
    <a:masterClrMapping/>
  </p:clrMapOvr>
  <p:transition advTm="2120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Advantages and  Disadvantages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94259" y="2825996"/>
            <a:ext cx="7281746" cy="35671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sz="1700" b="1" u="sng" dirty="0"/>
              <a:t>Advantages:</a:t>
            </a:r>
            <a:endParaRPr lang="en-US" sz="1700" b="1" u="sng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 sz="1700" b="1" dirty="0"/>
              <a:t>SVM’s Works well with even unstructured and semi structured data like text, Images and trees.</a:t>
            </a:r>
            <a:endParaRPr lang="en-US" sz="1700" b="1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 sz="1700" b="1" dirty="0"/>
              <a:t>The kernel trick is real strength of </a:t>
            </a:r>
            <a:r>
              <a:rPr lang="en-US" sz="1700" b="1" dirty="0" err="1"/>
              <a:t>SVM,By</a:t>
            </a:r>
            <a:r>
              <a:rPr lang="en-US" sz="1700" b="1" dirty="0"/>
              <a:t> this we can solve any complex problem.</a:t>
            </a:r>
            <a:endParaRPr lang="en-US" sz="1700" b="1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 sz="1700" b="1" dirty="0"/>
              <a:t>SVM models have generalization in practice, the risk of over-fitting is less in SVM. SVMs give better result compared to other models.</a:t>
            </a:r>
            <a:endParaRPr lang="en-US" sz="1700" b="1">
              <a:cs typeface="Calibri"/>
            </a:endParaRPr>
          </a:p>
          <a:p>
            <a:pPr>
              <a:buNone/>
            </a:pPr>
            <a:r>
              <a:rPr lang="en-US" sz="1700" b="1" u="sng" dirty="0"/>
              <a:t>Disadvantages:</a:t>
            </a:r>
            <a:endParaRPr lang="en-US" sz="1700" b="1" u="sng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 sz="1700" b="1" dirty="0"/>
              <a:t>Choosing a “good” kernel function is not easy.</a:t>
            </a:r>
            <a:endParaRPr lang="en-US" sz="1700" b="1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 sz="1700" b="1" dirty="0"/>
              <a:t>Long training time for large datasets.</a:t>
            </a:r>
            <a:endParaRPr lang="en-US" sz="1700" b="1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 sz="1700" b="1" dirty="0"/>
              <a:t>Difficult to understand and interpret the final model, variable weights and individual impact.</a:t>
            </a:r>
            <a:endParaRPr lang="en-US" sz="1700" b="1">
              <a:cs typeface="Calibri"/>
            </a:endParaRPr>
          </a:p>
          <a:p>
            <a:pPr>
              <a:buNone/>
            </a:pPr>
            <a:endParaRPr lang="en-US" sz="1700" dirty="0">
              <a:cs typeface="Calibri"/>
            </a:endParaRPr>
          </a:p>
        </p:txBody>
      </p:sp>
    </p:spTree>
    <p:custDataLst>
      <p:tags r:id="rId2"/>
    </p:custDataLst>
  </p:cSld>
  <p:clrMapOvr>
    <a:masterClrMapping/>
  </p:clrMapOvr>
  <p:transition advTm="491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The success of machine learning in predicting student performance relies on the good use of the data and machine learning algorithms.</a:t>
            </a:r>
            <a:endParaRPr lang="en-US" sz="2000" b="1" dirty="0">
              <a:cs typeface="Calibri"/>
            </a:endParaRPr>
          </a:p>
          <a:p>
            <a:r>
              <a:rPr lang="en-US" sz="2000" b="1" dirty="0"/>
              <a:t>In this </a:t>
            </a:r>
            <a:r>
              <a:rPr lang="en-US" sz="2000" b="1" dirty="0" err="1"/>
              <a:t>project,the</a:t>
            </a:r>
            <a:r>
              <a:rPr lang="en-US" sz="2000" b="1" dirty="0"/>
              <a:t> SVM algorithm is adopted to build a UI model for predicting the grades. And the results are compared with other algorithm that is </a:t>
            </a:r>
            <a:r>
              <a:rPr lang="en-US" sz="2000" b="1" dirty="0" err="1"/>
              <a:t>logistic,decision</a:t>
            </a:r>
            <a:r>
              <a:rPr lang="en-US" sz="2000" b="1" dirty="0"/>
              <a:t> </a:t>
            </a:r>
            <a:r>
              <a:rPr lang="en-US" sz="2000" b="1" dirty="0" err="1"/>
              <a:t>tree,knn</a:t>
            </a:r>
            <a:r>
              <a:rPr lang="en-US" sz="2000" b="1" dirty="0"/>
              <a:t> others.</a:t>
            </a:r>
            <a:endParaRPr lang="en-US" sz="2000" b="1" dirty="0">
              <a:cs typeface="Calibri"/>
            </a:endParaRPr>
          </a:p>
          <a:p>
            <a:r>
              <a:rPr lang="en-US" sz="2000" b="1" dirty="0"/>
              <a:t>This research study explored the relationships of student grades from the examinations such as math </a:t>
            </a:r>
            <a:r>
              <a:rPr lang="en-US" sz="2000" b="1" dirty="0" err="1"/>
              <a:t>score,reading</a:t>
            </a:r>
            <a:r>
              <a:rPr lang="en-US" sz="2000" b="1" dirty="0"/>
              <a:t> score, writing score.</a:t>
            </a:r>
            <a:endParaRPr lang="en-US" sz="2000" dirty="0">
              <a:cs typeface="Calibri"/>
            </a:endParaRPr>
          </a:p>
        </p:txBody>
      </p:sp>
    </p:spTree>
  </p:cSld>
  <p:clrMapOvr>
    <a:masterClrMapping/>
  </p:clrMapOvr>
  <p:transition advTm="711">
    <p:push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6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7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8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9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Students Performance  In Exams</vt:lpstr>
      <vt:lpstr>Introduction </vt:lpstr>
      <vt:lpstr>Overview</vt:lpstr>
      <vt:lpstr>Purpose</vt:lpstr>
      <vt:lpstr>  </vt:lpstr>
      <vt:lpstr>PowerPoint Presentation</vt:lpstr>
      <vt:lpstr>Flow Chart</vt:lpstr>
      <vt:lpstr>Advantages and  Disadvantages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Performance  In Exams</dc:title>
  <dc:creator>dell</dc:creator>
  <cp:revision>86</cp:revision>
  <dcterms:created xsi:type="dcterms:W3CDTF">2020-08-26T03:27:30Z</dcterms:created>
  <dcterms:modified xsi:type="dcterms:W3CDTF">2020-09-20T12:03:19Z</dcterms:modified>
</cp:coreProperties>
</file>