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kkitt" charset="0"/>
      <p:regular r:id="rId27"/>
      <p:bold r:id="rId28"/>
    </p:embeddedFont>
    <p:embeddedFont>
      <p:font typeface="Lato" charset="0"/>
      <p:regular r:id="rId29"/>
      <p:bold r:id="rId30"/>
      <p:italic r:id="rId31"/>
      <p:boldItalic r:id="rId32"/>
    </p:embeddedFont>
    <p:embeddedFont>
      <p:font typeface="Montserrat"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752710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b8786f6f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b8786f6f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b82d81e67_0_1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b82d81e67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b8786f6f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b8786f6f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b8786f6f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b8786f6f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b82d81e67_0_1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b82d81e67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b8786f6f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b8786f6f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b8786f6f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b8786f6f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b82d81e67_0_1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b82d81e67_0_1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b8786f6f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b8786f6f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b8786f6f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b8786f6f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82d81e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82d81e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b82d81e6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b82d81e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b8786f6f1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b8786f6f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b8786f6f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6b8786f6f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b8786f6f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b8786f6f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b8786f6f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b8786f6f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b82d81e67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b82d81e67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b82d81e67_0_1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b82d81e67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b8786f6f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b8786f6f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b8786f6f1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b8786f6f1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8786f6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8786f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b82d81e67_0_1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b82d81e67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8786f6f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8786f6f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gif"/><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67825" y="1300225"/>
            <a:ext cx="7087800" cy="24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Lato"/>
                <a:ea typeface="Lato"/>
                <a:cs typeface="Lato"/>
                <a:sym typeface="Lato"/>
              </a:rPr>
              <a:t>MULTI-SCALE TEMPLATE      MATCHING</a:t>
            </a:r>
            <a:endParaRPr sz="3600">
              <a:latin typeface="Lato"/>
              <a:ea typeface="Lato"/>
              <a:cs typeface="Lato"/>
              <a:sym typeface="Lato"/>
            </a:endParaRPr>
          </a:p>
          <a:p>
            <a:pPr marL="0" lvl="0" indent="0" algn="l" rtl="0">
              <a:spcBef>
                <a:spcPts val="0"/>
              </a:spcBef>
              <a:spcAft>
                <a:spcPts val="0"/>
              </a:spcAft>
              <a:buNone/>
            </a:pPr>
            <a:r>
              <a:rPr lang="en" sz="1400">
                <a:latin typeface="Lato"/>
                <a:ea typeface="Lato"/>
                <a:cs typeface="Lato"/>
                <a:sym typeface="Lato"/>
              </a:rPr>
              <a:t>Guided By :Dr. Rajlaxmi Chouhan</a:t>
            </a:r>
            <a:endParaRPr sz="1400">
              <a:latin typeface="Lato"/>
              <a:ea typeface="Lato"/>
              <a:cs typeface="Lato"/>
              <a:sym typeface="Lato"/>
            </a:endParaRPr>
          </a:p>
        </p:txBody>
      </p:sp>
      <p:sp>
        <p:nvSpPr>
          <p:cNvPr id="135" name="Google Shape;135;p13"/>
          <p:cNvSpPr txBox="1">
            <a:spLocks noGrp="1"/>
          </p:cNvSpPr>
          <p:nvPr>
            <p:ph type="subTitle" idx="1"/>
          </p:nvPr>
        </p:nvSpPr>
        <p:spPr>
          <a:xfrm>
            <a:off x="311700" y="2834125"/>
            <a:ext cx="8676900" cy="23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kkitt"/>
                <a:ea typeface="Rokkitt"/>
                <a:cs typeface="Rokkitt"/>
                <a:sym typeface="Rokkitt"/>
              </a:rPr>
              <a:t>Ashish Ledalla (B18EE008)</a:t>
            </a:r>
            <a:endParaRPr sz="1800">
              <a:latin typeface="Rokkitt"/>
              <a:ea typeface="Rokkitt"/>
              <a:cs typeface="Rokkitt"/>
              <a:sym typeface="Rokkitt"/>
            </a:endParaRPr>
          </a:p>
          <a:p>
            <a:pPr marL="0" lvl="0" indent="0" algn="l" rtl="0">
              <a:spcBef>
                <a:spcPts val="0"/>
              </a:spcBef>
              <a:spcAft>
                <a:spcPts val="0"/>
              </a:spcAft>
              <a:buNone/>
            </a:pPr>
            <a:r>
              <a:rPr lang="en" sz="1800">
                <a:latin typeface="Rokkitt"/>
                <a:ea typeface="Rokkitt"/>
                <a:cs typeface="Rokkitt"/>
                <a:sym typeface="Rokkitt"/>
              </a:rPr>
              <a:t>Rohit Kumar Sahu (B18BB029)</a:t>
            </a:r>
            <a:endParaRPr sz="1800">
              <a:latin typeface="Rokkitt"/>
              <a:ea typeface="Rokkitt"/>
              <a:cs typeface="Rokkitt"/>
              <a:sym typeface="Rokkitt"/>
            </a:endParaRPr>
          </a:p>
          <a:p>
            <a:pPr marL="0" lvl="0" indent="0" algn="l" rtl="0">
              <a:spcBef>
                <a:spcPts val="0"/>
              </a:spcBef>
              <a:spcAft>
                <a:spcPts val="0"/>
              </a:spcAft>
              <a:buNone/>
            </a:pPr>
            <a:r>
              <a:rPr lang="en" sz="1800">
                <a:latin typeface="Rokkitt"/>
                <a:ea typeface="Rokkitt"/>
                <a:cs typeface="Rokkitt"/>
                <a:sym typeface="Rokkitt"/>
              </a:rPr>
              <a:t>Nagamalla Rohith (B18CSE065)</a:t>
            </a:r>
            <a:endParaRPr sz="1800">
              <a:latin typeface="Rokkitt"/>
              <a:ea typeface="Rokkitt"/>
              <a:cs typeface="Rokkitt"/>
              <a:sym typeface="Rokkitt"/>
            </a:endParaRPr>
          </a:p>
          <a:p>
            <a:pPr marL="0" lvl="0" indent="0" algn="l" rtl="0">
              <a:spcBef>
                <a:spcPts val="0"/>
              </a:spcBef>
              <a:spcAft>
                <a:spcPts val="0"/>
              </a:spcAft>
              <a:buNone/>
            </a:pPr>
            <a:r>
              <a:rPr lang="en" sz="1800">
                <a:latin typeface="Rokkitt"/>
                <a:ea typeface="Rokkitt"/>
                <a:cs typeface="Rokkitt"/>
                <a:sym typeface="Rokkitt"/>
              </a:rPr>
              <a:t>Jevala Sripad (B18CSE019)</a:t>
            </a:r>
            <a:endParaRPr sz="1800">
              <a:latin typeface="Rokkitt"/>
              <a:ea typeface="Rokkitt"/>
              <a:cs typeface="Rokkitt"/>
              <a:sym typeface="Rokkitt"/>
            </a:endParaRPr>
          </a:p>
          <a:p>
            <a:pPr marL="0" lvl="0" indent="0" algn="l" rtl="0">
              <a:spcBef>
                <a:spcPts val="0"/>
              </a:spcBef>
              <a:spcAft>
                <a:spcPts val="0"/>
              </a:spcAft>
              <a:buNone/>
            </a:pPr>
            <a:r>
              <a:rPr lang="en" sz="1800">
                <a:latin typeface="Rokkitt"/>
                <a:ea typeface="Rokkitt"/>
                <a:cs typeface="Rokkitt"/>
                <a:sym typeface="Rokkitt"/>
              </a:rPr>
              <a:t>Barad Dheeraj Bharadwaj (B18CSE009)</a:t>
            </a:r>
            <a:endParaRPr sz="1800">
              <a:latin typeface="Rokkitt"/>
              <a:ea typeface="Rokkitt"/>
              <a:cs typeface="Rokkitt"/>
              <a:sym typeface="Rokkitt"/>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22"/>
          <p:cNvPicPr preferRelativeResize="0"/>
          <p:nvPr/>
        </p:nvPicPr>
        <p:blipFill rotWithShape="1">
          <a:blip r:embed="rId3">
            <a:alphaModFix/>
          </a:blip>
          <a:srcRect l="12981" t="16812" r="10431" b="20361"/>
          <a:stretch/>
        </p:blipFill>
        <p:spPr>
          <a:xfrm>
            <a:off x="1297500" y="335575"/>
            <a:ext cx="7096000" cy="43660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2"/>
                </a:solidFill>
              </a:rPr>
              <a:t>Non-Maximum Suppression</a:t>
            </a:r>
            <a:endParaRPr b="1">
              <a:solidFill>
                <a:schemeClr val="accent2"/>
              </a:solidFill>
            </a:endParaRPr>
          </a:p>
        </p:txBody>
      </p:sp>
      <p:sp>
        <p:nvSpPr>
          <p:cNvPr id="203" name="Google Shape;203;p23"/>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a pixel is more intense than a surrounding pixel, replace it with the magnitude of the gradient.</a:t>
            </a:r>
            <a:endParaRPr/>
          </a:p>
          <a:p>
            <a:pPr marL="457200" lvl="0" indent="-311150" algn="l" rtl="0">
              <a:spcBef>
                <a:spcPts val="0"/>
              </a:spcBef>
              <a:spcAft>
                <a:spcPts val="0"/>
              </a:spcAft>
              <a:buSzPts val="1300"/>
              <a:buChar char="●"/>
            </a:pPr>
            <a:r>
              <a:rPr lang="en"/>
              <a:t>If a pixel is less  intense than surrounding then set the intensity to 0.</a:t>
            </a:r>
            <a:endParaRPr/>
          </a:p>
          <a:p>
            <a:pPr marL="457200" lvl="0" indent="-311150" algn="l" rtl="0">
              <a:spcBef>
                <a:spcPts val="0"/>
              </a:spcBef>
              <a:spcAft>
                <a:spcPts val="0"/>
              </a:spcAft>
              <a:buSzPts val="1300"/>
              <a:buChar char="●"/>
            </a:pPr>
            <a:r>
              <a:rPr lang="en"/>
              <a:t>If there is no change in intense of a pixel along it will be replaced with zero.</a:t>
            </a:r>
            <a:endParaRPr/>
          </a:p>
          <a:p>
            <a:pPr marL="457200" lvl="0" indent="0" algn="l" rtl="0">
              <a:spcBef>
                <a:spcPts val="1600"/>
              </a:spcBef>
              <a:spcAft>
                <a:spcPts val="1600"/>
              </a:spcAft>
              <a:buNone/>
            </a:pPr>
            <a:endParaRPr/>
          </a:p>
        </p:txBody>
      </p:sp>
      <p:pic>
        <p:nvPicPr>
          <p:cNvPr id="204" name="Google Shape;204;p23"/>
          <p:cNvPicPr preferRelativeResize="0"/>
          <p:nvPr/>
        </p:nvPicPr>
        <p:blipFill rotWithShape="1">
          <a:blip r:embed="rId3">
            <a:alphaModFix/>
          </a:blip>
          <a:srcRect l="7412" t="7396" r="11306" b="18856"/>
          <a:stretch/>
        </p:blipFill>
        <p:spPr>
          <a:xfrm>
            <a:off x="1571300" y="2897050"/>
            <a:ext cx="1851267" cy="1798874"/>
          </a:xfrm>
          <a:prstGeom prst="rect">
            <a:avLst/>
          </a:prstGeom>
          <a:noFill/>
          <a:ln>
            <a:noFill/>
          </a:ln>
        </p:spPr>
      </p:pic>
      <p:pic>
        <p:nvPicPr>
          <p:cNvPr id="205" name="Google Shape;205;p23"/>
          <p:cNvPicPr preferRelativeResize="0"/>
          <p:nvPr/>
        </p:nvPicPr>
        <p:blipFill rotWithShape="1">
          <a:blip r:embed="rId4">
            <a:alphaModFix/>
          </a:blip>
          <a:srcRect l="8286" r="7324" b="17722"/>
          <a:stretch/>
        </p:blipFill>
        <p:spPr>
          <a:xfrm>
            <a:off x="4456075" y="2970700"/>
            <a:ext cx="1957601" cy="17252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4"/>
          <p:cNvPicPr preferRelativeResize="0"/>
          <p:nvPr/>
        </p:nvPicPr>
        <p:blipFill>
          <a:blip r:embed="rId3">
            <a:alphaModFix/>
          </a:blip>
          <a:stretch>
            <a:fillRect/>
          </a:stretch>
        </p:blipFill>
        <p:spPr>
          <a:xfrm>
            <a:off x="1085350" y="545200"/>
            <a:ext cx="7979275" cy="405817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7" name="Google Shape;217;p25"/>
          <p:cNvPicPr preferRelativeResize="0"/>
          <p:nvPr/>
        </p:nvPicPr>
        <p:blipFill rotWithShape="1">
          <a:blip r:embed="rId3">
            <a:alphaModFix/>
          </a:blip>
          <a:srcRect l="12545" t="16128" r="9724" b="20197"/>
          <a:stretch/>
        </p:blipFill>
        <p:spPr>
          <a:xfrm>
            <a:off x="1297500" y="393750"/>
            <a:ext cx="7038901" cy="4324591"/>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Double Threshold </a:t>
            </a:r>
            <a:endParaRPr sz="3000" b="1">
              <a:solidFill>
                <a:schemeClr val="accent2"/>
              </a:solidFill>
              <a:latin typeface="Lato"/>
              <a:ea typeface="Lato"/>
              <a:cs typeface="Lato"/>
              <a:sym typeface="Lato"/>
            </a:endParaRPr>
          </a:p>
        </p:txBody>
      </p:sp>
      <p:sp>
        <p:nvSpPr>
          <p:cNvPr id="223" name="Google Shape;223;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Double Threshold aims at identifying 3 kinds of pixels strong, weak and non-relevant.</a:t>
            </a:r>
            <a:endParaRPr/>
          </a:p>
          <a:p>
            <a:pPr marL="457200" lvl="0" indent="-311150" algn="l" rtl="0">
              <a:spcBef>
                <a:spcPts val="0"/>
              </a:spcBef>
              <a:spcAft>
                <a:spcPts val="0"/>
              </a:spcAft>
              <a:buSzPts val="1300"/>
              <a:buChar char="●"/>
            </a:pPr>
            <a:r>
              <a:rPr lang="en"/>
              <a:t>The high threshold used to identify strong pixels.</a:t>
            </a:r>
            <a:endParaRPr/>
          </a:p>
          <a:p>
            <a:pPr marL="457200" lvl="0" indent="-311150" algn="l" rtl="0">
              <a:spcBef>
                <a:spcPts val="0"/>
              </a:spcBef>
              <a:spcAft>
                <a:spcPts val="0"/>
              </a:spcAft>
              <a:buSzPts val="1300"/>
              <a:buChar char="●"/>
            </a:pPr>
            <a:r>
              <a:rPr lang="en"/>
              <a:t>The low threshold used to identify the non-relevant pixels.</a:t>
            </a:r>
            <a:endParaRPr/>
          </a:p>
          <a:p>
            <a:pPr marL="457200" lvl="0" indent="-311150" algn="l" rtl="0">
              <a:spcBef>
                <a:spcPts val="0"/>
              </a:spcBef>
              <a:spcAft>
                <a:spcPts val="0"/>
              </a:spcAft>
              <a:buSzPts val="1300"/>
              <a:buChar char="●"/>
            </a:pPr>
            <a:r>
              <a:rPr lang="en"/>
              <a:t>All pixels having intensity between both thresholds are considered as weak and hysteresis mechanism will help us identify the ones that could be considered as strong and the ones that are considered as non-relevant.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7"/>
          <p:cNvPicPr preferRelativeResize="0"/>
          <p:nvPr/>
        </p:nvPicPr>
        <p:blipFill>
          <a:blip r:embed="rId3">
            <a:alphaModFix/>
          </a:blip>
          <a:stretch>
            <a:fillRect/>
          </a:stretch>
        </p:blipFill>
        <p:spPr>
          <a:xfrm>
            <a:off x="1453650" y="1767700"/>
            <a:ext cx="7073400" cy="14714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5" name="Google Shape;235;p28"/>
          <p:cNvPicPr preferRelativeResize="0"/>
          <p:nvPr/>
        </p:nvPicPr>
        <p:blipFill rotWithShape="1">
          <a:blip r:embed="rId3">
            <a:alphaModFix/>
          </a:blip>
          <a:srcRect l="12544" t="16396" r="9924" b="19929"/>
          <a:stretch/>
        </p:blipFill>
        <p:spPr>
          <a:xfrm>
            <a:off x="1297500" y="393750"/>
            <a:ext cx="7038901" cy="433582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Hysteresis</a:t>
            </a:r>
            <a:endParaRPr sz="3000" b="1">
              <a:solidFill>
                <a:schemeClr val="accent2"/>
              </a:solidFill>
              <a:latin typeface="Lato"/>
              <a:ea typeface="Lato"/>
              <a:cs typeface="Lato"/>
              <a:sym typeface="Lato"/>
            </a:endParaRPr>
          </a:p>
        </p:txBody>
      </p:sp>
      <p:sp>
        <p:nvSpPr>
          <p:cNvPr id="241" name="Google Shape;24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Based on the threshold results, the hysteresis consists of transforming weak pixels to strong ones, if and only if at least one of the pixels around the one being processed is a strong one.</a:t>
            </a:r>
            <a:endParaRPr/>
          </a:p>
          <a:p>
            <a:pPr marL="457200" lvl="0" indent="-311150" algn="l" rtl="0">
              <a:spcBef>
                <a:spcPts val="0"/>
              </a:spcBef>
              <a:spcAft>
                <a:spcPts val="0"/>
              </a:spcAft>
              <a:buSzPts val="1300"/>
              <a:buChar char="●"/>
            </a:pPr>
            <a:r>
              <a:rPr lang="en"/>
              <a:t>After this, we are left with a binary image of intensities 0 (black) or  255(white edge)  which is the final edge detected image.</a:t>
            </a:r>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0"/>
          <p:cNvPicPr preferRelativeResize="0"/>
          <p:nvPr/>
        </p:nvPicPr>
        <p:blipFill>
          <a:blip r:embed="rId3">
            <a:alphaModFix/>
          </a:blip>
          <a:stretch>
            <a:fillRect/>
          </a:stretch>
        </p:blipFill>
        <p:spPr>
          <a:xfrm>
            <a:off x="1170050" y="1257100"/>
            <a:ext cx="7901649" cy="2425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3" name="Google Shape;253;p31"/>
          <p:cNvPicPr preferRelativeResize="0"/>
          <p:nvPr/>
        </p:nvPicPr>
        <p:blipFill rotWithShape="1">
          <a:blip r:embed="rId3">
            <a:alphaModFix/>
          </a:blip>
          <a:srcRect l="12544" t="16046" r="9924" b="20275"/>
          <a:stretch/>
        </p:blipFill>
        <p:spPr>
          <a:xfrm>
            <a:off x="1297500" y="393750"/>
            <a:ext cx="7038899" cy="433582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An Overview</a:t>
            </a:r>
            <a:endParaRPr sz="3000" b="1">
              <a:solidFill>
                <a:schemeClr val="accent2"/>
              </a:solidFill>
              <a:latin typeface="Lato"/>
              <a:ea typeface="Lato"/>
              <a:cs typeface="Lato"/>
              <a:sym typeface="Lato"/>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Template and image are given as input.</a:t>
            </a:r>
            <a:endParaRPr sz="1400" dirty="0"/>
          </a:p>
          <a:p>
            <a:pPr marL="457200" lvl="0" indent="-317500" algn="l" rtl="0">
              <a:spcBef>
                <a:spcPts val="0"/>
              </a:spcBef>
              <a:spcAft>
                <a:spcPts val="0"/>
              </a:spcAft>
              <a:buSzPts val="1400"/>
              <a:buChar char="●"/>
            </a:pPr>
            <a:r>
              <a:rPr lang="en" sz="1400" dirty="0"/>
              <a:t>Convert template and image from RGB to grayscale.</a:t>
            </a:r>
            <a:endParaRPr sz="1400" dirty="0"/>
          </a:p>
          <a:p>
            <a:pPr marL="457200" lvl="0" indent="-317500" algn="l" rtl="0">
              <a:spcBef>
                <a:spcPts val="0"/>
              </a:spcBef>
              <a:spcAft>
                <a:spcPts val="0"/>
              </a:spcAft>
              <a:buSzPts val="1400"/>
              <a:buChar char="●"/>
            </a:pPr>
            <a:r>
              <a:rPr lang="en" sz="1400" dirty="0"/>
              <a:t>Edge Detection is performed on both image and template.</a:t>
            </a:r>
            <a:endParaRPr sz="1400" dirty="0"/>
          </a:p>
          <a:p>
            <a:pPr marL="457200" lvl="0" indent="-317500" algn="l" rtl="0">
              <a:spcBef>
                <a:spcPts val="0"/>
              </a:spcBef>
              <a:spcAft>
                <a:spcPts val="0"/>
              </a:spcAft>
              <a:buSzPts val="1400"/>
              <a:buChar char="●"/>
            </a:pPr>
            <a:r>
              <a:rPr lang="en" sz="1400" dirty="0"/>
              <a:t>Resize image on different scales.</a:t>
            </a:r>
            <a:endParaRPr sz="1400" dirty="0"/>
          </a:p>
          <a:p>
            <a:pPr marL="457200" lvl="0" indent="-317500" algn="l" rtl="0">
              <a:spcBef>
                <a:spcPts val="0"/>
              </a:spcBef>
              <a:spcAft>
                <a:spcPts val="0"/>
              </a:spcAft>
              <a:buSzPts val="1400"/>
              <a:buChar char="●"/>
            </a:pPr>
            <a:r>
              <a:rPr lang="en" sz="1400" dirty="0"/>
              <a:t>The template is </a:t>
            </a:r>
            <a:r>
              <a:rPr lang="en" sz="1400" dirty="0" smtClean="0"/>
              <a:t>correlated </a:t>
            </a:r>
            <a:r>
              <a:rPr lang="en" sz="1400" dirty="0"/>
              <a:t>over the image at each scale.</a:t>
            </a:r>
            <a:endParaRPr sz="1400" dirty="0"/>
          </a:p>
          <a:p>
            <a:pPr marL="457200" lvl="0" indent="-317500" algn="l" rtl="0">
              <a:spcBef>
                <a:spcPts val="0"/>
              </a:spcBef>
              <a:spcAft>
                <a:spcPts val="0"/>
              </a:spcAft>
              <a:buSzPts val="1400"/>
              <a:buChar char="●"/>
            </a:pPr>
            <a:r>
              <a:rPr lang="en" sz="1400" dirty="0"/>
              <a:t>At the same time correlation coefficient is calculated and the maximum is considered.</a:t>
            </a:r>
            <a:endParaRPr sz="1400" dirty="0"/>
          </a:p>
          <a:p>
            <a:pPr marL="457200" lvl="0" indent="-317500" algn="l" rtl="0">
              <a:spcBef>
                <a:spcPts val="0"/>
              </a:spcBef>
              <a:spcAft>
                <a:spcPts val="0"/>
              </a:spcAft>
              <a:buSzPts val="1400"/>
              <a:buChar char="●"/>
            </a:pPr>
            <a:r>
              <a:rPr lang="en" sz="1400" dirty="0"/>
              <a:t>Detect the template in the image by putting a rectangle around the  patch in the image and show it in the output.</a:t>
            </a:r>
            <a:endParaRPr sz="1400" dirty="0"/>
          </a:p>
          <a:p>
            <a:pPr marL="457200" lvl="0" indent="0" algn="l" rtl="0">
              <a:spcBef>
                <a:spcPts val="1600"/>
              </a:spcBef>
              <a:spcAft>
                <a:spcPts val="1600"/>
              </a:spcAft>
              <a:buNone/>
            </a:pPr>
            <a:endParaRPr sz="15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Resizing the image and finding correlation coefficient</a:t>
            </a:r>
            <a:endParaRPr sz="3000" b="1">
              <a:solidFill>
                <a:schemeClr val="accent2"/>
              </a:solidFill>
              <a:latin typeface="Lato"/>
              <a:ea typeface="Lato"/>
              <a:cs typeface="Lato"/>
              <a:sym typeface="Lato"/>
            </a:endParaRPr>
          </a:p>
        </p:txBody>
      </p:sp>
      <p:sp>
        <p:nvSpPr>
          <p:cNvPr id="259" name="Google Shape;259;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Since the size of the patch in the image might not be the same as the size of the template.</a:t>
            </a:r>
            <a:endParaRPr/>
          </a:p>
          <a:p>
            <a:pPr marL="457200" lvl="0" indent="-311150" algn="l" rtl="0">
              <a:spcBef>
                <a:spcPts val="0"/>
              </a:spcBef>
              <a:spcAft>
                <a:spcPts val="0"/>
              </a:spcAft>
              <a:buSzPts val="1300"/>
              <a:buChar char="●"/>
            </a:pPr>
            <a:r>
              <a:rPr lang="en"/>
              <a:t>Resize the image for a certain set of scales</a:t>
            </a:r>
            <a:endParaRPr/>
          </a:p>
          <a:p>
            <a:pPr marL="457200" lvl="0" indent="-311150" algn="l" rtl="0">
              <a:spcBef>
                <a:spcPts val="0"/>
              </a:spcBef>
              <a:spcAft>
                <a:spcPts val="0"/>
              </a:spcAft>
              <a:buSzPts val="1300"/>
              <a:buChar char="●"/>
            </a:pPr>
            <a:r>
              <a:rPr lang="en"/>
              <a:t>Calculate correlation coefficient between the template and different patches of the resized image and keep a record of the position where the maximum coefficient is observed.</a:t>
            </a:r>
            <a:endParaRPr/>
          </a:p>
          <a:p>
            <a:pPr marL="457200" lvl="0" indent="-311150" algn="l" rtl="0">
              <a:spcBef>
                <a:spcPts val="0"/>
              </a:spcBef>
              <a:spcAft>
                <a:spcPts val="0"/>
              </a:spcAft>
              <a:buSzPts val="1300"/>
              <a:buChar char="●"/>
            </a:pPr>
            <a:r>
              <a:rPr lang="en"/>
              <a:t>A rectangle is put at  the position where the maximum is observed(among all the resized images).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3"/>
          <p:cNvPicPr preferRelativeResize="0"/>
          <p:nvPr/>
        </p:nvPicPr>
        <p:blipFill>
          <a:blip r:embed="rId3">
            <a:alphaModFix/>
          </a:blip>
          <a:stretch>
            <a:fillRect/>
          </a:stretch>
        </p:blipFill>
        <p:spPr>
          <a:xfrm>
            <a:off x="2128775" y="152400"/>
            <a:ext cx="5120020" cy="48387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795318" y="751586"/>
            <a:ext cx="5591175" cy="34004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title"/>
          </p:nvPr>
        </p:nvSpPr>
        <p:spPr>
          <a:xfrm>
            <a:off x="1190125" y="17897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chemeClr val="accent2"/>
                </a:solidFill>
                <a:latin typeface="Lato"/>
                <a:ea typeface="Lato"/>
                <a:cs typeface="Lato"/>
                <a:sym typeface="Lato"/>
              </a:rPr>
              <a:t>Input Images</a:t>
            </a:r>
            <a:endParaRPr sz="3000" b="1">
              <a:solidFill>
                <a:schemeClr val="accent2"/>
              </a:solidFill>
              <a:latin typeface="Lato"/>
              <a:ea typeface="Lato"/>
              <a:cs typeface="Lato"/>
              <a:sym typeface="Lato"/>
            </a:endParaRPr>
          </a:p>
        </p:txBody>
      </p:sp>
      <p:pic>
        <p:nvPicPr>
          <p:cNvPr id="275" name="Google Shape;275;p35"/>
          <p:cNvPicPr preferRelativeResize="0"/>
          <p:nvPr/>
        </p:nvPicPr>
        <p:blipFill>
          <a:blip r:embed="rId3">
            <a:alphaModFix/>
          </a:blip>
          <a:stretch>
            <a:fillRect/>
          </a:stretch>
        </p:blipFill>
        <p:spPr>
          <a:xfrm>
            <a:off x="4868213" y="991623"/>
            <a:ext cx="3198218" cy="1812025"/>
          </a:xfrm>
          <a:prstGeom prst="rect">
            <a:avLst/>
          </a:prstGeom>
          <a:noFill/>
          <a:ln>
            <a:noFill/>
          </a:ln>
        </p:spPr>
      </p:pic>
      <p:pic>
        <p:nvPicPr>
          <p:cNvPr id="276" name="Google Shape;276;p35"/>
          <p:cNvPicPr preferRelativeResize="0"/>
          <p:nvPr/>
        </p:nvPicPr>
        <p:blipFill>
          <a:blip r:embed="rId4">
            <a:alphaModFix/>
          </a:blip>
          <a:stretch>
            <a:fillRect/>
          </a:stretch>
        </p:blipFill>
        <p:spPr>
          <a:xfrm>
            <a:off x="4475325" y="3432450"/>
            <a:ext cx="4264250" cy="1412875"/>
          </a:xfrm>
          <a:prstGeom prst="rect">
            <a:avLst/>
          </a:prstGeom>
          <a:noFill/>
          <a:ln>
            <a:noFill/>
          </a:ln>
        </p:spPr>
      </p:pic>
      <p:pic>
        <p:nvPicPr>
          <p:cNvPr id="277" name="Google Shape;277;p35"/>
          <p:cNvPicPr preferRelativeResize="0"/>
          <p:nvPr/>
        </p:nvPicPr>
        <p:blipFill>
          <a:blip r:embed="rId5">
            <a:alphaModFix/>
          </a:blip>
          <a:stretch>
            <a:fillRect/>
          </a:stretch>
        </p:blipFill>
        <p:spPr>
          <a:xfrm>
            <a:off x="1562850" y="1292850"/>
            <a:ext cx="1596125" cy="1209575"/>
          </a:xfrm>
          <a:prstGeom prst="rect">
            <a:avLst/>
          </a:prstGeom>
          <a:noFill/>
          <a:ln>
            <a:noFill/>
          </a:ln>
        </p:spPr>
      </p:pic>
      <p:sp>
        <p:nvSpPr>
          <p:cNvPr id="278" name="Google Shape;278;p35"/>
          <p:cNvSpPr txBox="1"/>
          <p:nvPr/>
        </p:nvSpPr>
        <p:spPr>
          <a:xfrm>
            <a:off x="5871850" y="616175"/>
            <a:ext cx="1471200" cy="27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Image1</a:t>
            </a:r>
            <a:endParaRPr>
              <a:solidFill>
                <a:schemeClr val="lt1"/>
              </a:solidFill>
              <a:latin typeface="Lato"/>
              <a:ea typeface="Lato"/>
              <a:cs typeface="Lato"/>
              <a:sym typeface="Lato"/>
            </a:endParaRPr>
          </a:p>
        </p:txBody>
      </p:sp>
      <p:sp>
        <p:nvSpPr>
          <p:cNvPr id="279" name="Google Shape;279;p35"/>
          <p:cNvSpPr txBox="1"/>
          <p:nvPr/>
        </p:nvSpPr>
        <p:spPr>
          <a:xfrm>
            <a:off x="6022300" y="3092338"/>
            <a:ext cx="1170300" cy="1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Image 2</a:t>
            </a:r>
            <a:endParaRPr>
              <a:solidFill>
                <a:schemeClr val="lt1"/>
              </a:solidFill>
              <a:latin typeface="Lato"/>
              <a:ea typeface="Lato"/>
              <a:cs typeface="Lato"/>
              <a:sym typeface="Lato"/>
            </a:endParaRPr>
          </a:p>
        </p:txBody>
      </p:sp>
      <p:pic>
        <p:nvPicPr>
          <p:cNvPr id="280" name="Google Shape;280;p35"/>
          <p:cNvPicPr preferRelativeResize="0"/>
          <p:nvPr/>
        </p:nvPicPr>
        <p:blipFill>
          <a:blip r:embed="rId6">
            <a:alphaModFix/>
          </a:blip>
          <a:stretch>
            <a:fillRect/>
          </a:stretch>
        </p:blipFill>
        <p:spPr>
          <a:xfrm>
            <a:off x="1171207" y="3328363"/>
            <a:ext cx="2341585" cy="1718175"/>
          </a:xfrm>
          <a:prstGeom prst="rect">
            <a:avLst/>
          </a:prstGeom>
          <a:noFill/>
          <a:ln>
            <a:noFill/>
          </a:ln>
        </p:spPr>
      </p:pic>
      <p:sp>
        <p:nvSpPr>
          <p:cNvPr id="281" name="Google Shape;281;p35"/>
          <p:cNvSpPr txBox="1"/>
          <p:nvPr/>
        </p:nvSpPr>
        <p:spPr>
          <a:xfrm>
            <a:off x="1950550" y="2997688"/>
            <a:ext cx="1082400" cy="1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Image 3</a:t>
            </a:r>
            <a:endParaRPr>
              <a:solidFill>
                <a:srgbClr val="FFFFFF"/>
              </a:solidFill>
              <a:latin typeface="Lato"/>
              <a:ea typeface="Lato"/>
              <a:cs typeface="Lato"/>
              <a:sym typeface="Lato"/>
            </a:endParaRPr>
          </a:p>
        </p:txBody>
      </p:sp>
      <p:sp>
        <p:nvSpPr>
          <p:cNvPr id="282" name="Google Shape;282;p35"/>
          <p:cNvSpPr txBox="1"/>
          <p:nvPr/>
        </p:nvSpPr>
        <p:spPr>
          <a:xfrm>
            <a:off x="2111300" y="760975"/>
            <a:ext cx="16716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Template</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2"/>
                </a:solidFill>
                <a:latin typeface="Lato"/>
                <a:ea typeface="Lato"/>
                <a:cs typeface="Lato"/>
                <a:sym typeface="Lato"/>
              </a:rPr>
              <a:t>Thank you</a:t>
            </a:r>
            <a:endParaRPr sz="4800" b="1">
              <a:solidFill>
                <a:schemeClr val="accent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18422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accent2"/>
              </a:solidFill>
              <a:latin typeface="Lato"/>
              <a:ea typeface="Lato"/>
              <a:cs typeface="Lato"/>
              <a:sym typeface="Lato"/>
            </a:endParaRPr>
          </a:p>
          <a:p>
            <a:pPr marL="0" lvl="0" indent="0" algn="l" rtl="0">
              <a:spcBef>
                <a:spcPts val="0"/>
              </a:spcBef>
              <a:spcAft>
                <a:spcPts val="0"/>
              </a:spcAft>
              <a:buNone/>
            </a:pPr>
            <a:r>
              <a:rPr lang="en" sz="3000" b="1">
                <a:solidFill>
                  <a:schemeClr val="accent2"/>
                </a:solidFill>
                <a:latin typeface="Lato"/>
                <a:ea typeface="Lato"/>
                <a:cs typeface="Lato"/>
                <a:sym typeface="Lato"/>
              </a:rPr>
              <a:t>Edge Detection</a:t>
            </a:r>
            <a:r>
              <a:rPr lang="en" sz="2600" b="1">
                <a:solidFill>
                  <a:schemeClr val="accent2"/>
                </a:solidFill>
                <a:latin typeface="Lato"/>
                <a:ea typeface="Lato"/>
                <a:cs typeface="Lato"/>
                <a:sym typeface="Lato"/>
              </a:rPr>
              <a:t> 	</a:t>
            </a:r>
            <a:endParaRPr sz="2600" b="1">
              <a:solidFill>
                <a:schemeClr val="accent2"/>
              </a:solidFill>
              <a:latin typeface="Lato"/>
              <a:ea typeface="Lato"/>
              <a:cs typeface="Lato"/>
              <a:sym typeface="Lato"/>
            </a:endParaRPr>
          </a:p>
        </p:txBody>
      </p:sp>
      <p:sp>
        <p:nvSpPr>
          <p:cNvPr id="147" name="Google Shape;147;p15"/>
          <p:cNvSpPr txBox="1">
            <a:spLocks noGrp="1"/>
          </p:cNvSpPr>
          <p:nvPr>
            <p:ph type="body" idx="1"/>
          </p:nvPr>
        </p:nvSpPr>
        <p:spPr>
          <a:xfrm>
            <a:off x="1297500" y="285650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It is done in 5 steps :</a:t>
            </a:r>
            <a:endParaRPr sz="1400"/>
          </a:p>
          <a:p>
            <a:pPr marL="457200" lvl="0" indent="-311150" algn="l" rtl="0">
              <a:spcBef>
                <a:spcPts val="1600"/>
              </a:spcBef>
              <a:spcAft>
                <a:spcPts val="0"/>
              </a:spcAft>
              <a:buSzPts val="1300"/>
              <a:buChar char="●"/>
            </a:pPr>
            <a:r>
              <a:rPr lang="en"/>
              <a:t>Noise Reduction</a:t>
            </a:r>
            <a:endParaRPr/>
          </a:p>
          <a:p>
            <a:pPr marL="457200" lvl="0" indent="-311150" algn="l" rtl="0">
              <a:spcBef>
                <a:spcPts val="0"/>
              </a:spcBef>
              <a:spcAft>
                <a:spcPts val="0"/>
              </a:spcAft>
              <a:buSzPts val="1300"/>
              <a:buChar char="●"/>
            </a:pPr>
            <a:r>
              <a:rPr lang="en"/>
              <a:t>Gradient Calculation </a:t>
            </a:r>
            <a:endParaRPr/>
          </a:p>
          <a:p>
            <a:pPr marL="457200" lvl="0" indent="-311150" algn="l" rtl="0">
              <a:spcBef>
                <a:spcPts val="0"/>
              </a:spcBef>
              <a:spcAft>
                <a:spcPts val="0"/>
              </a:spcAft>
              <a:buSzPts val="1300"/>
              <a:buChar char="●"/>
            </a:pPr>
            <a:r>
              <a:rPr lang="en"/>
              <a:t>Non-Maximum Suppression</a:t>
            </a:r>
            <a:endParaRPr/>
          </a:p>
          <a:p>
            <a:pPr marL="457200" lvl="0" indent="-311150" algn="l" rtl="0">
              <a:spcBef>
                <a:spcPts val="0"/>
              </a:spcBef>
              <a:spcAft>
                <a:spcPts val="0"/>
              </a:spcAft>
              <a:buSzPts val="1300"/>
              <a:buChar char="●"/>
            </a:pPr>
            <a:r>
              <a:rPr lang="en"/>
              <a:t>Double Threshold</a:t>
            </a:r>
            <a:endParaRPr/>
          </a:p>
          <a:p>
            <a:pPr marL="457200" lvl="0" indent="-311150" algn="l" rtl="0">
              <a:spcBef>
                <a:spcPts val="0"/>
              </a:spcBef>
              <a:spcAft>
                <a:spcPts val="0"/>
              </a:spcAft>
              <a:buSzPts val="1300"/>
              <a:buChar char="●"/>
            </a:pPr>
            <a:r>
              <a:rPr lang="en"/>
              <a:t>Edge tracking by Hysteresis</a:t>
            </a:r>
            <a:endParaRPr/>
          </a:p>
        </p:txBody>
      </p:sp>
      <p:sp>
        <p:nvSpPr>
          <p:cNvPr id="148" name="Google Shape;148;p15"/>
          <p:cNvSpPr txBox="1">
            <a:spLocks noGrp="1"/>
          </p:cNvSpPr>
          <p:nvPr>
            <p:ph type="title"/>
          </p:nvPr>
        </p:nvSpPr>
        <p:spPr>
          <a:xfrm>
            <a:off x="1297500" y="393750"/>
            <a:ext cx="70389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Conversion from RGB to Grayscale</a:t>
            </a:r>
            <a:endParaRPr sz="3000" b="1">
              <a:solidFill>
                <a:schemeClr val="accent2"/>
              </a:solidFill>
              <a:latin typeface="Lato"/>
              <a:ea typeface="Lato"/>
              <a:cs typeface="Lato"/>
              <a:sym typeface="Lato"/>
            </a:endParaRPr>
          </a:p>
        </p:txBody>
      </p:sp>
      <p:sp>
        <p:nvSpPr>
          <p:cNvPr id="149" name="Google Shape;149;p15"/>
          <p:cNvSpPr txBox="1"/>
          <p:nvPr/>
        </p:nvSpPr>
        <p:spPr>
          <a:xfrm>
            <a:off x="1297500" y="1158925"/>
            <a:ext cx="6321900" cy="914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R,G and B are separately multiplied with respective weights and added together to give a 2D image</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img=img[ : , : , 0] * 0.299 + img[ : , : , 1] * 0.587 + img[ : , : , 2] * 0.114</a:t>
            </a:r>
            <a:endParaRPr sz="1300">
              <a:solidFill>
                <a:srgbClr val="FFFFFF"/>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Noise Reduction</a:t>
            </a:r>
            <a:endParaRPr sz="3000" b="1">
              <a:solidFill>
                <a:schemeClr val="accent2"/>
              </a:solidFill>
              <a:latin typeface="Lato"/>
              <a:ea typeface="Lato"/>
              <a:cs typeface="Lato"/>
              <a:sym typeface="Lato"/>
            </a:endParaRPr>
          </a:p>
        </p:txBody>
      </p:sp>
      <p:sp>
        <p:nvSpPr>
          <p:cNvPr id="155" name="Google Shape;155;p16"/>
          <p:cNvSpPr txBox="1">
            <a:spLocks noGrp="1"/>
          </p:cNvSpPr>
          <p:nvPr>
            <p:ph type="body" idx="1"/>
          </p:nvPr>
        </p:nvSpPr>
        <p:spPr>
          <a:xfrm>
            <a:off x="1243825" y="11161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Convoluted with Gaussian kernel.</a:t>
            </a:r>
            <a:endParaRPr/>
          </a:p>
          <a:p>
            <a:pPr marL="457200" lvl="0" indent="-311150" algn="l" rtl="0">
              <a:spcBef>
                <a:spcPts val="0"/>
              </a:spcBef>
              <a:spcAft>
                <a:spcPts val="0"/>
              </a:spcAft>
              <a:buSzPts val="1300"/>
              <a:buChar char="●"/>
            </a:pPr>
            <a:r>
              <a:rPr lang="en"/>
              <a:t>Blurs the image.</a:t>
            </a:r>
            <a:endParaRPr/>
          </a:p>
          <a:p>
            <a:pPr marL="457200" lvl="0" indent="-311150" algn="l" rtl="0">
              <a:spcBef>
                <a:spcPts val="0"/>
              </a:spcBef>
              <a:spcAft>
                <a:spcPts val="0"/>
              </a:spcAft>
              <a:buSzPts val="1300"/>
              <a:buChar char="●"/>
            </a:pPr>
            <a:r>
              <a:rPr lang="en"/>
              <a:t>Smaller the kernel size less will the blur.</a:t>
            </a:r>
            <a:endParaRPr/>
          </a:p>
          <a:p>
            <a:pPr marL="914400" lvl="0" indent="0" algn="l" rtl="0">
              <a:spcBef>
                <a:spcPts val="1600"/>
              </a:spcBef>
              <a:spcAft>
                <a:spcPts val="1600"/>
              </a:spcAft>
              <a:buNone/>
            </a:pPr>
            <a:endParaRPr/>
          </a:p>
        </p:txBody>
      </p:sp>
      <p:pic>
        <p:nvPicPr>
          <p:cNvPr id="156" name="Google Shape;156;p16" descr="Without noise"/>
          <p:cNvPicPr preferRelativeResize="0"/>
          <p:nvPr/>
        </p:nvPicPr>
        <p:blipFill>
          <a:blip r:embed="rId3">
            <a:alphaModFix/>
          </a:blip>
          <a:stretch>
            <a:fillRect/>
          </a:stretch>
        </p:blipFill>
        <p:spPr>
          <a:xfrm>
            <a:off x="4572000" y="2041650"/>
            <a:ext cx="2438400" cy="2438400"/>
          </a:xfrm>
          <a:prstGeom prst="rect">
            <a:avLst/>
          </a:prstGeom>
          <a:noFill/>
          <a:ln>
            <a:noFill/>
          </a:ln>
        </p:spPr>
      </p:pic>
      <p:pic>
        <p:nvPicPr>
          <p:cNvPr id="157" name="Google Shape;157;p16" descr="With Gaussian noise"/>
          <p:cNvPicPr preferRelativeResize="0"/>
          <p:nvPr/>
        </p:nvPicPr>
        <p:blipFill>
          <a:blip r:embed="rId4">
            <a:alphaModFix/>
          </a:blip>
          <a:stretch>
            <a:fillRect/>
          </a:stretch>
        </p:blipFill>
        <p:spPr>
          <a:xfrm>
            <a:off x="1243825" y="2099125"/>
            <a:ext cx="2438400" cy="2438400"/>
          </a:xfrm>
          <a:prstGeom prst="rect">
            <a:avLst/>
          </a:prstGeom>
          <a:noFill/>
          <a:ln>
            <a:noFill/>
          </a:ln>
        </p:spPr>
      </p:pic>
      <p:sp>
        <p:nvSpPr>
          <p:cNvPr id="158" name="Google Shape;158;p16"/>
          <p:cNvSpPr txBox="1"/>
          <p:nvPr/>
        </p:nvSpPr>
        <p:spPr>
          <a:xfrm>
            <a:off x="1693475" y="4537525"/>
            <a:ext cx="1706400" cy="3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With noise</a:t>
            </a:r>
            <a:endParaRPr>
              <a:solidFill>
                <a:srgbClr val="FFFFFF"/>
              </a:solidFill>
              <a:latin typeface="Lato"/>
              <a:ea typeface="Lato"/>
              <a:cs typeface="Lato"/>
              <a:sym typeface="Lato"/>
            </a:endParaRPr>
          </a:p>
        </p:txBody>
      </p:sp>
      <p:sp>
        <p:nvSpPr>
          <p:cNvPr id="159" name="Google Shape;159;p16"/>
          <p:cNvSpPr txBox="1"/>
          <p:nvPr/>
        </p:nvSpPr>
        <p:spPr>
          <a:xfrm>
            <a:off x="4938000" y="4604000"/>
            <a:ext cx="1706400" cy="3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Without noise</a:t>
            </a:r>
            <a:endParaRPr>
              <a:solidFill>
                <a:srgbClr val="FFFFFF"/>
              </a:solidFill>
              <a:latin typeface="Lato"/>
              <a:ea typeface="Lato"/>
              <a:cs typeface="Lato"/>
              <a:sym typeface="Lato"/>
            </a:endParaRPr>
          </a:p>
        </p:txBody>
      </p:sp>
      <p:pic>
        <p:nvPicPr>
          <p:cNvPr id="160" name="Google Shape;160;p16" descr="Related image"/>
          <p:cNvPicPr preferRelativeResize="0"/>
          <p:nvPr/>
        </p:nvPicPr>
        <p:blipFill>
          <a:blip r:embed="rId5">
            <a:alphaModFix/>
          </a:blip>
          <a:stretch>
            <a:fillRect/>
          </a:stretch>
        </p:blipFill>
        <p:spPr>
          <a:xfrm>
            <a:off x="5191125" y="467375"/>
            <a:ext cx="2276406" cy="13947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7"/>
          <p:cNvPicPr preferRelativeResize="0"/>
          <p:nvPr/>
        </p:nvPicPr>
        <p:blipFill rotWithShape="1">
          <a:blip r:embed="rId3">
            <a:alphaModFix/>
          </a:blip>
          <a:srcRect t="2865"/>
          <a:stretch/>
        </p:blipFill>
        <p:spPr>
          <a:xfrm>
            <a:off x="1760525" y="859300"/>
            <a:ext cx="5827700" cy="33336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1266825" y="1022163"/>
            <a:ext cx="7337825" cy="30991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18"/>
          <p:cNvPicPr preferRelativeResize="0"/>
          <p:nvPr/>
        </p:nvPicPr>
        <p:blipFill rotWithShape="1">
          <a:blip r:embed="rId3">
            <a:alphaModFix/>
          </a:blip>
          <a:srcRect l="12544" t="16262" r="9924" b="20063"/>
          <a:stretch/>
        </p:blipFill>
        <p:spPr>
          <a:xfrm>
            <a:off x="1297500" y="393750"/>
            <a:ext cx="7038901" cy="433582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accent2"/>
                </a:solidFill>
                <a:latin typeface="Lato"/>
                <a:ea typeface="Lato"/>
                <a:cs typeface="Lato"/>
                <a:sym typeface="Lato"/>
              </a:rPr>
              <a:t>Gradient Calculation</a:t>
            </a:r>
            <a:endParaRPr sz="3000" b="1">
              <a:solidFill>
                <a:schemeClr val="accent2"/>
              </a:solidFill>
              <a:latin typeface="Lato"/>
              <a:ea typeface="Lato"/>
              <a:cs typeface="Lato"/>
              <a:sym typeface="Lato"/>
            </a:endParaRPr>
          </a:p>
        </p:txBody>
      </p:sp>
      <p:pic>
        <p:nvPicPr>
          <p:cNvPr id="178" name="Google Shape;178;p19"/>
          <p:cNvPicPr preferRelativeResize="0"/>
          <p:nvPr/>
        </p:nvPicPr>
        <p:blipFill>
          <a:blip r:embed="rId3">
            <a:alphaModFix/>
          </a:blip>
          <a:stretch>
            <a:fillRect/>
          </a:stretch>
        </p:blipFill>
        <p:spPr>
          <a:xfrm>
            <a:off x="3368050" y="2432825"/>
            <a:ext cx="2628900" cy="676275"/>
          </a:xfrm>
          <a:prstGeom prst="rect">
            <a:avLst/>
          </a:prstGeom>
          <a:noFill/>
          <a:ln>
            <a:noFill/>
          </a:ln>
        </p:spPr>
      </p:pic>
      <p:sp>
        <p:nvSpPr>
          <p:cNvPr id="179" name="Google Shape;179;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Detects the edge intensity and direction by calculating the gradient of the image.</a:t>
            </a:r>
            <a:endParaRPr/>
          </a:p>
          <a:p>
            <a:pPr marL="457200" lvl="0" indent="-311150" algn="l" rtl="0">
              <a:spcBef>
                <a:spcPts val="0"/>
              </a:spcBef>
              <a:spcAft>
                <a:spcPts val="0"/>
              </a:spcAft>
              <a:buSzPts val="1300"/>
              <a:buChar char="●"/>
            </a:pPr>
            <a:r>
              <a:rPr lang="en"/>
              <a:t>When the image is smoothened the derivatives Ix and Iy w.r.t x and y are calculated. It can be implemented by convolving I with Sobel Kernels Kx and Ky respectively:</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Then the magnitude G and slope θ of the gradient are calculated as follow: </a:t>
            </a:r>
            <a:endParaRPr/>
          </a:p>
        </p:txBody>
      </p:sp>
      <p:pic>
        <p:nvPicPr>
          <p:cNvPr id="180" name="Google Shape;180;p19"/>
          <p:cNvPicPr preferRelativeResize="0"/>
          <p:nvPr/>
        </p:nvPicPr>
        <p:blipFill>
          <a:blip r:embed="rId4">
            <a:alphaModFix/>
          </a:blip>
          <a:stretch>
            <a:fillRect/>
          </a:stretch>
        </p:blipFill>
        <p:spPr>
          <a:xfrm>
            <a:off x="4070300" y="3678500"/>
            <a:ext cx="1400175" cy="7048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0"/>
          <p:cNvPicPr preferRelativeResize="0"/>
          <p:nvPr/>
        </p:nvPicPr>
        <p:blipFill>
          <a:blip r:embed="rId3">
            <a:alphaModFix/>
          </a:blip>
          <a:stretch>
            <a:fillRect/>
          </a:stretch>
        </p:blipFill>
        <p:spPr>
          <a:xfrm>
            <a:off x="1146725" y="1018875"/>
            <a:ext cx="7728575" cy="33021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565</Words>
  <Application>Microsoft Office PowerPoint</Application>
  <PresentationFormat>On-screen Show (16:9)</PresentationFormat>
  <Paragraphs>61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Rokkitt</vt:lpstr>
      <vt:lpstr>Lato</vt:lpstr>
      <vt:lpstr>Montserrat</vt:lpstr>
      <vt:lpstr>Focus</vt:lpstr>
      <vt:lpstr>MULTI-SCALE TEMPLATE      MATCHING Guided By :Dr. Rajlaxmi Chouhan</vt:lpstr>
      <vt:lpstr>An Overview</vt:lpstr>
      <vt:lpstr> Edge Detection  </vt:lpstr>
      <vt:lpstr>Noise Reduction</vt:lpstr>
      <vt:lpstr>PowerPoint Presentation</vt:lpstr>
      <vt:lpstr>PowerPoint Presentation</vt:lpstr>
      <vt:lpstr>PowerPoint Presentation</vt:lpstr>
      <vt:lpstr>Gradient Calculation</vt:lpstr>
      <vt:lpstr>PowerPoint Presentation</vt:lpstr>
      <vt:lpstr>PowerPoint Presentation</vt:lpstr>
      <vt:lpstr>Non-Maximum Suppression</vt:lpstr>
      <vt:lpstr>PowerPoint Presentation</vt:lpstr>
      <vt:lpstr>PowerPoint Presentation</vt:lpstr>
      <vt:lpstr>Double Threshold </vt:lpstr>
      <vt:lpstr>PowerPoint Presentation</vt:lpstr>
      <vt:lpstr>PowerPoint Presentation</vt:lpstr>
      <vt:lpstr>Hysteresis</vt:lpstr>
      <vt:lpstr>PowerPoint Presentation</vt:lpstr>
      <vt:lpstr>PowerPoint Presentation</vt:lpstr>
      <vt:lpstr>Resizing the image and finding correlation coefficient</vt:lpstr>
      <vt:lpstr>PowerPoint Presentation</vt:lpstr>
      <vt:lpstr>PowerPoint Presentation</vt:lpstr>
      <vt:lpstr>Input Images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MULTI-SCALE TEMPLATE      MATCHING Guided By :Dr. Rajlaxmi Chouhan</dc:title>
  <cp:lastModifiedBy>Dheeraj Bharadwaj Barad</cp:lastModifiedBy>
  <cp:revision>3</cp:revision>
  <dcterms:modified xsi:type="dcterms:W3CDTF">2019-11-23T12:22:16Z</dcterms:modified>
</cp:coreProperties>
</file>