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69" r:id="rId3"/>
    <p:sldId id="270" r:id="rId4"/>
    <p:sldId id="271" r:id="rId5"/>
    <p:sldId id="272" r:id="rId6"/>
    <p:sldId id="275" r:id="rId7"/>
    <p:sldId id="276" r:id="rId8"/>
    <p:sldId id="273" r:id="rId9"/>
    <p:sldId id="27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83A846-08EA-5BE8-AD43-2D1C7BD5461F}" v="115" dt="2023-12-03T20:44:38.3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56481" autoAdjust="0"/>
  </p:normalViewPr>
  <p:slideViewPr>
    <p:cSldViewPr snapToGrid="0">
      <p:cViewPr varScale="1">
        <p:scale>
          <a:sx n="49" d="100"/>
          <a:sy n="49" d="100"/>
        </p:scale>
        <p:origin x="13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B36790-5154-49D5-A798-CAEA8CEBBEA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0FEC103-AEB5-429A-A310-E45A5D75437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 healthcare, it's customary for doctors to issue written orders referring patients to other healthcare providers</a:t>
          </a:r>
          <a:r>
            <a:rPr lang="en-US" dirty="0">
              <a:latin typeface="Sitka Subheading"/>
            </a:rPr>
            <a:t>.</a:t>
          </a:r>
          <a:endParaRPr lang="en-US" dirty="0"/>
        </a:p>
      </dgm:t>
    </dgm:pt>
    <dgm:pt modelId="{4F0F373E-C88B-4BF3-8C9C-AC9F8CF24BBA}" type="parTrans" cxnId="{117AB446-C7BF-4C11-9767-C326B6CA5743}">
      <dgm:prSet/>
      <dgm:spPr/>
      <dgm:t>
        <a:bodyPr/>
        <a:lstStyle/>
        <a:p>
          <a:endParaRPr lang="en-US"/>
        </a:p>
      </dgm:t>
    </dgm:pt>
    <dgm:pt modelId="{1BD38A40-2894-49B5-B74B-EB349F9124D8}" type="sibTrans" cxnId="{117AB446-C7BF-4C11-9767-C326B6CA5743}">
      <dgm:prSet/>
      <dgm:spPr/>
      <dgm:t>
        <a:bodyPr/>
        <a:lstStyle/>
        <a:p>
          <a:endParaRPr lang="en-US"/>
        </a:p>
      </dgm:t>
    </dgm:pt>
    <dgm:pt modelId="{452BFB5C-1901-4317-9927-2415BA06839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Referrals are essential to ensure patients receive appropriate care</a:t>
          </a:r>
          <a:r>
            <a:rPr lang="en-US" dirty="0">
              <a:latin typeface="Sitka Subheading"/>
            </a:rPr>
            <a:t>.</a:t>
          </a:r>
          <a:endParaRPr lang="en-US" dirty="0"/>
        </a:p>
      </dgm:t>
    </dgm:pt>
    <dgm:pt modelId="{17AA4EA6-F902-40C3-8578-48F972C7B68A}" type="parTrans" cxnId="{684EFEF8-0EB3-4150-AB64-E9A345A85CDC}">
      <dgm:prSet/>
      <dgm:spPr/>
      <dgm:t>
        <a:bodyPr/>
        <a:lstStyle/>
        <a:p>
          <a:endParaRPr lang="en-US"/>
        </a:p>
      </dgm:t>
    </dgm:pt>
    <dgm:pt modelId="{E1F5E976-3B18-45C9-8C2A-13FDF169310B}" type="sibTrans" cxnId="{684EFEF8-0EB3-4150-AB64-E9A345A85CDC}">
      <dgm:prSet/>
      <dgm:spPr/>
      <dgm:t>
        <a:bodyPr/>
        <a:lstStyle/>
        <a:p>
          <a:endParaRPr lang="en-US"/>
        </a:p>
      </dgm:t>
    </dgm:pt>
    <dgm:pt modelId="{7499068A-AB40-4693-BD78-B3DE5742AE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Here, we explore a social network where each node represents a physician, and edges signify referrals to other physicians</a:t>
          </a:r>
          <a:r>
            <a:rPr lang="en-US" dirty="0">
              <a:latin typeface="Sitka Subheading"/>
            </a:rPr>
            <a:t>.</a:t>
          </a:r>
          <a:endParaRPr lang="en-US" dirty="0"/>
        </a:p>
      </dgm:t>
    </dgm:pt>
    <dgm:pt modelId="{4E7F6786-DA00-48C2-B292-48526EED87A9}" type="parTrans" cxnId="{55928A6B-7089-460A-9A8A-CD0914DD5035}">
      <dgm:prSet/>
      <dgm:spPr/>
      <dgm:t>
        <a:bodyPr/>
        <a:lstStyle/>
        <a:p>
          <a:endParaRPr lang="en-US"/>
        </a:p>
      </dgm:t>
    </dgm:pt>
    <dgm:pt modelId="{90FA6A99-04F5-4D53-8359-00E7EF876D2E}" type="sibTrans" cxnId="{55928A6B-7089-460A-9A8A-CD0914DD5035}">
      <dgm:prSet/>
      <dgm:spPr/>
      <dgm:t>
        <a:bodyPr/>
        <a:lstStyle/>
        <a:p>
          <a:endParaRPr lang="en-US"/>
        </a:p>
      </dgm:t>
    </dgm:pt>
    <dgm:pt modelId="{141B5E47-01CC-4ED0-9934-50098B5708E3}" type="pres">
      <dgm:prSet presAssocID="{CAB36790-5154-49D5-A798-CAEA8CEBBEA6}" presName="root" presStyleCnt="0">
        <dgm:presLayoutVars>
          <dgm:dir/>
          <dgm:resizeHandles val="exact"/>
        </dgm:presLayoutVars>
      </dgm:prSet>
      <dgm:spPr/>
    </dgm:pt>
    <dgm:pt modelId="{97626753-64F0-435C-AAA1-FB1E022C72D8}" type="pres">
      <dgm:prSet presAssocID="{90FEC103-AEB5-429A-A310-E45A5D75437D}" presName="compNode" presStyleCnt="0"/>
      <dgm:spPr/>
    </dgm:pt>
    <dgm:pt modelId="{36E1A7D9-7B39-44F6-B92C-CA59EB40239B}" type="pres">
      <dgm:prSet presAssocID="{90FEC103-AEB5-429A-A310-E45A5D75437D}" presName="bgRect" presStyleLbl="bgShp" presStyleIdx="0" presStyleCnt="3"/>
      <dgm:spPr/>
    </dgm:pt>
    <dgm:pt modelId="{B6EE017A-0CB2-4360-A95B-2DAD53E7F710}" type="pres">
      <dgm:prSet presAssocID="{90FEC103-AEB5-429A-A310-E45A5D75437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D7DCB836-5D22-4562-9283-734251B372AA}" type="pres">
      <dgm:prSet presAssocID="{90FEC103-AEB5-429A-A310-E45A5D75437D}" presName="spaceRect" presStyleCnt="0"/>
      <dgm:spPr/>
    </dgm:pt>
    <dgm:pt modelId="{A552F456-7B67-4C47-8C44-523FFDCFFF16}" type="pres">
      <dgm:prSet presAssocID="{90FEC103-AEB5-429A-A310-E45A5D75437D}" presName="parTx" presStyleLbl="revTx" presStyleIdx="0" presStyleCnt="3">
        <dgm:presLayoutVars>
          <dgm:chMax val="0"/>
          <dgm:chPref val="0"/>
        </dgm:presLayoutVars>
      </dgm:prSet>
      <dgm:spPr/>
    </dgm:pt>
    <dgm:pt modelId="{5A5D6AB2-2135-4C0B-A96A-AAE909B4BAEE}" type="pres">
      <dgm:prSet presAssocID="{1BD38A40-2894-49B5-B74B-EB349F9124D8}" presName="sibTrans" presStyleCnt="0"/>
      <dgm:spPr/>
    </dgm:pt>
    <dgm:pt modelId="{557D5604-232E-4DF3-B28F-1C00119C18A5}" type="pres">
      <dgm:prSet presAssocID="{452BFB5C-1901-4317-9927-2415BA068394}" presName="compNode" presStyleCnt="0"/>
      <dgm:spPr/>
    </dgm:pt>
    <dgm:pt modelId="{3BD4FFDC-59DB-456B-9D67-C8CD2BF28CB5}" type="pres">
      <dgm:prSet presAssocID="{452BFB5C-1901-4317-9927-2415BA068394}" presName="bgRect" presStyleLbl="bgShp" presStyleIdx="1" presStyleCnt="3"/>
      <dgm:spPr/>
    </dgm:pt>
    <dgm:pt modelId="{1467D82D-A382-466E-B726-283A03C0F1B2}" type="pres">
      <dgm:prSet presAssocID="{452BFB5C-1901-4317-9927-2415BA06839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C3715894-2072-40D4-8991-590893F2895C}" type="pres">
      <dgm:prSet presAssocID="{452BFB5C-1901-4317-9927-2415BA068394}" presName="spaceRect" presStyleCnt="0"/>
      <dgm:spPr/>
    </dgm:pt>
    <dgm:pt modelId="{15C06E4F-C2DA-4527-A133-B6C154A04484}" type="pres">
      <dgm:prSet presAssocID="{452BFB5C-1901-4317-9927-2415BA068394}" presName="parTx" presStyleLbl="revTx" presStyleIdx="1" presStyleCnt="3">
        <dgm:presLayoutVars>
          <dgm:chMax val="0"/>
          <dgm:chPref val="0"/>
        </dgm:presLayoutVars>
      </dgm:prSet>
      <dgm:spPr/>
    </dgm:pt>
    <dgm:pt modelId="{732CF826-88A1-483C-B83A-A6FC239A2B5A}" type="pres">
      <dgm:prSet presAssocID="{E1F5E976-3B18-45C9-8C2A-13FDF169310B}" presName="sibTrans" presStyleCnt="0"/>
      <dgm:spPr/>
    </dgm:pt>
    <dgm:pt modelId="{B9366763-1E99-41D5-8991-109B9B0861AF}" type="pres">
      <dgm:prSet presAssocID="{7499068A-AB40-4693-BD78-B3DE5742AEBA}" presName="compNode" presStyleCnt="0"/>
      <dgm:spPr/>
    </dgm:pt>
    <dgm:pt modelId="{4274815D-D876-4B2A-AE2B-2BE00EBDF70F}" type="pres">
      <dgm:prSet presAssocID="{7499068A-AB40-4693-BD78-B3DE5742AEBA}" presName="bgRect" presStyleLbl="bgShp" presStyleIdx="2" presStyleCnt="3"/>
      <dgm:spPr/>
    </dgm:pt>
    <dgm:pt modelId="{878E5943-1803-4BDA-89C3-DB1DCDFF9E4B}" type="pres">
      <dgm:prSet presAssocID="{7499068A-AB40-4693-BD78-B3DE5742AEB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907968E9-F2D6-4A0F-8444-7B5FE088097F}" type="pres">
      <dgm:prSet presAssocID="{7499068A-AB40-4693-BD78-B3DE5742AEBA}" presName="spaceRect" presStyleCnt="0"/>
      <dgm:spPr/>
    </dgm:pt>
    <dgm:pt modelId="{FCA0E4B4-3A37-46B3-9F61-DA9AB5C3EC62}" type="pres">
      <dgm:prSet presAssocID="{7499068A-AB40-4693-BD78-B3DE5742AEB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78F1646-D899-4097-A0DD-691B725E6A37}" type="presOf" srcId="{7499068A-AB40-4693-BD78-B3DE5742AEBA}" destId="{FCA0E4B4-3A37-46B3-9F61-DA9AB5C3EC62}" srcOrd="0" destOrd="0" presId="urn:microsoft.com/office/officeart/2018/2/layout/IconVerticalSolidList"/>
    <dgm:cxn modelId="{117AB446-C7BF-4C11-9767-C326B6CA5743}" srcId="{CAB36790-5154-49D5-A798-CAEA8CEBBEA6}" destId="{90FEC103-AEB5-429A-A310-E45A5D75437D}" srcOrd="0" destOrd="0" parTransId="{4F0F373E-C88B-4BF3-8C9C-AC9F8CF24BBA}" sibTransId="{1BD38A40-2894-49B5-B74B-EB349F9124D8}"/>
    <dgm:cxn modelId="{55928A6B-7089-460A-9A8A-CD0914DD5035}" srcId="{CAB36790-5154-49D5-A798-CAEA8CEBBEA6}" destId="{7499068A-AB40-4693-BD78-B3DE5742AEBA}" srcOrd="2" destOrd="0" parTransId="{4E7F6786-DA00-48C2-B292-48526EED87A9}" sibTransId="{90FA6A99-04F5-4D53-8359-00E7EF876D2E}"/>
    <dgm:cxn modelId="{1E94D0CE-8871-4DAB-97A0-3DAE33AFDB6D}" type="presOf" srcId="{CAB36790-5154-49D5-A798-CAEA8CEBBEA6}" destId="{141B5E47-01CC-4ED0-9934-50098B5708E3}" srcOrd="0" destOrd="0" presId="urn:microsoft.com/office/officeart/2018/2/layout/IconVerticalSolidList"/>
    <dgm:cxn modelId="{023C1CD0-131A-4820-B726-250B38A6B38A}" type="presOf" srcId="{452BFB5C-1901-4317-9927-2415BA068394}" destId="{15C06E4F-C2DA-4527-A133-B6C154A04484}" srcOrd="0" destOrd="0" presId="urn:microsoft.com/office/officeart/2018/2/layout/IconVerticalSolidList"/>
    <dgm:cxn modelId="{11B091F8-45DC-422F-88A3-E746ADD7E50C}" type="presOf" srcId="{90FEC103-AEB5-429A-A310-E45A5D75437D}" destId="{A552F456-7B67-4C47-8C44-523FFDCFFF16}" srcOrd="0" destOrd="0" presId="urn:microsoft.com/office/officeart/2018/2/layout/IconVerticalSolidList"/>
    <dgm:cxn modelId="{684EFEF8-0EB3-4150-AB64-E9A345A85CDC}" srcId="{CAB36790-5154-49D5-A798-CAEA8CEBBEA6}" destId="{452BFB5C-1901-4317-9927-2415BA068394}" srcOrd="1" destOrd="0" parTransId="{17AA4EA6-F902-40C3-8578-48F972C7B68A}" sibTransId="{E1F5E976-3B18-45C9-8C2A-13FDF169310B}"/>
    <dgm:cxn modelId="{EE1DF0C2-D1D6-40AE-AD7A-3F0F6E7AFD96}" type="presParOf" srcId="{141B5E47-01CC-4ED0-9934-50098B5708E3}" destId="{97626753-64F0-435C-AAA1-FB1E022C72D8}" srcOrd="0" destOrd="0" presId="urn:microsoft.com/office/officeart/2018/2/layout/IconVerticalSolidList"/>
    <dgm:cxn modelId="{5A5AB4CF-62C4-489D-9A3A-1813005B3751}" type="presParOf" srcId="{97626753-64F0-435C-AAA1-FB1E022C72D8}" destId="{36E1A7D9-7B39-44F6-B92C-CA59EB40239B}" srcOrd="0" destOrd="0" presId="urn:microsoft.com/office/officeart/2018/2/layout/IconVerticalSolidList"/>
    <dgm:cxn modelId="{3E1E08A8-5045-443E-9969-3F7CDE0BBA3F}" type="presParOf" srcId="{97626753-64F0-435C-AAA1-FB1E022C72D8}" destId="{B6EE017A-0CB2-4360-A95B-2DAD53E7F710}" srcOrd="1" destOrd="0" presId="urn:microsoft.com/office/officeart/2018/2/layout/IconVerticalSolidList"/>
    <dgm:cxn modelId="{F7625926-8627-4AE6-AFE6-6C41118E35B1}" type="presParOf" srcId="{97626753-64F0-435C-AAA1-FB1E022C72D8}" destId="{D7DCB836-5D22-4562-9283-734251B372AA}" srcOrd="2" destOrd="0" presId="urn:microsoft.com/office/officeart/2018/2/layout/IconVerticalSolidList"/>
    <dgm:cxn modelId="{470DB8B0-A233-4037-B6CF-DE7C9961C888}" type="presParOf" srcId="{97626753-64F0-435C-AAA1-FB1E022C72D8}" destId="{A552F456-7B67-4C47-8C44-523FFDCFFF16}" srcOrd="3" destOrd="0" presId="urn:microsoft.com/office/officeart/2018/2/layout/IconVerticalSolidList"/>
    <dgm:cxn modelId="{8CB68A31-2775-4E51-9AE5-633D6CB52648}" type="presParOf" srcId="{141B5E47-01CC-4ED0-9934-50098B5708E3}" destId="{5A5D6AB2-2135-4C0B-A96A-AAE909B4BAEE}" srcOrd="1" destOrd="0" presId="urn:microsoft.com/office/officeart/2018/2/layout/IconVerticalSolidList"/>
    <dgm:cxn modelId="{28B4630F-DF64-49EC-94A7-37072A1ED207}" type="presParOf" srcId="{141B5E47-01CC-4ED0-9934-50098B5708E3}" destId="{557D5604-232E-4DF3-B28F-1C00119C18A5}" srcOrd="2" destOrd="0" presId="urn:microsoft.com/office/officeart/2018/2/layout/IconVerticalSolidList"/>
    <dgm:cxn modelId="{E1206DC7-6659-4615-8D24-37FB4D321E4B}" type="presParOf" srcId="{557D5604-232E-4DF3-B28F-1C00119C18A5}" destId="{3BD4FFDC-59DB-456B-9D67-C8CD2BF28CB5}" srcOrd="0" destOrd="0" presId="urn:microsoft.com/office/officeart/2018/2/layout/IconVerticalSolidList"/>
    <dgm:cxn modelId="{0C11AF01-C11C-4C12-90B7-B85204FC7F17}" type="presParOf" srcId="{557D5604-232E-4DF3-B28F-1C00119C18A5}" destId="{1467D82D-A382-466E-B726-283A03C0F1B2}" srcOrd="1" destOrd="0" presId="urn:microsoft.com/office/officeart/2018/2/layout/IconVerticalSolidList"/>
    <dgm:cxn modelId="{8C032FB3-E20E-457E-A565-ED64181EFA2F}" type="presParOf" srcId="{557D5604-232E-4DF3-B28F-1C00119C18A5}" destId="{C3715894-2072-40D4-8991-590893F2895C}" srcOrd="2" destOrd="0" presId="urn:microsoft.com/office/officeart/2018/2/layout/IconVerticalSolidList"/>
    <dgm:cxn modelId="{788A1679-DFE3-4734-8ABF-9FA53E76CDC0}" type="presParOf" srcId="{557D5604-232E-4DF3-B28F-1C00119C18A5}" destId="{15C06E4F-C2DA-4527-A133-B6C154A04484}" srcOrd="3" destOrd="0" presId="urn:microsoft.com/office/officeart/2018/2/layout/IconVerticalSolidList"/>
    <dgm:cxn modelId="{F7BC8A91-5AD5-4E91-98D2-82CAC970AFDD}" type="presParOf" srcId="{141B5E47-01CC-4ED0-9934-50098B5708E3}" destId="{732CF826-88A1-483C-B83A-A6FC239A2B5A}" srcOrd="3" destOrd="0" presId="urn:microsoft.com/office/officeart/2018/2/layout/IconVerticalSolidList"/>
    <dgm:cxn modelId="{CDF00D4C-5C12-43FE-9126-AFA60245678B}" type="presParOf" srcId="{141B5E47-01CC-4ED0-9934-50098B5708E3}" destId="{B9366763-1E99-41D5-8991-109B9B0861AF}" srcOrd="4" destOrd="0" presId="urn:microsoft.com/office/officeart/2018/2/layout/IconVerticalSolidList"/>
    <dgm:cxn modelId="{1F62C9A8-C7B0-4B85-A086-C0B8130F3884}" type="presParOf" srcId="{B9366763-1E99-41D5-8991-109B9B0861AF}" destId="{4274815D-D876-4B2A-AE2B-2BE00EBDF70F}" srcOrd="0" destOrd="0" presId="urn:microsoft.com/office/officeart/2018/2/layout/IconVerticalSolidList"/>
    <dgm:cxn modelId="{BC54C3FE-D011-4291-8152-9BFE32397D13}" type="presParOf" srcId="{B9366763-1E99-41D5-8991-109B9B0861AF}" destId="{878E5943-1803-4BDA-89C3-DB1DCDFF9E4B}" srcOrd="1" destOrd="0" presId="urn:microsoft.com/office/officeart/2018/2/layout/IconVerticalSolidList"/>
    <dgm:cxn modelId="{32C772B8-D208-4D19-B478-8C4E4CACEDD1}" type="presParOf" srcId="{B9366763-1E99-41D5-8991-109B9B0861AF}" destId="{907968E9-F2D6-4A0F-8444-7B5FE088097F}" srcOrd="2" destOrd="0" presId="urn:microsoft.com/office/officeart/2018/2/layout/IconVerticalSolidList"/>
    <dgm:cxn modelId="{0F77BC6D-4044-4A35-975C-93AC27548D1B}" type="presParOf" srcId="{B9366763-1E99-41D5-8991-109B9B0861AF}" destId="{FCA0E4B4-3A37-46B3-9F61-DA9AB5C3EC6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E1A7D9-7B39-44F6-B92C-CA59EB40239B}">
      <dsp:nvSpPr>
        <dsp:cNvPr id="0" name=""/>
        <dsp:cNvSpPr/>
      </dsp:nvSpPr>
      <dsp:spPr>
        <a:xfrm>
          <a:off x="0" y="774"/>
          <a:ext cx="6096000" cy="18117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EE017A-0CB2-4360-A95B-2DAD53E7F710}">
      <dsp:nvSpPr>
        <dsp:cNvPr id="0" name=""/>
        <dsp:cNvSpPr/>
      </dsp:nvSpPr>
      <dsp:spPr>
        <a:xfrm>
          <a:off x="548041" y="408408"/>
          <a:ext cx="996439" cy="9964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52F456-7B67-4C47-8C44-523FFDCFFF16}">
      <dsp:nvSpPr>
        <dsp:cNvPr id="0" name=""/>
        <dsp:cNvSpPr/>
      </dsp:nvSpPr>
      <dsp:spPr>
        <a:xfrm>
          <a:off x="2092523" y="774"/>
          <a:ext cx="4003476" cy="1811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1739" tIns="191739" rIns="191739" bIns="19173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 healthcare, it's customary for doctors to issue written orders referring patients to other healthcare providers</a:t>
          </a:r>
          <a:r>
            <a:rPr lang="en-US" sz="1800" kern="1200" dirty="0">
              <a:latin typeface="Sitka Subheading"/>
            </a:rPr>
            <a:t>.</a:t>
          </a:r>
          <a:endParaRPr lang="en-US" sz="1800" kern="1200" dirty="0"/>
        </a:p>
      </dsp:txBody>
      <dsp:txXfrm>
        <a:off x="2092523" y="774"/>
        <a:ext cx="4003476" cy="1811708"/>
      </dsp:txXfrm>
    </dsp:sp>
    <dsp:sp modelId="{3BD4FFDC-59DB-456B-9D67-C8CD2BF28CB5}">
      <dsp:nvSpPr>
        <dsp:cNvPr id="0" name=""/>
        <dsp:cNvSpPr/>
      </dsp:nvSpPr>
      <dsp:spPr>
        <a:xfrm>
          <a:off x="0" y="2265410"/>
          <a:ext cx="6096000" cy="18117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67D82D-A382-466E-B726-283A03C0F1B2}">
      <dsp:nvSpPr>
        <dsp:cNvPr id="0" name=""/>
        <dsp:cNvSpPr/>
      </dsp:nvSpPr>
      <dsp:spPr>
        <a:xfrm>
          <a:off x="548041" y="2673044"/>
          <a:ext cx="996439" cy="9964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C06E4F-C2DA-4527-A133-B6C154A04484}">
      <dsp:nvSpPr>
        <dsp:cNvPr id="0" name=""/>
        <dsp:cNvSpPr/>
      </dsp:nvSpPr>
      <dsp:spPr>
        <a:xfrm>
          <a:off x="2092523" y="2265410"/>
          <a:ext cx="4003476" cy="1811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1739" tIns="191739" rIns="191739" bIns="19173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Referrals are essential to ensure patients receive appropriate care</a:t>
          </a:r>
          <a:r>
            <a:rPr lang="en-US" sz="1800" kern="1200" dirty="0">
              <a:latin typeface="Sitka Subheading"/>
            </a:rPr>
            <a:t>.</a:t>
          </a:r>
          <a:endParaRPr lang="en-US" sz="1800" kern="1200" dirty="0"/>
        </a:p>
      </dsp:txBody>
      <dsp:txXfrm>
        <a:off x="2092523" y="2265410"/>
        <a:ext cx="4003476" cy="1811708"/>
      </dsp:txXfrm>
    </dsp:sp>
    <dsp:sp modelId="{4274815D-D876-4B2A-AE2B-2BE00EBDF70F}">
      <dsp:nvSpPr>
        <dsp:cNvPr id="0" name=""/>
        <dsp:cNvSpPr/>
      </dsp:nvSpPr>
      <dsp:spPr>
        <a:xfrm>
          <a:off x="0" y="4530046"/>
          <a:ext cx="6096000" cy="18117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8E5943-1803-4BDA-89C3-DB1DCDFF9E4B}">
      <dsp:nvSpPr>
        <dsp:cNvPr id="0" name=""/>
        <dsp:cNvSpPr/>
      </dsp:nvSpPr>
      <dsp:spPr>
        <a:xfrm>
          <a:off x="548041" y="4937680"/>
          <a:ext cx="996439" cy="9964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A0E4B4-3A37-46B3-9F61-DA9AB5C3EC62}">
      <dsp:nvSpPr>
        <dsp:cNvPr id="0" name=""/>
        <dsp:cNvSpPr/>
      </dsp:nvSpPr>
      <dsp:spPr>
        <a:xfrm>
          <a:off x="2092523" y="4530046"/>
          <a:ext cx="4003476" cy="1811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1739" tIns="191739" rIns="191739" bIns="19173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Here, we explore a social network where each node represents a physician, and edges signify referrals to other physicians</a:t>
          </a:r>
          <a:r>
            <a:rPr lang="en-US" sz="1800" kern="1200" dirty="0">
              <a:latin typeface="Sitka Subheading"/>
            </a:rPr>
            <a:t>.</a:t>
          </a:r>
          <a:endParaRPr lang="en-US" sz="1800" kern="1200" dirty="0"/>
        </a:p>
      </dsp:txBody>
      <dsp:txXfrm>
        <a:off x="2092523" y="4530046"/>
        <a:ext cx="4003476" cy="18117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D2C3A4-073C-4E23-A41C-80F0D5429999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A10DD6-AFD6-496D-A31A-B1A5CD8B2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81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in this network, physicians are nodes and referrals are edges.</a:t>
            </a:r>
          </a:p>
          <a:p>
            <a:endParaRPr lang="en-US" dirty="0"/>
          </a:p>
          <a:p>
            <a:r>
              <a:rPr lang="en-US" dirty="0"/>
              <a:t>The technologies we have used are python, network, pandas, matplotlib.</a:t>
            </a:r>
          </a:p>
          <a:p>
            <a:endParaRPr lang="en-US" dirty="0"/>
          </a:p>
          <a:p>
            <a:r>
              <a:rPr lang="en-US" dirty="0"/>
              <a:t>Language – python</a:t>
            </a:r>
          </a:p>
          <a:p>
            <a:endParaRPr lang="en-US" dirty="0"/>
          </a:p>
          <a:p>
            <a:r>
              <a:rPr lang="en-US" dirty="0"/>
              <a:t>Libraries – pandas, matplotlib</a:t>
            </a:r>
          </a:p>
          <a:p>
            <a:endParaRPr lang="en-US" dirty="0"/>
          </a:p>
          <a:p>
            <a:r>
              <a:rPr lang="en-US" dirty="0"/>
              <a:t>IDE –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endParaRPr lang="en-US" dirty="0"/>
          </a:p>
          <a:p>
            <a:r>
              <a:rPr lang="en-US" dirty="0"/>
              <a:t>Pandas – It is used for data manipulation. Most of you somewhere or other have used </a:t>
            </a:r>
            <a:r>
              <a:rPr lang="en-US" dirty="0" err="1"/>
              <a:t>dataframes</a:t>
            </a:r>
            <a:r>
              <a:rPr lang="en-US" dirty="0"/>
              <a:t> in pandas.</a:t>
            </a:r>
          </a:p>
          <a:p>
            <a:endParaRPr lang="en-US" dirty="0"/>
          </a:p>
          <a:p>
            <a:r>
              <a:rPr lang="en-US" dirty="0"/>
              <a:t>Matplotlib is used for good visualizations.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10DD6-AFD6-496D-A31A-B1A5CD8B2E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903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many algorithms in social network analysis but then these are the major algorithms which we used:</a:t>
            </a:r>
          </a:p>
          <a:p>
            <a:r>
              <a:rPr lang="en-US" dirty="0"/>
              <a:t>Centrality analysis : It is set of measures used to identify the most important nodes in a network.</a:t>
            </a:r>
          </a:p>
          <a:p>
            <a:r>
              <a:rPr lang="en-US" dirty="0"/>
              <a:t>Nodes are represented individually such as websites or other units. </a:t>
            </a:r>
          </a:p>
          <a:p>
            <a:r>
              <a:rPr lang="en-US" dirty="0"/>
              <a:t>Edges represent connections and relations between them.</a:t>
            </a:r>
          </a:p>
          <a:p>
            <a:r>
              <a:rPr lang="en-US" dirty="0"/>
              <a:t>These centrality measures are useful in various applications, such as social network analysis, transportation network analysis, and communication network analysis.</a:t>
            </a:r>
          </a:p>
          <a:p>
            <a:r>
              <a:rPr lang="en-US" dirty="0"/>
              <a:t>Selecting of centrality measure depends on the specific characteristics and goals of the network being analyzed.</a:t>
            </a:r>
          </a:p>
          <a:p>
            <a:r>
              <a:rPr lang="en-US" dirty="0"/>
              <a:t>Most common measures are</a:t>
            </a:r>
          </a:p>
          <a:p>
            <a:r>
              <a:rPr lang="en-US" dirty="0"/>
              <a:t> 1. Degree centrality</a:t>
            </a:r>
          </a:p>
          <a:p>
            <a:r>
              <a:rPr lang="en-US" dirty="0"/>
              <a:t> 2. </a:t>
            </a:r>
            <a:r>
              <a:rPr lang="en-US" dirty="0" err="1"/>
              <a:t>Betweeness</a:t>
            </a:r>
            <a:r>
              <a:rPr lang="en-US" dirty="0"/>
              <a:t> centrality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10DD6-AFD6-496D-A31A-B1A5CD8B2E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35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Degree Centrality: It is one of the simplest measure. It depends on number of links and edges a node has. Each individual is represented as a node, and connections between individuals are represented as edges. Nodes with a high degree centrality are considered central or influential in the network.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10DD6-AFD6-496D-A31A-B1A5CD8B2E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532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44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70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316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42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735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55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10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326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72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96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8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0815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>
          <p15:clr>
            <a:srgbClr val="F26B43"/>
          </p15:clr>
        </p15:guide>
        <p15:guide id="2" pos="480">
          <p15:clr>
            <a:srgbClr val="F26B43"/>
          </p15:clr>
        </p15:guide>
        <p15:guide id="3" pos="960">
          <p15:clr>
            <a:srgbClr val="F26B43"/>
          </p15:clr>
        </p15:guide>
        <p15:guide id="4" pos="1440">
          <p15:clr>
            <a:srgbClr val="F26B43"/>
          </p15:clr>
        </p15:guide>
        <p15:guide id="5" pos="1920">
          <p15:clr>
            <a:srgbClr val="F26B43"/>
          </p15:clr>
        </p15:guide>
        <p15:guide id="6" pos="2400">
          <p15:clr>
            <a:srgbClr val="F26B43"/>
          </p15:clr>
        </p15:guide>
        <p15:guide id="7" pos="2880">
          <p15:clr>
            <a:srgbClr val="F26B43"/>
          </p15:clr>
        </p15:guide>
        <p15:guide id="8" pos="3360">
          <p15:clr>
            <a:srgbClr val="F26B43"/>
          </p15:clr>
        </p15:guide>
        <p15:guide id="9" pos="3840">
          <p15:clr>
            <a:srgbClr val="F26B43"/>
          </p15:clr>
        </p15:guide>
        <p15:guide id="10" pos="4320">
          <p15:clr>
            <a:srgbClr val="F26B43"/>
          </p15:clr>
        </p15:guide>
        <p15:guide id="11" pos="4800">
          <p15:clr>
            <a:srgbClr val="F26B43"/>
          </p15:clr>
        </p15:guide>
        <p15:guide id="12" pos="5280">
          <p15:clr>
            <a:srgbClr val="F26B43"/>
          </p15:clr>
        </p15:guide>
        <p15:guide id="13" pos="5760">
          <p15:clr>
            <a:srgbClr val="F26B43"/>
          </p15:clr>
        </p15:guide>
        <p15:guide id="14" pos="6240">
          <p15:clr>
            <a:srgbClr val="F26B43"/>
          </p15:clr>
        </p15:guide>
        <p15:guide id="15" pos="6720">
          <p15:clr>
            <a:srgbClr val="F26B43"/>
          </p15:clr>
        </p15:guide>
        <p15:guide id="16" pos="7200">
          <p15:clr>
            <a:srgbClr val="F26B43"/>
          </p15:clr>
        </p15:guide>
        <p15:guide id="17" pos="7680">
          <p15:clr>
            <a:srgbClr val="F26B43"/>
          </p15:clr>
        </p15:guide>
        <p15:guide id="18" orient="horz">
          <p15:clr>
            <a:srgbClr val="F26B43"/>
          </p15:clr>
        </p15:guide>
        <p15:guide id="19" orient="horz" pos="480">
          <p15:clr>
            <a:srgbClr val="F26B43"/>
          </p15:clr>
        </p15:guide>
        <p15:guide id="20" orient="horz" pos="960">
          <p15:clr>
            <a:srgbClr val="F26B43"/>
          </p15:clr>
        </p15:guide>
        <p15:guide id="21" orient="horz" pos="1440">
          <p15:clr>
            <a:srgbClr val="F26B43"/>
          </p15:clr>
        </p15:guide>
        <p15:guide id="22" orient="horz" pos="1920">
          <p15:clr>
            <a:srgbClr val="F26B43"/>
          </p15:clr>
        </p15:guide>
        <p15:guide id="23" orient="horz" pos="2400">
          <p15:clr>
            <a:srgbClr val="F26B43"/>
          </p15:clr>
        </p15:guide>
        <p15:guide id="24" orient="horz" pos="2880">
          <p15:clr>
            <a:srgbClr val="F26B43"/>
          </p15:clr>
        </p15:guide>
        <p15:guide id="25" orient="horz" pos="3360">
          <p15:clr>
            <a:srgbClr val="F26B43"/>
          </p15:clr>
        </p15:guide>
        <p15:guide id="26" orient="horz" pos="3840">
          <p15:clr>
            <a:srgbClr val="F26B43"/>
          </p15:clr>
        </p15:guide>
        <p15:guide id="27" orient="horz" pos="43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etworkrepository.com/soc-physicians.ph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322794" y="280147"/>
            <a:ext cx="6790764" cy="2286000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/>
              <a:t>Social Network Analysis Of Physicians.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BFA032-C5B3-D1A6-5BFC-19273F7ECD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48" r="11" b="11"/>
          <a:stretch/>
        </p:blipFill>
        <p:spPr>
          <a:xfrm>
            <a:off x="-8" y="762006"/>
            <a:ext cx="5948805" cy="6095979"/>
          </a:xfrm>
          <a:custGeom>
            <a:avLst/>
            <a:gdLst/>
            <a:ahLst/>
            <a:cxnLst/>
            <a:rect l="l" t="t" r="r" b="b"/>
            <a:pathLst>
              <a:path w="5948805" h="6095979">
                <a:moveTo>
                  <a:pt x="1573832" y="765"/>
                </a:moveTo>
                <a:cubicBezTo>
                  <a:pt x="1940190" y="-10734"/>
                  <a:pt x="2329345" y="109280"/>
                  <a:pt x="2734663" y="238687"/>
                </a:cubicBezTo>
                <a:cubicBezTo>
                  <a:pt x="4118244" y="680647"/>
                  <a:pt x="5296697" y="1302752"/>
                  <a:pt x="5668316" y="3639516"/>
                </a:cubicBezTo>
                <a:cubicBezTo>
                  <a:pt x="5788298" y="4393559"/>
                  <a:pt x="5890546" y="5142244"/>
                  <a:pt x="5937022" y="5865869"/>
                </a:cubicBezTo>
                <a:lnTo>
                  <a:pt x="5948805" y="6095979"/>
                </a:lnTo>
                <a:lnTo>
                  <a:pt x="0" y="6095979"/>
                </a:lnTo>
                <a:lnTo>
                  <a:pt x="0" y="1621672"/>
                </a:lnTo>
                <a:lnTo>
                  <a:pt x="36310" y="1518814"/>
                </a:lnTo>
                <a:cubicBezTo>
                  <a:pt x="109805" y="1321982"/>
                  <a:pt x="192755" y="1133640"/>
                  <a:pt x="287891" y="956872"/>
                </a:cubicBezTo>
                <a:cubicBezTo>
                  <a:pt x="669453" y="247734"/>
                  <a:pt x="1102800" y="15549"/>
                  <a:pt x="1573832" y="765"/>
                </a:cubicBez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47DB6CD-8E9E-4643-B3B6-01BD80429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C7E59E-ADBA-D5C3-92F0-967FC5CF971F}"/>
              </a:ext>
            </a:extLst>
          </p:cNvPr>
          <p:cNvSpPr txBox="1"/>
          <p:nvPr/>
        </p:nvSpPr>
        <p:spPr>
          <a:xfrm>
            <a:off x="9192184" y="4685178"/>
            <a:ext cx="319928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TEAM MEMBERS:</a:t>
            </a:r>
          </a:p>
          <a:p>
            <a:endParaRPr lang="en-US" dirty="0"/>
          </a:p>
          <a:p>
            <a:r>
              <a:rPr lang="en-US" dirty="0"/>
              <a:t>Rohith Reddy Poreddy</a:t>
            </a:r>
          </a:p>
          <a:p>
            <a:r>
              <a:rPr lang="en-US" dirty="0"/>
              <a:t>Gopi </a:t>
            </a:r>
            <a:r>
              <a:rPr lang="en-US" dirty="0" err="1"/>
              <a:t>Cherukuri</a:t>
            </a:r>
            <a:endParaRPr lang="en-US" dirty="0"/>
          </a:p>
          <a:p>
            <a:r>
              <a:rPr lang="en-US" dirty="0"/>
              <a:t>Sai </a:t>
            </a:r>
            <a:r>
              <a:rPr lang="en-US" dirty="0" err="1"/>
              <a:t>Prasanth</a:t>
            </a:r>
            <a:r>
              <a:rPr lang="en-US" dirty="0"/>
              <a:t> </a:t>
            </a:r>
          </a:p>
          <a:p>
            <a:r>
              <a:rPr lang="en-US" dirty="0"/>
              <a:t>Sumanth</a:t>
            </a:r>
          </a:p>
          <a:p>
            <a:r>
              <a:rPr lang="en-US" dirty="0" err="1"/>
              <a:t>Krithika</a:t>
            </a:r>
            <a:r>
              <a:rPr lang="en-US" dirty="0"/>
              <a:t> Reddy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418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8B8A51A-6D01-4D5D-A841-E5584702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762001" y="1524002"/>
            <a:ext cx="6096001" cy="4572000"/>
          </a:xfrm>
          <a:custGeom>
            <a:avLst/>
            <a:gdLst>
              <a:gd name="connsiteX0" fmla="*/ 1673074 w 4228094"/>
              <a:gd name="connsiteY0" fmla="*/ 230 h 1137038"/>
              <a:gd name="connsiteX1" fmla="*/ 3676781 w 4228094"/>
              <a:gd name="connsiteY1" fmla="*/ 298555 h 1137038"/>
              <a:gd name="connsiteX2" fmla="*/ 4025527 w 4228094"/>
              <a:gd name="connsiteY2" fmla="*/ 425010 h 1137038"/>
              <a:gd name="connsiteX3" fmla="*/ 4228094 w 4228094"/>
              <a:gd name="connsiteY3" fmla="*/ 494088 h 1137038"/>
              <a:gd name="connsiteX4" fmla="*/ 4228094 w 4228094"/>
              <a:gd name="connsiteY4" fmla="*/ 1137038 h 1137038"/>
              <a:gd name="connsiteX5" fmla="*/ 0 w 4228094"/>
              <a:gd name="connsiteY5" fmla="*/ 1137038 h 1137038"/>
              <a:gd name="connsiteX6" fmla="*/ 18109 w 4228094"/>
              <a:gd name="connsiteY6" fmla="*/ 1068877 h 1137038"/>
              <a:gd name="connsiteX7" fmla="*/ 362264 w 4228094"/>
              <a:gd name="connsiteY7" fmla="*/ 366637 h 1137038"/>
              <a:gd name="connsiteX8" fmla="*/ 1386499 w 4228094"/>
              <a:gd name="connsiteY8" fmla="*/ 1522 h 1137038"/>
              <a:gd name="connsiteX9" fmla="*/ 1673074 w 4228094"/>
              <a:gd name="connsiteY9" fmla="*/ 230 h 1137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8094" h="1137038">
                <a:moveTo>
                  <a:pt x="1673074" y="230"/>
                </a:moveTo>
                <a:cubicBezTo>
                  <a:pt x="2346512" y="4287"/>
                  <a:pt x="3048424" y="63583"/>
                  <a:pt x="3676781" y="298555"/>
                </a:cubicBezTo>
                <a:cubicBezTo>
                  <a:pt x="3793275" y="342114"/>
                  <a:pt x="3909477" y="384216"/>
                  <a:pt x="4025527" y="425010"/>
                </a:cubicBezTo>
                <a:lnTo>
                  <a:pt x="4228094" y="494088"/>
                </a:lnTo>
                <a:lnTo>
                  <a:pt x="4228094" y="1137038"/>
                </a:lnTo>
                <a:lnTo>
                  <a:pt x="0" y="1137038"/>
                </a:lnTo>
                <a:lnTo>
                  <a:pt x="18109" y="1068877"/>
                </a:lnTo>
                <a:cubicBezTo>
                  <a:pt x="95047" y="799139"/>
                  <a:pt x="194962" y="542008"/>
                  <a:pt x="362264" y="366637"/>
                </a:cubicBezTo>
                <a:cubicBezTo>
                  <a:pt x="622229" y="94062"/>
                  <a:pt x="1015836" y="6565"/>
                  <a:pt x="1386499" y="1522"/>
                </a:cubicBezTo>
                <a:cubicBezTo>
                  <a:pt x="1481245" y="198"/>
                  <a:pt x="1576869" y="-349"/>
                  <a:pt x="1673074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3583F5F-50B1-4C06-8A4C-52B531C92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0" y="370704"/>
            <a:ext cx="4485503" cy="648729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rgbClr val="F1CB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18750" y="2286000"/>
            <a:ext cx="3048001" cy="2286000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Introduction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D5FF2734-EFA6-69F2-8403-688456EC9A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4284707"/>
              </p:ext>
            </p:extLst>
          </p:nvPr>
        </p:nvGraphicFramePr>
        <p:xfrm>
          <a:off x="5165912" y="257736"/>
          <a:ext cx="6096000" cy="63425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2657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Many question marks on black background">
            <a:extLst>
              <a:ext uri="{FF2B5EF4-FFF2-40B4-BE49-F238E27FC236}">
                <a16:creationId xmlns:a16="http://schemas.microsoft.com/office/drawing/2014/main" id="{09A6B506-2DCE-083A-B5F4-68437F8DE9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653" r="-4" b="-4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z="2400" dirty="0"/>
              <a:t>How can we quantify the level of connectedness or influence held by each physician?</a:t>
            </a:r>
          </a:p>
          <a:p>
            <a:pPr lvl="0"/>
            <a:r>
              <a:rPr lang="en-US" sz="2400" dirty="0"/>
              <a:t>Additionally, we aim to identify the most highly connected physician and groups of physicians who refer to each other frequently.</a:t>
            </a: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/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919774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ink desk with doctor items">
            <a:extLst>
              <a:ext uri="{FF2B5EF4-FFF2-40B4-BE49-F238E27FC236}">
                <a16:creationId xmlns:a16="http://schemas.microsoft.com/office/drawing/2014/main" id="{AF7490D4-7F4C-4D4E-EABF-33EFA9F3B1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321" r="-7" b="-7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771030" y="2286000"/>
            <a:ext cx="6208058" cy="38100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Dataset: </a:t>
            </a:r>
            <a:r>
              <a:rPr lang="en-US" sz="2400" u="sng" dirty="0">
                <a:ea typeface="+mn-lt"/>
                <a:cs typeface="+mn-lt"/>
                <a:hlinkClick r:id="rId4"/>
              </a:rPr>
              <a:t>https://networkrepository.com/soc-physicians.php</a:t>
            </a:r>
            <a:endParaRPr lang="en-US" sz="2400" dirty="0">
              <a:ea typeface="+mn-lt"/>
              <a:cs typeface="+mn-lt"/>
            </a:endParaRPr>
          </a:p>
          <a:p>
            <a:pPr lvl="0"/>
            <a:r>
              <a:rPr lang="en-US" sz="2400" dirty="0"/>
              <a:t>This dataset portrays a social network of physicians, featuring 241 physicians and 1,098 relationships.</a:t>
            </a:r>
            <a:endParaRPr lang="en-US" sz="2400" dirty="0">
              <a:solidFill>
                <a:srgbClr val="FFFFFF">
                  <a:alpha val="70000"/>
                </a:srgbClr>
              </a:solidFill>
            </a:endParaRPr>
          </a:p>
          <a:p>
            <a:pPr lvl="0"/>
            <a:r>
              <a:rPr lang="en-US" sz="2400" dirty="0"/>
              <a:t>Technologies: Python, </a:t>
            </a:r>
            <a:r>
              <a:rPr lang="en-US" sz="2400" dirty="0" err="1"/>
              <a:t>Networkx</a:t>
            </a:r>
            <a:r>
              <a:rPr lang="en-US" sz="2400" dirty="0"/>
              <a:t>, pandas library, Matplotlib, </a:t>
            </a:r>
            <a:r>
              <a:rPr lang="en-US" sz="2400" dirty="0" err="1"/>
              <a:t>Jupyter</a:t>
            </a:r>
            <a:r>
              <a:rPr lang="en-US" sz="2400" dirty="0"/>
              <a:t> Notebook.</a:t>
            </a: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/>
              <a:t>Dataset &amp; Technologies</a:t>
            </a:r>
          </a:p>
        </p:txBody>
      </p:sp>
    </p:spTree>
    <p:extLst>
      <p:ext uri="{BB962C8B-B14F-4D97-AF65-F5344CB8AC3E}">
        <p14:creationId xmlns:p14="http://schemas.microsoft.com/office/powerpoint/2010/main" val="3565548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Vibrant multicolour checkered floor design">
            <a:extLst>
              <a:ext uri="{FF2B5EF4-FFF2-40B4-BE49-F238E27FC236}">
                <a16:creationId xmlns:a16="http://schemas.microsoft.com/office/drawing/2014/main" id="{79C28850-ABDF-0E40-EC92-21EF5819B0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03" r="18930" b="1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24B7FE-E77E-3C70-DF84-C841767C58B4}"/>
              </a:ext>
            </a:extLst>
          </p:cNvPr>
          <p:cNvSpPr txBox="1"/>
          <p:nvPr/>
        </p:nvSpPr>
        <p:spPr>
          <a:xfrm>
            <a:off x="6096000" y="2286000"/>
            <a:ext cx="5334000" cy="381000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tx1">
                    <a:alpha val="70000"/>
                  </a:schemeClr>
                </a:solidFill>
              </a:rPr>
              <a:t>We employ the following algorithms:</a:t>
            </a:r>
            <a:endParaRPr lang="en-US" dirty="0"/>
          </a:p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tx1">
                    <a:alpha val="70000"/>
                  </a:schemeClr>
                </a:solidFill>
              </a:rPr>
              <a:t>1) Centrality Analysis:</a:t>
            </a:r>
            <a:endParaRPr lang="en-US" sz="2400">
              <a:solidFill>
                <a:srgbClr val="FFFFFF">
                  <a:alpha val="70000"/>
                </a:srgbClr>
              </a:solidFill>
            </a:endParaRPr>
          </a:p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tx1">
                    <a:alpha val="70000"/>
                  </a:schemeClr>
                </a:solidFill>
              </a:rPr>
              <a:t>         Degree Centrality</a:t>
            </a:r>
            <a:endParaRPr lang="en-US" sz="2400">
              <a:solidFill>
                <a:srgbClr val="FFFFFF">
                  <a:alpha val="70000"/>
                </a:srgbClr>
              </a:solidFill>
            </a:endParaRPr>
          </a:p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tx1">
                    <a:alpha val="70000"/>
                  </a:schemeClr>
                </a:solidFill>
              </a:rPr>
              <a:t>         Betweenness Centrality</a:t>
            </a:r>
            <a:endParaRPr lang="en-US" sz="2400" dirty="0">
              <a:solidFill>
                <a:srgbClr val="FFFFFF">
                  <a:alpha val="70000"/>
                </a:srgbClr>
              </a:solidFill>
            </a:endParaRPr>
          </a:p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tx1">
                    <a:alpha val="70000"/>
                  </a:schemeClr>
                </a:solidFill>
              </a:rPr>
              <a:t>2) Community Detection Algorithms</a:t>
            </a:r>
            <a:endParaRPr lang="en-US" sz="2400" dirty="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096000" y="762000"/>
            <a:ext cx="5334000" cy="1524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200" dirty="0"/>
              <a:t>Algorithms</a:t>
            </a:r>
            <a:br>
              <a:rPr lang="en-US" sz="3200"/>
            </a:b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289517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7BBF0-201A-94A9-0979-DEF0BFDB4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56419"/>
            <a:ext cx="10668000" cy="848033"/>
          </a:xfrm>
        </p:spPr>
        <p:txBody>
          <a:bodyPr/>
          <a:lstStyle/>
          <a:p>
            <a:r>
              <a:rPr lang="en-US" dirty="0"/>
              <a:t>Degree Centrality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41605-949A-5287-E86E-CE969CF2C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401097"/>
            <a:ext cx="10668000" cy="476443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just"/>
            <a:r>
              <a:rPr lang="en-US" dirty="0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Degree centrality is a measure used in graph theory to quantify the importance or centrality of a node within a network. </a:t>
            </a:r>
          </a:p>
          <a:p>
            <a:pPr algn="just"/>
            <a:r>
              <a:rPr lang="en-US" dirty="0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Degree centrality provides insights into the popularity or prominence of individuals based on the number of connections they have.</a:t>
            </a:r>
          </a:p>
          <a:p>
            <a:pPr algn="just"/>
            <a:r>
              <a:rPr lang="en-US" dirty="0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Each individual is represented as a node, and connections between individuals are represented as edges. </a:t>
            </a:r>
          </a:p>
          <a:p>
            <a:pPr algn="just"/>
            <a:r>
              <a:rPr lang="en-US" dirty="0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Nodes with a high degree centrality are considered central or influential in the network.</a:t>
            </a:r>
            <a:endParaRPr lang="en-US" dirty="0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826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ins pinned on a white surface and connecting a black thread">
            <a:extLst>
              <a:ext uri="{FF2B5EF4-FFF2-40B4-BE49-F238E27FC236}">
                <a16:creationId xmlns:a16="http://schemas.microsoft.com/office/drawing/2014/main" id="{59A70D58-8D2B-00C5-72A8-74BD0E1644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26" r="34502" b="1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CB3DB-4EE4-0940-51E8-36091BE14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2258" y="1573161"/>
            <a:ext cx="5899353" cy="4879259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15000"/>
              </a:lnSpc>
            </a:pPr>
            <a:r>
              <a:rPr lang="en-US" sz="2700" dirty="0">
                <a:ea typeface="+mn-lt"/>
                <a:cs typeface="+mn-lt"/>
              </a:rPr>
              <a:t>It quantifies the extent to which a node serves as a bridge or intermediary between other nodes in a network.</a:t>
            </a:r>
            <a:endParaRPr lang="en-US" sz="2700" dirty="0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  <a:p>
            <a:pPr>
              <a:lnSpc>
                <a:spcPct val="115000"/>
              </a:lnSpc>
            </a:pPr>
            <a:r>
              <a:rPr lang="en-US" sz="2700" dirty="0">
                <a:ea typeface="+mn-lt"/>
                <a:cs typeface="+mn-lt"/>
              </a:rPr>
              <a:t>Nodes with high betweenness centrality play a crucial role in maintaining connectivity and facilitating communication between different parts of the network.</a:t>
            </a:r>
            <a:endParaRPr lang="en-US" sz="2700" dirty="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17A364-7AEE-7E2F-2DE4-25C55D456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7903" y="196645"/>
            <a:ext cx="5334000" cy="1192162"/>
          </a:xfrm>
        </p:spPr>
        <p:txBody>
          <a:bodyPr>
            <a:normAutofit/>
          </a:bodyPr>
          <a:lstStyle/>
          <a:p>
            <a:r>
              <a:rPr lang="en-US" sz="3200" dirty="0">
                <a:ea typeface="+mj-lt"/>
                <a:cs typeface="+mj-lt"/>
              </a:rPr>
              <a:t>Betweenness Centrality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56880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nalysing medical x-ray results">
            <a:extLst>
              <a:ext uri="{FF2B5EF4-FFF2-40B4-BE49-F238E27FC236}">
                <a16:creationId xmlns:a16="http://schemas.microsoft.com/office/drawing/2014/main" id="{1ACA0434-9829-82AE-C7FF-7F02E0E7D9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130" r="6185" b="-7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096000" y="1905001"/>
            <a:ext cx="5334000" cy="45719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We  achieved:</a:t>
            </a:r>
            <a:endParaRPr lang="en-US" dirty="0"/>
          </a:p>
          <a:p>
            <a:r>
              <a:rPr lang="en-US" sz="2400" dirty="0">
                <a:ea typeface="+mn-lt"/>
                <a:cs typeface="+mn-lt"/>
              </a:rPr>
              <a:t>Enhanced visualization of physician groups.</a:t>
            </a:r>
            <a:endParaRPr lang="en-US" dirty="0">
              <a:ea typeface="+mn-lt"/>
              <a:cs typeface="+mn-lt"/>
            </a:endParaRPr>
          </a:p>
          <a:p>
            <a:pPr lvl="0"/>
            <a:r>
              <a:rPr lang="en-US" sz="2400" dirty="0"/>
              <a:t>Identification of the most connected physician.</a:t>
            </a:r>
            <a:endParaRPr lang="en-US" dirty="0"/>
          </a:p>
          <a:p>
            <a:pPr lvl="0"/>
            <a:r>
              <a:rPr lang="en-US" sz="2400" dirty="0"/>
              <a:t>Identification of the physician most frequently referred to.</a:t>
            </a:r>
          </a:p>
          <a:p>
            <a:pPr marL="0" indent="0">
              <a:buNone/>
            </a:pPr>
            <a:endParaRPr lang="en-US" sz="2400" dirty="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096000" y="381000"/>
            <a:ext cx="5334000" cy="1327355"/>
          </a:xfrm>
        </p:spPr>
        <p:txBody>
          <a:bodyPr>
            <a:normAutofit/>
          </a:bodyPr>
          <a:lstStyle/>
          <a:p>
            <a:r>
              <a:rPr lang="en-US" sz="3200" dirty="0"/>
              <a:t>Outcome</a:t>
            </a:r>
          </a:p>
        </p:txBody>
      </p:sp>
    </p:spTree>
    <p:extLst>
      <p:ext uri="{BB962C8B-B14F-4D97-AF65-F5344CB8AC3E}">
        <p14:creationId xmlns:p14="http://schemas.microsoft.com/office/powerpoint/2010/main" val="477016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8143-2AFC-5D2E-3BBD-27035E4BB3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4CEE1-7B8C-F529-DBF5-1E8A12C4A8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81234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RegularSeed_2SEEDS">
      <a:dk1>
        <a:srgbClr val="000000"/>
      </a:dk1>
      <a:lt1>
        <a:srgbClr val="FFFFFF"/>
      </a:lt1>
      <a:dk2>
        <a:srgbClr val="413124"/>
      </a:dk2>
      <a:lt2>
        <a:srgbClr val="E2E5E8"/>
      </a:lt2>
      <a:accent1>
        <a:srgbClr val="D56C17"/>
      </a:accent1>
      <a:accent2>
        <a:srgbClr val="E72F29"/>
      </a:accent2>
      <a:accent3>
        <a:srgbClr val="B7A320"/>
      </a:accent3>
      <a:accent4>
        <a:srgbClr val="14BA66"/>
      </a:accent4>
      <a:accent5>
        <a:srgbClr val="20B4A6"/>
      </a:accent5>
      <a:accent6>
        <a:srgbClr val="1797D5"/>
      </a:accent6>
      <a:hlink>
        <a:srgbClr val="3F86BF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3362</TotalTime>
  <Words>563</Words>
  <Application>Microsoft Office PowerPoint</Application>
  <PresentationFormat>Widescreen</PresentationFormat>
  <Paragraphs>65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Avenir Next LT Pro</vt:lpstr>
      <vt:lpstr>Avenir Next LT Pro Light</vt:lpstr>
      <vt:lpstr>Calibri</vt:lpstr>
      <vt:lpstr>Sitka Subheading</vt:lpstr>
      <vt:lpstr>PebbleVTI</vt:lpstr>
      <vt:lpstr>Social Network Analysis Of Physicians.</vt:lpstr>
      <vt:lpstr>Introduction</vt:lpstr>
      <vt:lpstr>Problem Statement</vt:lpstr>
      <vt:lpstr>Dataset &amp; Technologies</vt:lpstr>
      <vt:lpstr>Algorithms </vt:lpstr>
      <vt:lpstr>Degree Centrality</vt:lpstr>
      <vt:lpstr>Betweenness Centrality</vt:lpstr>
      <vt:lpstr>Outcome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Poreddy Rohith Reddy</cp:lastModifiedBy>
  <cp:revision>221</cp:revision>
  <dcterms:created xsi:type="dcterms:W3CDTF">2023-09-20T05:22:47Z</dcterms:created>
  <dcterms:modified xsi:type="dcterms:W3CDTF">2023-12-10T00:24:36Z</dcterms:modified>
</cp:coreProperties>
</file>