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301" r:id="rId2"/>
    <p:sldId id="256" r:id="rId3"/>
    <p:sldId id="257" r:id="rId4"/>
    <p:sldId id="258" r:id="rId5"/>
    <p:sldId id="259" r:id="rId6"/>
    <p:sldId id="262" r:id="rId7"/>
    <p:sldId id="263" r:id="rId8"/>
    <p:sldId id="264" r:id="rId9"/>
    <p:sldId id="265" r:id="rId10"/>
    <p:sldId id="266" r:id="rId11"/>
    <p:sldId id="282" r:id="rId12"/>
    <p:sldId id="283" r:id="rId13"/>
    <p:sldId id="268" r:id="rId14"/>
    <p:sldId id="269" r:id="rId15"/>
    <p:sldId id="270"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3BA9C71-9D8B-4962-A4F0-1B981044E33B}">
          <p14:sldIdLst>
            <p14:sldId id="301"/>
            <p14:sldId id="256"/>
            <p14:sldId id="257"/>
            <p14:sldId id="258"/>
            <p14:sldId id="259"/>
            <p14:sldId id="262"/>
            <p14:sldId id="263"/>
            <p14:sldId id="264"/>
            <p14:sldId id="265"/>
            <p14:sldId id="266"/>
            <p14:sldId id="282"/>
            <p14:sldId id="283"/>
            <p14:sldId id="268"/>
            <p14:sldId id="269"/>
            <p14:sldId id="270"/>
            <p14:sldId id="284"/>
            <p14:sldId id="285"/>
            <p14:sldId id="286"/>
            <p14:sldId id="287"/>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124" d="100"/>
          <a:sy n="124" d="100"/>
        </p:scale>
        <p:origin x="9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F83A-66C5-428B-90C6-4F80F640EDEA}"/>
              </a:ext>
            </a:extLst>
          </p:cNvPr>
          <p:cNvSpPr>
            <a:spLocks noGrp="1"/>
          </p:cNvSpPr>
          <p:nvPr>
            <p:ph type="ctrTitle"/>
          </p:nvPr>
        </p:nvSpPr>
        <p:spPr>
          <a:xfrm>
            <a:off x="3542287" y="1895315"/>
            <a:ext cx="5017500" cy="1578900"/>
          </a:xfrm>
        </p:spPr>
        <p:txBody>
          <a:bodyPr>
            <a:normAutofit/>
          </a:bodyPr>
          <a:lstStyle/>
          <a:p>
            <a:r>
              <a:rPr lang="en-IN" sz="8000" b="1" dirty="0">
                <a:solidFill>
                  <a:schemeClr val="accent1">
                    <a:lumMod val="60000"/>
                    <a:lumOff val="40000"/>
                  </a:schemeClr>
                </a:solidFill>
              </a:rPr>
              <a:t>SARSA</a:t>
            </a:r>
          </a:p>
        </p:txBody>
      </p:sp>
      <p:sp>
        <p:nvSpPr>
          <p:cNvPr id="3" name="Subtitle 2">
            <a:extLst>
              <a:ext uri="{FF2B5EF4-FFF2-40B4-BE49-F238E27FC236}">
                <a16:creationId xmlns:a16="http://schemas.microsoft.com/office/drawing/2014/main" id="{2FC12CF1-5E24-4DD0-94D0-8B6B3B6E0873}"/>
              </a:ext>
            </a:extLst>
          </p:cNvPr>
          <p:cNvSpPr>
            <a:spLocks noGrp="1"/>
          </p:cNvSpPr>
          <p:nvPr>
            <p:ph type="subTitle" idx="1"/>
          </p:nvPr>
        </p:nvSpPr>
        <p:spPr>
          <a:xfrm>
            <a:off x="5304844" y="3591015"/>
            <a:ext cx="3470700" cy="506100"/>
          </a:xfrm>
        </p:spPr>
        <p:txBody>
          <a:bodyPr>
            <a:noAutofit/>
          </a:bodyPr>
          <a:lstStyle/>
          <a:p>
            <a:pPr>
              <a:lnSpc>
                <a:spcPct val="170000"/>
              </a:lnSpc>
            </a:pPr>
            <a:r>
              <a:rPr lang="en-IN" sz="1500" dirty="0">
                <a:solidFill>
                  <a:schemeClr val="tx2"/>
                </a:solidFill>
              </a:rPr>
              <a:t>Udandra Rohith Siddhartha</a:t>
            </a:r>
          </a:p>
          <a:p>
            <a:pPr>
              <a:lnSpc>
                <a:spcPct val="170000"/>
              </a:lnSpc>
            </a:pPr>
            <a:r>
              <a:rPr lang="en-IN" sz="1500" dirty="0">
                <a:solidFill>
                  <a:schemeClr val="tx2"/>
                </a:solidFill>
              </a:rPr>
              <a:t>2019A4PS0683H</a:t>
            </a:r>
          </a:p>
        </p:txBody>
      </p:sp>
      <p:sp>
        <p:nvSpPr>
          <p:cNvPr id="4" name="Subtitle 2">
            <a:extLst>
              <a:ext uri="{FF2B5EF4-FFF2-40B4-BE49-F238E27FC236}">
                <a16:creationId xmlns:a16="http://schemas.microsoft.com/office/drawing/2014/main" id="{C6F1A52C-D5B2-460D-9CA0-AC7FCC132DAE}"/>
              </a:ext>
            </a:extLst>
          </p:cNvPr>
          <p:cNvSpPr txBox="1">
            <a:spLocks/>
          </p:cNvSpPr>
          <p:nvPr/>
        </p:nvSpPr>
        <p:spPr>
          <a:xfrm>
            <a:off x="3238025" y="332395"/>
            <a:ext cx="5813508" cy="50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L="1371600" marR="0" lvl="2"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L="1828800" marR="0" lvl="3"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L="2286000" marR="0" lvl="4"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L="2743200" marR="0" lvl="5"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L="3200400" marR="0" lvl="6"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L="3657600" marR="0" lvl="7"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L="4114800" marR="0" lvl="8"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pPr>
              <a:lnSpc>
                <a:spcPct val="170000"/>
              </a:lnSpc>
            </a:pPr>
            <a:r>
              <a:rPr lang="en-IN" sz="2000" dirty="0">
                <a:solidFill>
                  <a:schemeClr val="tx2"/>
                </a:solidFill>
              </a:rPr>
              <a:t>BITS F327 – Artificial Intelligence for Robotics</a:t>
            </a:r>
          </a:p>
          <a:p>
            <a:pPr>
              <a:lnSpc>
                <a:spcPct val="170000"/>
              </a:lnSpc>
            </a:pPr>
            <a:r>
              <a:rPr lang="en-IN" sz="2000" dirty="0">
                <a:solidFill>
                  <a:schemeClr val="tx2"/>
                </a:solidFill>
              </a:rPr>
              <a:t>End Semester Presentation</a:t>
            </a:r>
          </a:p>
        </p:txBody>
      </p:sp>
    </p:spTree>
    <p:extLst>
      <p:ext uri="{BB962C8B-B14F-4D97-AF65-F5344CB8AC3E}">
        <p14:creationId xmlns:p14="http://schemas.microsoft.com/office/powerpoint/2010/main" val="20312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9E26-D819-4053-93E1-EC4D9D811D88}"/>
              </a:ext>
            </a:extLst>
          </p:cNvPr>
          <p:cNvSpPr>
            <a:spLocks noGrp="1"/>
          </p:cNvSpPr>
          <p:nvPr>
            <p:ph type="title"/>
          </p:nvPr>
        </p:nvSpPr>
        <p:spPr>
          <a:xfrm>
            <a:off x="1222637" y="542288"/>
            <a:ext cx="5012395" cy="659682"/>
          </a:xfrm>
        </p:spPr>
        <p:txBody>
          <a:bodyPr>
            <a:normAutofit/>
          </a:bodyPr>
          <a:lstStyle/>
          <a:p>
            <a:r>
              <a:rPr lang="en-IN" sz="3000" b="1" dirty="0">
                <a:solidFill>
                  <a:schemeClr val="accent1">
                    <a:lumMod val="40000"/>
                    <a:lumOff val="60000"/>
                  </a:schemeClr>
                </a:solidFill>
              </a:rPr>
              <a:t>Algorithm Explanation</a:t>
            </a:r>
          </a:p>
        </p:txBody>
      </p:sp>
      <p:sp>
        <p:nvSpPr>
          <p:cNvPr id="3" name="Text Placeholder 2">
            <a:extLst>
              <a:ext uri="{FF2B5EF4-FFF2-40B4-BE49-F238E27FC236}">
                <a16:creationId xmlns:a16="http://schemas.microsoft.com/office/drawing/2014/main" id="{58FB937E-01D4-4FDF-B3B9-EC3B1D7463D9}"/>
              </a:ext>
            </a:extLst>
          </p:cNvPr>
          <p:cNvSpPr>
            <a:spLocks noGrp="1"/>
          </p:cNvSpPr>
          <p:nvPr>
            <p:ph type="body" idx="1"/>
          </p:nvPr>
        </p:nvSpPr>
        <p:spPr>
          <a:xfrm>
            <a:off x="1222637" y="1583590"/>
            <a:ext cx="7038900" cy="3052577"/>
          </a:xfrm>
        </p:spPr>
        <p:txBody>
          <a:bodyPr>
            <a:normAutofit/>
          </a:bodyPr>
          <a:lstStyle/>
          <a:p>
            <a:pPr>
              <a:lnSpc>
                <a:spcPct val="150000"/>
              </a:lnSpc>
            </a:pPr>
            <a:r>
              <a:rPr lang="en-IN" sz="1500" dirty="0">
                <a:latin typeface="Lato" panose="020F0502020204030203" pitchFamily="34" charset="0"/>
                <a:ea typeface="Lato" panose="020F0502020204030203" pitchFamily="34" charset="0"/>
                <a:cs typeface="Lato" panose="020F0502020204030203" pitchFamily="34" charset="0"/>
              </a:rPr>
              <a:t>For a given problem create an environment of the problem with different states and the agent in it.</a:t>
            </a:r>
          </a:p>
          <a:p>
            <a:pPr>
              <a:lnSpc>
                <a:spcPct val="150000"/>
              </a:lnSpc>
            </a:pPr>
            <a:r>
              <a:rPr lang="en-US" sz="1500" dirty="0">
                <a:latin typeface="Lato" panose="020F0502020204030203" pitchFamily="34" charset="0"/>
                <a:ea typeface="Lato" panose="020F0502020204030203" pitchFamily="34" charset="0"/>
                <a:cs typeface="Lato" panose="020F0502020204030203" pitchFamily="34" charset="0"/>
              </a:rPr>
              <a:t>Define the set of states(S) and a set of all possible actions over the states(A)</a:t>
            </a:r>
            <a:endParaRPr lang="en-IN" sz="1500" dirty="0">
              <a:latin typeface="Lato" panose="020F0502020204030203" pitchFamily="34" charset="0"/>
              <a:ea typeface="Lato" panose="020F0502020204030203" pitchFamily="34" charset="0"/>
              <a:cs typeface="Lato" panose="020F0502020204030203" pitchFamily="34" charset="0"/>
            </a:endParaRPr>
          </a:p>
          <a:p>
            <a:pPr>
              <a:lnSpc>
                <a:spcPct val="150000"/>
              </a:lnSpc>
            </a:pPr>
            <a:r>
              <a:rPr lang="en-US" sz="1500" dirty="0">
                <a:latin typeface="Lato" panose="020F0502020204030203" pitchFamily="34" charset="0"/>
                <a:ea typeface="Lato" panose="020F0502020204030203" pitchFamily="34" charset="0"/>
                <a:cs typeface="Lato" panose="020F0502020204030203" pitchFamily="34" charset="0"/>
              </a:rPr>
              <a:t>An episode is a set of sequence of state action pairs with rewards. For example the sequence of an agent moving from the start state to the goal state and collecting  rewards at each state is an episode.</a:t>
            </a:r>
          </a:p>
          <a:p>
            <a:pPr marL="0" indent="0">
              <a:lnSpc>
                <a:spcPct val="150000"/>
              </a:lnSpc>
              <a:buNone/>
            </a:pPr>
            <a:r>
              <a:rPr lang="en-US" sz="1500" dirty="0">
                <a:latin typeface="Lato" panose="020F0502020204030203" pitchFamily="34" charset="0"/>
                <a:ea typeface="Lato" panose="020F0502020204030203" pitchFamily="34" charset="0"/>
                <a:cs typeface="Lato" panose="020F0502020204030203" pitchFamily="34" charset="0"/>
              </a:rPr>
              <a:t>	Ex: s1,a1,r1,s2,a2,r2,……….,sn,an,rn</a:t>
            </a:r>
          </a:p>
          <a:p>
            <a:pPr marL="146050" indent="0">
              <a:lnSpc>
                <a:spcPct val="150000"/>
              </a:lnSpc>
              <a:buNone/>
            </a:pPr>
            <a:endParaRPr lang="en-IN" sz="1500" dirty="0"/>
          </a:p>
          <a:p>
            <a:pPr marL="146050" indent="0">
              <a:lnSpc>
                <a:spcPct val="150000"/>
              </a:lnSpc>
              <a:buNone/>
            </a:pPr>
            <a:endParaRPr lang="en-IN" sz="1500" dirty="0"/>
          </a:p>
          <a:p>
            <a:pPr marL="146050" indent="0">
              <a:lnSpc>
                <a:spcPct val="150000"/>
              </a:lnSpc>
              <a:buNone/>
            </a:pPr>
            <a:endParaRPr lang="en-IN" sz="1500" dirty="0"/>
          </a:p>
        </p:txBody>
      </p:sp>
    </p:spTree>
    <p:extLst>
      <p:ext uri="{BB962C8B-B14F-4D97-AF65-F5344CB8AC3E}">
        <p14:creationId xmlns:p14="http://schemas.microsoft.com/office/powerpoint/2010/main" val="284864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4B9E-6853-4BF0-A9FA-DD3F88202D99}"/>
              </a:ext>
            </a:extLst>
          </p:cNvPr>
          <p:cNvSpPr>
            <a:spLocks noGrp="1"/>
          </p:cNvSpPr>
          <p:nvPr>
            <p:ph type="title"/>
          </p:nvPr>
        </p:nvSpPr>
        <p:spPr>
          <a:xfrm>
            <a:off x="1201247" y="1939139"/>
            <a:ext cx="7038900" cy="477871"/>
          </a:xfrm>
        </p:spPr>
        <p:txBody>
          <a:bodyPr>
            <a:normAutofit/>
          </a:bodyPr>
          <a:lstStyle/>
          <a:p>
            <a:pPr marL="285750" indent="-285750">
              <a:buFont typeface="Wingdings" panose="05000000000000000000" pitchFamily="2" charset="2"/>
              <a:buChar char="Ø"/>
            </a:pPr>
            <a:r>
              <a:rPr lang="en-IN" sz="1500" dirty="0">
                <a:latin typeface="Lato" panose="020F0502020204030203" pitchFamily="34" charset="0"/>
                <a:ea typeface="Lato" panose="020F0502020204030203" pitchFamily="34" charset="0"/>
                <a:cs typeface="Lato" panose="020F0502020204030203" pitchFamily="34" charset="0"/>
              </a:rPr>
              <a:t>Now for each episode repeat the following steps -</a:t>
            </a:r>
          </a:p>
        </p:txBody>
      </p:sp>
      <p:sp>
        <p:nvSpPr>
          <p:cNvPr id="3" name="Text Placeholder 2">
            <a:extLst>
              <a:ext uri="{FF2B5EF4-FFF2-40B4-BE49-F238E27FC236}">
                <a16:creationId xmlns:a16="http://schemas.microsoft.com/office/drawing/2014/main" id="{2333F57D-2D45-4FF5-BE2F-D06B819E82F7}"/>
              </a:ext>
            </a:extLst>
          </p:cNvPr>
          <p:cNvSpPr>
            <a:spLocks noGrp="1"/>
          </p:cNvSpPr>
          <p:nvPr>
            <p:ph type="body" idx="1"/>
          </p:nvPr>
        </p:nvSpPr>
        <p:spPr>
          <a:xfrm>
            <a:off x="1201247" y="2537327"/>
            <a:ext cx="7493574" cy="1437671"/>
          </a:xfrm>
        </p:spPr>
        <p:txBody>
          <a:bodyPr>
            <a:noAutofit/>
          </a:bodyPr>
          <a:lstStyle/>
          <a:p>
            <a:pPr>
              <a:lnSpc>
                <a:spcPct val="150000"/>
              </a:lnSpc>
            </a:pPr>
            <a:r>
              <a:rPr lang="en-IN" sz="1500" dirty="0"/>
              <a:t>Initialize the state i.e. choose the starting state (s) of the agent</a:t>
            </a:r>
          </a:p>
          <a:p>
            <a:pPr>
              <a:lnSpc>
                <a:spcPct val="150000"/>
              </a:lnSpc>
            </a:pPr>
            <a:r>
              <a:rPr lang="en-IN" sz="1500" dirty="0"/>
              <a:t>Now in the state (s) choose an action (a) from the set A using the policy derived from Q. Here the policy used is the epsilon greedy policy </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-greedy policy)</a:t>
            </a:r>
          </a:p>
        </p:txBody>
      </p:sp>
      <p:sp>
        <p:nvSpPr>
          <p:cNvPr id="6" name="Title 1">
            <a:extLst>
              <a:ext uri="{FF2B5EF4-FFF2-40B4-BE49-F238E27FC236}">
                <a16:creationId xmlns:a16="http://schemas.microsoft.com/office/drawing/2014/main" id="{DD33CE03-EE44-4AFF-9237-35D7E5DE03D5}"/>
              </a:ext>
            </a:extLst>
          </p:cNvPr>
          <p:cNvSpPr txBox="1">
            <a:spLocks/>
          </p:cNvSpPr>
          <p:nvPr/>
        </p:nvSpPr>
        <p:spPr>
          <a:xfrm>
            <a:off x="1201247" y="1159141"/>
            <a:ext cx="7038900" cy="47787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285750" indent="-285750">
              <a:buFont typeface="Wingdings" panose="05000000000000000000" pitchFamily="2" charset="2"/>
              <a:buChar char="Ø"/>
            </a:pPr>
            <a:r>
              <a:rPr lang="en-IN" sz="1500" dirty="0">
                <a:latin typeface="Lato" panose="020F0502020204030203" pitchFamily="34" charset="0"/>
                <a:ea typeface="Lato" panose="020F0502020204030203" pitchFamily="34" charset="0"/>
                <a:cs typeface="Lato" panose="020F0502020204030203" pitchFamily="34" charset="0"/>
              </a:rPr>
              <a:t>Initialize the Q-values Q(</a:t>
            </a:r>
            <a:r>
              <a:rPr lang="en-IN" sz="1500" dirty="0" err="1">
                <a:latin typeface="Lato" panose="020F0502020204030203" pitchFamily="34" charset="0"/>
                <a:ea typeface="Lato" panose="020F0502020204030203" pitchFamily="34" charset="0"/>
                <a:cs typeface="Lato" panose="020F0502020204030203" pitchFamily="34" charset="0"/>
              </a:rPr>
              <a:t>s,a</a:t>
            </a:r>
            <a:r>
              <a:rPr lang="en-IN" sz="1500" dirty="0">
                <a:latin typeface="Lato" panose="020F0502020204030203" pitchFamily="34" charset="0"/>
                <a:ea typeface="Lato" panose="020F0502020204030203" pitchFamily="34" charset="0"/>
                <a:cs typeface="Lato" panose="020F0502020204030203" pitchFamily="34" charset="0"/>
              </a:rPr>
              <a:t>) for all the state-action pairs where s </a:t>
            </a: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 S and a ∈ A </a:t>
            </a:r>
            <a:endParaRPr lang="en-IN" sz="1500" dirty="0"/>
          </a:p>
          <a:p>
            <a:endParaRPr lang="en-IN" sz="15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5336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FE2857-10AB-44CF-A88F-92BBB17F3DC0}"/>
              </a:ext>
            </a:extLst>
          </p:cNvPr>
          <p:cNvSpPr>
            <a:spLocks noGrp="1"/>
          </p:cNvSpPr>
          <p:nvPr>
            <p:ph type="body" idx="1"/>
          </p:nvPr>
        </p:nvSpPr>
        <p:spPr>
          <a:xfrm>
            <a:off x="1227985" y="556898"/>
            <a:ext cx="7038900" cy="2911200"/>
          </a:xfrm>
        </p:spPr>
        <p:txBody>
          <a:bodyPr>
            <a:noAutofit/>
          </a:bodyPr>
          <a:lstStyle/>
          <a:p>
            <a:pPr>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Now for each step in the episode repeat the following steps –</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For the chosen action (a) observe the reward (r) and the next state (s’) the agent moves to.</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In the state (s’) choose an action (a’) using the same </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-greedy policy</a:t>
            </a: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Update the Q(</a:t>
            </a:r>
            <a:r>
              <a:rPr lang="en-IN" sz="1500" dirty="0" err="1">
                <a:solidFill>
                  <a:schemeClr val="bg1"/>
                </a:solidFill>
                <a:latin typeface="Lato" panose="020F0502020204030203" pitchFamily="34" charset="0"/>
                <a:ea typeface="Lato" panose="020F0502020204030203" pitchFamily="34" charset="0"/>
                <a:cs typeface="Lato" panose="020F0502020204030203" pitchFamily="34" charset="0"/>
              </a:rPr>
              <a:t>s,a</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 values using the following TD-rule-</a:t>
            </a:r>
          </a:p>
          <a:p>
            <a:pPr lvl="1">
              <a:lnSpc>
                <a:spcPct val="150000"/>
              </a:lnSpc>
            </a:pP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615950" lvl="1" indent="0">
              <a:lnSpc>
                <a:spcPct val="150000"/>
              </a:lnSpc>
              <a:buNone/>
            </a:pP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Update the action and state as</a:t>
            </a:r>
          </a:p>
          <a:p>
            <a:pPr lvl="2">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state (s) = next state (s’)</a:t>
            </a:r>
          </a:p>
          <a:p>
            <a:pPr lvl="2">
              <a:lnSpc>
                <a:spcPct val="150000"/>
              </a:lnSpc>
            </a:pP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action (a) = next action (a’)</a:t>
            </a:r>
            <a:endPar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pPr>
            <a:r>
              <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End the loop when the state become</a:t>
            </a:r>
            <a:r>
              <a:rPr lang="en-IN" sz="1500" dirty="0">
                <a:solidFill>
                  <a:schemeClr val="bg1"/>
                </a:solidFill>
                <a:latin typeface="Lato" panose="020F0502020204030203" pitchFamily="34" charset="0"/>
                <a:ea typeface="Lato" panose="020F0502020204030203" pitchFamily="34" charset="0"/>
                <a:cs typeface="Lato" panose="020F0502020204030203" pitchFamily="34" charset="0"/>
              </a:rPr>
              <a:t>s terminal i.e. agent reaches the goal state</a:t>
            </a:r>
            <a:endParaRPr lang="en-IN" sz="150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pPr>
            <a:endParaRPr lang="en-IN" sz="1500" dirty="0"/>
          </a:p>
        </p:txBody>
      </p:sp>
      <p:pic>
        <p:nvPicPr>
          <p:cNvPr id="5" name="Picture 4">
            <a:extLst>
              <a:ext uri="{FF2B5EF4-FFF2-40B4-BE49-F238E27FC236}">
                <a16:creationId xmlns:a16="http://schemas.microsoft.com/office/drawing/2014/main" id="{3B4C7F3D-1EA2-41E9-B1AC-09D698292175}"/>
              </a:ext>
            </a:extLst>
          </p:cNvPr>
          <p:cNvPicPr>
            <a:picLocks noChangeAspect="1"/>
          </p:cNvPicPr>
          <p:nvPr/>
        </p:nvPicPr>
        <p:blipFill>
          <a:blip r:embed="rId2"/>
          <a:stretch>
            <a:fillRect/>
          </a:stretch>
        </p:blipFill>
        <p:spPr>
          <a:xfrm>
            <a:off x="2323103" y="2518611"/>
            <a:ext cx="3388890" cy="338889"/>
          </a:xfrm>
          <a:prstGeom prst="rect">
            <a:avLst/>
          </a:prstGeom>
        </p:spPr>
      </p:pic>
    </p:spTree>
    <p:extLst>
      <p:ext uri="{BB962C8B-B14F-4D97-AF65-F5344CB8AC3E}">
        <p14:creationId xmlns:p14="http://schemas.microsoft.com/office/powerpoint/2010/main" val="407875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D3C1-BFE6-4C1E-AA98-01DB6DDFCCD5}"/>
              </a:ext>
            </a:extLst>
          </p:cNvPr>
          <p:cNvSpPr>
            <a:spLocks noGrp="1"/>
          </p:cNvSpPr>
          <p:nvPr>
            <p:ph type="title"/>
          </p:nvPr>
        </p:nvSpPr>
        <p:spPr/>
        <p:txBody>
          <a:bodyPr>
            <a:normAutofit/>
          </a:bodyPr>
          <a:lstStyle/>
          <a:p>
            <a:r>
              <a:rPr lang="en-IN" sz="3000" b="1" dirty="0">
                <a:solidFill>
                  <a:schemeClr val="tx2"/>
                </a:solidFill>
              </a:rPr>
              <a:t>Application – Windy Gridworld</a:t>
            </a:r>
          </a:p>
        </p:txBody>
      </p:sp>
      <p:sp>
        <p:nvSpPr>
          <p:cNvPr id="3" name="Text Placeholder 2">
            <a:extLst>
              <a:ext uri="{FF2B5EF4-FFF2-40B4-BE49-F238E27FC236}">
                <a16:creationId xmlns:a16="http://schemas.microsoft.com/office/drawing/2014/main" id="{AE1E9257-FC99-4A83-911E-77F4B4D73D2A}"/>
              </a:ext>
            </a:extLst>
          </p:cNvPr>
          <p:cNvSpPr>
            <a:spLocks noGrp="1"/>
          </p:cNvSpPr>
          <p:nvPr>
            <p:ph type="body" idx="1"/>
          </p:nvPr>
        </p:nvSpPr>
        <p:spPr>
          <a:xfrm>
            <a:off x="1297500" y="1177192"/>
            <a:ext cx="3573953" cy="2911200"/>
          </a:xfrm>
        </p:spPr>
        <p:txBody>
          <a:bodyPr>
            <a:noAutofit/>
          </a:bodyPr>
          <a:lstStyle/>
          <a:p>
            <a:pPr marL="146050" indent="0">
              <a:buNone/>
            </a:pPr>
            <a:r>
              <a:rPr lang="en-US" sz="1500" dirty="0"/>
              <a:t>Windy Gridworld is a standard gridworld, with start and goal states, but with one difference: there is a crosswind upward through the middle of the grid. The actions are the standard four—up, down, right, and left —but in the middle region the resultant next states are shifted upward by a "wind," the strength of which varies from column to column. The strength of the wind is given below each column, in number of cells shifted upward.</a:t>
            </a:r>
          </a:p>
          <a:p>
            <a:pPr marL="146050" indent="0">
              <a:buNone/>
            </a:pPr>
            <a:endParaRPr lang="en-IN" sz="1500" dirty="0"/>
          </a:p>
        </p:txBody>
      </p:sp>
      <p:pic>
        <p:nvPicPr>
          <p:cNvPr id="5" name="Picture 4">
            <a:extLst>
              <a:ext uri="{FF2B5EF4-FFF2-40B4-BE49-F238E27FC236}">
                <a16:creationId xmlns:a16="http://schemas.microsoft.com/office/drawing/2014/main" id="{F1B9D91D-6C0F-4EDA-9CEF-D52CC115375D}"/>
              </a:ext>
            </a:extLst>
          </p:cNvPr>
          <p:cNvPicPr>
            <a:picLocks noChangeAspect="1"/>
          </p:cNvPicPr>
          <p:nvPr/>
        </p:nvPicPr>
        <p:blipFill rotWithShape="1">
          <a:blip r:embed="rId2"/>
          <a:srcRect l="16258" t="53743" r="46290" b="20675"/>
          <a:stretch/>
        </p:blipFill>
        <p:spPr>
          <a:xfrm>
            <a:off x="5122779" y="1770081"/>
            <a:ext cx="2814626" cy="2144194"/>
          </a:xfrm>
          <a:prstGeom prst="rect">
            <a:avLst/>
          </a:prstGeom>
        </p:spPr>
      </p:pic>
    </p:spTree>
    <p:extLst>
      <p:ext uri="{BB962C8B-B14F-4D97-AF65-F5344CB8AC3E}">
        <p14:creationId xmlns:p14="http://schemas.microsoft.com/office/powerpoint/2010/main" val="5727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5ED2-C72C-462E-85DC-09C53BFABB1A}"/>
              </a:ext>
            </a:extLst>
          </p:cNvPr>
          <p:cNvSpPr>
            <a:spLocks noGrp="1"/>
          </p:cNvSpPr>
          <p:nvPr>
            <p:ph type="title"/>
          </p:nvPr>
        </p:nvSpPr>
        <p:spPr/>
        <p:txBody>
          <a:bodyPr>
            <a:noAutofit/>
          </a:bodyPr>
          <a:lstStyle/>
          <a:p>
            <a:r>
              <a:rPr lang="en-IN" sz="3000" b="1" dirty="0">
                <a:solidFill>
                  <a:schemeClr val="tx2"/>
                </a:solidFill>
              </a:rPr>
              <a:t>SARSA in Windy Gridworld</a:t>
            </a:r>
          </a:p>
        </p:txBody>
      </p:sp>
      <p:sp>
        <p:nvSpPr>
          <p:cNvPr id="10" name="Text Placeholder 2">
            <a:extLst>
              <a:ext uri="{FF2B5EF4-FFF2-40B4-BE49-F238E27FC236}">
                <a16:creationId xmlns:a16="http://schemas.microsoft.com/office/drawing/2014/main" id="{51FC7929-BCF5-4942-A203-B3C651B061C9}"/>
              </a:ext>
            </a:extLst>
          </p:cNvPr>
          <p:cNvSpPr>
            <a:spLocks noGrp="1"/>
          </p:cNvSpPr>
          <p:nvPr>
            <p:ph type="body" idx="1"/>
          </p:nvPr>
        </p:nvSpPr>
        <p:spPr>
          <a:xfrm>
            <a:off x="1253076" y="1003603"/>
            <a:ext cx="7083324" cy="3921323"/>
          </a:xfrm>
        </p:spPr>
        <p:txBody>
          <a:bodyPr>
            <a:noAutofit/>
          </a:bodyPr>
          <a:lstStyle/>
          <a:p>
            <a:pPr>
              <a:lnSpc>
                <a:spcPct val="150000"/>
              </a:lnSpc>
            </a:pPr>
            <a:r>
              <a:rPr lang="en-IN" sz="1500" dirty="0">
                <a:solidFill>
                  <a:schemeClr val="bg1"/>
                </a:solidFill>
              </a:rPr>
              <a:t>An agent can be trained to work in this environment (Windy gridworld) using SARSA</a:t>
            </a:r>
          </a:p>
          <a:p>
            <a:pPr>
              <a:lnSpc>
                <a:spcPct val="150000"/>
              </a:lnSpc>
            </a:pPr>
            <a:r>
              <a:rPr lang="en-IN" sz="1500" dirty="0">
                <a:solidFill>
                  <a:schemeClr val="bg1"/>
                </a:solidFill>
              </a:rPr>
              <a:t>Consider an episode in which the agent’s task is to move from the start grid to goal grid</a:t>
            </a:r>
          </a:p>
          <a:p>
            <a:pPr>
              <a:lnSpc>
                <a:spcPct val="150000"/>
              </a:lnSpc>
            </a:pPr>
            <a:r>
              <a:rPr lang="en-IN" sz="1500" dirty="0">
                <a:solidFill>
                  <a:schemeClr val="bg1"/>
                </a:solidFill>
              </a:rPr>
              <a:t>For every step that the agent makes a reward of -1 is given and the agent collects these rewards through the entire episode</a:t>
            </a:r>
          </a:p>
          <a:p>
            <a:pPr>
              <a:lnSpc>
                <a:spcPct val="150000"/>
              </a:lnSpc>
            </a:pPr>
            <a:r>
              <a:rPr lang="en-IN" sz="1500" dirty="0">
                <a:solidFill>
                  <a:schemeClr val="bg1"/>
                </a:solidFill>
              </a:rPr>
              <a:t>The agent tries to maximize the total reward by trying to minimize the number of steps it take to reach the goal grid</a:t>
            </a:r>
          </a:p>
          <a:p>
            <a:pPr>
              <a:lnSpc>
                <a:spcPct val="150000"/>
              </a:lnSpc>
            </a:pPr>
            <a:r>
              <a:rPr lang="en-IN" sz="1500" dirty="0">
                <a:solidFill>
                  <a:schemeClr val="bg1"/>
                </a:solidFill>
              </a:rPr>
              <a:t>By applying SARSA to this problem we can make the agent learn the optimal solution (shortest path) by making it interact with the environment for a number of episodes</a:t>
            </a:r>
          </a:p>
          <a:p>
            <a:pPr>
              <a:lnSpc>
                <a:spcPct val="150000"/>
              </a:lnSpc>
            </a:pPr>
            <a:endParaRPr lang="en-IN" sz="1500" dirty="0">
              <a:solidFill>
                <a:schemeClr val="bg1"/>
              </a:solidFill>
            </a:endParaRPr>
          </a:p>
          <a:p>
            <a:pPr>
              <a:lnSpc>
                <a:spcPct val="150000"/>
              </a:lnSpc>
            </a:pPr>
            <a:endParaRPr lang="en-IN" sz="1500" dirty="0">
              <a:solidFill>
                <a:schemeClr val="bg1"/>
              </a:solidFill>
            </a:endParaRPr>
          </a:p>
          <a:p>
            <a:pPr>
              <a:lnSpc>
                <a:spcPct val="150000"/>
              </a:lnSpc>
            </a:pPr>
            <a:endParaRPr lang="en-IN" sz="1500" dirty="0">
              <a:solidFill>
                <a:schemeClr val="bg1"/>
              </a:solidFill>
            </a:endParaRPr>
          </a:p>
          <a:p>
            <a:pPr>
              <a:lnSpc>
                <a:spcPct val="150000"/>
              </a:lnSpc>
            </a:pPr>
            <a:endParaRPr lang="en-IN" sz="1500" dirty="0"/>
          </a:p>
          <a:p>
            <a:pPr marL="146050" indent="0">
              <a:lnSpc>
                <a:spcPct val="150000"/>
              </a:lnSpc>
              <a:buNone/>
            </a:pPr>
            <a:endParaRPr lang="en-IN" sz="1500" dirty="0"/>
          </a:p>
        </p:txBody>
      </p:sp>
    </p:spTree>
    <p:extLst>
      <p:ext uri="{BB962C8B-B14F-4D97-AF65-F5344CB8AC3E}">
        <p14:creationId xmlns:p14="http://schemas.microsoft.com/office/powerpoint/2010/main" val="395251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8D0B-2449-40A8-8BFF-7CB74B7A6828}"/>
              </a:ext>
            </a:extLst>
          </p:cNvPr>
          <p:cNvSpPr>
            <a:spLocks noGrp="1"/>
          </p:cNvSpPr>
          <p:nvPr>
            <p:ph type="title"/>
          </p:nvPr>
        </p:nvSpPr>
        <p:spPr>
          <a:xfrm>
            <a:off x="1374556" y="669679"/>
            <a:ext cx="7038900" cy="914100"/>
          </a:xfrm>
        </p:spPr>
        <p:txBody>
          <a:bodyPr>
            <a:normAutofit/>
          </a:bodyPr>
          <a:lstStyle/>
          <a:p>
            <a:r>
              <a:rPr lang="en-IN" sz="3000" b="1" dirty="0">
                <a:solidFill>
                  <a:schemeClr val="accent1">
                    <a:lumMod val="40000"/>
                    <a:lumOff val="60000"/>
                  </a:schemeClr>
                </a:solidFill>
              </a:rPr>
              <a:t>Coding the SARSA algorithm</a:t>
            </a:r>
          </a:p>
        </p:txBody>
      </p:sp>
      <p:sp>
        <p:nvSpPr>
          <p:cNvPr id="4" name="Text Placeholder 2">
            <a:extLst>
              <a:ext uri="{FF2B5EF4-FFF2-40B4-BE49-F238E27FC236}">
                <a16:creationId xmlns:a16="http://schemas.microsoft.com/office/drawing/2014/main" id="{5AEEBC6B-7C2C-4FCE-9C6D-D8930BE80A70}"/>
              </a:ext>
            </a:extLst>
          </p:cNvPr>
          <p:cNvSpPr>
            <a:spLocks noGrp="1"/>
          </p:cNvSpPr>
          <p:nvPr>
            <p:ph type="body" idx="1"/>
          </p:nvPr>
        </p:nvSpPr>
        <p:spPr>
          <a:xfrm>
            <a:off x="1425927" y="2040221"/>
            <a:ext cx="6621953" cy="2287903"/>
          </a:xfrm>
        </p:spPr>
        <p:txBody>
          <a:bodyPr>
            <a:noAutofit/>
          </a:bodyPr>
          <a:lstStyle/>
          <a:p>
            <a:pPr>
              <a:lnSpc>
                <a:spcPct val="150000"/>
              </a:lnSpc>
            </a:pPr>
            <a:r>
              <a:rPr lang="en-US" sz="1500" dirty="0"/>
              <a:t>A SARSA algorithm can be coded for solving specific problems of reinforcement learning</a:t>
            </a:r>
          </a:p>
          <a:p>
            <a:pPr>
              <a:lnSpc>
                <a:spcPct val="150000"/>
              </a:lnSpc>
            </a:pPr>
            <a:r>
              <a:rPr lang="en-US" sz="1500" dirty="0"/>
              <a:t>Here we code the SARSA algorithm for out windy gridworld problem</a:t>
            </a:r>
          </a:p>
          <a:p>
            <a:pPr>
              <a:lnSpc>
                <a:spcPct val="150000"/>
              </a:lnSpc>
            </a:pPr>
            <a:r>
              <a:rPr lang="en-US" sz="1500" dirty="0"/>
              <a:t>And we use this algorithm to train the agent to behave optimally in the windy grid environment</a:t>
            </a:r>
          </a:p>
          <a:p>
            <a:pPr>
              <a:lnSpc>
                <a:spcPct val="150000"/>
              </a:lnSpc>
            </a:pPr>
            <a:endParaRPr lang="en-IN" sz="1500" dirty="0"/>
          </a:p>
        </p:txBody>
      </p:sp>
    </p:spTree>
    <p:extLst>
      <p:ext uri="{BB962C8B-B14F-4D97-AF65-F5344CB8AC3E}">
        <p14:creationId xmlns:p14="http://schemas.microsoft.com/office/powerpoint/2010/main" val="336412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9A22-54B6-4E10-90EC-59497C1252A3}"/>
              </a:ext>
            </a:extLst>
          </p:cNvPr>
          <p:cNvSpPr>
            <a:spLocks noGrp="1"/>
          </p:cNvSpPr>
          <p:nvPr>
            <p:ph type="title"/>
          </p:nvPr>
        </p:nvSpPr>
        <p:spPr>
          <a:xfrm>
            <a:off x="1142427" y="506044"/>
            <a:ext cx="7038900" cy="914100"/>
          </a:xfrm>
        </p:spPr>
        <p:txBody>
          <a:bodyPr>
            <a:normAutofit/>
          </a:bodyPr>
          <a:lstStyle/>
          <a:p>
            <a:r>
              <a:rPr lang="en-IN" sz="3000" b="1" dirty="0">
                <a:solidFill>
                  <a:schemeClr val="accent1">
                    <a:lumMod val="40000"/>
                    <a:lumOff val="60000"/>
                  </a:schemeClr>
                </a:solidFill>
              </a:rPr>
              <a:t>Importing the Required libraries</a:t>
            </a:r>
          </a:p>
        </p:txBody>
      </p:sp>
      <p:sp>
        <p:nvSpPr>
          <p:cNvPr id="3" name="Text Placeholder 2">
            <a:extLst>
              <a:ext uri="{FF2B5EF4-FFF2-40B4-BE49-F238E27FC236}">
                <a16:creationId xmlns:a16="http://schemas.microsoft.com/office/drawing/2014/main" id="{FF28EA79-1E09-4FC5-9DDB-CFAB90D42145}"/>
              </a:ext>
            </a:extLst>
          </p:cNvPr>
          <p:cNvSpPr>
            <a:spLocks noGrp="1"/>
          </p:cNvSpPr>
          <p:nvPr>
            <p:ph type="body" idx="1"/>
          </p:nvPr>
        </p:nvSpPr>
        <p:spPr>
          <a:xfrm>
            <a:off x="1312126" y="1567550"/>
            <a:ext cx="3596758" cy="3245082"/>
          </a:xfrm>
        </p:spPr>
        <p:txBody>
          <a:bodyPr>
            <a:normAutofit/>
          </a:bodyPr>
          <a:lstStyle/>
          <a:p>
            <a:pPr marL="146050" indent="0">
              <a:lnSpc>
                <a:spcPct val="150000"/>
              </a:lnSpc>
              <a:buNone/>
            </a:pPr>
            <a:r>
              <a:rPr lang="en-IN" sz="1500" dirty="0"/>
              <a:t>Here the required libraries are imported</a:t>
            </a:r>
          </a:p>
          <a:p>
            <a:pPr lvl="1">
              <a:lnSpc>
                <a:spcPct val="150000"/>
              </a:lnSpc>
              <a:buFont typeface="+mj-lt"/>
              <a:buAutoNum type="arabicPeriod"/>
            </a:pPr>
            <a:r>
              <a:rPr lang="en-IN" sz="1500" dirty="0"/>
              <a:t>Numpy – For solving mathematical equations and for some other purposes</a:t>
            </a:r>
          </a:p>
          <a:p>
            <a:pPr lvl="1">
              <a:lnSpc>
                <a:spcPct val="150000"/>
              </a:lnSpc>
              <a:buFont typeface="+mj-lt"/>
              <a:buAutoNum type="arabicPeriod"/>
            </a:pPr>
            <a:r>
              <a:rPr lang="en-IN" sz="1500" dirty="0"/>
              <a:t>Matplotlib – For generating the plots and saving them into pictures etc.</a:t>
            </a:r>
          </a:p>
        </p:txBody>
      </p:sp>
      <p:pic>
        <p:nvPicPr>
          <p:cNvPr id="6" name="Picture 5">
            <a:extLst>
              <a:ext uri="{FF2B5EF4-FFF2-40B4-BE49-F238E27FC236}">
                <a16:creationId xmlns:a16="http://schemas.microsoft.com/office/drawing/2014/main" id="{C4BC1D7F-43FA-4243-B573-68F53268794B}"/>
              </a:ext>
            </a:extLst>
          </p:cNvPr>
          <p:cNvPicPr>
            <a:picLocks noChangeAspect="1"/>
          </p:cNvPicPr>
          <p:nvPr/>
        </p:nvPicPr>
        <p:blipFill>
          <a:blip r:embed="rId2"/>
          <a:stretch>
            <a:fillRect/>
          </a:stretch>
        </p:blipFill>
        <p:spPr>
          <a:xfrm>
            <a:off x="5151746" y="2161108"/>
            <a:ext cx="3388573" cy="1455600"/>
          </a:xfrm>
          <a:prstGeom prst="rect">
            <a:avLst/>
          </a:prstGeom>
        </p:spPr>
      </p:pic>
    </p:spTree>
    <p:extLst>
      <p:ext uri="{BB962C8B-B14F-4D97-AF65-F5344CB8AC3E}">
        <p14:creationId xmlns:p14="http://schemas.microsoft.com/office/powerpoint/2010/main" val="333643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E8FF-D60D-4FEB-A003-DEA8CB319974}"/>
              </a:ext>
            </a:extLst>
          </p:cNvPr>
          <p:cNvSpPr>
            <a:spLocks noGrp="1"/>
          </p:cNvSpPr>
          <p:nvPr>
            <p:ph type="title"/>
          </p:nvPr>
        </p:nvSpPr>
        <p:spPr/>
        <p:txBody>
          <a:bodyPr>
            <a:normAutofit/>
          </a:bodyPr>
          <a:lstStyle/>
          <a:p>
            <a:r>
              <a:rPr lang="en-IN" sz="3000" b="1" dirty="0">
                <a:solidFill>
                  <a:schemeClr val="accent1">
                    <a:lumMod val="40000"/>
                    <a:lumOff val="60000"/>
                  </a:schemeClr>
                </a:solidFill>
              </a:rPr>
              <a:t>Creating the Windy Gridworld</a:t>
            </a:r>
          </a:p>
        </p:txBody>
      </p:sp>
      <p:sp>
        <p:nvSpPr>
          <p:cNvPr id="3" name="Text Placeholder 2">
            <a:extLst>
              <a:ext uri="{FF2B5EF4-FFF2-40B4-BE49-F238E27FC236}">
                <a16:creationId xmlns:a16="http://schemas.microsoft.com/office/drawing/2014/main" id="{E3A172B6-4720-44E6-AFCB-CFB6EA422A2C}"/>
              </a:ext>
            </a:extLst>
          </p:cNvPr>
          <p:cNvSpPr>
            <a:spLocks noGrp="1"/>
          </p:cNvSpPr>
          <p:nvPr>
            <p:ph type="body" idx="1"/>
          </p:nvPr>
        </p:nvSpPr>
        <p:spPr/>
        <p:txBody>
          <a:bodyPr>
            <a:normAutofit/>
          </a:bodyPr>
          <a:lstStyle/>
          <a:p>
            <a:pPr marL="146050" indent="0">
              <a:lnSpc>
                <a:spcPct val="150000"/>
              </a:lnSpc>
              <a:buNone/>
            </a:pPr>
            <a:r>
              <a:rPr lang="en-IN" sz="1500" dirty="0"/>
              <a:t>The Windy gridworld is created by this code.</a:t>
            </a:r>
          </a:p>
          <a:p>
            <a:pPr marL="488950" indent="-342900">
              <a:lnSpc>
                <a:spcPct val="150000"/>
              </a:lnSpc>
              <a:buFont typeface="+mj-lt"/>
              <a:buAutoNum type="arabicPeriod"/>
            </a:pPr>
            <a:r>
              <a:rPr lang="en-IN" sz="1500" dirty="0"/>
              <a:t>world_height and world_width define the dimensions of the gridworld</a:t>
            </a:r>
          </a:p>
          <a:p>
            <a:pPr marL="488950" indent="-342900">
              <a:lnSpc>
                <a:spcPct val="150000"/>
              </a:lnSpc>
              <a:buFont typeface="+mj-lt"/>
              <a:buAutoNum type="arabicPeriod"/>
            </a:pPr>
            <a:r>
              <a:rPr lang="en-IN" sz="1500" dirty="0"/>
              <a:t>The strength of wind in different columns is defined using a list</a:t>
            </a:r>
          </a:p>
        </p:txBody>
      </p:sp>
      <p:pic>
        <p:nvPicPr>
          <p:cNvPr id="6" name="Picture 5">
            <a:extLst>
              <a:ext uri="{FF2B5EF4-FFF2-40B4-BE49-F238E27FC236}">
                <a16:creationId xmlns:a16="http://schemas.microsoft.com/office/drawing/2014/main" id="{66406996-1FCD-49CB-86DA-AA559D7487A4}"/>
              </a:ext>
            </a:extLst>
          </p:cNvPr>
          <p:cNvPicPr>
            <a:picLocks noChangeAspect="1"/>
          </p:cNvPicPr>
          <p:nvPr/>
        </p:nvPicPr>
        <p:blipFill>
          <a:blip r:embed="rId2"/>
          <a:stretch>
            <a:fillRect/>
          </a:stretch>
        </p:blipFill>
        <p:spPr>
          <a:xfrm>
            <a:off x="5096042" y="1640540"/>
            <a:ext cx="3506955" cy="2296712"/>
          </a:xfrm>
          <a:prstGeom prst="rect">
            <a:avLst/>
          </a:prstGeom>
        </p:spPr>
      </p:pic>
    </p:spTree>
    <p:extLst>
      <p:ext uri="{BB962C8B-B14F-4D97-AF65-F5344CB8AC3E}">
        <p14:creationId xmlns:p14="http://schemas.microsoft.com/office/powerpoint/2010/main" val="95971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4A17-3B11-4C08-8426-079E65A8F156}"/>
              </a:ext>
            </a:extLst>
          </p:cNvPr>
          <p:cNvSpPr>
            <a:spLocks noGrp="1"/>
          </p:cNvSpPr>
          <p:nvPr>
            <p:ph type="title"/>
          </p:nvPr>
        </p:nvSpPr>
        <p:spPr/>
        <p:txBody>
          <a:bodyPr>
            <a:normAutofit/>
          </a:bodyPr>
          <a:lstStyle/>
          <a:p>
            <a:r>
              <a:rPr lang="en-IN" sz="3000" b="1" dirty="0">
                <a:solidFill>
                  <a:schemeClr val="accent1">
                    <a:lumMod val="40000"/>
                    <a:lumOff val="60000"/>
                  </a:schemeClr>
                </a:solidFill>
              </a:rPr>
              <a:t>Defining the states and actions</a:t>
            </a:r>
          </a:p>
        </p:txBody>
      </p:sp>
      <p:sp>
        <p:nvSpPr>
          <p:cNvPr id="3" name="Text Placeholder 2">
            <a:extLst>
              <a:ext uri="{FF2B5EF4-FFF2-40B4-BE49-F238E27FC236}">
                <a16:creationId xmlns:a16="http://schemas.microsoft.com/office/drawing/2014/main" id="{B3DC34E3-2561-47FA-A4A3-CADE6AA00D54}"/>
              </a:ext>
            </a:extLst>
          </p:cNvPr>
          <p:cNvSpPr>
            <a:spLocks noGrp="1"/>
          </p:cNvSpPr>
          <p:nvPr>
            <p:ph type="body" idx="1"/>
          </p:nvPr>
        </p:nvSpPr>
        <p:spPr>
          <a:xfrm>
            <a:off x="548868" y="1636295"/>
            <a:ext cx="3403200" cy="3320716"/>
          </a:xfrm>
        </p:spPr>
        <p:txBody>
          <a:bodyPr>
            <a:normAutofit/>
          </a:bodyPr>
          <a:lstStyle/>
          <a:p>
            <a:pPr>
              <a:lnSpc>
                <a:spcPct val="150000"/>
              </a:lnSpc>
            </a:pPr>
            <a:r>
              <a:rPr lang="en-IN" sz="1500" dirty="0"/>
              <a:t>Here the actions and states are defines for the agent.</a:t>
            </a:r>
          </a:p>
          <a:p>
            <a:pPr>
              <a:lnSpc>
                <a:spcPct val="150000"/>
              </a:lnSpc>
            </a:pPr>
            <a:r>
              <a:rPr lang="en-IN" sz="1500" dirty="0"/>
              <a:t>Actions are up, down, left and right</a:t>
            </a:r>
          </a:p>
          <a:p>
            <a:pPr>
              <a:lnSpc>
                <a:spcPct val="150000"/>
              </a:lnSpc>
            </a:pPr>
            <a:r>
              <a:rPr lang="en-IN" sz="1500" dirty="0"/>
              <a:t>States are given by the grid positions in the world. For example (3,6) is a state</a:t>
            </a:r>
          </a:p>
          <a:p>
            <a:pPr>
              <a:lnSpc>
                <a:spcPct val="150000"/>
              </a:lnSpc>
            </a:pPr>
            <a:r>
              <a:rPr lang="en-IN" sz="1500" dirty="0"/>
              <a:t>Also, the start state and the goal state are defined</a:t>
            </a:r>
          </a:p>
        </p:txBody>
      </p:sp>
      <p:pic>
        <p:nvPicPr>
          <p:cNvPr id="6" name="Picture 5">
            <a:extLst>
              <a:ext uri="{FF2B5EF4-FFF2-40B4-BE49-F238E27FC236}">
                <a16:creationId xmlns:a16="http://schemas.microsoft.com/office/drawing/2014/main" id="{DD38EF45-0515-4C84-85CA-180E22EA7C5D}"/>
              </a:ext>
            </a:extLst>
          </p:cNvPr>
          <p:cNvPicPr>
            <a:picLocks noChangeAspect="1"/>
          </p:cNvPicPr>
          <p:nvPr/>
        </p:nvPicPr>
        <p:blipFill>
          <a:blip r:embed="rId2"/>
          <a:stretch>
            <a:fillRect/>
          </a:stretch>
        </p:blipFill>
        <p:spPr>
          <a:xfrm>
            <a:off x="4161801" y="1563950"/>
            <a:ext cx="4788146" cy="2914800"/>
          </a:xfrm>
          <a:prstGeom prst="rect">
            <a:avLst/>
          </a:prstGeom>
        </p:spPr>
      </p:pic>
    </p:spTree>
    <p:extLst>
      <p:ext uri="{BB962C8B-B14F-4D97-AF65-F5344CB8AC3E}">
        <p14:creationId xmlns:p14="http://schemas.microsoft.com/office/powerpoint/2010/main" val="184663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DD85-432E-4CFC-BF06-7F636E51E5AF}"/>
              </a:ext>
            </a:extLst>
          </p:cNvPr>
          <p:cNvSpPr>
            <a:spLocks noGrp="1"/>
          </p:cNvSpPr>
          <p:nvPr>
            <p:ph type="title"/>
          </p:nvPr>
        </p:nvSpPr>
        <p:spPr/>
        <p:txBody>
          <a:bodyPr>
            <a:normAutofit/>
          </a:bodyPr>
          <a:lstStyle/>
          <a:p>
            <a:r>
              <a:rPr lang="en-IN" sz="3000" b="1" dirty="0">
                <a:solidFill>
                  <a:schemeClr val="accent1">
                    <a:lumMod val="40000"/>
                    <a:lumOff val="60000"/>
                  </a:schemeClr>
                </a:solidFill>
              </a:rPr>
              <a:t>Defining the SARSA parameters</a:t>
            </a:r>
          </a:p>
        </p:txBody>
      </p:sp>
      <p:sp>
        <p:nvSpPr>
          <p:cNvPr id="3" name="Text Placeholder 2">
            <a:extLst>
              <a:ext uri="{FF2B5EF4-FFF2-40B4-BE49-F238E27FC236}">
                <a16:creationId xmlns:a16="http://schemas.microsoft.com/office/drawing/2014/main" id="{DEFCFCBD-9DF4-4B23-9633-87B8FBE6E8A5}"/>
              </a:ext>
            </a:extLst>
          </p:cNvPr>
          <p:cNvSpPr>
            <a:spLocks noGrp="1"/>
          </p:cNvSpPr>
          <p:nvPr>
            <p:ph type="body" idx="1"/>
          </p:nvPr>
        </p:nvSpPr>
        <p:spPr>
          <a:xfrm>
            <a:off x="1345626" y="1444561"/>
            <a:ext cx="3403200" cy="2911200"/>
          </a:xfrm>
        </p:spPr>
        <p:txBody>
          <a:bodyPr>
            <a:normAutofit lnSpcReduction="10000"/>
          </a:bodyPr>
          <a:lstStyle/>
          <a:p>
            <a:pPr marL="146050" indent="0">
              <a:lnSpc>
                <a:spcPct val="150000"/>
              </a:lnSpc>
              <a:buNone/>
            </a:pPr>
            <a:r>
              <a:rPr lang="en-IN" sz="1500" dirty="0"/>
              <a:t>Here the SARSA parameter are defined. These are used in the TD-update rule in Q-value update equation</a:t>
            </a:r>
          </a:p>
          <a:p>
            <a:pPr marL="488950" indent="-342900">
              <a:lnSpc>
                <a:spcPct val="150000"/>
              </a:lnSpc>
              <a:buFont typeface="+mj-lt"/>
              <a:buAutoNum type="arabicPeriod"/>
            </a:pPr>
            <a:r>
              <a:rPr lang="en-IN" sz="1500" dirty="0"/>
              <a:t>EPSILON is the probability used in epsilon-greedy policy</a:t>
            </a:r>
          </a:p>
          <a:p>
            <a:pPr marL="488950" indent="-342900">
              <a:lnSpc>
                <a:spcPct val="150000"/>
              </a:lnSpc>
              <a:buFont typeface="+mj-lt"/>
              <a:buAutoNum type="arabicPeriod"/>
            </a:pPr>
            <a:r>
              <a:rPr lang="en-IN" sz="1500" dirty="0"/>
              <a:t>ALPHA is the step length</a:t>
            </a:r>
          </a:p>
          <a:p>
            <a:pPr marL="488950" indent="-342900">
              <a:lnSpc>
                <a:spcPct val="150000"/>
              </a:lnSpc>
              <a:buFont typeface="+mj-lt"/>
              <a:buAutoNum type="arabicPeriod"/>
            </a:pPr>
            <a:r>
              <a:rPr lang="en-IN" sz="1500" dirty="0"/>
              <a:t>GAMMA is the discount factor</a:t>
            </a:r>
          </a:p>
        </p:txBody>
      </p:sp>
      <p:pic>
        <p:nvPicPr>
          <p:cNvPr id="6" name="Picture 5">
            <a:extLst>
              <a:ext uri="{FF2B5EF4-FFF2-40B4-BE49-F238E27FC236}">
                <a16:creationId xmlns:a16="http://schemas.microsoft.com/office/drawing/2014/main" id="{13B54C6B-44C8-43EC-AEF3-3D70B1986AE0}"/>
              </a:ext>
            </a:extLst>
          </p:cNvPr>
          <p:cNvPicPr>
            <a:picLocks noChangeAspect="1"/>
          </p:cNvPicPr>
          <p:nvPr/>
        </p:nvPicPr>
        <p:blipFill>
          <a:blip r:embed="rId2"/>
          <a:stretch>
            <a:fillRect/>
          </a:stretch>
        </p:blipFill>
        <p:spPr>
          <a:xfrm>
            <a:off x="5042568" y="1751202"/>
            <a:ext cx="3235011" cy="2173523"/>
          </a:xfrm>
          <a:prstGeom prst="rect">
            <a:avLst/>
          </a:prstGeom>
        </p:spPr>
      </p:pic>
    </p:spTree>
    <p:extLst>
      <p:ext uri="{BB962C8B-B14F-4D97-AF65-F5344CB8AC3E}">
        <p14:creationId xmlns:p14="http://schemas.microsoft.com/office/powerpoint/2010/main" val="199017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276111" y="580908"/>
            <a:ext cx="7038900" cy="558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accent1">
                    <a:lumMod val="40000"/>
                    <a:lumOff val="60000"/>
                  </a:schemeClr>
                </a:solidFill>
              </a:rPr>
              <a:t>What is SARSA?</a:t>
            </a:r>
            <a:endParaRPr sz="3000" b="1" dirty="0">
              <a:solidFill>
                <a:schemeClr val="accent1">
                  <a:lumMod val="40000"/>
                  <a:lumOff val="60000"/>
                </a:schemeClr>
              </a:solidFill>
            </a:endParaRPr>
          </a:p>
        </p:txBody>
      </p:sp>
      <p:sp>
        <p:nvSpPr>
          <p:cNvPr id="3" name="Text Placeholder 2">
            <a:extLst>
              <a:ext uri="{FF2B5EF4-FFF2-40B4-BE49-F238E27FC236}">
                <a16:creationId xmlns:a16="http://schemas.microsoft.com/office/drawing/2014/main" id="{26865B7C-4787-45DA-B23F-1B1EFA1DCBC1}"/>
              </a:ext>
            </a:extLst>
          </p:cNvPr>
          <p:cNvSpPr>
            <a:spLocks noGrp="1"/>
          </p:cNvSpPr>
          <p:nvPr>
            <p:ph type="body" idx="1"/>
          </p:nvPr>
        </p:nvSpPr>
        <p:spPr>
          <a:xfrm>
            <a:off x="1078257" y="1498034"/>
            <a:ext cx="7653995" cy="2911200"/>
          </a:xfrm>
        </p:spPr>
        <p:txBody>
          <a:bodyPr>
            <a:noAutofit/>
          </a:bodyPr>
          <a:lstStyle/>
          <a:p>
            <a:pPr>
              <a:lnSpc>
                <a:spcPct val="100000"/>
              </a:lnSpc>
            </a:pPr>
            <a:r>
              <a:rPr lang="en-US" sz="1500" dirty="0"/>
              <a:t>State–action–reward–state–action (SARSA) is an algorithm for learning a Markov decision process policy, used in the reinforcement learning area of machine learning.</a:t>
            </a:r>
          </a:p>
          <a:p>
            <a:pPr>
              <a:lnSpc>
                <a:spcPct val="100000"/>
              </a:lnSpc>
            </a:pPr>
            <a:endParaRPr lang="en-US" sz="1500" dirty="0"/>
          </a:p>
          <a:p>
            <a:pPr>
              <a:lnSpc>
                <a:spcPct val="100000"/>
              </a:lnSpc>
            </a:pP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name simply reflects the fact that the main function for updating the Q-value depends on the current state of the agent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action the agent chooses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reward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R</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gets for choosing this action, the state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2</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that the agent enters after taking that action, and finally the next action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2</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chooses in its new state. The acronym for the tuple (s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r</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s</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a:t>
            </a:r>
            <a:r>
              <a:rPr lang="en-US" sz="1500" b="0" i="0" baseline="-25000" dirty="0">
                <a:solidFill>
                  <a:schemeClr val="bg1"/>
                </a:solidFill>
                <a:effectLst/>
                <a:latin typeface="Lato" panose="020F0502020204030203" pitchFamily="34" charset="0"/>
                <a:ea typeface="Lato" panose="020F0502020204030203" pitchFamily="34" charset="0"/>
                <a:cs typeface="Lato" panose="020F0502020204030203" pitchFamily="34" charset="0"/>
              </a:rPr>
              <a:t>t+1</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is SARSA.</a:t>
            </a:r>
          </a:p>
          <a:p>
            <a:pPr>
              <a:lnSpc>
                <a:spcPct val="100000"/>
              </a:lnSpc>
            </a:pPr>
            <a:endParaRPr lang="en-US" sz="1500" b="0" i="0" dirty="0">
              <a:solidFill>
                <a:schemeClr val="bg1"/>
              </a:solidFill>
              <a:effectLst/>
              <a:latin typeface="Arial" panose="020B0604020202020204" pitchFamily="34" charset="0"/>
              <a:cs typeface="Arial" panose="020B0604020202020204" pitchFamily="34" charset="0"/>
            </a:endParaRPr>
          </a:p>
          <a:p>
            <a:pPr>
              <a:lnSpc>
                <a:spcPct val="100000"/>
              </a:lnSpc>
            </a:pP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SARSA algorithm is a slight variation of the popular Q-Learning algorithm.</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D4F-BB3C-4D9B-A8E4-B5DEF0DC923E}"/>
              </a:ext>
            </a:extLst>
          </p:cNvPr>
          <p:cNvSpPr>
            <a:spLocks noGrp="1"/>
          </p:cNvSpPr>
          <p:nvPr>
            <p:ph type="title"/>
          </p:nvPr>
        </p:nvSpPr>
        <p:spPr/>
        <p:txBody>
          <a:bodyPr>
            <a:normAutofit/>
          </a:bodyPr>
          <a:lstStyle/>
          <a:p>
            <a:r>
              <a:rPr lang="en-IN" sz="3000" b="1" dirty="0">
                <a:solidFill>
                  <a:schemeClr val="accent1">
                    <a:lumMod val="40000"/>
                    <a:lumOff val="60000"/>
                  </a:schemeClr>
                </a:solidFill>
              </a:rPr>
              <a:t>Step Function</a:t>
            </a:r>
          </a:p>
        </p:txBody>
      </p:sp>
      <p:sp>
        <p:nvSpPr>
          <p:cNvPr id="3" name="Text Placeholder 2">
            <a:extLst>
              <a:ext uri="{FF2B5EF4-FFF2-40B4-BE49-F238E27FC236}">
                <a16:creationId xmlns:a16="http://schemas.microsoft.com/office/drawing/2014/main" id="{41C3DE37-1095-4022-A932-C7C8A196466B}"/>
              </a:ext>
            </a:extLst>
          </p:cNvPr>
          <p:cNvSpPr>
            <a:spLocks noGrp="1"/>
          </p:cNvSpPr>
          <p:nvPr>
            <p:ph type="body" idx="1"/>
          </p:nvPr>
        </p:nvSpPr>
        <p:spPr>
          <a:xfrm>
            <a:off x="124014" y="1469581"/>
            <a:ext cx="3527214" cy="2911200"/>
          </a:xfrm>
        </p:spPr>
        <p:txBody>
          <a:bodyPr>
            <a:noAutofit/>
          </a:bodyPr>
          <a:lstStyle/>
          <a:p>
            <a:pPr>
              <a:lnSpc>
                <a:spcPct val="150000"/>
              </a:lnSpc>
            </a:pPr>
            <a:r>
              <a:rPr lang="en-IN" sz="1500" dirty="0"/>
              <a:t>This is the function using which the agent takes an action (step) in the gridworld.</a:t>
            </a:r>
          </a:p>
          <a:p>
            <a:pPr>
              <a:lnSpc>
                <a:spcPct val="150000"/>
              </a:lnSpc>
            </a:pPr>
            <a:r>
              <a:rPr lang="en-IN" sz="1500" dirty="0"/>
              <a:t>The action results are based on the given action and the strength of the wind in that column</a:t>
            </a:r>
          </a:p>
          <a:p>
            <a:pPr>
              <a:lnSpc>
                <a:spcPct val="150000"/>
              </a:lnSpc>
            </a:pPr>
            <a:r>
              <a:rPr lang="en-IN" sz="1500" dirty="0"/>
              <a:t>This function returns the resultant state in which the agent ends up by taking the action</a:t>
            </a:r>
          </a:p>
        </p:txBody>
      </p:sp>
      <p:pic>
        <p:nvPicPr>
          <p:cNvPr id="6" name="Picture 5">
            <a:extLst>
              <a:ext uri="{FF2B5EF4-FFF2-40B4-BE49-F238E27FC236}">
                <a16:creationId xmlns:a16="http://schemas.microsoft.com/office/drawing/2014/main" id="{42303595-F85F-48E9-9442-4AEFF9B0D4AB}"/>
              </a:ext>
            </a:extLst>
          </p:cNvPr>
          <p:cNvPicPr>
            <a:picLocks noChangeAspect="1"/>
          </p:cNvPicPr>
          <p:nvPr/>
        </p:nvPicPr>
        <p:blipFill>
          <a:blip r:embed="rId2"/>
          <a:stretch>
            <a:fillRect/>
          </a:stretch>
        </p:blipFill>
        <p:spPr>
          <a:xfrm>
            <a:off x="3651228" y="1903663"/>
            <a:ext cx="5317179" cy="2290912"/>
          </a:xfrm>
          <a:prstGeom prst="rect">
            <a:avLst/>
          </a:prstGeom>
        </p:spPr>
      </p:pic>
    </p:spTree>
    <p:extLst>
      <p:ext uri="{BB962C8B-B14F-4D97-AF65-F5344CB8AC3E}">
        <p14:creationId xmlns:p14="http://schemas.microsoft.com/office/powerpoint/2010/main" val="380322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0877-BD9A-438E-B9A7-BE54C56E1E92}"/>
              </a:ext>
            </a:extLst>
          </p:cNvPr>
          <p:cNvSpPr>
            <a:spLocks noGrp="1"/>
          </p:cNvSpPr>
          <p:nvPr>
            <p:ph type="title"/>
          </p:nvPr>
        </p:nvSpPr>
        <p:spPr/>
        <p:txBody>
          <a:bodyPr>
            <a:normAutofit/>
          </a:bodyPr>
          <a:lstStyle/>
          <a:p>
            <a:r>
              <a:rPr lang="en-IN" sz="3000" b="1" dirty="0">
                <a:solidFill>
                  <a:schemeClr val="accent1">
                    <a:lumMod val="40000"/>
                    <a:lumOff val="60000"/>
                  </a:schemeClr>
                </a:solidFill>
              </a:rPr>
              <a:t>Plotting a state</a:t>
            </a:r>
          </a:p>
        </p:txBody>
      </p:sp>
      <p:sp>
        <p:nvSpPr>
          <p:cNvPr id="3" name="Text Placeholder 2">
            <a:extLst>
              <a:ext uri="{FF2B5EF4-FFF2-40B4-BE49-F238E27FC236}">
                <a16:creationId xmlns:a16="http://schemas.microsoft.com/office/drawing/2014/main" id="{2AB44B30-6004-4605-92D5-E037DF013B53}"/>
              </a:ext>
            </a:extLst>
          </p:cNvPr>
          <p:cNvSpPr>
            <a:spLocks noGrp="1"/>
          </p:cNvSpPr>
          <p:nvPr>
            <p:ph type="body" idx="1"/>
          </p:nvPr>
        </p:nvSpPr>
        <p:spPr>
          <a:xfrm>
            <a:off x="666319" y="1473947"/>
            <a:ext cx="3403200" cy="2911200"/>
          </a:xfrm>
        </p:spPr>
        <p:txBody>
          <a:bodyPr>
            <a:normAutofit/>
          </a:bodyPr>
          <a:lstStyle/>
          <a:p>
            <a:pPr marL="146050" indent="0">
              <a:lnSpc>
                <a:spcPct val="100000"/>
              </a:lnSpc>
              <a:buNone/>
            </a:pPr>
            <a:r>
              <a:rPr lang="en-IN" sz="1500" dirty="0"/>
              <a:t>This function plots a the current state of the world. This is just used for generating images and video for simulation purpose</a:t>
            </a:r>
          </a:p>
          <a:p>
            <a:pPr marL="146050" indent="0">
              <a:lnSpc>
                <a:spcPct val="100000"/>
              </a:lnSpc>
              <a:buNone/>
            </a:pPr>
            <a:endParaRPr lang="en-IN" sz="1500" dirty="0"/>
          </a:p>
          <a:p>
            <a:pPr marL="146050" indent="0">
              <a:lnSpc>
                <a:spcPct val="100000"/>
              </a:lnSpc>
              <a:buNone/>
            </a:pPr>
            <a:r>
              <a:rPr lang="en-IN" sz="1500" dirty="0"/>
              <a:t>For example - </a:t>
            </a:r>
          </a:p>
        </p:txBody>
      </p:sp>
      <p:pic>
        <p:nvPicPr>
          <p:cNvPr id="6" name="Picture 5">
            <a:extLst>
              <a:ext uri="{FF2B5EF4-FFF2-40B4-BE49-F238E27FC236}">
                <a16:creationId xmlns:a16="http://schemas.microsoft.com/office/drawing/2014/main" id="{7A405CA5-3C14-47BA-87E2-19B55137FD32}"/>
              </a:ext>
            </a:extLst>
          </p:cNvPr>
          <p:cNvPicPr>
            <a:picLocks noChangeAspect="1"/>
          </p:cNvPicPr>
          <p:nvPr/>
        </p:nvPicPr>
        <p:blipFill>
          <a:blip r:embed="rId2"/>
          <a:stretch>
            <a:fillRect/>
          </a:stretch>
        </p:blipFill>
        <p:spPr>
          <a:xfrm>
            <a:off x="4122993" y="1180146"/>
            <a:ext cx="4782810" cy="3498802"/>
          </a:xfrm>
          <a:prstGeom prst="rect">
            <a:avLst/>
          </a:prstGeom>
        </p:spPr>
      </p:pic>
      <p:pic>
        <p:nvPicPr>
          <p:cNvPr id="8" name="Picture 7">
            <a:extLst>
              <a:ext uri="{FF2B5EF4-FFF2-40B4-BE49-F238E27FC236}">
                <a16:creationId xmlns:a16="http://schemas.microsoft.com/office/drawing/2014/main" id="{8E22E44B-D4C3-49BB-B56F-85B051ED134C}"/>
              </a:ext>
            </a:extLst>
          </p:cNvPr>
          <p:cNvPicPr>
            <a:picLocks noChangeAspect="1"/>
          </p:cNvPicPr>
          <p:nvPr/>
        </p:nvPicPr>
        <p:blipFill>
          <a:blip r:embed="rId3"/>
          <a:stretch>
            <a:fillRect/>
          </a:stretch>
        </p:blipFill>
        <p:spPr>
          <a:xfrm>
            <a:off x="1000535" y="3111200"/>
            <a:ext cx="2245318" cy="1508822"/>
          </a:xfrm>
          <a:prstGeom prst="rect">
            <a:avLst/>
          </a:prstGeom>
        </p:spPr>
      </p:pic>
    </p:spTree>
    <p:extLst>
      <p:ext uri="{BB962C8B-B14F-4D97-AF65-F5344CB8AC3E}">
        <p14:creationId xmlns:p14="http://schemas.microsoft.com/office/powerpoint/2010/main" val="144696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277C-1C99-48A8-82E6-551E512B8BDA}"/>
              </a:ext>
            </a:extLst>
          </p:cNvPr>
          <p:cNvSpPr>
            <a:spLocks noGrp="1"/>
          </p:cNvSpPr>
          <p:nvPr>
            <p:ph type="title"/>
          </p:nvPr>
        </p:nvSpPr>
        <p:spPr>
          <a:xfrm>
            <a:off x="1286806" y="270761"/>
            <a:ext cx="7038900" cy="914100"/>
          </a:xfrm>
        </p:spPr>
        <p:txBody>
          <a:bodyPr>
            <a:normAutofit/>
          </a:bodyPr>
          <a:lstStyle/>
          <a:p>
            <a:r>
              <a:rPr lang="en-IN" sz="3000" b="1" dirty="0">
                <a:solidFill>
                  <a:schemeClr val="accent1">
                    <a:lumMod val="40000"/>
                    <a:lumOff val="60000"/>
                  </a:schemeClr>
                </a:solidFill>
              </a:rPr>
              <a:t>Episode</a:t>
            </a:r>
          </a:p>
        </p:txBody>
      </p:sp>
      <p:sp>
        <p:nvSpPr>
          <p:cNvPr id="3" name="Text Placeholder 2">
            <a:extLst>
              <a:ext uri="{FF2B5EF4-FFF2-40B4-BE49-F238E27FC236}">
                <a16:creationId xmlns:a16="http://schemas.microsoft.com/office/drawing/2014/main" id="{E1ECB1B2-44E4-4062-8919-51D7546401AD}"/>
              </a:ext>
            </a:extLst>
          </p:cNvPr>
          <p:cNvSpPr>
            <a:spLocks noGrp="1"/>
          </p:cNvSpPr>
          <p:nvPr>
            <p:ph type="body" idx="1"/>
          </p:nvPr>
        </p:nvSpPr>
        <p:spPr>
          <a:xfrm>
            <a:off x="1286806" y="1007861"/>
            <a:ext cx="7476848" cy="1189908"/>
          </a:xfrm>
        </p:spPr>
        <p:txBody>
          <a:bodyPr>
            <a:normAutofit/>
          </a:bodyPr>
          <a:lstStyle/>
          <a:p>
            <a:pPr>
              <a:lnSpc>
                <a:spcPct val="150000"/>
              </a:lnSpc>
            </a:pPr>
            <a:r>
              <a:rPr lang="en-IN" sz="1200" dirty="0"/>
              <a:t>An episode is the task to going from start state to the goal state</a:t>
            </a:r>
          </a:p>
          <a:p>
            <a:pPr>
              <a:lnSpc>
                <a:spcPct val="150000"/>
              </a:lnSpc>
            </a:pPr>
            <a:r>
              <a:rPr lang="en-IN" sz="1200" dirty="0"/>
              <a:t>The initial Q-values are given as input the episode function</a:t>
            </a:r>
          </a:p>
          <a:p>
            <a:pPr>
              <a:lnSpc>
                <a:spcPct val="150000"/>
              </a:lnSpc>
            </a:pPr>
            <a:r>
              <a:rPr lang="en-IN" sz="1200" dirty="0"/>
              <a:t>The agent keeps updating the Q-values through the episode as it interacts with the environment</a:t>
            </a:r>
          </a:p>
        </p:txBody>
      </p:sp>
      <p:pic>
        <p:nvPicPr>
          <p:cNvPr id="6" name="Picture 5">
            <a:extLst>
              <a:ext uri="{FF2B5EF4-FFF2-40B4-BE49-F238E27FC236}">
                <a16:creationId xmlns:a16="http://schemas.microsoft.com/office/drawing/2014/main" id="{6AB2F4B7-2F68-4DDA-897F-82597A50FCE7}"/>
              </a:ext>
            </a:extLst>
          </p:cNvPr>
          <p:cNvPicPr>
            <a:picLocks noChangeAspect="1"/>
          </p:cNvPicPr>
          <p:nvPr/>
        </p:nvPicPr>
        <p:blipFill>
          <a:blip r:embed="rId2"/>
          <a:stretch>
            <a:fillRect/>
          </a:stretch>
        </p:blipFill>
        <p:spPr>
          <a:xfrm>
            <a:off x="1362352" y="2126369"/>
            <a:ext cx="7220175" cy="2787470"/>
          </a:xfrm>
          <a:prstGeom prst="rect">
            <a:avLst/>
          </a:prstGeom>
        </p:spPr>
      </p:pic>
    </p:spTree>
    <p:extLst>
      <p:ext uri="{BB962C8B-B14F-4D97-AF65-F5344CB8AC3E}">
        <p14:creationId xmlns:p14="http://schemas.microsoft.com/office/powerpoint/2010/main" val="162002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57C222C-59BE-44E0-BFC0-BAF8214A878B}"/>
              </a:ext>
            </a:extLst>
          </p:cNvPr>
          <p:cNvSpPr>
            <a:spLocks noGrp="1"/>
          </p:cNvSpPr>
          <p:nvPr>
            <p:ph type="body" idx="2"/>
          </p:nvPr>
        </p:nvSpPr>
        <p:spPr>
          <a:xfrm>
            <a:off x="1502609" y="287421"/>
            <a:ext cx="6888469" cy="937126"/>
          </a:xfrm>
        </p:spPr>
        <p:txBody>
          <a:bodyPr>
            <a:noAutofit/>
          </a:bodyPr>
          <a:lstStyle/>
          <a:p>
            <a:pPr>
              <a:lnSpc>
                <a:spcPct val="150000"/>
              </a:lnSpc>
            </a:pPr>
            <a:r>
              <a:rPr lang="en-IN" sz="1200" dirty="0"/>
              <a:t>The Q-value update equation can be seen here. After every action the Q-value of the previous state-action pair is updated</a:t>
            </a:r>
          </a:p>
          <a:p>
            <a:pPr>
              <a:lnSpc>
                <a:spcPct val="150000"/>
              </a:lnSpc>
            </a:pPr>
            <a:r>
              <a:rPr lang="en-IN" sz="1200" dirty="0"/>
              <a:t>For every episode the number of time steps taken is also noted and used for the results and analysis</a:t>
            </a:r>
          </a:p>
        </p:txBody>
      </p:sp>
      <p:pic>
        <p:nvPicPr>
          <p:cNvPr id="6" name="Picture 5">
            <a:extLst>
              <a:ext uri="{FF2B5EF4-FFF2-40B4-BE49-F238E27FC236}">
                <a16:creationId xmlns:a16="http://schemas.microsoft.com/office/drawing/2014/main" id="{FF2311A5-8F9F-45B2-9641-3C0B290E1E0B}"/>
              </a:ext>
            </a:extLst>
          </p:cNvPr>
          <p:cNvPicPr>
            <a:picLocks noChangeAspect="1"/>
          </p:cNvPicPr>
          <p:nvPr/>
        </p:nvPicPr>
        <p:blipFill>
          <a:blip r:embed="rId2"/>
          <a:stretch>
            <a:fillRect/>
          </a:stretch>
        </p:blipFill>
        <p:spPr>
          <a:xfrm>
            <a:off x="1545389" y="1563662"/>
            <a:ext cx="6888469" cy="3388002"/>
          </a:xfrm>
          <a:prstGeom prst="rect">
            <a:avLst/>
          </a:prstGeom>
        </p:spPr>
      </p:pic>
    </p:spTree>
    <p:extLst>
      <p:ext uri="{BB962C8B-B14F-4D97-AF65-F5344CB8AC3E}">
        <p14:creationId xmlns:p14="http://schemas.microsoft.com/office/powerpoint/2010/main" val="260542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7269-292D-4C67-8B0B-F2C6EBB40987}"/>
              </a:ext>
            </a:extLst>
          </p:cNvPr>
          <p:cNvSpPr>
            <a:spLocks noGrp="1"/>
          </p:cNvSpPr>
          <p:nvPr>
            <p:ph type="title"/>
          </p:nvPr>
        </p:nvSpPr>
        <p:spPr/>
        <p:txBody>
          <a:bodyPr>
            <a:normAutofit/>
          </a:bodyPr>
          <a:lstStyle/>
          <a:p>
            <a:r>
              <a:rPr lang="en-IN" sz="3000" b="1" dirty="0">
                <a:solidFill>
                  <a:schemeClr val="accent1">
                    <a:lumMod val="40000"/>
                    <a:lumOff val="60000"/>
                  </a:schemeClr>
                </a:solidFill>
              </a:rPr>
              <a:t>Running 500 episodes</a:t>
            </a:r>
          </a:p>
        </p:txBody>
      </p:sp>
      <p:sp>
        <p:nvSpPr>
          <p:cNvPr id="3" name="Text Placeholder 2">
            <a:extLst>
              <a:ext uri="{FF2B5EF4-FFF2-40B4-BE49-F238E27FC236}">
                <a16:creationId xmlns:a16="http://schemas.microsoft.com/office/drawing/2014/main" id="{74F67719-EFF6-4803-B9CB-01AF05EE0E71}"/>
              </a:ext>
            </a:extLst>
          </p:cNvPr>
          <p:cNvSpPr>
            <a:spLocks noGrp="1"/>
          </p:cNvSpPr>
          <p:nvPr>
            <p:ph type="body" idx="1"/>
          </p:nvPr>
        </p:nvSpPr>
        <p:spPr>
          <a:xfrm>
            <a:off x="1297500" y="1492329"/>
            <a:ext cx="3568605" cy="2911200"/>
          </a:xfrm>
        </p:spPr>
        <p:txBody>
          <a:bodyPr>
            <a:noAutofit/>
          </a:bodyPr>
          <a:lstStyle/>
          <a:p>
            <a:pPr>
              <a:lnSpc>
                <a:spcPct val="150000"/>
              </a:lnSpc>
            </a:pPr>
            <a:r>
              <a:rPr lang="en-IN" sz="1400" dirty="0"/>
              <a:t>500 episodes are executed with improved Q-values every time as input to each episode</a:t>
            </a:r>
          </a:p>
          <a:p>
            <a:pPr>
              <a:lnSpc>
                <a:spcPct val="150000"/>
              </a:lnSpc>
            </a:pPr>
            <a:r>
              <a:rPr lang="en-IN" sz="1400" dirty="0"/>
              <a:t>After 500 episodes the optimal policy or the optimal solution/path is obtained</a:t>
            </a:r>
          </a:p>
          <a:p>
            <a:pPr>
              <a:lnSpc>
                <a:spcPct val="150000"/>
              </a:lnSpc>
            </a:pPr>
            <a:r>
              <a:rPr lang="en-IN" sz="1400" dirty="0"/>
              <a:t>The number of time steps are accumulated and a plot of number of episodes is plotted against timesteps</a:t>
            </a:r>
          </a:p>
        </p:txBody>
      </p:sp>
      <p:pic>
        <p:nvPicPr>
          <p:cNvPr id="6" name="Picture 5">
            <a:extLst>
              <a:ext uri="{FF2B5EF4-FFF2-40B4-BE49-F238E27FC236}">
                <a16:creationId xmlns:a16="http://schemas.microsoft.com/office/drawing/2014/main" id="{1E7F4B95-22BD-4DE7-A8FD-BB2B63AF5D1C}"/>
              </a:ext>
            </a:extLst>
          </p:cNvPr>
          <p:cNvPicPr>
            <a:picLocks noChangeAspect="1"/>
          </p:cNvPicPr>
          <p:nvPr/>
        </p:nvPicPr>
        <p:blipFill>
          <a:blip r:embed="rId2"/>
          <a:stretch>
            <a:fillRect/>
          </a:stretch>
        </p:blipFill>
        <p:spPr>
          <a:xfrm>
            <a:off x="5197642" y="1093921"/>
            <a:ext cx="3691609" cy="3708016"/>
          </a:xfrm>
          <a:prstGeom prst="rect">
            <a:avLst/>
          </a:prstGeom>
        </p:spPr>
      </p:pic>
    </p:spTree>
    <p:extLst>
      <p:ext uri="{BB962C8B-B14F-4D97-AF65-F5344CB8AC3E}">
        <p14:creationId xmlns:p14="http://schemas.microsoft.com/office/powerpoint/2010/main" val="372058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62A085-8B22-4BDE-88DB-DC3A9EA57BD9}"/>
              </a:ext>
            </a:extLst>
          </p:cNvPr>
          <p:cNvSpPr>
            <a:spLocks noGrp="1"/>
          </p:cNvSpPr>
          <p:nvPr>
            <p:ph type="body" idx="1"/>
          </p:nvPr>
        </p:nvSpPr>
        <p:spPr>
          <a:xfrm>
            <a:off x="866273" y="1481991"/>
            <a:ext cx="2807369" cy="3009798"/>
          </a:xfrm>
        </p:spPr>
        <p:txBody>
          <a:bodyPr>
            <a:normAutofit/>
          </a:bodyPr>
          <a:lstStyle/>
          <a:p>
            <a:pPr>
              <a:lnSpc>
                <a:spcPct val="110000"/>
              </a:lnSpc>
            </a:pPr>
            <a:r>
              <a:rPr lang="en-IN" sz="1500" dirty="0"/>
              <a:t>The optimal policy (solution) is also obtained and printed with this code</a:t>
            </a:r>
          </a:p>
          <a:p>
            <a:pPr>
              <a:lnSpc>
                <a:spcPct val="110000"/>
              </a:lnSpc>
            </a:pPr>
            <a:r>
              <a:rPr lang="en-IN" sz="1500" dirty="0"/>
              <a:t>Two simulation videos are also generated for the 1</a:t>
            </a:r>
            <a:r>
              <a:rPr lang="en-IN" sz="1500" baseline="30000" dirty="0"/>
              <a:t>st</a:t>
            </a:r>
            <a:r>
              <a:rPr lang="en-IN" sz="1500" dirty="0"/>
              <a:t> episode and the final (500</a:t>
            </a:r>
            <a:r>
              <a:rPr lang="en-IN" sz="1500" baseline="30000" dirty="0"/>
              <a:t>th</a:t>
            </a:r>
            <a:r>
              <a:rPr lang="en-IN" sz="1500" dirty="0"/>
              <a:t>) episode to show the improved performance of the agent</a:t>
            </a:r>
          </a:p>
          <a:p>
            <a:pPr>
              <a:lnSpc>
                <a:spcPct val="110000"/>
              </a:lnSpc>
            </a:pPr>
            <a:r>
              <a:rPr lang="en-IN" sz="1500" dirty="0"/>
              <a:t>And the code ends here</a:t>
            </a:r>
          </a:p>
        </p:txBody>
      </p:sp>
      <p:pic>
        <p:nvPicPr>
          <p:cNvPr id="5" name="Picture 4">
            <a:extLst>
              <a:ext uri="{FF2B5EF4-FFF2-40B4-BE49-F238E27FC236}">
                <a16:creationId xmlns:a16="http://schemas.microsoft.com/office/drawing/2014/main" id="{B9522992-1483-4D95-A92E-E156F882B522}"/>
              </a:ext>
            </a:extLst>
          </p:cNvPr>
          <p:cNvPicPr>
            <a:picLocks noChangeAspect="1"/>
          </p:cNvPicPr>
          <p:nvPr/>
        </p:nvPicPr>
        <p:blipFill>
          <a:blip r:embed="rId2"/>
          <a:stretch>
            <a:fillRect/>
          </a:stretch>
        </p:blipFill>
        <p:spPr>
          <a:xfrm>
            <a:off x="4005178" y="1104201"/>
            <a:ext cx="4932265" cy="3521542"/>
          </a:xfrm>
          <a:prstGeom prst="rect">
            <a:avLst/>
          </a:prstGeom>
        </p:spPr>
      </p:pic>
      <p:sp>
        <p:nvSpPr>
          <p:cNvPr id="7" name="Rectangle 6">
            <a:extLst>
              <a:ext uri="{FF2B5EF4-FFF2-40B4-BE49-F238E27FC236}">
                <a16:creationId xmlns:a16="http://schemas.microsoft.com/office/drawing/2014/main" id="{BC9E1CE4-0FEE-42DE-A07F-7B13821F6363}"/>
              </a:ext>
            </a:extLst>
          </p:cNvPr>
          <p:cNvSpPr/>
          <p:nvPr/>
        </p:nvSpPr>
        <p:spPr>
          <a:xfrm>
            <a:off x="6662791" y="2255178"/>
            <a:ext cx="45719" cy="12842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bg1"/>
                </a:solidFill>
              </a:ln>
            </a:endParaRPr>
          </a:p>
        </p:txBody>
      </p:sp>
    </p:spTree>
    <p:extLst>
      <p:ext uri="{BB962C8B-B14F-4D97-AF65-F5344CB8AC3E}">
        <p14:creationId xmlns:p14="http://schemas.microsoft.com/office/powerpoint/2010/main" val="345483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1DAE-5632-42A3-AF18-43D76DD37BD9}"/>
              </a:ext>
            </a:extLst>
          </p:cNvPr>
          <p:cNvSpPr>
            <a:spLocks noGrp="1"/>
          </p:cNvSpPr>
          <p:nvPr>
            <p:ph type="title"/>
          </p:nvPr>
        </p:nvSpPr>
        <p:spPr>
          <a:xfrm>
            <a:off x="1340279" y="554171"/>
            <a:ext cx="7038900" cy="914100"/>
          </a:xfrm>
        </p:spPr>
        <p:txBody>
          <a:bodyPr>
            <a:normAutofit/>
          </a:bodyPr>
          <a:lstStyle/>
          <a:p>
            <a:r>
              <a:rPr lang="en-IN" sz="3000" b="1" dirty="0">
                <a:solidFill>
                  <a:schemeClr val="tx2"/>
                </a:solidFill>
              </a:rPr>
              <a:t>Simulation, Results and Analysis</a:t>
            </a:r>
          </a:p>
        </p:txBody>
      </p:sp>
      <p:sp>
        <p:nvSpPr>
          <p:cNvPr id="3" name="Text Placeholder 2">
            <a:extLst>
              <a:ext uri="{FF2B5EF4-FFF2-40B4-BE49-F238E27FC236}">
                <a16:creationId xmlns:a16="http://schemas.microsoft.com/office/drawing/2014/main" id="{E3D9266A-6B25-40B1-9CAC-747BE89B8E05}"/>
              </a:ext>
            </a:extLst>
          </p:cNvPr>
          <p:cNvSpPr>
            <a:spLocks noGrp="1"/>
          </p:cNvSpPr>
          <p:nvPr>
            <p:ph type="body" idx="1"/>
          </p:nvPr>
        </p:nvSpPr>
        <p:spPr>
          <a:xfrm>
            <a:off x="1541760" y="1527261"/>
            <a:ext cx="6060479" cy="2911200"/>
          </a:xfrm>
        </p:spPr>
        <p:txBody>
          <a:bodyPr>
            <a:normAutofit/>
          </a:bodyPr>
          <a:lstStyle/>
          <a:p>
            <a:pPr marL="146050" indent="0">
              <a:lnSpc>
                <a:spcPct val="150000"/>
              </a:lnSpc>
              <a:buNone/>
            </a:pPr>
            <a:r>
              <a:rPr lang="en-IN" sz="1500" dirty="0"/>
              <a:t>The following are obtained for simulation and results</a:t>
            </a:r>
          </a:p>
          <a:p>
            <a:pPr marL="958850" lvl="1" indent="-342900">
              <a:lnSpc>
                <a:spcPct val="150000"/>
              </a:lnSpc>
              <a:buFont typeface="+mj-lt"/>
              <a:buAutoNum type="arabicPeriod"/>
            </a:pPr>
            <a:r>
              <a:rPr lang="en-IN" sz="1500" dirty="0"/>
              <a:t>The number of vs episodes vs time steps graph</a:t>
            </a:r>
          </a:p>
          <a:p>
            <a:pPr marL="958850" lvl="1" indent="-342900">
              <a:lnSpc>
                <a:spcPct val="150000"/>
              </a:lnSpc>
              <a:buFont typeface="+mj-lt"/>
              <a:buAutoNum type="arabicPeriod"/>
            </a:pPr>
            <a:r>
              <a:rPr lang="en-IN" sz="1500" dirty="0"/>
              <a:t>The optimal policy (solution)</a:t>
            </a:r>
          </a:p>
          <a:p>
            <a:pPr marL="958850" lvl="1" indent="-342900">
              <a:lnSpc>
                <a:spcPct val="150000"/>
              </a:lnSpc>
              <a:buFont typeface="+mj-lt"/>
              <a:buAutoNum type="arabicPeriod"/>
            </a:pPr>
            <a:r>
              <a:rPr lang="en-IN" sz="1500" dirty="0"/>
              <a:t>The simulation video of the first episode</a:t>
            </a:r>
          </a:p>
          <a:p>
            <a:pPr marL="958850" lvl="1" indent="-342900">
              <a:lnSpc>
                <a:spcPct val="150000"/>
              </a:lnSpc>
              <a:buFont typeface="+mj-lt"/>
              <a:buAutoNum type="arabicPeriod"/>
            </a:pPr>
            <a:r>
              <a:rPr lang="en-IN" sz="1500" dirty="0"/>
              <a:t>The simulation video of the last episode</a:t>
            </a:r>
          </a:p>
          <a:p>
            <a:pPr marL="146050" indent="0">
              <a:lnSpc>
                <a:spcPct val="150000"/>
              </a:lnSpc>
              <a:buNone/>
            </a:pPr>
            <a:r>
              <a:rPr lang="en-IN" sz="1500" dirty="0"/>
              <a:t>The results and analysis are discussed in the next slides along with the simulation</a:t>
            </a:r>
          </a:p>
        </p:txBody>
      </p:sp>
    </p:spTree>
    <p:extLst>
      <p:ext uri="{BB962C8B-B14F-4D97-AF65-F5344CB8AC3E}">
        <p14:creationId xmlns:p14="http://schemas.microsoft.com/office/powerpoint/2010/main" val="203933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2C4F-E4A8-4992-A56A-BF7CA158BA39}"/>
              </a:ext>
            </a:extLst>
          </p:cNvPr>
          <p:cNvSpPr>
            <a:spLocks noGrp="1"/>
          </p:cNvSpPr>
          <p:nvPr>
            <p:ph type="title"/>
          </p:nvPr>
        </p:nvSpPr>
        <p:spPr>
          <a:xfrm>
            <a:off x="1181250" y="447224"/>
            <a:ext cx="7038900" cy="914100"/>
          </a:xfrm>
        </p:spPr>
        <p:txBody>
          <a:bodyPr>
            <a:normAutofit/>
          </a:bodyPr>
          <a:lstStyle/>
          <a:p>
            <a:r>
              <a:rPr lang="en-IN" sz="3000" b="1" dirty="0">
                <a:solidFill>
                  <a:schemeClr val="tx2"/>
                </a:solidFill>
              </a:rPr>
              <a:t>No. of Episodes vs time steps</a:t>
            </a:r>
          </a:p>
        </p:txBody>
      </p:sp>
      <p:sp>
        <p:nvSpPr>
          <p:cNvPr id="3" name="Text Placeholder 2">
            <a:extLst>
              <a:ext uri="{FF2B5EF4-FFF2-40B4-BE49-F238E27FC236}">
                <a16:creationId xmlns:a16="http://schemas.microsoft.com/office/drawing/2014/main" id="{A00A4E99-1356-4C6D-8EEE-0878B48A3390}"/>
              </a:ext>
            </a:extLst>
          </p:cNvPr>
          <p:cNvSpPr>
            <a:spLocks noGrp="1"/>
          </p:cNvSpPr>
          <p:nvPr>
            <p:ph type="body" idx="1"/>
          </p:nvPr>
        </p:nvSpPr>
        <p:spPr>
          <a:xfrm>
            <a:off x="1181250" y="1361324"/>
            <a:ext cx="3403200" cy="3264897"/>
          </a:xfrm>
        </p:spPr>
        <p:txBody>
          <a:bodyPr>
            <a:normAutofit fontScale="92500" lnSpcReduction="10000"/>
          </a:bodyPr>
          <a:lstStyle/>
          <a:p>
            <a:pPr>
              <a:lnSpc>
                <a:spcPct val="150000"/>
              </a:lnSpc>
            </a:pPr>
            <a:r>
              <a:rPr lang="en-IN" sz="1500" dirty="0"/>
              <a:t>The number of episodes vs time steps plot is obtained like this</a:t>
            </a:r>
          </a:p>
          <a:p>
            <a:pPr>
              <a:lnSpc>
                <a:spcPct val="150000"/>
              </a:lnSpc>
            </a:pPr>
            <a:r>
              <a:rPr lang="en-IN" sz="1500" dirty="0"/>
              <a:t>Around 15000 time steps were required for 500 episodes</a:t>
            </a:r>
          </a:p>
          <a:p>
            <a:pPr>
              <a:lnSpc>
                <a:spcPct val="150000"/>
              </a:lnSpc>
            </a:pPr>
            <a:r>
              <a:rPr lang="en-IN" sz="1500" dirty="0"/>
              <a:t>The first 100 episodes took 6000 steps to complete where as the last 100 episodes took just around 1000 episodes</a:t>
            </a:r>
          </a:p>
          <a:p>
            <a:pPr>
              <a:lnSpc>
                <a:spcPct val="150000"/>
              </a:lnSpc>
            </a:pPr>
            <a:r>
              <a:rPr lang="en-IN" sz="1500" dirty="0"/>
              <a:t>You can understand this by the increasing slope</a:t>
            </a:r>
          </a:p>
        </p:txBody>
      </p:sp>
      <p:pic>
        <p:nvPicPr>
          <p:cNvPr id="8" name="Picture 7">
            <a:extLst>
              <a:ext uri="{FF2B5EF4-FFF2-40B4-BE49-F238E27FC236}">
                <a16:creationId xmlns:a16="http://schemas.microsoft.com/office/drawing/2014/main" id="{02878D41-777A-48DD-9A77-D7AB538F510D}"/>
              </a:ext>
            </a:extLst>
          </p:cNvPr>
          <p:cNvPicPr>
            <a:picLocks noChangeAspect="1"/>
          </p:cNvPicPr>
          <p:nvPr/>
        </p:nvPicPr>
        <p:blipFill>
          <a:blip r:embed="rId2"/>
          <a:stretch>
            <a:fillRect/>
          </a:stretch>
        </p:blipFill>
        <p:spPr>
          <a:xfrm>
            <a:off x="4892910" y="1616010"/>
            <a:ext cx="3892750" cy="2521080"/>
          </a:xfrm>
          <a:prstGeom prst="rect">
            <a:avLst/>
          </a:prstGeom>
        </p:spPr>
      </p:pic>
    </p:spTree>
    <p:extLst>
      <p:ext uri="{BB962C8B-B14F-4D97-AF65-F5344CB8AC3E}">
        <p14:creationId xmlns:p14="http://schemas.microsoft.com/office/powerpoint/2010/main" val="3969340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2C4F-E4A8-4992-A56A-BF7CA158BA39}"/>
              </a:ext>
            </a:extLst>
          </p:cNvPr>
          <p:cNvSpPr>
            <a:spLocks noGrp="1"/>
          </p:cNvSpPr>
          <p:nvPr>
            <p:ph type="title"/>
          </p:nvPr>
        </p:nvSpPr>
        <p:spPr>
          <a:xfrm>
            <a:off x="1181250" y="447224"/>
            <a:ext cx="7038900" cy="914100"/>
          </a:xfrm>
        </p:spPr>
        <p:txBody>
          <a:bodyPr>
            <a:normAutofit/>
          </a:bodyPr>
          <a:lstStyle/>
          <a:p>
            <a:r>
              <a:rPr lang="en-IN" sz="3000" b="1" dirty="0">
                <a:solidFill>
                  <a:schemeClr val="tx2"/>
                </a:solidFill>
              </a:rPr>
              <a:t>No. of Episodes vs time steps</a:t>
            </a:r>
          </a:p>
        </p:txBody>
      </p:sp>
      <p:sp>
        <p:nvSpPr>
          <p:cNvPr id="3" name="Text Placeholder 2">
            <a:extLst>
              <a:ext uri="{FF2B5EF4-FFF2-40B4-BE49-F238E27FC236}">
                <a16:creationId xmlns:a16="http://schemas.microsoft.com/office/drawing/2014/main" id="{A00A4E99-1356-4C6D-8EEE-0878B48A3390}"/>
              </a:ext>
            </a:extLst>
          </p:cNvPr>
          <p:cNvSpPr>
            <a:spLocks noGrp="1"/>
          </p:cNvSpPr>
          <p:nvPr>
            <p:ph type="body" idx="1"/>
          </p:nvPr>
        </p:nvSpPr>
        <p:spPr>
          <a:xfrm>
            <a:off x="1181250" y="1316223"/>
            <a:ext cx="3545824" cy="3319945"/>
          </a:xfrm>
        </p:spPr>
        <p:txBody>
          <a:bodyPr>
            <a:noAutofit/>
          </a:bodyPr>
          <a:lstStyle/>
          <a:p>
            <a:pPr>
              <a:lnSpc>
                <a:spcPct val="150000"/>
              </a:lnSpc>
            </a:pPr>
            <a:r>
              <a:rPr lang="en-IN" sz="1400" dirty="0"/>
              <a:t>After 300 episodes the slope is almost constant till the end. This indicates that the optimal solution would’ve obtained somewhere after 300 episodes</a:t>
            </a:r>
          </a:p>
          <a:p>
            <a:pPr>
              <a:lnSpc>
                <a:spcPct val="150000"/>
              </a:lnSpc>
            </a:pPr>
            <a:r>
              <a:rPr lang="en-IN" sz="1400" dirty="0"/>
              <a:t>It can be understood that the time steps taken to complete an episode is reduced with number of episodes</a:t>
            </a:r>
          </a:p>
          <a:p>
            <a:pPr>
              <a:lnSpc>
                <a:spcPct val="150000"/>
              </a:lnSpc>
            </a:pPr>
            <a:r>
              <a:rPr lang="en-IN" sz="1400" dirty="0"/>
              <a:t>So we can say that the performance of the agent has been improved</a:t>
            </a:r>
          </a:p>
        </p:txBody>
      </p:sp>
      <p:pic>
        <p:nvPicPr>
          <p:cNvPr id="8" name="Picture 7">
            <a:extLst>
              <a:ext uri="{FF2B5EF4-FFF2-40B4-BE49-F238E27FC236}">
                <a16:creationId xmlns:a16="http://schemas.microsoft.com/office/drawing/2014/main" id="{02878D41-777A-48DD-9A77-D7AB538F510D}"/>
              </a:ext>
            </a:extLst>
          </p:cNvPr>
          <p:cNvPicPr>
            <a:picLocks noChangeAspect="1"/>
          </p:cNvPicPr>
          <p:nvPr/>
        </p:nvPicPr>
        <p:blipFill>
          <a:blip r:embed="rId2"/>
          <a:stretch>
            <a:fillRect/>
          </a:stretch>
        </p:blipFill>
        <p:spPr>
          <a:xfrm>
            <a:off x="4892910" y="1616010"/>
            <a:ext cx="3892750" cy="2521080"/>
          </a:xfrm>
          <a:prstGeom prst="rect">
            <a:avLst/>
          </a:prstGeom>
        </p:spPr>
      </p:pic>
    </p:spTree>
    <p:extLst>
      <p:ext uri="{BB962C8B-B14F-4D97-AF65-F5344CB8AC3E}">
        <p14:creationId xmlns:p14="http://schemas.microsoft.com/office/powerpoint/2010/main" val="4070069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4465-E17D-4A7D-9F76-7014C41651A7}"/>
              </a:ext>
            </a:extLst>
          </p:cNvPr>
          <p:cNvSpPr>
            <a:spLocks noGrp="1"/>
          </p:cNvSpPr>
          <p:nvPr>
            <p:ph type="title"/>
          </p:nvPr>
        </p:nvSpPr>
        <p:spPr/>
        <p:txBody>
          <a:bodyPr>
            <a:normAutofit/>
          </a:bodyPr>
          <a:lstStyle/>
          <a:p>
            <a:r>
              <a:rPr lang="en-IN" sz="3000" b="1" dirty="0">
                <a:solidFill>
                  <a:schemeClr val="tx2"/>
                </a:solidFill>
              </a:rPr>
              <a:t>The optimal policy</a:t>
            </a:r>
          </a:p>
        </p:txBody>
      </p:sp>
      <p:sp>
        <p:nvSpPr>
          <p:cNvPr id="3" name="Text Placeholder 2">
            <a:extLst>
              <a:ext uri="{FF2B5EF4-FFF2-40B4-BE49-F238E27FC236}">
                <a16:creationId xmlns:a16="http://schemas.microsoft.com/office/drawing/2014/main" id="{F8827075-9A72-4DCB-9B4F-18BB8D33F99E}"/>
              </a:ext>
            </a:extLst>
          </p:cNvPr>
          <p:cNvSpPr>
            <a:spLocks noGrp="1"/>
          </p:cNvSpPr>
          <p:nvPr>
            <p:ph type="body" idx="1"/>
          </p:nvPr>
        </p:nvSpPr>
        <p:spPr>
          <a:xfrm>
            <a:off x="1297500" y="1567550"/>
            <a:ext cx="3028521" cy="2911200"/>
          </a:xfrm>
        </p:spPr>
        <p:txBody>
          <a:bodyPr>
            <a:normAutofit lnSpcReduction="10000"/>
          </a:bodyPr>
          <a:lstStyle/>
          <a:p>
            <a:pPr>
              <a:lnSpc>
                <a:spcPct val="150000"/>
              </a:lnSpc>
            </a:pPr>
            <a:r>
              <a:rPr lang="en-IN" sz="1500" dirty="0"/>
              <a:t>The optimal policy is obtained is shown here</a:t>
            </a:r>
          </a:p>
          <a:p>
            <a:pPr>
              <a:lnSpc>
                <a:spcPct val="150000"/>
              </a:lnSpc>
            </a:pPr>
            <a:r>
              <a:rPr lang="en-IN" sz="1500" dirty="0"/>
              <a:t>At each state it shows the action to be taken to reach the goal in optimal time</a:t>
            </a:r>
          </a:p>
          <a:p>
            <a:pPr>
              <a:lnSpc>
                <a:spcPct val="150000"/>
              </a:lnSpc>
            </a:pPr>
            <a:r>
              <a:rPr lang="en-IN" sz="1500" dirty="0"/>
              <a:t>U,D,L,R represent the actions up, down, left and right respectively</a:t>
            </a:r>
          </a:p>
        </p:txBody>
      </p:sp>
      <p:pic>
        <p:nvPicPr>
          <p:cNvPr id="6" name="Picture 5">
            <a:extLst>
              <a:ext uri="{FF2B5EF4-FFF2-40B4-BE49-F238E27FC236}">
                <a16:creationId xmlns:a16="http://schemas.microsoft.com/office/drawing/2014/main" id="{04F4AB04-DF34-4F9B-86A1-FB3B5B3168DC}"/>
              </a:ext>
            </a:extLst>
          </p:cNvPr>
          <p:cNvPicPr>
            <a:picLocks noChangeAspect="1"/>
          </p:cNvPicPr>
          <p:nvPr/>
        </p:nvPicPr>
        <p:blipFill>
          <a:blip r:embed="rId2"/>
          <a:stretch>
            <a:fillRect/>
          </a:stretch>
        </p:blipFill>
        <p:spPr>
          <a:xfrm>
            <a:off x="4416927" y="1941095"/>
            <a:ext cx="4373461" cy="2013997"/>
          </a:xfrm>
          <a:prstGeom prst="rect">
            <a:avLst/>
          </a:prstGeom>
        </p:spPr>
      </p:pic>
    </p:spTree>
    <p:extLst>
      <p:ext uri="{BB962C8B-B14F-4D97-AF65-F5344CB8AC3E}">
        <p14:creationId xmlns:p14="http://schemas.microsoft.com/office/powerpoint/2010/main" val="224632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6FE425-D8AE-474C-9611-C6C002E386C7}"/>
              </a:ext>
            </a:extLst>
          </p:cNvPr>
          <p:cNvSpPr>
            <a:spLocks noGrp="1"/>
          </p:cNvSpPr>
          <p:nvPr>
            <p:ph type="body" idx="1"/>
          </p:nvPr>
        </p:nvSpPr>
        <p:spPr>
          <a:xfrm>
            <a:off x="620296" y="669192"/>
            <a:ext cx="8031747"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SARSA is an on-policy value-based approach which means the learning agent learns the value function according to the current action derived from the policy currently being used.</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gn="l" fontAlgn="base"/>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For a learning agent in any Reinforcement Learning algorithm it’s policy can be of two types:- </a:t>
            </a:r>
          </a:p>
          <a:p>
            <a:pPr lvl="1" fontAlgn="base">
              <a:buFont typeface="+mj-lt"/>
              <a:buAutoNum type="arabicPeriod"/>
            </a:pP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On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In this, the learning agent learns the value function according to the current action derived from the policy currently being used.</a:t>
            </a:r>
          </a:p>
          <a:p>
            <a:pPr lvl="1" fontAlgn="base">
              <a:buFont typeface="+mj-lt"/>
              <a:buAutoNum type="arabicPeriod"/>
            </a:pP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Off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In this, the learning agent learns the value function according to the action derived from another policy.</a:t>
            </a:r>
          </a:p>
          <a:p>
            <a:pPr lvl="1" fontAlgn="base">
              <a:buFont typeface="+mj-lt"/>
              <a:buAutoNum type="arabicPeriod"/>
            </a:pPr>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Q-Learning technique is an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Off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technique and uses the greedy approach to learn the Q-value. SARSA technique, on the other hand, is an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On Policy</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and uses the action performed by the current policy to learn the Q-value.</a:t>
            </a: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18650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6830-1DA9-49DF-8C48-16E6B6B170AB}"/>
              </a:ext>
            </a:extLst>
          </p:cNvPr>
          <p:cNvSpPr>
            <a:spLocks noGrp="1"/>
          </p:cNvSpPr>
          <p:nvPr>
            <p:ph type="title"/>
          </p:nvPr>
        </p:nvSpPr>
        <p:spPr/>
        <p:txBody>
          <a:bodyPr>
            <a:normAutofit/>
          </a:bodyPr>
          <a:lstStyle/>
          <a:p>
            <a:r>
              <a:rPr lang="en-IN" sz="3000" b="1" dirty="0">
                <a:solidFill>
                  <a:schemeClr val="tx2"/>
                </a:solidFill>
              </a:rPr>
              <a:t>The first episode</a:t>
            </a:r>
          </a:p>
        </p:txBody>
      </p:sp>
      <p:sp>
        <p:nvSpPr>
          <p:cNvPr id="3" name="Text Placeholder 2">
            <a:extLst>
              <a:ext uri="{FF2B5EF4-FFF2-40B4-BE49-F238E27FC236}">
                <a16:creationId xmlns:a16="http://schemas.microsoft.com/office/drawing/2014/main" id="{4B4B6A38-59C6-42D0-8242-50F50AEA51AD}"/>
              </a:ext>
            </a:extLst>
          </p:cNvPr>
          <p:cNvSpPr>
            <a:spLocks noGrp="1"/>
          </p:cNvSpPr>
          <p:nvPr>
            <p:ph type="body" idx="1"/>
          </p:nvPr>
        </p:nvSpPr>
        <p:spPr>
          <a:xfrm>
            <a:off x="1168800" y="1412476"/>
            <a:ext cx="3403200" cy="2911200"/>
          </a:xfrm>
        </p:spPr>
        <p:txBody>
          <a:bodyPr>
            <a:noAutofit/>
          </a:bodyPr>
          <a:lstStyle/>
          <a:p>
            <a:pPr>
              <a:lnSpc>
                <a:spcPct val="150000"/>
              </a:lnSpc>
            </a:pPr>
            <a:r>
              <a:rPr lang="en-IN" sz="1500" dirty="0"/>
              <a:t>The first episode is where the agent has to start in a completely new world</a:t>
            </a:r>
          </a:p>
          <a:p>
            <a:pPr>
              <a:lnSpc>
                <a:spcPct val="150000"/>
              </a:lnSpc>
            </a:pPr>
            <a:r>
              <a:rPr lang="en-IN" sz="1500" dirty="0"/>
              <a:t>It takes a lot of time to complete the episode</a:t>
            </a:r>
          </a:p>
          <a:p>
            <a:pPr>
              <a:lnSpc>
                <a:spcPct val="150000"/>
              </a:lnSpc>
            </a:pPr>
            <a:r>
              <a:rPr lang="en-IN" sz="1500" dirty="0"/>
              <a:t>Here it has taken 993 time steps to complete the first episode</a:t>
            </a:r>
          </a:p>
          <a:p>
            <a:pPr>
              <a:lnSpc>
                <a:spcPct val="150000"/>
              </a:lnSpc>
            </a:pPr>
            <a:r>
              <a:rPr lang="en-IN" sz="1500" dirty="0"/>
              <a:t>And this number keeps decreasing along with episodes</a:t>
            </a:r>
          </a:p>
        </p:txBody>
      </p:sp>
      <p:pic>
        <p:nvPicPr>
          <p:cNvPr id="5" name="video-output">
            <a:hlinkClick r:id="" action="ppaction://media"/>
            <a:extLst>
              <a:ext uri="{FF2B5EF4-FFF2-40B4-BE49-F238E27FC236}">
                <a16:creationId xmlns:a16="http://schemas.microsoft.com/office/drawing/2014/main" id="{A7CBA4FD-9DBE-4535-B3DD-87596F912BD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17432" y="1532579"/>
            <a:ext cx="3660273" cy="2440182"/>
          </a:xfrm>
          <a:prstGeom prst="rect">
            <a:avLst/>
          </a:prstGeom>
        </p:spPr>
      </p:pic>
    </p:spTree>
    <p:extLst>
      <p:ext uri="{BB962C8B-B14F-4D97-AF65-F5344CB8AC3E}">
        <p14:creationId xmlns:p14="http://schemas.microsoft.com/office/powerpoint/2010/main" val="175058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41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6830-1DA9-49DF-8C48-16E6B6B170AB}"/>
              </a:ext>
            </a:extLst>
          </p:cNvPr>
          <p:cNvSpPr>
            <a:spLocks noGrp="1"/>
          </p:cNvSpPr>
          <p:nvPr>
            <p:ph type="title"/>
          </p:nvPr>
        </p:nvSpPr>
        <p:spPr/>
        <p:txBody>
          <a:bodyPr>
            <a:normAutofit/>
          </a:bodyPr>
          <a:lstStyle/>
          <a:p>
            <a:r>
              <a:rPr lang="en-IN" sz="3000" b="1" dirty="0">
                <a:solidFill>
                  <a:schemeClr val="tx2"/>
                </a:solidFill>
              </a:rPr>
              <a:t>The final episode</a:t>
            </a:r>
          </a:p>
        </p:txBody>
      </p:sp>
      <p:sp>
        <p:nvSpPr>
          <p:cNvPr id="3" name="Text Placeholder 2">
            <a:extLst>
              <a:ext uri="{FF2B5EF4-FFF2-40B4-BE49-F238E27FC236}">
                <a16:creationId xmlns:a16="http://schemas.microsoft.com/office/drawing/2014/main" id="{4B4B6A38-59C6-42D0-8242-50F50AEA51AD}"/>
              </a:ext>
            </a:extLst>
          </p:cNvPr>
          <p:cNvSpPr>
            <a:spLocks noGrp="1"/>
          </p:cNvSpPr>
          <p:nvPr>
            <p:ph type="body" idx="1"/>
          </p:nvPr>
        </p:nvSpPr>
        <p:spPr>
          <a:xfrm>
            <a:off x="1168800" y="1412476"/>
            <a:ext cx="3403200" cy="2911200"/>
          </a:xfrm>
        </p:spPr>
        <p:txBody>
          <a:bodyPr>
            <a:noAutofit/>
          </a:bodyPr>
          <a:lstStyle/>
          <a:p>
            <a:pPr>
              <a:lnSpc>
                <a:spcPct val="150000"/>
              </a:lnSpc>
            </a:pPr>
            <a:r>
              <a:rPr lang="en-IN" sz="1500" dirty="0"/>
              <a:t>By the final episode the agent has learnt the world and it is behave optimally in this environment</a:t>
            </a:r>
          </a:p>
          <a:p>
            <a:pPr>
              <a:lnSpc>
                <a:spcPct val="150000"/>
              </a:lnSpc>
            </a:pPr>
            <a:r>
              <a:rPr lang="en-IN" sz="1500" dirty="0"/>
              <a:t>It just took 21 time steps to complete the final episode  </a:t>
            </a:r>
          </a:p>
          <a:p>
            <a:pPr>
              <a:lnSpc>
                <a:spcPct val="150000"/>
              </a:lnSpc>
            </a:pPr>
            <a:r>
              <a:rPr lang="en-IN" sz="1500" dirty="0"/>
              <a:t>And it can be said that the agent’s performance is improved</a:t>
            </a:r>
          </a:p>
        </p:txBody>
      </p:sp>
      <p:pic>
        <p:nvPicPr>
          <p:cNvPr id="4" name="video-output2">
            <a:hlinkClick r:id="" action="ppaction://media"/>
            <a:extLst>
              <a:ext uri="{FF2B5EF4-FFF2-40B4-BE49-F238E27FC236}">
                <a16:creationId xmlns:a16="http://schemas.microsoft.com/office/drawing/2014/main" id="{FE5D0A58-751C-43F7-9906-5C36B0D2DF1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11393" y="1650500"/>
            <a:ext cx="3647326" cy="2431551"/>
          </a:xfrm>
          <a:prstGeom prst="rect">
            <a:avLst/>
          </a:prstGeom>
        </p:spPr>
      </p:pic>
    </p:spTree>
    <p:extLst>
      <p:ext uri="{BB962C8B-B14F-4D97-AF65-F5344CB8AC3E}">
        <p14:creationId xmlns:p14="http://schemas.microsoft.com/office/powerpoint/2010/main" val="9149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0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E73-81AD-4D6F-BECA-DD830FFBA390}"/>
              </a:ext>
            </a:extLst>
          </p:cNvPr>
          <p:cNvSpPr>
            <a:spLocks noGrp="1"/>
          </p:cNvSpPr>
          <p:nvPr>
            <p:ph type="title"/>
          </p:nvPr>
        </p:nvSpPr>
        <p:spPr/>
        <p:txBody>
          <a:bodyPr>
            <a:normAutofit/>
          </a:bodyPr>
          <a:lstStyle/>
          <a:p>
            <a:r>
              <a:rPr lang="en-IN" sz="3000" b="1" dirty="0">
                <a:solidFill>
                  <a:schemeClr val="accent1">
                    <a:lumMod val="40000"/>
                    <a:lumOff val="60000"/>
                  </a:schemeClr>
                </a:solidFill>
              </a:rPr>
              <a:t>Conclusion</a:t>
            </a:r>
          </a:p>
        </p:txBody>
      </p:sp>
      <p:sp>
        <p:nvSpPr>
          <p:cNvPr id="3" name="Text Placeholder 2">
            <a:extLst>
              <a:ext uri="{FF2B5EF4-FFF2-40B4-BE49-F238E27FC236}">
                <a16:creationId xmlns:a16="http://schemas.microsoft.com/office/drawing/2014/main" id="{6C2576DB-1CCD-4D31-9660-70B3ED483A7E}"/>
              </a:ext>
            </a:extLst>
          </p:cNvPr>
          <p:cNvSpPr>
            <a:spLocks noGrp="1"/>
          </p:cNvSpPr>
          <p:nvPr>
            <p:ph type="body" idx="1"/>
          </p:nvPr>
        </p:nvSpPr>
        <p:spPr>
          <a:xfrm>
            <a:off x="1297500" y="1356930"/>
            <a:ext cx="7038900" cy="2911200"/>
          </a:xfrm>
        </p:spPr>
        <p:txBody>
          <a:bodyPr>
            <a:normAutofit/>
          </a:bodyPr>
          <a:lstStyle/>
          <a:p>
            <a:pPr>
              <a:lnSpc>
                <a:spcPct val="150000"/>
              </a:lnSpc>
            </a:pPr>
            <a:r>
              <a:rPr lang="en-IN" sz="1600" dirty="0"/>
              <a:t>In the windy gridworld we have seen how the agent has learned to behave optimally in the environment using SARSA</a:t>
            </a:r>
          </a:p>
          <a:p>
            <a:pPr>
              <a:lnSpc>
                <a:spcPct val="150000"/>
              </a:lnSpc>
            </a:pPr>
            <a:r>
              <a:rPr lang="en-IN" sz="1600" dirty="0"/>
              <a:t>This is reinforcement learning is all about. Reinforcement learning is used to make agents train themselves by interacting with the environment</a:t>
            </a:r>
          </a:p>
          <a:p>
            <a:pPr>
              <a:lnSpc>
                <a:spcPct val="150000"/>
              </a:lnSpc>
            </a:pPr>
            <a:r>
              <a:rPr lang="en-IN" sz="1600" dirty="0"/>
              <a:t>SARSA is one popular algorithm used in the reinforcement learning</a:t>
            </a:r>
          </a:p>
        </p:txBody>
      </p:sp>
    </p:spTree>
    <p:extLst>
      <p:ext uri="{BB962C8B-B14F-4D97-AF65-F5344CB8AC3E}">
        <p14:creationId xmlns:p14="http://schemas.microsoft.com/office/powerpoint/2010/main" val="234018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A78-675E-4D0A-A6BB-BD75A5228184}"/>
              </a:ext>
            </a:extLst>
          </p:cNvPr>
          <p:cNvSpPr>
            <a:spLocks noGrp="1"/>
          </p:cNvSpPr>
          <p:nvPr>
            <p:ph type="title"/>
          </p:nvPr>
        </p:nvSpPr>
        <p:spPr>
          <a:xfrm>
            <a:off x="1212089" y="464947"/>
            <a:ext cx="7038900" cy="914100"/>
          </a:xfrm>
        </p:spPr>
        <p:txBody>
          <a:bodyPr>
            <a:normAutofit/>
          </a:bodyPr>
          <a:lstStyle/>
          <a:p>
            <a:r>
              <a:rPr lang="en-IN" sz="3000" b="1" dirty="0">
                <a:solidFill>
                  <a:schemeClr val="accent1">
                    <a:lumMod val="40000"/>
                    <a:lumOff val="60000"/>
                  </a:schemeClr>
                </a:solidFill>
              </a:rPr>
              <a:t>Reinforcement Learning</a:t>
            </a:r>
          </a:p>
        </p:txBody>
      </p:sp>
      <p:sp>
        <p:nvSpPr>
          <p:cNvPr id="3" name="Text Placeholder 2">
            <a:extLst>
              <a:ext uri="{FF2B5EF4-FFF2-40B4-BE49-F238E27FC236}">
                <a16:creationId xmlns:a16="http://schemas.microsoft.com/office/drawing/2014/main" id="{422B39B8-0911-4164-8331-F2217A9C65CF}"/>
              </a:ext>
            </a:extLst>
          </p:cNvPr>
          <p:cNvSpPr>
            <a:spLocks noGrp="1"/>
          </p:cNvSpPr>
          <p:nvPr>
            <p:ph type="body" idx="1"/>
          </p:nvPr>
        </p:nvSpPr>
        <p:spPr>
          <a:xfrm>
            <a:off x="893011" y="1193234"/>
            <a:ext cx="8176126"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Reinforcement Learning is a type of Machine Learning. It allows machines and software agents to automatically determine the ideal behavior within a specific context, in order to maximize its performance. Simple reward feedback is required for the agent to learn its behavior</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dirty="0">
                <a:solidFill>
                  <a:schemeClr val="bg1"/>
                </a:solidFill>
                <a:latin typeface="Lato" panose="020F0502020204030203" pitchFamily="34" charset="0"/>
                <a:ea typeface="Lato" panose="020F0502020204030203" pitchFamily="34" charset="0"/>
                <a:cs typeface="Lato" panose="020F0502020204030203" pitchFamily="34" charset="0"/>
              </a:rPr>
              <a:t>A</a:t>
            </a:r>
            <a:r>
              <a:rPr lang="en-US" sz="15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learning agent learns, overtime, to behave optimally in a certain environment by interacting continuously in the environment. The agent during its course of learning experience various different situations in the environment it is in. These are called </a:t>
            </a:r>
            <a:r>
              <a:rPr lang="en-US" sz="1500" b="0" i="1" dirty="0">
                <a:solidFill>
                  <a:schemeClr val="bg1"/>
                </a:solidFill>
                <a:effectLst/>
                <a:latin typeface="Lato" panose="020F0502020204030203" pitchFamily="34" charset="0"/>
                <a:ea typeface="Lato" panose="020F0502020204030203" pitchFamily="34" charset="0"/>
                <a:cs typeface="Lato" panose="020F0502020204030203" pitchFamily="34" charset="0"/>
              </a:rPr>
              <a:t>states</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agent while being in that state may choose from a set of allowable actions which may fetch different </a:t>
            </a:r>
            <a:r>
              <a:rPr lang="en-US" sz="1500" b="0" i="1" dirty="0">
                <a:solidFill>
                  <a:schemeClr val="bg1"/>
                </a:solidFill>
                <a:effectLst/>
                <a:latin typeface="Lato" panose="020F0502020204030203" pitchFamily="34" charset="0"/>
                <a:ea typeface="Lato" panose="020F0502020204030203" pitchFamily="34" charset="0"/>
                <a:cs typeface="Lato" panose="020F0502020204030203" pitchFamily="34" charset="0"/>
              </a:rPr>
              <a:t>rewards</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(or penalties). The learning agent overtime learns to maximize these rewards so as to behave optimally at any given state it is in.</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073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C5F4-8702-4A4B-AA11-D27B91E74D7C}"/>
              </a:ext>
            </a:extLst>
          </p:cNvPr>
          <p:cNvSpPr>
            <a:spLocks noGrp="1"/>
          </p:cNvSpPr>
          <p:nvPr>
            <p:ph type="title"/>
          </p:nvPr>
        </p:nvSpPr>
        <p:spPr>
          <a:xfrm>
            <a:off x="1297500" y="420486"/>
            <a:ext cx="7038900" cy="914100"/>
          </a:xfrm>
        </p:spPr>
        <p:txBody>
          <a:bodyPr>
            <a:normAutofit/>
          </a:bodyPr>
          <a:lstStyle/>
          <a:p>
            <a:r>
              <a:rPr lang="en-IN" sz="3000" b="1" dirty="0">
                <a:solidFill>
                  <a:schemeClr val="tx2"/>
                </a:solidFill>
              </a:rPr>
              <a:t>Q-learning</a:t>
            </a:r>
          </a:p>
        </p:txBody>
      </p:sp>
      <p:sp>
        <p:nvSpPr>
          <p:cNvPr id="3" name="Text Placeholder 2">
            <a:extLst>
              <a:ext uri="{FF2B5EF4-FFF2-40B4-BE49-F238E27FC236}">
                <a16:creationId xmlns:a16="http://schemas.microsoft.com/office/drawing/2014/main" id="{254764B2-54DC-48B0-9E3D-91340C94C639}"/>
              </a:ext>
            </a:extLst>
          </p:cNvPr>
          <p:cNvSpPr>
            <a:spLocks noGrp="1"/>
          </p:cNvSpPr>
          <p:nvPr>
            <p:ph type="body" idx="1"/>
          </p:nvPr>
        </p:nvSpPr>
        <p:spPr>
          <a:xfrm>
            <a:off x="1297500" y="1428518"/>
            <a:ext cx="7038900" cy="2911200"/>
          </a:xfrm>
        </p:spPr>
        <p:txBody>
          <a:bodyPr>
            <a:normAutofit/>
          </a:bodyPr>
          <a:lstStyle/>
          <a:p>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Q-Learning</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is a basic form of Reinforcement Learning which uses Q-values (also called action values) to iteratively improve the behavior of the learning agent.</a:t>
            </a:r>
          </a:p>
          <a:p>
            <a:endPar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500" dirty="0">
                <a:solidFill>
                  <a:schemeClr val="bg1"/>
                </a:solidFill>
                <a:latin typeface="Lato" panose="020F0502020204030203" pitchFamily="34" charset="0"/>
                <a:ea typeface="Lato" panose="020F0502020204030203" pitchFamily="34" charset="0"/>
                <a:cs typeface="Lato" panose="020F0502020204030203" pitchFamily="34" charset="0"/>
              </a:rPr>
              <a:t>Q-Values or Action-Values: Q-values are defined for states and actions. Q(S, A) is an estimation of how good is it to take the action A at the state S. This estimation of Q(S, A) will be iteratively computed using the TD- Update rule which we will see in the upcoming sections.</a:t>
            </a: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423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2C1B-82B6-4044-9A52-4F38E7F9CD59}"/>
              </a:ext>
            </a:extLst>
          </p:cNvPr>
          <p:cNvSpPr>
            <a:spLocks noGrp="1"/>
          </p:cNvSpPr>
          <p:nvPr>
            <p:ph type="title"/>
          </p:nvPr>
        </p:nvSpPr>
        <p:spPr/>
        <p:txBody>
          <a:bodyPr>
            <a:normAutofit fontScale="90000"/>
          </a:bodyPr>
          <a:lstStyle/>
          <a:p>
            <a:r>
              <a:rPr lang="en-US" sz="2400" b="1" i="0" dirty="0">
                <a:solidFill>
                  <a:schemeClr val="accent1">
                    <a:lumMod val="40000"/>
                    <a:lumOff val="60000"/>
                  </a:schemeClr>
                </a:solidFill>
                <a:effectLst/>
                <a:latin typeface="Lato" panose="020F0502020204030203" pitchFamily="34" charset="0"/>
                <a:ea typeface="Lato" panose="020F0502020204030203" pitchFamily="34" charset="0"/>
                <a:cs typeface="Lato" panose="020F0502020204030203" pitchFamily="34" charset="0"/>
              </a:rPr>
              <a:t>Temporal Difference or TD-Update:</a:t>
            </a:r>
            <a:br>
              <a:rPr lang="en-US" sz="2400" b="0" i="0" dirty="0">
                <a:solidFill>
                  <a:schemeClr val="accent1">
                    <a:lumMod val="40000"/>
                    <a:lumOff val="60000"/>
                  </a:schemeClr>
                </a:solidFill>
                <a:effectLst/>
                <a:latin typeface="Lato" panose="020F0502020204030203" pitchFamily="34" charset="0"/>
                <a:ea typeface="Lato" panose="020F0502020204030203" pitchFamily="34" charset="0"/>
                <a:cs typeface="Lato" panose="020F0502020204030203" pitchFamily="34" charset="0"/>
              </a:rPr>
            </a:br>
            <a:endParaRPr lang="en-IN" dirty="0">
              <a:solidFill>
                <a:schemeClr val="accent1">
                  <a:lumMod val="40000"/>
                  <a:lumOff val="60000"/>
                </a:schemeClr>
              </a:solidFill>
            </a:endParaRPr>
          </a:p>
        </p:txBody>
      </p:sp>
      <p:sp>
        <p:nvSpPr>
          <p:cNvPr id="3" name="Text Placeholder 2">
            <a:extLst>
              <a:ext uri="{FF2B5EF4-FFF2-40B4-BE49-F238E27FC236}">
                <a16:creationId xmlns:a16="http://schemas.microsoft.com/office/drawing/2014/main" id="{0A8E2E15-6B11-4959-8450-298D5568D088}"/>
              </a:ext>
            </a:extLst>
          </p:cNvPr>
          <p:cNvSpPr>
            <a:spLocks noGrp="1"/>
          </p:cNvSpPr>
          <p:nvPr>
            <p:ph type="body" idx="1"/>
          </p:nvPr>
        </p:nvSpPr>
        <p:spPr>
          <a:xfrm>
            <a:off x="1361669" y="1838550"/>
            <a:ext cx="7038900" cy="2911200"/>
          </a:xfrm>
        </p:spPr>
        <p:txBody>
          <a:bodyPr>
            <a:noAutofit/>
          </a:bodyPr>
          <a:lstStyle/>
          <a:p>
            <a:r>
              <a:rPr lang="en-US" sz="1200" dirty="0"/>
              <a:t>This update rule to estimate the value of Q is applied at every time step of the agents interaction with the environment. The terms used are explained below :</a:t>
            </a:r>
          </a:p>
          <a:p>
            <a:pPr lvl="1"/>
            <a:r>
              <a:rPr lang="en-US" sz="1200" dirty="0"/>
              <a:t>S : Current State of the agent.</a:t>
            </a:r>
          </a:p>
          <a:p>
            <a:pPr lvl="1"/>
            <a:r>
              <a:rPr lang="en-US" sz="1200" dirty="0"/>
              <a:t>A : Current Action Picked according to some policy.</a:t>
            </a:r>
          </a:p>
          <a:p>
            <a:pPr lvl="1"/>
            <a:r>
              <a:rPr lang="en-US" sz="1200" dirty="0"/>
              <a:t>S' : Next State where the agent ends up.</a:t>
            </a:r>
          </a:p>
          <a:p>
            <a:pPr lvl="1"/>
            <a:r>
              <a:rPr lang="en-US" sz="1200" dirty="0"/>
              <a:t>A' : Next best action to be picked using current Q-value estimation, i.e. pick the action with the maximum Q-value in the next state.</a:t>
            </a:r>
          </a:p>
          <a:p>
            <a:pPr lvl="1"/>
            <a:r>
              <a:rPr lang="en-US" sz="1200" dirty="0"/>
              <a:t>R : Current Reward observed from the environment in Response of current action.</a:t>
            </a:r>
          </a:p>
          <a:p>
            <a:pPr lvl="1"/>
            <a:r>
              <a:rPr lang="en-US" sz="1200" dirty="0"/>
              <a:t>gamma(&gt;0 and &lt;=1) : Discounting Factor for Future Rewards. Future rewards are less valuable than current rewards so they must be discounted. Since Q-value is an estimation of expected rewards from a state, discounting rule applies here as well.</a:t>
            </a:r>
          </a:p>
          <a:p>
            <a:pPr lvl="1"/>
            <a:r>
              <a:rPr lang="en-US" sz="1200" dirty="0"/>
              <a:t>alpha : Step length taken to update the estimation of Q(S, A).</a:t>
            </a:r>
            <a:endParaRPr lang="en-IN" sz="1200" dirty="0"/>
          </a:p>
        </p:txBody>
      </p:sp>
      <p:pic>
        <p:nvPicPr>
          <p:cNvPr id="13" name="Picture 12">
            <a:extLst>
              <a:ext uri="{FF2B5EF4-FFF2-40B4-BE49-F238E27FC236}">
                <a16:creationId xmlns:a16="http://schemas.microsoft.com/office/drawing/2014/main" id="{DF8F6386-A12F-46B8-AA0E-D6138FBE6812}"/>
              </a:ext>
            </a:extLst>
          </p:cNvPr>
          <p:cNvPicPr>
            <a:picLocks noChangeAspect="1"/>
          </p:cNvPicPr>
          <p:nvPr/>
        </p:nvPicPr>
        <p:blipFill>
          <a:blip r:embed="rId2"/>
          <a:stretch>
            <a:fillRect/>
          </a:stretch>
        </p:blipFill>
        <p:spPr>
          <a:xfrm>
            <a:off x="1930400" y="1155470"/>
            <a:ext cx="4177297" cy="417730"/>
          </a:xfrm>
          <a:prstGeom prst="rect">
            <a:avLst/>
          </a:prstGeom>
        </p:spPr>
      </p:pic>
    </p:spTree>
    <p:extLst>
      <p:ext uri="{BB962C8B-B14F-4D97-AF65-F5344CB8AC3E}">
        <p14:creationId xmlns:p14="http://schemas.microsoft.com/office/powerpoint/2010/main" val="420758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959C-5B26-4B22-928A-B1703FEE3B9D}"/>
              </a:ext>
            </a:extLst>
          </p:cNvPr>
          <p:cNvSpPr>
            <a:spLocks noGrp="1"/>
          </p:cNvSpPr>
          <p:nvPr>
            <p:ph type="title"/>
          </p:nvPr>
        </p:nvSpPr>
        <p:spPr>
          <a:xfrm>
            <a:off x="1297500" y="532782"/>
            <a:ext cx="7038900" cy="914100"/>
          </a:xfrm>
        </p:spPr>
        <p:txBody>
          <a:bodyPr>
            <a:normAutofit fontScale="90000"/>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Choosing the Action to take using epsilon-greedy policy:</a:t>
            </a:r>
            <a:br>
              <a:rPr lang="en-US" dirty="0">
                <a:solidFill>
                  <a:schemeClr val="tx2"/>
                </a:solidFill>
              </a:rPr>
            </a:br>
            <a:endParaRPr lang="en-IN" dirty="0">
              <a:solidFill>
                <a:schemeClr val="tx2"/>
              </a:solidFill>
            </a:endParaRPr>
          </a:p>
        </p:txBody>
      </p:sp>
      <p:sp>
        <p:nvSpPr>
          <p:cNvPr id="3" name="Text Placeholder 2">
            <a:extLst>
              <a:ext uri="{FF2B5EF4-FFF2-40B4-BE49-F238E27FC236}">
                <a16:creationId xmlns:a16="http://schemas.microsoft.com/office/drawing/2014/main" id="{29ABBFCB-550A-4B92-90CA-DA4828015D61}"/>
              </a:ext>
            </a:extLst>
          </p:cNvPr>
          <p:cNvSpPr>
            <a:spLocks noGrp="1"/>
          </p:cNvSpPr>
          <p:nvPr>
            <p:ph type="body" idx="1"/>
          </p:nvPr>
        </p:nvSpPr>
        <p:spPr>
          <a:xfrm>
            <a:off x="1220444" y="1632736"/>
            <a:ext cx="7038900" cy="2911200"/>
          </a:xfrm>
        </p:spPr>
        <p:txBody>
          <a:bodyPr>
            <a:normAutofit/>
          </a:bodyPr>
          <a:lstStyle/>
          <a:p>
            <a:pPr>
              <a:lnSpc>
                <a:spcPct val="150000"/>
              </a:lnSpc>
            </a:pPr>
            <a:r>
              <a:rPr lang="en-US" sz="1500" dirty="0"/>
              <a:t>epsilon-greedy policy of is a very simple policy of choosing actions using the current Q-value estimations. It goes as follows :</a:t>
            </a:r>
          </a:p>
          <a:p>
            <a:pPr>
              <a:lnSpc>
                <a:spcPct val="150000"/>
              </a:lnSpc>
            </a:pPr>
            <a:endParaRPr lang="en-US" sz="1500" dirty="0"/>
          </a:p>
          <a:p>
            <a:pPr lvl="1">
              <a:lnSpc>
                <a:spcPct val="150000"/>
              </a:lnSpc>
              <a:buFont typeface="Wingdings" panose="05000000000000000000" pitchFamily="2" charset="2"/>
              <a:buChar char="Ø"/>
            </a:pPr>
            <a:r>
              <a:rPr lang="en-US" sz="1500" dirty="0"/>
              <a:t>With probability (1-</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US" sz="1500" dirty="0"/>
              <a:t>) choose the action which has the highest Q-value.</a:t>
            </a:r>
          </a:p>
          <a:p>
            <a:pPr lvl="1">
              <a:lnSpc>
                <a:spcPct val="150000"/>
              </a:lnSpc>
              <a:buFont typeface="Wingdings" panose="05000000000000000000" pitchFamily="2" charset="2"/>
              <a:buChar char="Ø"/>
            </a:pPr>
            <a:r>
              <a:rPr lang="en-US" sz="1500" dirty="0"/>
              <a:t>With probability (</a:t>
            </a:r>
            <a:r>
              <a:rPr lang="el-GR" sz="1500" i="0" dirty="0">
                <a:solidFill>
                  <a:schemeClr val="bg1"/>
                </a:solidFill>
                <a:effectLst/>
                <a:latin typeface="Lato" panose="020F0502020204030203" pitchFamily="34" charset="0"/>
                <a:ea typeface="Lato" panose="020F0502020204030203" pitchFamily="34" charset="0"/>
                <a:cs typeface="Lato" panose="020F0502020204030203" pitchFamily="34" charset="0"/>
              </a:rPr>
              <a:t>ε</a:t>
            </a:r>
            <a:r>
              <a:rPr lang="en-US" sz="1500" dirty="0"/>
              <a:t>) choose any action at random.</a:t>
            </a:r>
            <a:endParaRPr lang="en-IN" sz="1500" dirty="0"/>
          </a:p>
        </p:txBody>
      </p:sp>
    </p:spTree>
    <p:extLst>
      <p:ext uri="{BB962C8B-B14F-4D97-AF65-F5344CB8AC3E}">
        <p14:creationId xmlns:p14="http://schemas.microsoft.com/office/powerpoint/2010/main" val="198240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B00F-14D0-4329-ACE6-02DF7F70F057}"/>
              </a:ext>
            </a:extLst>
          </p:cNvPr>
          <p:cNvSpPr>
            <a:spLocks noGrp="1"/>
          </p:cNvSpPr>
          <p:nvPr>
            <p:ph type="title"/>
          </p:nvPr>
        </p:nvSpPr>
        <p:spPr>
          <a:xfrm>
            <a:off x="1260068" y="555404"/>
            <a:ext cx="7038900" cy="914100"/>
          </a:xfrm>
        </p:spPr>
        <p:txBody>
          <a:bodyPr>
            <a:normAutofit/>
          </a:bodyPr>
          <a:lstStyle/>
          <a:p>
            <a:r>
              <a:rPr lang="en-IN" sz="3000" b="1" dirty="0">
                <a:solidFill>
                  <a:schemeClr val="tx2"/>
                </a:solidFill>
              </a:rPr>
              <a:t>SARSA from Q-learning</a:t>
            </a:r>
          </a:p>
        </p:txBody>
      </p:sp>
      <p:sp>
        <p:nvSpPr>
          <p:cNvPr id="3" name="Text Placeholder 2">
            <a:extLst>
              <a:ext uri="{FF2B5EF4-FFF2-40B4-BE49-F238E27FC236}">
                <a16:creationId xmlns:a16="http://schemas.microsoft.com/office/drawing/2014/main" id="{97E02209-EA2E-47B6-A0B3-F1991EAF031D}"/>
              </a:ext>
            </a:extLst>
          </p:cNvPr>
          <p:cNvSpPr>
            <a:spLocks noGrp="1"/>
          </p:cNvSpPr>
          <p:nvPr>
            <p:ph type="body" idx="1"/>
          </p:nvPr>
        </p:nvSpPr>
        <p:spPr>
          <a:xfrm>
            <a:off x="1302847" y="1337614"/>
            <a:ext cx="7038900" cy="2911200"/>
          </a:xfrm>
        </p:spPr>
        <p:txBody>
          <a:bodyPr>
            <a:noAutofit/>
          </a:bodyPr>
          <a:lstStyle/>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This difference is visible in the difference of the update statements for each technique:- </a:t>
            </a: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15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Here, the update equation for SARSA depends on the current state, current action, reward obtained, next state and next action. This observation lead to the naming of the learning technique as SARSA stands for </a:t>
            </a:r>
            <a:r>
              <a:rPr lang="en-US" sz="1500" b="1" i="0" dirty="0">
                <a:solidFill>
                  <a:schemeClr val="bg1"/>
                </a:solidFill>
                <a:effectLst/>
                <a:latin typeface="Lato" panose="020F0502020204030203" pitchFamily="34" charset="0"/>
                <a:ea typeface="Lato" panose="020F0502020204030203" pitchFamily="34" charset="0"/>
                <a:cs typeface="Lato" panose="020F0502020204030203" pitchFamily="34" charset="0"/>
              </a:rPr>
              <a:t>State Action Reward State Action</a:t>
            </a:r>
            <a:r>
              <a:rPr lang="en-US" sz="1500" b="0" i="0" dirty="0">
                <a:solidFill>
                  <a:schemeClr val="bg1"/>
                </a:solidFill>
                <a:effectLst/>
                <a:latin typeface="Lato" panose="020F0502020204030203" pitchFamily="34" charset="0"/>
                <a:ea typeface="Lato" panose="020F0502020204030203" pitchFamily="34" charset="0"/>
                <a:cs typeface="Lato" panose="020F0502020204030203" pitchFamily="34" charset="0"/>
              </a:rPr>
              <a:t> which symbolizes the tuple (s, a, r, s’, a’).</a:t>
            </a:r>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IN" sz="1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AA101712-36DF-4F3C-AF54-01D921E29E7B}"/>
              </a:ext>
            </a:extLst>
          </p:cNvPr>
          <p:cNvPicPr>
            <a:picLocks noChangeAspect="1"/>
          </p:cNvPicPr>
          <p:nvPr/>
        </p:nvPicPr>
        <p:blipFill>
          <a:blip r:embed="rId2"/>
          <a:stretch>
            <a:fillRect/>
          </a:stretch>
        </p:blipFill>
        <p:spPr>
          <a:xfrm>
            <a:off x="1932118" y="2251714"/>
            <a:ext cx="5694800" cy="980767"/>
          </a:xfrm>
          <a:prstGeom prst="rect">
            <a:avLst/>
          </a:prstGeom>
        </p:spPr>
      </p:pic>
    </p:spTree>
    <p:extLst>
      <p:ext uri="{BB962C8B-B14F-4D97-AF65-F5344CB8AC3E}">
        <p14:creationId xmlns:p14="http://schemas.microsoft.com/office/powerpoint/2010/main" val="196146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B715-0D94-491B-A2F9-431D8E9263A4}"/>
              </a:ext>
            </a:extLst>
          </p:cNvPr>
          <p:cNvSpPr>
            <a:spLocks noGrp="1"/>
          </p:cNvSpPr>
          <p:nvPr>
            <p:ph type="title"/>
          </p:nvPr>
        </p:nvSpPr>
        <p:spPr>
          <a:xfrm>
            <a:off x="1297500" y="447224"/>
            <a:ext cx="4541826" cy="670376"/>
          </a:xfrm>
        </p:spPr>
        <p:txBody>
          <a:bodyPr>
            <a:noAutofit/>
          </a:bodyPr>
          <a:lstStyle/>
          <a:p>
            <a:r>
              <a:rPr lang="en-IN" sz="3000" b="1" dirty="0">
                <a:solidFill>
                  <a:schemeClr val="accent1">
                    <a:lumMod val="40000"/>
                    <a:lumOff val="60000"/>
                  </a:schemeClr>
                </a:solidFill>
              </a:rPr>
              <a:t>The SARSA Algorithm</a:t>
            </a:r>
          </a:p>
        </p:txBody>
      </p:sp>
      <p:pic>
        <p:nvPicPr>
          <p:cNvPr id="5" name="Picture 4">
            <a:extLst>
              <a:ext uri="{FF2B5EF4-FFF2-40B4-BE49-F238E27FC236}">
                <a16:creationId xmlns:a16="http://schemas.microsoft.com/office/drawing/2014/main" id="{654A32E4-FE5D-4AE8-A388-454C5C6B4144}"/>
              </a:ext>
            </a:extLst>
          </p:cNvPr>
          <p:cNvPicPr>
            <a:picLocks noChangeAspect="1"/>
          </p:cNvPicPr>
          <p:nvPr/>
        </p:nvPicPr>
        <p:blipFill>
          <a:blip r:embed="rId2"/>
          <a:stretch>
            <a:fillRect/>
          </a:stretch>
        </p:blipFill>
        <p:spPr>
          <a:xfrm>
            <a:off x="1525812" y="1507958"/>
            <a:ext cx="6852900" cy="2510073"/>
          </a:xfrm>
          <a:prstGeom prst="rect">
            <a:avLst/>
          </a:prstGeom>
        </p:spPr>
      </p:pic>
    </p:spTree>
    <p:extLst>
      <p:ext uri="{BB962C8B-B14F-4D97-AF65-F5344CB8AC3E}">
        <p14:creationId xmlns:p14="http://schemas.microsoft.com/office/powerpoint/2010/main" val="174380786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2180</Words>
  <Application>Microsoft Office PowerPoint</Application>
  <PresentationFormat>On-screen Show (16:9)</PresentationFormat>
  <Paragraphs>157</Paragraphs>
  <Slides>32</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Lato</vt:lpstr>
      <vt:lpstr>Montserrat</vt:lpstr>
      <vt:lpstr>Wingdings</vt:lpstr>
      <vt:lpstr>Arial</vt:lpstr>
      <vt:lpstr>Focus</vt:lpstr>
      <vt:lpstr>SARSA</vt:lpstr>
      <vt:lpstr>What is SARSA?</vt:lpstr>
      <vt:lpstr>PowerPoint Presentation</vt:lpstr>
      <vt:lpstr>Reinforcement Learning</vt:lpstr>
      <vt:lpstr>Q-learning</vt:lpstr>
      <vt:lpstr>Temporal Difference or TD-Update: </vt:lpstr>
      <vt:lpstr>Choosing the Action to take using epsilon-greedy policy: </vt:lpstr>
      <vt:lpstr>SARSA from Q-learning</vt:lpstr>
      <vt:lpstr>The SARSA Algorithm</vt:lpstr>
      <vt:lpstr>Algorithm Explanation</vt:lpstr>
      <vt:lpstr>Now for each episode repeat the following steps -</vt:lpstr>
      <vt:lpstr>PowerPoint Presentation</vt:lpstr>
      <vt:lpstr>Application – Windy Gridworld</vt:lpstr>
      <vt:lpstr>SARSA in Windy Gridworld</vt:lpstr>
      <vt:lpstr>Coding the SARSA algorithm</vt:lpstr>
      <vt:lpstr>Importing the Required libraries</vt:lpstr>
      <vt:lpstr>Creating the Windy Gridworld</vt:lpstr>
      <vt:lpstr>Defining the states and actions</vt:lpstr>
      <vt:lpstr>Defining the SARSA parameters</vt:lpstr>
      <vt:lpstr>Step Function</vt:lpstr>
      <vt:lpstr>Plotting a state</vt:lpstr>
      <vt:lpstr>Episode</vt:lpstr>
      <vt:lpstr>PowerPoint Presentation</vt:lpstr>
      <vt:lpstr>Running 500 episodes</vt:lpstr>
      <vt:lpstr>PowerPoint Presentation</vt:lpstr>
      <vt:lpstr>Simulation, Results and Analysis</vt:lpstr>
      <vt:lpstr>No. of Episodes vs time steps</vt:lpstr>
      <vt:lpstr>No. of Episodes vs time steps</vt:lpstr>
      <vt:lpstr>The optimal policy</vt:lpstr>
      <vt:lpstr>The first episode</vt:lpstr>
      <vt:lpstr>The final episode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isolation system: Spring hanger </dc:title>
  <cp:lastModifiedBy>udandrarohith@gmail.com</cp:lastModifiedBy>
  <cp:revision>12</cp:revision>
  <dcterms:modified xsi:type="dcterms:W3CDTF">2022-04-30T05:18:32Z</dcterms:modified>
</cp:coreProperties>
</file>