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63" r:id="rId5"/>
    <p:sldId id="265" r:id="rId6"/>
    <p:sldId id="293" r:id="rId7"/>
    <p:sldId id="266" r:id="rId8"/>
    <p:sldId id="267" r:id="rId9"/>
    <p:sldId id="259" r:id="rId10"/>
    <p:sldId id="274" r:id="rId11"/>
    <p:sldId id="268" r:id="rId12"/>
    <p:sldId id="275" r:id="rId13"/>
    <p:sldId id="292" r:id="rId14"/>
    <p:sldId id="260" r:id="rId15"/>
    <p:sldId id="272" r:id="rId16"/>
    <p:sldId id="280" r:id="rId17"/>
    <p:sldId id="281" r:id="rId18"/>
    <p:sldId id="287" r:id="rId19"/>
    <p:sldId id="288" r:id="rId20"/>
    <p:sldId id="289" r:id="rId21"/>
    <p:sldId id="261" r:id="rId22"/>
    <p:sldId id="278" r:id="rId23"/>
    <p:sldId id="282" r:id="rId24"/>
    <p:sldId id="262" r:id="rId25"/>
    <p:sldId id="290" r:id="rId26"/>
    <p:sldId id="279"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721E7D49-F84C-4845-A3E2-916DADE278AB}"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44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1E7D49-F84C-4845-A3E2-916DADE278AB}" type="slidenum">
              <a:rPr lang="en-IN" smtClean="0"/>
              <a:t>‹#›</a:t>
            </a:fld>
            <a:endParaRPr lang="en-IN" dirty="0"/>
          </a:p>
        </p:txBody>
      </p:sp>
    </p:spTree>
    <p:extLst>
      <p:ext uri="{BB962C8B-B14F-4D97-AF65-F5344CB8AC3E}">
        <p14:creationId xmlns:p14="http://schemas.microsoft.com/office/powerpoint/2010/main" val="197673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442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250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spTree>
    <p:extLst>
      <p:ext uri="{BB962C8B-B14F-4D97-AF65-F5344CB8AC3E}">
        <p14:creationId xmlns:p14="http://schemas.microsoft.com/office/powerpoint/2010/main" val="2282458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62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23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160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spTree>
    <p:extLst>
      <p:ext uri="{BB962C8B-B14F-4D97-AF65-F5344CB8AC3E}">
        <p14:creationId xmlns:p14="http://schemas.microsoft.com/office/powerpoint/2010/main" val="225812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1E7D49-F84C-4845-A3E2-916DADE278AB}"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28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1E7D49-F84C-4845-A3E2-916DADE278AB}" type="slidenum">
              <a:rPr lang="en-IN" smtClean="0"/>
              <a:t>‹#›</a:t>
            </a:fld>
            <a:endParaRPr lang="en-IN" dirty="0"/>
          </a:p>
        </p:txBody>
      </p:sp>
    </p:spTree>
    <p:extLst>
      <p:ext uri="{BB962C8B-B14F-4D97-AF65-F5344CB8AC3E}">
        <p14:creationId xmlns:p14="http://schemas.microsoft.com/office/powerpoint/2010/main" val="184024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21E7D49-F84C-4845-A3E2-916DADE278AB}"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21E7D49-F84C-4845-A3E2-916DADE278A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88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21E7D49-F84C-4845-A3E2-916DADE278AB}" type="slidenum">
              <a:rPr lang="en-IN" smtClean="0"/>
              <a:t>‹#›</a:t>
            </a:fld>
            <a:endParaRPr lang="en-IN" dirty="0"/>
          </a:p>
        </p:txBody>
      </p:sp>
    </p:spTree>
    <p:extLst>
      <p:ext uri="{BB962C8B-B14F-4D97-AF65-F5344CB8AC3E}">
        <p14:creationId xmlns:p14="http://schemas.microsoft.com/office/powerpoint/2010/main" val="196892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1E7D49-F84C-4845-A3E2-916DADE278AB}"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68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AD06A8-8E17-4CA4-A4B7-6D625216FE0C}" type="datetimeFigureOut">
              <a:rPr lang="en-IN" smtClean="0"/>
              <a:t>13-09-2024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1E7D49-F84C-4845-A3E2-916DADE278AB}" type="slidenum">
              <a:rPr lang="en-IN" smtClean="0"/>
              <a:t>‹#›</a:t>
            </a:fld>
            <a:endParaRPr lang="en-IN" dirty="0"/>
          </a:p>
        </p:txBody>
      </p:sp>
    </p:spTree>
    <p:extLst>
      <p:ext uri="{BB962C8B-B14F-4D97-AF65-F5344CB8AC3E}">
        <p14:creationId xmlns:p14="http://schemas.microsoft.com/office/powerpoint/2010/main" val="212608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AD06A8-8E17-4CA4-A4B7-6D625216FE0C}" type="datetimeFigureOut">
              <a:rPr lang="en-IN" smtClean="0"/>
              <a:t>13-09-2024</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1E7D49-F84C-4845-A3E2-916DADE278AB}" type="slidenum">
              <a:rPr lang="en-IN" smtClean="0"/>
              <a:t>‹#›</a:t>
            </a:fld>
            <a:endParaRPr lang="en-IN" dirty="0"/>
          </a:p>
        </p:txBody>
      </p:sp>
    </p:spTree>
    <p:extLst>
      <p:ext uri="{BB962C8B-B14F-4D97-AF65-F5344CB8AC3E}">
        <p14:creationId xmlns:p14="http://schemas.microsoft.com/office/powerpoint/2010/main" val="66471842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972D-EC57-4986-B8B5-19816551A257}"/>
              </a:ext>
            </a:extLst>
          </p:cNvPr>
          <p:cNvSpPr>
            <a:spLocks noGrp="1"/>
          </p:cNvSpPr>
          <p:nvPr>
            <p:ph type="ctrTitle"/>
          </p:nvPr>
        </p:nvSpPr>
        <p:spPr/>
        <p:txBody>
          <a:bodyPr/>
          <a:lstStyle/>
          <a:p>
            <a:r>
              <a:rPr lang="en-US" dirty="0"/>
              <a:t>Qtrack</a:t>
            </a:r>
            <a:endParaRPr lang="en-IN" dirty="0"/>
          </a:p>
        </p:txBody>
      </p:sp>
    </p:spTree>
    <p:extLst>
      <p:ext uri="{BB962C8B-B14F-4D97-AF65-F5344CB8AC3E}">
        <p14:creationId xmlns:p14="http://schemas.microsoft.com/office/powerpoint/2010/main" val="93044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1207363"/>
            <a:ext cx="9601196" cy="4668505"/>
          </a:xfrm>
        </p:spPr>
        <p:txBody>
          <a:bodyPr/>
          <a:lstStyle/>
          <a:p>
            <a:pPr>
              <a:buFont typeface="Wingdings" panose="05000000000000000000" pitchFamily="2" charset="2"/>
              <a:buChar char="Ø"/>
            </a:pPr>
            <a:r>
              <a:rPr lang="en-US" dirty="0">
                <a:solidFill>
                  <a:srgbClr val="002060"/>
                </a:solidFill>
              </a:rPr>
              <a:t>Dashboards</a:t>
            </a:r>
          </a:p>
          <a:p>
            <a:pPr marL="0" indent="0">
              <a:buNone/>
            </a:pPr>
            <a:r>
              <a:rPr lang="en-US" sz="2000" b="1" dirty="0">
                <a:solidFill>
                  <a:schemeClr val="tx1"/>
                </a:solidFill>
              </a:rPr>
              <a:t>      </a:t>
            </a:r>
            <a:r>
              <a:rPr lang="en-US" sz="2000" dirty="0">
                <a:solidFill>
                  <a:schemeClr val="tx1"/>
                </a:solidFill>
              </a:rPr>
              <a:t>After assigning the projects to the Team Leader, that gets displayed in this menu. </a:t>
            </a:r>
            <a:endParaRPr lang="en-IN" sz="2000" dirty="0">
              <a:solidFill>
                <a:schemeClr val="tx1"/>
              </a:solidFill>
            </a:endParaRPr>
          </a:p>
        </p:txBody>
      </p:sp>
      <p:pic>
        <p:nvPicPr>
          <p:cNvPr id="7" name="Picture 6">
            <a:extLst>
              <a:ext uri="{FF2B5EF4-FFF2-40B4-BE49-F238E27FC236}">
                <a16:creationId xmlns:a16="http://schemas.microsoft.com/office/drawing/2014/main" id="{F64B8100-6A8B-410B-B6A0-5EB48CDF9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475" y="2765394"/>
            <a:ext cx="5129320" cy="2885243"/>
          </a:xfrm>
          <a:prstGeom prst="rect">
            <a:avLst/>
          </a:prstGeom>
        </p:spPr>
      </p:pic>
    </p:spTree>
    <p:extLst>
      <p:ext uri="{BB962C8B-B14F-4D97-AF65-F5344CB8AC3E}">
        <p14:creationId xmlns:p14="http://schemas.microsoft.com/office/powerpoint/2010/main" val="173047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171852" y="1429305"/>
            <a:ext cx="9724745" cy="4446563"/>
          </a:xfrm>
        </p:spPr>
        <p:txBody>
          <a:bodyPr/>
          <a:lstStyle/>
          <a:p>
            <a:pPr>
              <a:buFont typeface="Wingdings" panose="05000000000000000000" pitchFamily="2" charset="2"/>
              <a:buChar char="Ø"/>
            </a:pPr>
            <a:r>
              <a:rPr lang="en-US" dirty="0">
                <a:solidFill>
                  <a:srgbClr val="002060"/>
                </a:solidFill>
              </a:rPr>
              <a:t>Assign Task</a:t>
            </a:r>
          </a:p>
          <a:p>
            <a:pPr marL="0" indent="0">
              <a:buNone/>
            </a:pPr>
            <a:r>
              <a:rPr lang="en-US" sz="1600" dirty="0">
                <a:solidFill>
                  <a:schemeClr val="tx1"/>
                </a:solidFill>
                <a:latin typeface="Aptos Narrow"/>
              </a:rPr>
              <a:t>This is the form for assigning projects to the team leader. The assigned projects get reflected in this table.</a:t>
            </a:r>
            <a:endParaRPr lang="en-IN" sz="1600" dirty="0">
              <a:solidFill>
                <a:schemeClr val="tx1"/>
              </a:solidFill>
            </a:endParaRPr>
          </a:p>
          <a:p>
            <a:pPr marL="0" indent="0">
              <a:buNone/>
            </a:pPr>
            <a:r>
              <a:rPr lang="en-US" sz="1600" dirty="0">
                <a:solidFill>
                  <a:srgbClr val="0070C0"/>
                </a:solidFill>
              </a:rPr>
              <a:t>.            </a:t>
            </a:r>
            <a:endParaRPr lang="en-IN" sz="1600" dirty="0">
              <a:solidFill>
                <a:srgbClr val="0070C0"/>
              </a:solidFill>
            </a:endParaRPr>
          </a:p>
        </p:txBody>
      </p:sp>
      <p:pic>
        <p:nvPicPr>
          <p:cNvPr id="5" name="Picture 4">
            <a:extLst>
              <a:ext uri="{FF2B5EF4-FFF2-40B4-BE49-F238E27FC236}">
                <a16:creationId xmlns:a16="http://schemas.microsoft.com/office/drawing/2014/main" id="{FDA2A98E-6F59-43B8-9529-3E8E48F47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551" y="2608432"/>
            <a:ext cx="5356194" cy="3429000"/>
          </a:xfrm>
          <a:prstGeom prst="rect">
            <a:avLst/>
          </a:prstGeom>
        </p:spPr>
      </p:pic>
    </p:spTree>
    <p:extLst>
      <p:ext uri="{BB962C8B-B14F-4D97-AF65-F5344CB8AC3E}">
        <p14:creationId xmlns:p14="http://schemas.microsoft.com/office/powerpoint/2010/main" val="137039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1207363"/>
            <a:ext cx="9601196" cy="4668505"/>
          </a:xfrm>
        </p:spPr>
        <p:txBody>
          <a:bodyPr/>
          <a:lstStyle/>
          <a:p>
            <a:pPr>
              <a:buFont typeface="Wingdings" panose="05000000000000000000" pitchFamily="2" charset="2"/>
              <a:buChar char="Ø"/>
            </a:pPr>
            <a:r>
              <a:rPr lang="en-US" dirty="0">
                <a:solidFill>
                  <a:srgbClr val="002060"/>
                </a:solidFill>
              </a:rPr>
              <a:t>QC Reports</a:t>
            </a:r>
          </a:p>
          <a:p>
            <a:pPr marL="0" indent="0">
              <a:buNone/>
            </a:pPr>
            <a:r>
              <a:rPr lang="en-US" sz="2000" dirty="0">
                <a:solidFill>
                  <a:srgbClr val="0070C0"/>
                </a:solidFill>
              </a:rPr>
              <a:t>               </a:t>
            </a:r>
            <a:r>
              <a:rPr lang="en-US" sz="2000" dirty="0">
                <a:solidFill>
                  <a:schemeClr val="tx1"/>
                </a:solidFill>
              </a:rPr>
              <a:t>Whatever files above QC Score 90 means gets displayed in this menu.</a:t>
            </a:r>
            <a:endParaRPr lang="en-IN" sz="2000" dirty="0">
              <a:solidFill>
                <a:schemeClr val="tx1"/>
              </a:solidFill>
            </a:endParaRPr>
          </a:p>
        </p:txBody>
      </p:sp>
      <p:pic>
        <p:nvPicPr>
          <p:cNvPr id="4" name="Picture 3">
            <a:extLst>
              <a:ext uri="{FF2B5EF4-FFF2-40B4-BE49-F238E27FC236}">
                <a16:creationId xmlns:a16="http://schemas.microsoft.com/office/drawing/2014/main" id="{C6129E97-B76F-4CA9-B55C-45F0C5BCC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372" y="2494624"/>
            <a:ext cx="5610690" cy="3156013"/>
          </a:xfrm>
          <a:prstGeom prst="rect">
            <a:avLst/>
          </a:prstGeom>
        </p:spPr>
      </p:pic>
    </p:spTree>
    <p:extLst>
      <p:ext uri="{BB962C8B-B14F-4D97-AF65-F5344CB8AC3E}">
        <p14:creationId xmlns:p14="http://schemas.microsoft.com/office/powerpoint/2010/main" val="179302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5F5D-C1FA-497F-B936-DF5522FA7753}"/>
              </a:ext>
            </a:extLst>
          </p:cNvPr>
          <p:cNvSpPr>
            <a:spLocks noGrp="1"/>
          </p:cNvSpPr>
          <p:nvPr>
            <p:ph type="title"/>
          </p:nvPr>
        </p:nvSpPr>
        <p:spPr>
          <a:xfrm>
            <a:off x="1295402" y="711199"/>
            <a:ext cx="9002696" cy="496164"/>
          </a:xfrm>
        </p:spPr>
        <p:txBody>
          <a:bodyPr>
            <a:normAutofit fontScale="90000"/>
          </a:bodyPr>
          <a:lstStyle/>
          <a:p>
            <a:r>
              <a:rPr lang="en-US" dirty="0">
                <a:solidFill>
                  <a:srgbClr val="002060"/>
                </a:solidFill>
              </a:rPr>
              <a:t>                  </a:t>
            </a:r>
            <a:endParaRPr lang="en-IN" dirty="0">
              <a:solidFill>
                <a:srgbClr val="002060"/>
              </a:solidFill>
            </a:endParaRPr>
          </a:p>
        </p:txBody>
      </p:sp>
      <p:sp>
        <p:nvSpPr>
          <p:cNvPr id="3" name="Content Placeholder 2">
            <a:extLst>
              <a:ext uri="{FF2B5EF4-FFF2-40B4-BE49-F238E27FC236}">
                <a16:creationId xmlns:a16="http://schemas.microsoft.com/office/drawing/2014/main" id="{14B59141-ADF0-4DE8-BCBF-1A9A6FDDB3FC}"/>
              </a:ext>
            </a:extLst>
          </p:cNvPr>
          <p:cNvSpPr>
            <a:spLocks noGrp="1"/>
          </p:cNvSpPr>
          <p:nvPr>
            <p:ph idx="1"/>
          </p:nvPr>
        </p:nvSpPr>
        <p:spPr>
          <a:xfrm>
            <a:off x="1295401" y="2503503"/>
            <a:ext cx="9601196" cy="3372364"/>
          </a:xfrm>
        </p:spPr>
        <p:txBody>
          <a:bodyPr/>
          <a:lstStyle/>
          <a:p>
            <a:pPr>
              <a:buFont typeface="Arial" panose="020B0604020202020204" pitchFamily="34" charset="0"/>
              <a:buChar char="•"/>
            </a:pPr>
            <a:r>
              <a:rPr lang="en-US" sz="1800" dirty="0">
                <a:solidFill>
                  <a:schemeClr val="tx1"/>
                </a:solidFill>
              </a:rPr>
              <a:t> The userlists are displayed under this menu.</a:t>
            </a:r>
          </a:p>
          <a:p>
            <a:pPr>
              <a:buFont typeface="Arial" panose="020B0604020202020204" pitchFamily="34" charset="0"/>
              <a:buChar char="•"/>
            </a:pPr>
            <a:r>
              <a:rPr lang="en-US" sz="1800" dirty="0">
                <a:solidFill>
                  <a:schemeClr val="tx1"/>
                </a:solidFill>
              </a:rPr>
              <a:t> Cards are dynamically shown based on their roles.</a:t>
            </a:r>
          </a:p>
        </p:txBody>
      </p:sp>
      <p:pic>
        <p:nvPicPr>
          <p:cNvPr id="5" name="Picture 4">
            <a:extLst>
              <a:ext uri="{FF2B5EF4-FFF2-40B4-BE49-F238E27FC236}">
                <a16:creationId xmlns:a16="http://schemas.microsoft.com/office/drawing/2014/main" id="{4558D715-549F-4C09-B6A4-1E4C79D2D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073" y="3488924"/>
            <a:ext cx="4261577" cy="2192785"/>
          </a:xfrm>
          <a:prstGeom prst="rect">
            <a:avLst/>
          </a:prstGeom>
        </p:spPr>
      </p:pic>
      <p:sp>
        <p:nvSpPr>
          <p:cNvPr id="4" name="Rectangle 3">
            <a:extLst>
              <a:ext uri="{FF2B5EF4-FFF2-40B4-BE49-F238E27FC236}">
                <a16:creationId xmlns:a16="http://schemas.microsoft.com/office/drawing/2014/main" id="{7852030D-1509-42EA-9A60-2257EB3711D1}"/>
              </a:ext>
            </a:extLst>
          </p:cNvPr>
          <p:cNvSpPr/>
          <p:nvPr/>
        </p:nvSpPr>
        <p:spPr>
          <a:xfrm>
            <a:off x="1669002" y="1651247"/>
            <a:ext cx="4863976" cy="646331"/>
          </a:xfrm>
          <a:prstGeom prst="rect">
            <a:avLst/>
          </a:prstGeom>
        </p:spPr>
        <p:txBody>
          <a:bodyPr wrap="square">
            <a:spAutoFit/>
          </a:bodyPr>
          <a:lstStyle/>
          <a:p>
            <a:pPr>
              <a:buFont typeface="Wingdings" panose="05000000000000000000" pitchFamily="2" charset="2"/>
              <a:buChar char="Ø"/>
            </a:pPr>
            <a:r>
              <a:rPr lang="en-US" dirty="0">
                <a:solidFill>
                  <a:srgbClr val="002060"/>
                </a:solidFill>
              </a:rPr>
              <a:t>Users</a:t>
            </a:r>
            <a:r>
              <a:rPr lang="en-US" dirty="0"/>
              <a:t>  </a:t>
            </a:r>
            <a:r>
              <a:rPr lang="en-US" dirty="0">
                <a:solidFill>
                  <a:srgbClr val="002060"/>
                </a:solidFill>
              </a:rPr>
              <a:t>    </a:t>
            </a:r>
          </a:p>
          <a:p>
            <a:pPr>
              <a:buFont typeface="Wingdings" panose="05000000000000000000" pitchFamily="2" charset="2"/>
              <a:buChar char="Ø"/>
            </a:pPr>
            <a:endParaRPr lang="en-US" dirty="0">
              <a:solidFill>
                <a:srgbClr val="002060"/>
              </a:solidFill>
            </a:endParaRPr>
          </a:p>
        </p:txBody>
      </p:sp>
    </p:spTree>
    <p:extLst>
      <p:ext uri="{BB962C8B-B14F-4D97-AF65-F5344CB8AC3E}">
        <p14:creationId xmlns:p14="http://schemas.microsoft.com/office/powerpoint/2010/main" val="109644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109E-A9D3-4E42-97C7-4F8C24F5B6EF}"/>
              </a:ext>
            </a:extLst>
          </p:cNvPr>
          <p:cNvSpPr>
            <a:spLocks noGrp="1"/>
          </p:cNvSpPr>
          <p:nvPr>
            <p:ph type="title"/>
          </p:nvPr>
        </p:nvSpPr>
        <p:spPr/>
        <p:txBody>
          <a:bodyPr/>
          <a:lstStyle/>
          <a:p>
            <a:r>
              <a:rPr lang="en-US" dirty="0"/>
              <a:t>TeamLeader</a:t>
            </a:r>
            <a:endParaRPr lang="en-IN" dirty="0"/>
          </a:p>
        </p:txBody>
      </p:sp>
      <p:sp>
        <p:nvSpPr>
          <p:cNvPr id="3" name="Content Placeholder 2">
            <a:extLst>
              <a:ext uri="{FF2B5EF4-FFF2-40B4-BE49-F238E27FC236}">
                <a16:creationId xmlns:a16="http://schemas.microsoft.com/office/drawing/2014/main" id="{92C33F98-4A3A-4253-B7A5-D295B39CAC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hlinkClick r:id="rId2" action="ppaction://hlinksldjump">
                  <a:extLst>
                    <a:ext uri="{A12FA001-AC4F-418D-AE19-62706E023703}">
                      <ahyp:hlinkClr xmlns:ahyp="http://schemas.microsoft.com/office/drawing/2018/hyperlinkcolor" val="tx"/>
                    </a:ext>
                  </a:extLst>
                </a:hlinkClick>
              </a:rPr>
              <a:t>Dashboards</a:t>
            </a:r>
            <a:endParaRPr lang="en-US" dirty="0">
              <a:solidFill>
                <a:schemeClr val="tx1"/>
              </a:solidFill>
            </a:endParaRPr>
          </a:p>
          <a:p>
            <a:pPr>
              <a:buFont typeface="Wingdings" panose="05000000000000000000" pitchFamily="2" charset="2"/>
              <a:buChar char="Ø"/>
            </a:pPr>
            <a:r>
              <a:rPr lang="en-US" dirty="0">
                <a:solidFill>
                  <a:schemeClr val="tx1"/>
                </a:solidFill>
                <a:hlinkClick r:id="rId3" action="ppaction://hlinksldjump">
                  <a:extLst>
                    <a:ext uri="{A12FA001-AC4F-418D-AE19-62706E023703}">
                      <ahyp:hlinkClr xmlns:ahyp="http://schemas.microsoft.com/office/drawing/2018/hyperlinkcolor" val="tx"/>
                    </a:ext>
                  </a:extLst>
                </a:hlinkClick>
              </a:rPr>
              <a:t>Assigned</a:t>
            </a:r>
            <a:r>
              <a:rPr lang="en-US" dirty="0">
                <a:hlinkClick r:id="rId3" action="ppaction://hlinksldjump"/>
              </a:rPr>
              <a:t> </a:t>
            </a:r>
            <a:r>
              <a:rPr lang="en-US" dirty="0">
                <a:solidFill>
                  <a:schemeClr val="tx1"/>
                </a:solidFill>
                <a:hlinkClick r:id="rId3" action="ppaction://hlinksldjump">
                  <a:extLst>
                    <a:ext uri="{A12FA001-AC4F-418D-AE19-62706E023703}">
                      <ahyp:hlinkClr xmlns:ahyp="http://schemas.microsoft.com/office/drawing/2018/hyperlinkcolor" val="tx"/>
                    </a:ext>
                  </a:extLst>
                </a:hlinkClick>
              </a:rPr>
              <a:t>To</a:t>
            </a:r>
            <a:r>
              <a:rPr lang="en-US" dirty="0">
                <a:hlinkClick r:id="rId3" action="ppaction://hlinksldjump"/>
              </a:rPr>
              <a:t> </a:t>
            </a:r>
            <a:r>
              <a:rPr lang="en-US" dirty="0">
                <a:solidFill>
                  <a:schemeClr val="tx1"/>
                </a:solidFill>
                <a:hlinkClick r:id="rId3" action="ppaction://hlinksldjump">
                  <a:extLst>
                    <a:ext uri="{A12FA001-AC4F-418D-AE19-62706E023703}">
                      <ahyp:hlinkClr xmlns:ahyp="http://schemas.microsoft.com/office/drawing/2018/hyperlinkcolor" val="tx"/>
                    </a:ext>
                  </a:extLst>
                </a:hlinkClick>
              </a:rPr>
              <a:t>Me</a:t>
            </a:r>
            <a:endParaRPr lang="en-US" dirty="0">
              <a:solidFill>
                <a:schemeClr val="tx1"/>
              </a:solidFill>
            </a:endParaRPr>
          </a:p>
          <a:p>
            <a:pPr>
              <a:buFont typeface="Wingdings" panose="05000000000000000000" pitchFamily="2" charset="2"/>
              <a:buChar char="Ø"/>
            </a:pPr>
            <a:r>
              <a:rPr lang="en-US" dirty="0">
                <a:solidFill>
                  <a:schemeClr val="tx1"/>
                </a:solidFill>
                <a:hlinkClick r:id="rId4" action="ppaction://hlinksldjump">
                  <a:extLst>
                    <a:ext uri="{A12FA001-AC4F-418D-AE19-62706E023703}">
                      <ahyp:hlinkClr xmlns:ahyp="http://schemas.microsoft.com/office/drawing/2018/hyperlinkcolor" val="tx"/>
                    </a:ext>
                  </a:extLst>
                </a:hlinkClick>
              </a:rPr>
              <a:t>Assign</a:t>
            </a:r>
            <a:r>
              <a:rPr lang="en-US" dirty="0">
                <a:hlinkClick r:id="rId4" action="ppaction://hlinksldjump"/>
              </a:rPr>
              <a:t> </a:t>
            </a:r>
            <a:r>
              <a:rPr lang="en-US" dirty="0">
                <a:hlinkClick r:id="rId4" action="ppaction://hlinksldjump">
                  <a:extLst>
                    <a:ext uri="{A12FA001-AC4F-418D-AE19-62706E023703}">
                      <ahyp:hlinkClr xmlns:ahyp="http://schemas.microsoft.com/office/drawing/2018/hyperlinkcolor" val="tx"/>
                    </a:ext>
                  </a:extLst>
                </a:hlinkClick>
              </a:rPr>
              <a:t>Projects</a:t>
            </a:r>
            <a:endParaRPr lang="en-US" dirty="0"/>
          </a:p>
          <a:p>
            <a:pPr>
              <a:buFont typeface="Wingdings" panose="05000000000000000000" pitchFamily="2" charset="2"/>
              <a:buChar char="Ø"/>
            </a:pPr>
            <a:r>
              <a:rPr lang="en-US" dirty="0">
                <a:hlinkClick r:id="rId5" action="ppaction://hlinksldjump">
                  <a:extLst>
                    <a:ext uri="{A12FA001-AC4F-418D-AE19-62706E023703}">
                      <ahyp:hlinkClr xmlns:ahyp="http://schemas.microsoft.com/office/drawing/2018/hyperlinkcolor" val="tx"/>
                    </a:ext>
                  </a:extLst>
                </a:hlinkClick>
              </a:rPr>
              <a:t>File</a:t>
            </a:r>
            <a:r>
              <a:rPr lang="en-US" dirty="0">
                <a:hlinkClick r:id="rId5" action="ppaction://hlinksldjump"/>
              </a:rPr>
              <a:t> </a:t>
            </a:r>
            <a:r>
              <a:rPr lang="en-US" dirty="0">
                <a:solidFill>
                  <a:schemeClr val="tx1"/>
                </a:solidFill>
                <a:hlinkClick r:id="rId5" action="ppaction://hlinksldjump">
                  <a:extLst>
                    <a:ext uri="{A12FA001-AC4F-418D-AE19-62706E023703}">
                      <ahyp:hlinkClr xmlns:ahyp="http://schemas.microsoft.com/office/drawing/2018/hyperlinkcolor" val="tx"/>
                    </a:ext>
                  </a:extLst>
                </a:hlinkClick>
              </a:rPr>
              <a:t>Reception</a:t>
            </a:r>
            <a:endParaRPr lang="en-US" dirty="0">
              <a:solidFill>
                <a:schemeClr val="tx1"/>
              </a:solidFill>
            </a:endParaRPr>
          </a:p>
          <a:p>
            <a:pPr>
              <a:buFont typeface="Wingdings" panose="05000000000000000000" pitchFamily="2" charset="2"/>
              <a:buChar char="Ø"/>
            </a:pPr>
            <a:r>
              <a:rPr lang="en-US" dirty="0">
                <a:hlinkClick r:id="rId6" action="ppaction://hlinksldjump">
                  <a:extLst>
                    <a:ext uri="{A12FA001-AC4F-418D-AE19-62706E023703}">
                      <ahyp:hlinkClr xmlns:ahyp="http://schemas.microsoft.com/office/drawing/2018/hyperlinkcolor" val="tx"/>
                    </a:ext>
                  </a:extLst>
                </a:hlinkClick>
              </a:rPr>
              <a:t>File</a:t>
            </a:r>
            <a:r>
              <a:rPr lang="en-US" dirty="0">
                <a:hlinkClick r:id="rId6" action="ppaction://hlinksldjump"/>
              </a:rPr>
              <a:t> </a:t>
            </a:r>
            <a:r>
              <a:rPr lang="en-US" dirty="0">
                <a:solidFill>
                  <a:schemeClr val="tx1"/>
                </a:solidFill>
                <a:hlinkClick r:id="rId6" action="ppaction://hlinksldjump">
                  <a:extLst>
                    <a:ext uri="{A12FA001-AC4F-418D-AE19-62706E023703}">
                      <ahyp:hlinkClr xmlns:ahyp="http://schemas.microsoft.com/office/drawing/2018/hyperlinkcolor" val="tx"/>
                    </a:ext>
                  </a:extLst>
                </a:hlinkClick>
              </a:rPr>
              <a:t>Submission</a:t>
            </a:r>
            <a:endParaRPr lang="en-US" dirty="0">
              <a:solidFill>
                <a:schemeClr val="tx1"/>
              </a:solidFill>
            </a:endParaRPr>
          </a:p>
          <a:p>
            <a:pPr>
              <a:buFont typeface="Wingdings" panose="05000000000000000000" pitchFamily="2" charset="2"/>
              <a:buChar char="Ø"/>
            </a:pPr>
            <a:r>
              <a:rPr lang="en-US" dirty="0">
                <a:solidFill>
                  <a:schemeClr val="tx1"/>
                </a:solidFill>
                <a:hlinkClick r:id="rId7" action="ppaction://hlinksldjump">
                  <a:extLst>
                    <a:ext uri="{A12FA001-AC4F-418D-AE19-62706E023703}">
                      <ahyp:hlinkClr xmlns:ahyp="http://schemas.microsoft.com/office/drawing/2018/hyperlinkcolor" val="tx"/>
                    </a:ext>
                  </a:extLst>
                </a:hlinkClick>
              </a:rPr>
              <a:t>Report Reception</a:t>
            </a:r>
            <a:endParaRPr lang="en-US" dirty="0">
              <a:solidFill>
                <a:schemeClr val="tx1"/>
              </a:solidFill>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051406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1509205"/>
            <a:ext cx="9601196" cy="4366663"/>
          </a:xfrm>
        </p:spPr>
        <p:txBody>
          <a:bodyPr/>
          <a:lstStyle/>
          <a:p>
            <a:pPr>
              <a:buFont typeface="Wingdings" panose="05000000000000000000" pitchFamily="2" charset="2"/>
              <a:buChar char="Ø"/>
            </a:pPr>
            <a:r>
              <a:rPr lang="en-US" dirty="0">
                <a:solidFill>
                  <a:srgbClr val="002060"/>
                </a:solidFill>
              </a:rPr>
              <a:t>Dashboards</a:t>
            </a:r>
          </a:p>
          <a:p>
            <a:pPr marL="0" indent="0">
              <a:buNone/>
            </a:pPr>
            <a:r>
              <a:rPr lang="en-US" sz="1800" b="1" dirty="0">
                <a:solidFill>
                  <a:schemeClr val="tx1"/>
                </a:solidFill>
              </a:rPr>
              <a:t> </a:t>
            </a:r>
            <a:r>
              <a:rPr lang="en-US" sz="1800" dirty="0">
                <a:solidFill>
                  <a:schemeClr val="tx1"/>
                </a:solidFill>
              </a:rPr>
              <a:t>After assigning the files to the modellers, that gets displayed in this menu</a:t>
            </a:r>
            <a:endParaRPr lang="en-IN" dirty="0">
              <a:solidFill>
                <a:srgbClr val="0070C0"/>
              </a:solidFill>
            </a:endParaRPr>
          </a:p>
        </p:txBody>
      </p:sp>
      <p:sp>
        <p:nvSpPr>
          <p:cNvPr id="6" name="Rectangle 5">
            <a:extLst>
              <a:ext uri="{FF2B5EF4-FFF2-40B4-BE49-F238E27FC236}">
                <a16:creationId xmlns:a16="http://schemas.microsoft.com/office/drawing/2014/main" id="{099F936A-B45A-4DA1-BC1E-D4EF5188D2D8}"/>
              </a:ext>
            </a:extLst>
          </p:cNvPr>
          <p:cNvSpPr/>
          <p:nvPr/>
        </p:nvSpPr>
        <p:spPr>
          <a:xfrm>
            <a:off x="1500325" y="1509205"/>
            <a:ext cx="7989903" cy="369332"/>
          </a:xfrm>
          <a:prstGeom prst="rect">
            <a:avLst/>
          </a:prstGeom>
        </p:spPr>
        <p:txBody>
          <a:bodyPr wrap="square">
            <a:spAutoFit/>
          </a:bodyPr>
          <a:lstStyle/>
          <a:p>
            <a:endParaRPr lang="en-IN" dirty="0">
              <a:solidFill>
                <a:srgbClr val="0070C0"/>
              </a:solidFill>
            </a:endParaRPr>
          </a:p>
        </p:txBody>
      </p:sp>
      <p:pic>
        <p:nvPicPr>
          <p:cNvPr id="10" name="Picture 9">
            <a:extLst>
              <a:ext uri="{FF2B5EF4-FFF2-40B4-BE49-F238E27FC236}">
                <a16:creationId xmlns:a16="http://schemas.microsoft.com/office/drawing/2014/main" id="{AFC7B54B-B1B3-4E49-9F0F-C4E2849A1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197" y="3013754"/>
            <a:ext cx="3494595" cy="1965710"/>
          </a:xfrm>
          <a:prstGeom prst="rect">
            <a:avLst/>
          </a:prstGeom>
        </p:spPr>
      </p:pic>
    </p:spTree>
    <p:extLst>
      <p:ext uri="{BB962C8B-B14F-4D97-AF65-F5344CB8AC3E}">
        <p14:creationId xmlns:p14="http://schemas.microsoft.com/office/powerpoint/2010/main" val="309657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1207363"/>
            <a:ext cx="9601196" cy="4668505"/>
          </a:xfrm>
        </p:spPr>
        <p:txBody>
          <a:bodyPr/>
          <a:lstStyle/>
          <a:p>
            <a:pPr>
              <a:buFont typeface="Wingdings" panose="05000000000000000000" pitchFamily="2" charset="2"/>
              <a:buChar char="Ø"/>
            </a:pPr>
            <a:r>
              <a:rPr lang="en-US" dirty="0">
                <a:solidFill>
                  <a:srgbClr val="002060"/>
                </a:solidFill>
              </a:rPr>
              <a:t>Assigned To Me</a:t>
            </a:r>
          </a:p>
          <a:p>
            <a:pPr marL="0" indent="0">
              <a:buNone/>
            </a:pPr>
            <a:r>
              <a:rPr lang="en-US" sz="2000" dirty="0">
                <a:solidFill>
                  <a:srgbClr val="0070C0"/>
                </a:solidFill>
              </a:rPr>
              <a:t>       </a:t>
            </a:r>
            <a:r>
              <a:rPr lang="en-US" sz="2000" dirty="0">
                <a:solidFill>
                  <a:schemeClr val="tx1"/>
                </a:solidFill>
              </a:rPr>
              <a:t>The team leader received the projects that are assigned by the manager are displayed under this menu.</a:t>
            </a:r>
            <a:endParaRPr lang="en-IN" sz="2000" dirty="0">
              <a:solidFill>
                <a:schemeClr val="tx1"/>
              </a:solidFill>
            </a:endParaRPr>
          </a:p>
        </p:txBody>
      </p:sp>
      <p:pic>
        <p:nvPicPr>
          <p:cNvPr id="5" name="Picture 4">
            <a:extLst>
              <a:ext uri="{FF2B5EF4-FFF2-40B4-BE49-F238E27FC236}">
                <a16:creationId xmlns:a16="http://schemas.microsoft.com/office/drawing/2014/main" id="{7F7E8AD8-E462-4837-88CC-BFB00F29C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490" y="2823099"/>
            <a:ext cx="4832411" cy="2587841"/>
          </a:xfrm>
          <a:prstGeom prst="rect">
            <a:avLst/>
          </a:prstGeom>
        </p:spPr>
      </p:pic>
    </p:spTree>
    <p:extLst>
      <p:ext uri="{BB962C8B-B14F-4D97-AF65-F5344CB8AC3E}">
        <p14:creationId xmlns:p14="http://schemas.microsoft.com/office/powerpoint/2010/main" val="138299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878889"/>
            <a:ext cx="9601196" cy="4996979"/>
          </a:xfrm>
        </p:spPr>
        <p:txBody>
          <a:bodyPr/>
          <a:lstStyle/>
          <a:p>
            <a:pPr>
              <a:buFont typeface="Wingdings" panose="05000000000000000000" pitchFamily="2" charset="2"/>
              <a:buChar char="Ø"/>
            </a:pPr>
            <a:r>
              <a:rPr lang="en-US" dirty="0">
                <a:solidFill>
                  <a:srgbClr val="002060"/>
                </a:solidFill>
              </a:rPr>
              <a:t>Assign Projects</a:t>
            </a:r>
          </a:p>
          <a:p>
            <a:pPr marL="0" indent="0">
              <a:buNone/>
            </a:pPr>
            <a:r>
              <a:rPr lang="en-US" sz="2000" dirty="0">
                <a:solidFill>
                  <a:srgbClr val="0070C0"/>
                </a:solidFill>
              </a:rPr>
              <a:t>             </a:t>
            </a:r>
            <a:r>
              <a:rPr lang="en-US" sz="2000" dirty="0">
                <a:solidFill>
                  <a:schemeClr val="tx1"/>
                </a:solidFill>
              </a:rPr>
              <a:t>After receiving the projects from the manager, the team leader (TL) has to assign the files based on the projects to the modellers. This is the form  for assigning files to the modellers, which are then reflected in this table.</a:t>
            </a:r>
            <a:endParaRPr lang="en-IN" sz="2000" dirty="0">
              <a:solidFill>
                <a:schemeClr val="tx1"/>
              </a:solidFill>
            </a:endParaRPr>
          </a:p>
          <a:p>
            <a:pPr marL="0" indent="0">
              <a:buNone/>
            </a:pPr>
            <a:endParaRPr lang="en-IN" sz="2000" dirty="0">
              <a:solidFill>
                <a:srgbClr val="0070C0"/>
              </a:solidFill>
            </a:endParaRPr>
          </a:p>
        </p:txBody>
      </p:sp>
      <p:pic>
        <p:nvPicPr>
          <p:cNvPr id="4" name="Picture 3">
            <a:extLst>
              <a:ext uri="{FF2B5EF4-FFF2-40B4-BE49-F238E27FC236}">
                <a16:creationId xmlns:a16="http://schemas.microsoft.com/office/drawing/2014/main" id="{4F1DA2D1-7174-4E3D-9A1A-3EEF2BD2F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882" y="2769887"/>
            <a:ext cx="4966314" cy="2991721"/>
          </a:xfrm>
          <a:prstGeom prst="rect">
            <a:avLst/>
          </a:prstGeom>
        </p:spPr>
      </p:pic>
    </p:spTree>
    <p:extLst>
      <p:ext uri="{BB962C8B-B14F-4D97-AF65-F5344CB8AC3E}">
        <p14:creationId xmlns:p14="http://schemas.microsoft.com/office/powerpoint/2010/main" val="1550394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878889"/>
            <a:ext cx="9601196" cy="4996979"/>
          </a:xfrm>
        </p:spPr>
        <p:txBody>
          <a:bodyPr/>
          <a:lstStyle/>
          <a:p>
            <a:pPr>
              <a:buFont typeface="Wingdings" panose="05000000000000000000" pitchFamily="2" charset="2"/>
              <a:buChar char="Ø"/>
            </a:pPr>
            <a:r>
              <a:rPr lang="en-US" dirty="0">
                <a:solidFill>
                  <a:srgbClr val="002060"/>
                </a:solidFill>
              </a:rPr>
              <a:t> File Reception</a:t>
            </a:r>
          </a:p>
          <a:p>
            <a:pPr marL="0" indent="0">
              <a:buNone/>
            </a:pPr>
            <a:r>
              <a:rPr lang="en-US" sz="2000" dirty="0">
                <a:solidFill>
                  <a:srgbClr val="0070C0"/>
                </a:solidFill>
              </a:rPr>
              <a:t>             </a:t>
            </a:r>
            <a:r>
              <a:rPr lang="en-US" sz="2000" dirty="0">
                <a:solidFill>
                  <a:schemeClr val="tx1"/>
                </a:solidFill>
              </a:rPr>
              <a:t>In this menu, the teamleader receives the submitted files from the modellers along with the checklist.</a:t>
            </a:r>
            <a:endParaRPr lang="en-IN" sz="2000" dirty="0">
              <a:solidFill>
                <a:schemeClr val="tx1"/>
              </a:solidFill>
            </a:endParaRPr>
          </a:p>
        </p:txBody>
      </p:sp>
      <p:pic>
        <p:nvPicPr>
          <p:cNvPr id="5" name="Picture 4">
            <a:extLst>
              <a:ext uri="{FF2B5EF4-FFF2-40B4-BE49-F238E27FC236}">
                <a16:creationId xmlns:a16="http://schemas.microsoft.com/office/drawing/2014/main" id="{7972202C-CE0F-447C-B888-384D752E4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959" y="3139881"/>
            <a:ext cx="4358936" cy="2451901"/>
          </a:xfrm>
          <a:prstGeom prst="rect">
            <a:avLst/>
          </a:prstGeom>
        </p:spPr>
      </p:pic>
    </p:spTree>
    <p:extLst>
      <p:ext uri="{BB962C8B-B14F-4D97-AF65-F5344CB8AC3E}">
        <p14:creationId xmlns:p14="http://schemas.microsoft.com/office/powerpoint/2010/main" val="334480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878889"/>
            <a:ext cx="9601196" cy="4996979"/>
          </a:xfrm>
        </p:spPr>
        <p:txBody>
          <a:bodyPr/>
          <a:lstStyle/>
          <a:p>
            <a:pPr>
              <a:buFont typeface="Wingdings" panose="05000000000000000000" pitchFamily="2" charset="2"/>
              <a:buChar char="Ø"/>
            </a:pPr>
            <a:r>
              <a:rPr lang="en-US" dirty="0"/>
              <a:t> </a:t>
            </a:r>
            <a:r>
              <a:rPr lang="en-US" dirty="0">
                <a:solidFill>
                  <a:srgbClr val="002060"/>
                </a:solidFill>
              </a:rPr>
              <a:t>File Submission</a:t>
            </a:r>
          </a:p>
          <a:p>
            <a:pPr marL="0" indent="0">
              <a:buNone/>
            </a:pPr>
            <a:r>
              <a:rPr lang="en-US" sz="2000" dirty="0">
                <a:solidFill>
                  <a:schemeClr val="tx1"/>
                </a:solidFill>
              </a:rPr>
              <a:t>             In this menu, the teamleader assigns the submitted files to the “QC” along with the checklist.</a:t>
            </a:r>
            <a:endParaRPr lang="en-IN" sz="2000" dirty="0">
              <a:solidFill>
                <a:schemeClr val="tx1"/>
              </a:solidFill>
            </a:endParaRPr>
          </a:p>
        </p:txBody>
      </p:sp>
      <p:pic>
        <p:nvPicPr>
          <p:cNvPr id="4" name="Picture 3">
            <a:extLst>
              <a:ext uri="{FF2B5EF4-FFF2-40B4-BE49-F238E27FC236}">
                <a16:creationId xmlns:a16="http://schemas.microsoft.com/office/drawing/2014/main" id="{0BF3B93F-DCCF-450F-8A47-72134215F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918" y="2583401"/>
            <a:ext cx="5539666" cy="3116062"/>
          </a:xfrm>
          <a:prstGeom prst="rect">
            <a:avLst/>
          </a:prstGeom>
        </p:spPr>
      </p:pic>
    </p:spTree>
    <p:extLst>
      <p:ext uri="{BB962C8B-B14F-4D97-AF65-F5344CB8AC3E}">
        <p14:creationId xmlns:p14="http://schemas.microsoft.com/office/powerpoint/2010/main" val="402613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6BD6-08CE-430F-91C8-5F7E608E7699}"/>
              </a:ext>
            </a:extLst>
          </p:cNvPr>
          <p:cNvSpPr>
            <a:spLocks noGrp="1"/>
          </p:cNvSpPr>
          <p:nvPr>
            <p:ph type="title"/>
          </p:nvPr>
        </p:nvSpPr>
        <p:spPr>
          <a:xfrm>
            <a:off x="1295402" y="982132"/>
            <a:ext cx="9601196" cy="45719"/>
          </a:xfrm>
        </p:spPr>
        <p:txBody>
          <a:bodyPr>
            <a:normAutofit fontScale="90000"/>
          </a:bodyPr>
          <a:lstStyle/>
          <a:p>
            <a:r>
              <a:rPr lang="en-US" dirty="0">
                <a:highlight>
                  <a:srgbClr val="C0C0C0"/>
                </a:highlight>
              </a:rPr>
              <a:t>QTRACK</a:t>
            </a:r>
            <a:endParaRPr lang="en-IN" dirty="0">
              <a:highlight>
                <a:srgbClr val="C0C0C0"/>
              </a:highlight>
            </a:endParaRPr>
          </a:p>
        </p:txBody>
      </p:sp>
      <p:sp>
        <p:nvSpPr>
          <p:cNvPr id="3" name="Content Placeholder 2">
            <a:extLst>
              <a:ext uri="{FF2B5EF4-FFF2-40B4-BE49-F238E27FC236}">
                <a16:creationId xmlns:a16="http://schemas.microsoft.com/office/drawing/2014/main" id="{3CC140A3-09F5-4D02-BEF2-96A8EBC6696A}"/>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hlinkClick r:id="rId2" action="ppaction://hlinksldjump">
                  <a:extLst>
                    <a:ext uri="{A12FA001-AC4F-418D-AE19-62706E023703}">
                      <ahyp:hlinkClr xmlns:ahyp="http://schemas.microsoft.com/office/drawing/2018/hyperlinkcolor" val="tx"/>
                    </a:ext>
                  </a:extLst>
                </a:hlinkClick>
              </a:rPr>
              <a:t>Admin</a:t>
            </a:r>
            <a:endParaRPr lang="en-US" dirty="0">
              <a:solidFill>
                <a:schemeClr val="tx1"/>
              </a:solidFill>
            </a:endParaRPr>
          </a:p>
          <a:p>
            <a:pPr>
              <a:buFont typeface="Wingdings" panose="05000000000000000000" pitchFamily="2" charset="2"/>
              <a:buChar char="Ø"/>
            </a:pPr>
            <a:r>
              <a:rPr lang="en-US" dirty="0">
                <a:solidFill>
                  <a:schemeClr val="tx1"/>
                </a:solidFill>
                <a:hlinkClick r:id="rId3" action="ppaction://hlinksldjump">
                  <a:extLst>
                    <a:ext uri="{A12FA001-AC4F-418D-AE19-62706E023703}">
                      <ahyp:hlinkClr xmlns:ahyp="http://schemas.microsoft.com/office/drawing/2018/hyperlinkcolor" val="tx"/>
                    </a:ext>
                  </a:extLst>
                </a:hlinkClick>
              </a:rPr>
              <a:t>Manager</a:t>
            </a:r>
            <a:endParaRPr lang="en-US" dirty="0">
              <a:solidFill>
                <a:schemeClr val="tx1"/>
              </a:solidFill>
            </a:endParaRPr>
          </a:p>
          <a:p>
            <a:pPr>
              <a:buFont typeface="Wingdings" panose="05000000000000000000" pitchFamily="2" charset="2"/>
              <a:buChar char="Ø"/>
            </a:pPr>
            <a:r>
              <a:rPr lang="en-US" dirty="0">
                <a:solidFill>
                  <a:schemeClr val="tx1"/>
                </a:solidFill>
                <a:hlinkClick r:id="rId4" action="ppaction://hlinksldjump">
                  <a:extLst>
                    <a:ext uri="{A12FA001-AC4F-418D-AE19-62706E023703}">
                      <ahyp:hlinkClr xmlns:ahyp="http://schemas.microsoft.com/office/drawing/2018/hyperlinkcolor" val="tx"/>
                    </a:ext>
                  </a:extLst>
                </a:hlinkClick>
              </a:rPr>
              <a:t>TeamLeader</a:t>
            </a:r>
            <a:endParaRPr lang="en-US" dirty="0">
              <a:solidFill>
                <a:schemeClr val="tx1"/>
              </a:solidFill>
            </a:endParaRPr>
          </a:p>
          <a:p>
            <a:pPr>
              <a:buFont typeface="Wingdings" panose="05000000000000000000" pitchFamily="2" charset="2"/>
              <a:buChar char="Ø"/>
            </a:pPr>
            <a:r>
              <a:rPr lang="en-US" dirty="0">
                <a:solidFill>
                  <a:schemeClr val="tx1"/>
                </a:solidFill>
                <a:hlinkClick r:id="rId5" action="ppaction://hlinksldjump">
                  <a:extLst>
                    <a:ext uri="{A12FA001-AC4F-418D-AE19-62706E023703}">
                      <ahyp:hlinkClr xmlns:ahyp="http://schemas.microsoft.com/office/drawing/2018/hyperlinkcolor" val="tx"/>
                    </a:ext>
                  </a:extLst>
                </a:hlinkClick>
              </a:rPr>
              <a:t>Modeller</a:t>
            </a:r>
            <a:endParaRPr lang="en-US" dirty="0">
              <a:solidFill>
                <a:schemeClr val="tx1"/>
              </a:solidFill>
            </a:endParaRPr>
          </a:p>
          <a:p>
            <a:pPr>
              <a:buFont typeface="Wingdings" panose="05000000000000000000" pitchFamily="2" charset="2"/>
              <a:buChar char="Ø"/>
            </a:pPr>
            <a:r>
              <a:rPr lang="en-US" dirty="0">
                <a:solidFill>
                  <a:schemeClr val="tx1"/>
                </a:solidFill>
                <a:hlinkClick r:id="rId6" action="ppaction://hlinksldjump">
                  <a:extLst>
                    <a:ext uri="{A12FA001-AC4F-418D-AE19-62706E023703}">
                      <ahyp:hlinkClr xmlns:ahyp="http://schemas.microsoft.com/office/drawing/2018/hyperlinkcolor" val="tx"/>
                    </a:ext>
                  </a:extLst>
                </a:hlinkClick>
              </a:rPr>
              <a:t>QC</a:t>
            </a:r>
            <a:endParaRPr lang="en-US" dirty="0">
              <a:solidFill>
                <a:schemeClr val="tx1"/>
              </a:solidFill>
            </a:endParaRPr>
          </a:p>
        </p:txBody>
      </p:sp>
      <p:sp>
        <p:nvSpPr>
          <p:cNvPr id="4" name="Rectangle 3">
            <a:extLst>
              <a:ext uri="{FF2B5EF4-FFF2-40B4-BE49-F238E27FC236}">
                <a16:creationId xmlns:a16="http://schemas.microsoft.com/office/drawing/2014/main" id="{C04423E3-714C-41C4-ACE7-89286FB90765}"/>
              </a:ext>
            </a:extLst>
          </p:cNvPr>
          <p:cNvSpPr/>
          <p:nvPr/>
        </p:nvSpPr>
        <p:spPr>
          <a:xfrm>
            <a:off x="2112885" y="1695635"/>
            <a:ext cx="7732451" cy="369332"/>
          </a:xfrm>
          <a:prstGeom prst="rect">
            <a:avLst/>
          </a:prstGeom>
        </p:spPr>
        <p:txBody>
          <a:bodyPr wrap="square">
            <a:spAutoFit/>
          </a:bodyPr>
          <a:lstStyle/>
          <a:p>
            <a:r>
              <a:rPr lang="en-US" b="1" dirty="0"/>
              <a:t>This QTrack software has five different views, each with different scenarios</a:t>
            </a:r>
            <a:endParaRPr lang="en-IN" b="1" dirty="0"/>
          </a:p>
        </p:txBody>
      </p:sp>
    </p:spTree>
    <p:extLst>
      <p:ext uri="{BB962C8B-B14F-4D97-AF65-F5344CB8AC3E}">
        <p14:creationId xmlns:p14="http://schemas.microsoft.com/office/powerpoint/2010/main" val="314831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878889"/>
            <a:ext cx="9601196" cy="4996979"/>
          </a:xfrm>
        </p:spPr>
        <p:txBody>
          <a:bodyPr/>
          <a:lstStyle/>
          <a:p>
            <a:pPr>
              <a:buFont typeface="Wingdings" panose="05000000000000000000" pitchFamily="2" charset="2"/>
              <a:buChar char="Ø"/>
            </a:pPr>
            <a:r>
              <a:rPr lang="en-US" dirty="0"/>
              <a:t> </a:t>
            </a:r>
            <a:r>
              <a:rPr lang="en-US" dirty="0">
                <a:solidFill>
                  <a:srgbClr val="002060"/>
                </a:solidFill>
              </a:rPr>
              <a:t>Report Reception</a:t>
            </a:r>
          </a:p>
          <a:p>
            <a:pPr>
              <a:buFont typeface="Arial" panose="020B0604020202020204" pitchFamily="34" charset="0"/>
              <a:buChar char="•"/>
            </a:pPr>
            <a:r>
              <a:rPr lang="en-US" sz="1800" dirty="0"/>
              <a:t> In this menu, The TL receives QC reports and scores from the QC person.</a:t>
            </a:r>
          </a:p>
          <a:p>
            <a:pPr>
              <a:buFont typeface="Arial" panose="020B0604020202020204" pitchFamily="34" charset="0"/>
              <a:buChar char="•"/>
            </a:pPr>
            <a:r>
              <a:rPr lang="en-US" sz="1800" dirty="0"/>
              <a:t>The TL sends the file directly to the manager if the score is above 90 or sending the files back to the modeller for rework.</a:t>
            </a:r>
          </a:p>
          <a:p>
            <a:pPr>
              <a:buFont typeface="Arial" panose="020B0604020202020204" pitchFamily="34" charset="0"/>
              <a:buChar char="•"/>
            </a:pPr>
            <a:endParaRPr lang="en-US" sz="1800" dirty="0"/>
          </a:p>
          <a:p>
            <a:pPr marL="0" indent="0">
              <a:buNone/>
            </a:pPr>
            <a:endParaRPr lang="en-US" dirty="0"/>
          </a:p>
        </p:txBody>
      </p:sp>
      <p:pic>
        <p:nvPicPr>
          <p:cNvPr id="5" name="Picture 4">
            <a:extLst>
              <a:ext uri="{FF2B5EF4-FFF2-40B4-BE49-F238E27FC236}">
                <a16:creationId xmlns:a16="http://schemas.microsoft.com/office/drawing/2014/main" id="{0E7E614C-9CE8-4810-A342-05D82CEF4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047" y="2691599"/>
            <a:ext cx="5844466" cy="3287512"/>
          </a:xfrm>
          <a:prstGeom prst="rect">
            <a:avLst/>
          </a:prstGeom>
        </p:spPr>
      </p:pic>
    </p:spTree>
    <p:extLst>
      <p:ext uri="{BB962C8B-B14F-4D97-AF65-F5344CB8AC3E}">
        <p14:creationId xmlns:p14="http://schemas.microsoft.com/office/powerpoint/2010/main" val="2483558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6A79-5BDF-4CEB-8EAE-E6E755B2568F}"/>
              </a:ext>
            </a:extLst>
          </p:cNvPr>
          <p:cNvSpPr>
            <a:spLocks noGrp="1"/>
          </p:cNvSpPr>
          <p:nvPr>
            <p:ph type="title"/>
          </p:nvPr>
        </p:nvSpPr>
        <p:spPr/>
        <p:txBody>
          <a:bodyPr/>
          <a:lstStyle/>
          <a:p>
            <a:r>
              <a:rPr lang="en-US" dirty="0"/>
              <a:t>Modeller</a:t>
            </a:r>
            <a:endParaRPr lang="en-IN" dirty="0"/>
          </a:p>
        </p:txBody>
      </p:sp>
      <p:sp>
        <p:nvSpPr>
          <p:cNvPr id="3" name="Content Placeholder 2">
            <a:extLst>
              <a:ext uri="{FF2B5EF4-FFF2-40B4-BE49-F238E27FC236}">
                <a16:creationId xmlns:a16="http://schemas.microsoft.com/office/drawing/2014/main" id="{61CA344F-4E3B-442F-8868-3DEFE448AD28}"/>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hlinkClick r:id="rId2" action="ppaction://hlinksldjump">
                  <a:extLst>
                    <a:ext uri="{A12FA001-AC4F-418D-AE19-62706E023703}">
                      <ahyp:hlinkClr xmlns:ahyp="http://schemas.microsoft.com/office/drawing/2018/hyperlinkcolor" val="tx"/>
                    </a:ext>
                  </a:extLst>
                </a:hlinkClick>
              </a:rPr>
              <a:t>Dashboards</a:t>
            </a:r>
            <a:endParaRPr lang="en-US" dirty="0">
              <a:solidFill>
                <a:schemeClr val="tx1"/>
              </a:solidFill>
            </a:endParaRPr>
          </a:p>
          <a:p>
            <a:pPr>
              <a:buFont typeface="Wingdings" panose="05000000000000000000" pitchFamily="2" charset="2"/>
              <a:buChar char="Ø"/>
            </a:pPr>
            <a:r>
              <a:rPr lang="en-US" dirty="0">
                <a:solidFill>
                  <a:schemeClr val="tx1"/>
                </a:solidFill>
                <a:hlinkClick r:id="rId3" action="ppaction://hlinksldjump">
                  <a:extLst>
                    <a:ext uri="{A12FA001-AC4F-418D-AE19-62706E023703}">
                      <ahyp:hlinkClr xmlns:ahyp="http://schemas.microsoft.com/office/drawing/2018/hyperlinkcolor" val="tx"/>
                    </a:ext>
                  </a:extLst>
                </a:hlinkClick>
              </a:rPr>
              <a:t>My Tasks</a:t>
            </a:r>
            <a:endParaRPr lang="en-IN" dirty="0">
              <a:solidFill>
                <a:schemeClr val="tx1"/>
              </a:solidFill>
            </a:endParaRPr>
          </a:p>
        </p:txBody>
      </p:sp>
    </p:spTree>
    <p:extLst>
      <p:ext uri="{BB962C8B-B14F-4D97-AF65-F5344CB8AC3E}">
        <p14:creationId xmlns:p14="http://schemas.microsoft.com/office/powerpoint/2010/main" val="332399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4639-B315-48CF-B639-A9E3B48AEED3}"/>
              </a:ext>
            </a:extLst>
          </p:cNvPr>
          <p:cNvSpPr txBox="1">
            <a:spLocks/>
          </p:cNvSpPr>
          <p:nvPr/>
        </p:nvSpPr>
        <p:spPr>
          <a:xfrm>
            <a:off x="594804" y="1066470"/>
            <a:ext cx="10257405" cy="381740"/>
          </a:xfrm>
          <a:prstGeom prst="rect">
            <a:avLst/>
          </a:prstGeom>
        </p:spPr>
        <p:txBody>
          <a:bodyPr>
            <a:normAutofit fontScale="4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ighlight>
                  <a:srgbClr val="C0C0C0"/>
                </a:highlight>
              </a:rPr>
              <a:t>Modeller </a:t>
            </a:r>
            <a:endParaRPr lang="en-IN" dirty="0">
              <a:highlight>
                <a:srgbClr val="C0C0C0"/>
              </a:highlight>
            </a:endParaRPr>
          </a:p>
        </p:txBody>
      </p:sp>
      <p:sp>
        <p:nvSpPr>
          <p:cNvPr id="4" name="Rectangle 3">
            <a:extLst>
              <a:ext uri="{FF2B5EF4-FFF2-40B4-BE49-F238E27FC236}">
                <a16:creationId xmlns:a16="http://schemas.microsoft.com/office/drawing/2014/main" id="{5A7CB92E-6634-4383-96E1-2AAB9A24836D}"/>
              </a:ext>
            </a:extLst>
          </p:cNvPr>
          <p:cNvSpPr/>
          <p:nvPr/>
        </p:nvSpPr>
        <p:spPr>
          <a:xfrm>
            <a:off x="2124721" y="1784413"/>
            <a:ext cx="7791635" cy="923330"/>
          </a:xfrm>
          <a:prstGeom prst="rect">
            <a:avLst/>
          </a:prstGeom>
        </p:spPr>
        <p:txBody>
          <a:bodyPr wrap="square">
            <a:spAutoFit/>
          </a:bodyPr>
          <a:lstStyle/>
          <a:p>
            <a:pPr>
              <a:buFont typeface="Wingdings" panose="05000000000000000000" pitchFamily="2" charset="2"/>
              <a:buChar char="Ø"/>
            </a:pPr>
            <a:r>
              <a:rPr lang="en-US" dirty="0">
                <a:solidFill>
                  <a:srgbClr val="002060"/>
                </a:solidFill>
              </a:rPr>
              <a:t>Dashboards</a:t>
            </a:r>
          </a:p>
          <a:p>
            <a:r>
              <a:rPr lang="en-US" dirty="0">
                <a:solidFill>
                  <a:srgbClr val="002060"/>
                </a:solidFill>
              </a:rPr>
              <a:t>          </a:t>
            </a:r>
            <a:r>
              <a:rPr lang="en-US" b="1" dirty="0"/>
              <a:t> </a:t>
            </a:r>
            <a:r>
              <a:rPr lang="en-US" dirty="0"/>
              <a:t>The project that are assigned to the modeler get displayed in this menu</a:t>
            </a:r>
          </a:p>
          <a:p>
            <a:r>
              <a:rPr lang="en-US" dirty="0">
                <a:solidFill>
                  <a:srgbClr val="0070C0"/>
                </a:solidFill>
              </a:rPr>
              <a:t>                 </a:t>
            </a:r>
            <a:endParaRPr lang="en-IN" dirty="0">
              <a:solidFill>
                <a:srgbClr val="0070C0"/>
              </a:solidFill>
            </a:endParaRPr>
          </a:p>
        </p:txBody>
      </p:sp>
      <p:pic>
        <p:nvPicPr>
          <p:cNvPr id="6" name="Picture 5">
            <a:extLst>
              <a:ext uri="{FF2B5EF4-FFF2-40B4-BE49-F238E27FC236}">
                <a16:creationId xmlns:a16="http://schemas.microsoft.com/office/drawing/2014/main" id="{B4EFE925-7190-43E3-9CCA-AE53BCEE9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751" y="3404546"/>
            <a:ext cx="4243527" cy="2386984"/>
          </a:xfrm>
          <a:prstGeom prst="rect">
            <a:avLst/>
          </a:prstGeom>
        </p:spPr>
      </p:pic>
    </p:spTree>
    <p:extLst>
      <p:ext uri="{BB962C8B-B14F-4D97-AF65-F5344CB8AC3E}">
        <p14:creationId xmlns:p14="http://schemas.microsoft.com/office/powerpoint/2010/main" val="3480873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6BEE4-D8E6-4F0B-8E64-3465A87299C5}"/>
              </a:ext>
            </a:extLst>
          </p:cNvPr>
          <p:cNvSpPr>
            <a:spLocks noGrp="1"/>
          </p:cNvSpPr>
          <p:nvPr>
            <p:ph idx="1"/>
          </p:nvPr>
        </p:nvSpPr>
        <p:spPr>
          <a:xfrm>
            <a:off x="1295401" y="2530136"/>
            <a:ext cx="4638090" cy="3345732"/>
          </a:xfrm>
        </p:spPr>
        <p:txBody>
          <a:bodyPr>
            <a:normAutofit/>
          </a:bodyPr>
          <a:lstStyle/>
          <a:p>
            <a:pPr>
              <a:buFont typeface="Wingdings" panose="05000000000000000000" pitchFamily="2" charset="2"/>
              <a:buChar char="Ø"/>
            </a:pPr>
            <a:r>
              <a:rPr lang="en-US" sz="1800" dirty="0">
                <a:solidFill>
                  <a:schemeClr val="tx1"/>
                </a:solidFill>
              </a:rPr>
              <a:t>Modellers receive project files from the team leader.</a:t>
            </a:r>
          </a:p>
          <a:p>
            <a:pPr>
              <a:buFont typeface="Wingdings" panose="05000000000000000000" pitchFamily="2" charset="2"/>
              <a:buChar char="Ø"/>
            </a:pPr>
            <a:r>
              <a:rPr lang="en-US" sz="1800" dirty="0">
                <a:solidFill>
                  <a:schemeClr val="tx1"/>
                </a:solidFill>
              </a:rPr>
              <a:t>Once the modeller completes the files, they upload a file alongwith the checklist. Those files alongwith the uploaded checklist are considered completed and submitted to the team leader.</a:t>
            </a:r>
          </a:p>
          <a:p>
            <a:pPr>
              <a:buFont typeface="Wingdings" panose="05000000000000000000" pitchFamily="2" charset="2"/>
              <a:buChar char="Ø"/>
            </a:pPr>
            <a:r>
              <a:rPr lang="en-US" sz="1800" dirty="0">
                <a:solidFill>
                  <a:schemeClr val="tx1"/>
                </a:solidFill>
              </a:rPr>
              <a:t>If the files are without a checklist, they are considered in progress and have not yet been submitted to the team leader.</a:t>
            </a:r>
          </a:p>
          <a:p>
            <a:pPr marL="0" indent="0">
              <a:buNone/>
            </a:pPr>
            <a:endParaRPr lang="en-IN" dirty="0">
              <a:solidFill>
                <a:srgbClr val="0070C0"/>
              </a:solidFill>
            </a:endParaRPr>
          </a:p>
        </p:txBody>
      </p:sp>
      <p:pic>
        <p:nvPicPr>
          <p:cNvPr id="7" name="Picture 6">
            <a:extLst>
              <a:ext uri="{FF2B5EF4-FFF2-40B4-BE49-F238E27FC236}">
                <a16:creationId xmlns:a16="http://schemas.microsoft.com/office/drawing/2014/main" id="{B4AC1F0B-ACD3-418D-ABA9-F594C96CD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769" y="2726555"/>
            <a:ext cx="4638090" cy="2608925"/>
          </a:xfrm>
          <a:prstGeom prst="rect">
            <a:avLst/>
          </a:prstGeom>
        </p:spPr>
      </p:pic>
      <p:sp>
        <p:nvSpPr>
          <p:cNvPr id="2" name="Rectangle 1">
            <a:extLst>
              <a:ext uri="{FF2B5EF4-FFF2-40B4-BE49-F238E27FC236}">
                <a16:creationId xmlns:a16="http://schemas.microsoft.com/office/drawing/2014/main" id="{B2635278-DF84-40C9-A875-9A48A5267C1B}"/>
              </a:ext>
            </a:extLst>
          </p:cNvPr>
          <p:cNvSpPr/>
          <p:nvPr/>
        </p:nvSpPr>
        <p:spPr>
          <a:xfrm>
            <a:off x="1295401" y="1522519"/>
            <a:ext cx="4457329" cy="369332"/>
          </a:xfrm>
          <a:prstGeom prst="rect">
            <a:avLst/>
          </a:prstGeom>
        </p:spPr>
        <p:txBody>
          <a:bodyPr wrap="square">
            <a:spAutoFit/>
          </a:bodyPr>
          <a:lstStyle/>
          <a:p>
            <a:pPr>
              <a:buFont typeface="Wingdings" panose="05000000000000000000" pitchFamily="2" charset="2"/>
              <a:buChar char="Ø"/>
            </a:pPr>
            <a:r>
              <a:rPr lang="en-US" dirty="0">
                <a:solidFill>
                  <a:srgbClr val="002060"/>
                </a:solidFill>
              </a:rPr>
              <a:t>My Tasks</a:t>
            </a:r>
          </a:p>
        </p:txBody>
      </p:sp>
    </p:spTree>
    <p:extLst>
      <p:ext uri="{BB962C8B-B14F-4D97-AF65-F5344CB8AC3E}">
        <p14:creationId xmlns:p14="http://schemas.microsoft.com/office/powerpoint/2010/main" val="2342527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A367-D6BA-473C-BD31-4B4316521602}"/>
              </a:ext>
            </a:extLst>
          </p:cNvPr>
          <p:cNvSpPr>
            <a:spLocks noGrp="1"/>
          </p:cNvSpPr>
          <p:nvPr>
            <p:ph type="title"/>
          </p:nvPr>
        </p:nvSpPr>
        <p:spPr/>
        <p:txBody>
          <a:bodyPr/>
          <a:lstStyle/>
          <a:p>
            <a:r>
              <a:rPr lang="en-US" dirty="0"/>
              <a:t>QC</a:t>
            </a:r>
            <a:endParaRPr lang="en-IN" dirty="0"/>
          </a:p>
        </p:txBody>
      </p:sp>
      <p:sp>
        <p:nvSpPr>
          <p:cNvPr id="3" name="Content Placeholder 2">
            <a:extLst>
              <a:ext uri="{FF2B5EF4-FFF2-40B4-BE49-F238E27FC236}">
                <a16:creationId xmlns:a16="http://schemas.microsoft.com/office/drawing/2014/main" id="{D4B25C76-DD7C-4700-9F73-543B4799C578}"/>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hlinkClick r:id="rId2" action="ppaction://hlinksldjump">
                  <a:extLst>
                    <a:ext uri="{A12FA001-AC4F-418D-AE19-62706E023703}">
                      <ahyp:hlinkClr xmlns:ahyp="http://schemas.microsoft.com/office/drawing/2018/hyperlinkcolor" val="tx"/>
                    </a:ext>
                  </a:extLst>
                </a:hlinkClick>
              </a:rPr>
              <a:t>Dashboards</a:t>
            </a:r>
            <a:endParaRPr lang="en-US" dirty="0">
              <a:solidFill>
                <a:schemeClr val="tx1"/>
              </a:solidFill>
            </a:endParaRPr>
          </a:p>
          <a:p>
            <a:pPr>
              <a:buFont typeface="Wingdings" panose="05000000000000000000" pitchFamily="2" charset="2"/>
              <a:buChar char="Ø"/>
            </a:pPr>
            <a:r>
              <a:rPr lang="en-US" dirty="0">
                <a:solidFill>
                  <a:schemeClr val="tx1"/>
                </a:solidFill>
                <a:hlinkClick r:id="rId3" action="ppaction://hlinksldjump">
                  <a:extLst>
                    <a:ext uri="{A12FA001-AC4F-418D-AE19-62706E023703}">
                      <ahyp:hlinkClr xmlns:ahyp="http://schemas.microsoft.com/office/drawing/2018/hyperlinkcolor" val="tx"/>
                    </a:ext>
                  </a:extLst>
                </a:hlinkClick>
              </a:rPr>
              <a:t>F</a:t>
            </a:r>
            <a:r>
              <a:rPr lang="en-IN" dirty="0">
                <a:solidFill>
                  <a:schemeClr val="tx1"/>
                </a:solidFill>
                <a:hlinkClick r:id="rId3" action="ppaction://hlinksldjump">
                  <a:extLst>
                    <a:ext uri="{A12FA001-AC4F-418D-AE19-62706E023703}">
                      <ahyp:hlinkClr xmlns:ahyp="http://schemas.microsoft.com/office/drawing/2018/hyperlinkcolor" val="tx"/>
                    </a:ext>
                  </a:extLst>
                </a:hlinkClick>
              </a:rPr>
              <a:t>ile Reception</a:t>
            </a:r>
            <a:endParaRPr lang="en-US" dirty="0">
              <a:solidFill>
                <a:schemeClr val="tx1"/>
              </a:solidFill>
            </a:endParaRPr>
          </a:p>
        </p:txBody>
      </p:sp>
    </p:spTree>
    <p:extLst>
      <p:ext uri="{BB962C8B-B14F-4D97-AF65-F5344CB8AC3E}">
        <p14:creationId xmlns:p14="http://schemas.microsoft.com/office/powerpoint/2010/main" val="88661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4639-B315-48CF-B639-A9E3B48AEED3}"/>
              </a:ext>
            </a:extLst>
          </p:cNvPr>
          <p:cNvSpPr txBox="1">
            <a:spLocks/>
          </p:cNvSpPr>
          <p:nvPr/>
        </p:nvSpPr>
        <p:spPr>
          <a:xfrm>
            <a:off x="594804" y="1066470"/>
            <a:ext cx="10257405" cy="381740"/>
          </a:xfrm>
          <a:prstGeom prst="rect">
            <a:avLst/>
          </a:prstGeom>
        </p:spPr>
        <p:txBody>
          <a:bodyPr>
            <a:normAutofit fontScale="4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ighlight>
                  <a:srgbClr val="C0C0C0"/>
                </a:highlight>
              </a:rPr>
              <a:t> </a:t>
            </a:r>
            <a:endParaRPr lang="en-IN" dirty="0">
              <a:highlight>
                <a:srgbClr val="C0C0C0"/>
              </a:highlight>
            </a:endParaRPr>
          </a:p>
        </p:txBody>
      </p:sp>
      <p:sp>
        <p:nvSpPr>
          <p:cNvPr id="4" name="Rectangle 3">
            <a:extLst>
              <a:ext uri="{FF2B5EF4-FFF2-40B4-BE49-F238E27FC236}">
                <a16:creationId xmlns:a16="http://schemas.microsoft.com/office/drawing/2014/main" id="{5A7CB92E-6634-4383-96E1-2AAB9A24836D}"/>
              </a:ext>
            </a:extLst>
          </p:cNvPr>
          <p:cNvSpPr/>
          <p:nvPr/>
        </p:nvSpPr>
        <p:spPr>
          <a:xfrm>
            <a:off x="2124721" y="1784413"/>
            <a:ext cx="7791635" cy="923330"/>
          </a:xfrm>
          <a:prstGeom prst="rect">
            <a:avLst/>
          </a:prstGeom>
        </p:spPr>
        <p:txBody>
          <a:bodyPr wrap="square">
            <a:spAutoFit/>
          </a:bodyPr>
          <a:lstStyle/>
          <a:p>
            <a:pPr>
              <a:buFont typeface="Wingdings" panose="05000000000000000000" pitchFamily="2" charset="2"/>
              <a:buChar char="Ø"/>
            </a:pPr>
            <a:r>
              <a:rPr lang="en-US" dirty="0">
                <a:solidFill>
                  <a:srgbClr val="002060"/>
                </a:solidFill>
              </a:rPr>
              <a:t>Dashboards</a:t>
            </a:r>
          </a:p>
          <a:p>
            <a:r>
              <a:rPr lang="en-US" dirty="0">
                <a:solidFill>
                  <a:srgbClr val="002060"/>
                </a:solidFill>
              </a:rPr>
              <a:t>          </a:t>
            </a:r>
            <a:r>
              <a:rPr lang="en-US" b="1" dirty="0"/>
              <a:t> </a:t>
            </a:r>
            <a:r>
              <a:rPr lang="en-US" dirty="0"/>
              <a:t>The project details are displayed in this menu</a:t>
            </a:r>
          </a:p>
          <a:p>
            <a:r>
              <a:rPr lang="en-US" dirty="0">
                <a:solidFill>
                  <a:srgbClr val="0070C0"/>
                </a:solidFill>
              </a:rPr>
              <a:t>                 </a:t>
            </a:r>
            <a:endParaRPr lang="en-IN" dirty="0">
              <a:solidFill>
                <a:srgbClr val="0070C0"/>
              </a:solidFill>
            </a:endParaRPr>
          </a:p>
        </p:txBody>
      </p:sp>
      <p:pic>
        <p:nvPicPr>
          <p:cNvPr id="6" name="Picture 5">
            <a:extLst>
              <a:ext uri="{FF2B5EF4-FFF2-40B4-BE49-F238E27FC236}">
                <a16:creationId xmlns:a16="http://schemas.microsoft.com/office/drawing/2014/main" id="{B4EFE925-7190-43E3-9CCA-AE53BCEE9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751" y="3404546"/>
            <a:ext cx="4243527" cy="2386984"/>
          </a:xfrm>
          <a:prstGeom prst="rect">
            <a:avLst/>
          </a:prstGeom>
        </p:spPr>
      </p:pic>
    </p:spTree>
    <p:extLst>
      <p:ext uri="{BB962C8B-B14F-4D97-AF65-F5344CB8AC3E}">
        <p14:creationId xmlns:p14="http://schemas.microsoft.com/office/powerpoint/2010/main" val="934667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4FDAF7-03D3-4CE5-931E-E4AAB5474F71}"/>
              </a:ext>
            </a:extLst>
          </p:cNvPr>
          <p:cNvSpPr/>
          <p:nvPr/>
        </p:nvSpPr>
        <p:spPr>
          <a:xfrm>
            <a:off x="2210540" y="1917577"/>
            <a:ext cx="8753381" cy="1200329"/>
          </a:xfrm>
          <a:prstGeom prst="rect">
            <a:avLst/>
          </a:prstGeom>
        </p:spPr>
        <p:txBody>
          <a:bodyPr wrap="square">
            <a:spAutoFit/>
          </a:bodyPr>
          <a:lstStyle/>
          <a:p>
            <a:pPr marL="285750" indent="-285750">
              <a:buFont typeface="Arial" panose="020B0604020202020204" pitchFamily="34" charset="0"/>
              <a:buChar char="•"/>
            </a:pPr>
            <a:r>
              <a:rPr lang="en-US" dirty="0"/>
              <a:t>The QC person receives submitted files from the team leader for quality checking.</a:t>
            </a:r>
          </a:p>
          <a:p>
            <a:pPr marL="285750" indent="-285750">
              <a:buFont typeface="Arial" panose="020B0604020202020204" pitchFamily="34" charset="0"/>
              <a:buChar char="•"/>
            </a:pPr>
            <a:r>
              <a:rPr lang="en-US" dirty="0"/>
              <a:t>The QC person then reviews the files and assigns QC scores.</a:t>
            </a:r>
          </a:p>
          <a:p>
            <a:pPr marL="285750" indent="-285750">
              <a:buFont typeface="Arial" panose="020B0604020202020204" pitchFamily="34" charset="0"/>
              <a:buChar char="•"/>
            </a:pPr>
            <a:r>
              <a:rPr lang="en-US" dirty="0"/>
              <a:t>Subsequently, the QC person prepares QC reports that include the scores.</a:t>
            </a:r>
          </a:p>
          <a:p>
            <a:pPr marL="285750" indent="-285750">
              <a:buFont typeface="Arial" panose="020B0604020202020204" pitchFamily="34" charset="0"/>
              <a:buChar char="•"/>
            </a:pPr>
            <a:r>
              <a:rPr lang="en-US" dirty="0"/>
              <a:t>Finally, the QC person sends the QC reports and scores to the team leader. </a:t>
            </a:r>
          </a:p>
        </p:txBody>
      </p:sp>
      <p:sp>
        <p:nvSpPr>
          <p:cNvPr id="7" name="Rectangle 6">
            <a:extLst>
              <a:ext uri="{FF2B5EF4-FFF2-40B4-BE49-F238E27FC236}">
                <a16:creationId xmlns:a16="http://schemas.microsoft.com/office/drawing/2014/main" id="{674CD8AF-CD8C-443F-8EFD-3E26FF9550A6}"/>
              </a:ext>
            </a:extLst>
          </p:cNvPr>
          <p:cNvSpPr/>
          <p:nvPr/>
        </p:nvSpPr>
        <p:spPr>
          <a:xfrm>
            <a:off x="2015231" y="1242184"/>
            <a:ext cx="4927107" cy="369332"/>
          </a:xfrm>
          <a:prstGeom prst="rect">
            <a:avLst/>
          </a:prstGeom>
        </p:spPr>
        <p:txBody>
          <a:bodyPr wrap="square">
            <a:spAutoFit/>
          </a:bodyPr>
          <a:lstStyle/>
          <a:p>
            <a:pPr>
              <a:buFont typeface="Wingdings" panose="05000000000000000000" pitchFamily="2" charset="2"/>
              <a:buChar char="Ø"/>
            </a:pPr>
            <a:r>
              <a:rPr lang="en-US" dirty="0">
                <a:solidFill>
                  <a:srgbClr val="002060"/>
                </a:solidFill>
              </a:rPr>
              <a:t> F</a:t>
            </a:r>
            <a:r>
              <a:rPr lang="en-IN" dirty="0">
                <a:solidFill>
                  <a:srgbClr val="002060"/>
                </a:solidFill>
              </a:rPr>
              <a:t>ile Reception</a:t>
            </a:r>
            <a:endParaRPr lang="en-US" dirty="0">
              <a:solidFill>
                <a:srgbClr val="002060"/>
              </a:solidFill>
            </a:endParaRPr>
          </a:p>
        </p:txBody>
      </p:sp>
      <p:pic>
        <p:nvPicPr>
          <p:cNvPr id="9" name="Picture 8">
            <a:extLst>
              <a:ext uri="{FF2B5EF4-FFF2-40B4-BE49-F238E27FC236}">
                <a16:creationId xmlns:a16="http://schemas.microsoft.com/office/drawing/2014/main" id="{6DFFE38D-E515-4F7D-938B-473B91435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933" y="3423967"/>
            <a:ext cx="4358936" cy="2451901"/>
          </a:xfrm>
          <a:prstGeom prst="rect">
            <a:avLst/>
          </a:prstGeom>
        </p:spPr>
      </p:pic>
    </p:spTree>
    <p:extLst>
      <p:ext uri="{BB962C8B-B14F-4D97-AF65-F5344CB8AC3E}">
        <p14:creationId xmlns:p14="http://schemas.microsoft.com/office/powerpoint/2010/main" val="1327210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A781CA-58BF-4F26-9A01-2192307B931B}"/>
              </a:ext>
            </a:extLst>
          </p:cNvPr>
          <p:cNvSpPr/>
          <p:nvPr/>
        </p:nvSpPr>
        <p:spPr>
          <a:xfrm>
            <a:off x="4030462" y="2325949"/>
            <a:ext cx="4580878" cy="1107996"/>
          </a:xfrm>
          <a:prstGeom prst="rect">
            <a:avLst/>
          </a:prstGeom>
        </p:spPr>
        <p:txBody>
          <a:bodyPr wrap="square">
            <a:spAutoFit/>
          </a:bodyPr>
          <a:lstStyle/>
          <a:p>
            <a:r>
              <a:rPr lang="en-US" sz="6600" dirty="0">
                <a:solidFill>
                  <a:schemeClr val="tx2"/>
                </a:solidFill>
              </a:rPr>
              <a:t>Thank you</a:t>
            </a:r>
            <a:endParaRPr lang="en-IN" sz="6600" dirty="0">
              <a:solidFill>
                <a:schemeClr val="tx2"/>
              </a:solidFill>
            </a:endParaRPr>
          </a:p>
        </p:txBody>
      </p:sp>
    </p:spTree>
    <p:extLst>
      <p:ext uri="{BB962C8B-B14F-4D97-AF65-F5344CB8AC3E}">
        <p14:creationId xmlns:p14="http://schemas.microsoft.com/office/powerpoint/2010/main" val="22464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5E15-78C5-4F78-9182-342E595D7740}"/>
              </a:ext>
            </a:extLst>
          </p:cNvPr>
          <p:cNvSpPr>
            <a:spLocks noGrp="1"/>
          </p:cNvSpPr>
          <p:nvPr>
            <p:ph type="title"/>
          </p:nvPr>
        </p:nvSpPr>
        <p:spPr>
          <a:xfrm>
            <a:off x="-142043" y="982132"/>
            <a:ext cx="11038641" cy="45719"/>
          </a:xfrm>
        </p:spPr>
        <p:txBody>
          <a:bodyPr>
            <a:normAutofit fontScale="90000"/>
          </a:bodyPr>
          <a:lstStyle/>
          <a:p>
            <a:r>
              <a:rPr lang="en-US" dirty="0">
                <a:highlight>
                  <a:srgbClr val="C0C0C0"/>
                </a:highlight>
              </a:rPr>
              <a:t>Admin                                 </a:t>
            </a:r>
            <a:endParaRPr lang="en-IN" dirty="0">
              <a:highlight>
                <a:srgbClr val="C0C0C0"/>
              </a:highlight>
            </a:endParaRPr>
          </a:p>
        </p:txBody>
      </p:sp>
      <p:sp>
        <p:nvSpPr>
          <p:cNvPr id="3" name="Content Placeholder 2">
            <a:extLst>
              <a:ext uri="{FF2B5EF4-FFF2-40B4-BE49-F238E27FC236}">
                <a16:creationId xmlns:a16="http://schemas.microsoft.com/office/drawing/2014/main" id="{D639FCF1-AE7B-4CCA-88B2-C78AABFCF78F}"/>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hlinkClick r:id="rId2" action="ppaction://hlinksldjump">
                  <a:extLst>
                    <a:ext uri="{A12FA001-AC4F-418D-AE19-62706E023703}">
                      <ahyp:hlinkClr xmlns:ahyp="http://schemas.microsoft.com/office/drawing/2018/hyperlinkcolor" val="tx"/>
                    </a:ext>
                  </a:extLst>
                </a:hlinkClick>
              </a:rPr>
              <a:t>Users</a:t>
            </a:r>
            <a:endParaRPr lang="en-US" dirty="0">
              <a:solidFill>
                <a:schemeClr val="tx1"/>
              </a:solidFill>
            </a:endParaRPr>
          </a:p>
          <a:p>
            <a:pPr>
              <a:buFont typeface="Wingdings" panose="05000000000000000000" pitchFamily="2" charset="2"/>
              <a:buChar char="Ø"/>
            </a:pPr>
            <a:r>
              <a:rPr lang="en-US" dirty="0">
                <a:solidFill>
                  <a:schemeClr val="tx1"/>
                </a:solidFill>
                <a:hlinkClick r:id="rId3" action="ppaction://hlinksldjump">
                  <a:extLst>
                    <a:ext uri="{A12FA001-AC4F-418D-AE19-62706E023703}">
                      <ahyp:hlinkClr xmlns:ahyp="http://schemas.microsoft.com/office/drawing/2018/hyperlinkcolor" val="tx"/>
                    </a:ext>
                  </a:extLst>
                </a:hlinkClick>
              </a:rPr>
              <a:t>Views</a:t>
            </a:r>
            <a:endParaRPr lang="en-US" dirty="0">
              <a:solidFill>
                <a:schemeClr val="tx1"/>
              </a:solidFill>
            </a:endParaRPr>
          </a:p>
          <a:p>
            <a:pPr>
              <a:buFont typeface="Wingdings" panose="05000000000000000000" pitchFamily="2" charset="2"/>
              <a:buChar char="Ø"/>
            </a:pPr>
            <a:r>
              <a:rPr lang="en-US" dirty="0">
                <a:solidFill>
                  <a:schemeClr val="tx1"/>
                </a:solidFill>
                <a:hlinkClick r:id="rId4" action="ppaction://hlinksldjump">
                  <a:extLst>
                    <a:ext uri="{A12FA001-AC4F-418D-AE19-62706E023703}">
                      <ahyp:hlinkClr xmlns:ahyp="http://schemas.microsoft.com/office/drawing/2018/hyperlinkcolor" val="tx"/>
                    </a:ext>
                  </a:extLst>
                </a:hlinkClick>
              </a:rPr>
              <a:t>Account</a:t>
            </a:r>
            <a:r>
              <a:rPr lang="en-US" dirty="0">
                <a:hlinkClick r:id="rId4" action="ppaction://hlinksldjump"/>
              </a:rPr>
              <a:t> </a:t>
            </a:r>
            <a:r>
              <a:rPr lang="en-US" dirty="0">
                <a:solidFill>
                  <a:schemeClr val="tx1"/>
                </a:solidFill>
                <a:hlinkClick r:id="rId4" action="ppaction://hlinksldjump">
                  <a:extLst>
                    <a:ext uri="{A12FA001-AC4F-418D-AE19-62706E023703}">
                      <ahyp:hlinkClr xmlns:ahyp="http://schemas.microsoft.com/office/drawing/2018/hyperlinkcolor" val="tx"/>
                    </a:ext>
                  </a:extLst>
                </a:hlinkClick>
              </a:rPr>
              <a:t>Settings</a:t>
            </a:r>
            <a:endParaRPr lang="en-US" dirty="0">
              <a:solidFill>
                <a:schemeClr val="tx1"/>
              </a:solidFill>
            </a:endParaRPr>
          </a:p>
          <a:p>
            <a:pPr>
              <a:buFont typeface="Wingdings" panose="05000000000000000000" pitchFamily="2" charset="2"/>
              <a:buChar char="Ø"/>
            </a:pPr>
            <a:r>
              <a:rPr lang="en-US" dirty="0">
                <a:solidFill>
                  <a:schemeClr val="tx1"/>
                </a:solidFill>
                <a:hlinkClick r:id="rId5" action="ppaction://hlinksldjump">
                  <a:extLst>
                    <a:ext uri="{A12FA001-AC4F-418D-AE19-62706E023703}">
                      <ahyp:hlinkClr xmlns:ahyp="http://schemas.microsoft.com/office/drawing/2018/hyperlinkcolor" val="tx"/>
                    </a:ext>
                  </a:extLst>
                </a:hlinkClick>
              </a:rPr>
              <a:t>Role</a:t>
            </a:r>
            <a:r>
              <a:rPr lang="en-US" dirty="0">
                <a:hlinkClick r:id="rId5" action="ppaction://hlinksldjump"/>
              </a:rPr>
              <a:t> </a:t>
            </a:r>
            <a:r>
              <a:rPr lang="en-US" dirty="0">
                <a:solidFill>
                  <a:schemeClr val="tx1"/>
                </a:solidFill>
                <a:hlinkClick r:id="rId5" action="ppaction://hlinksldjump">
                  <a:extLst>
                    <a:ext uri="{A12FA001-AC4F-418D-AE19-62706E023703}">
                      <ahyp:hlinkClr xmlns:ahyp="http://schemas.microsoft.com/office/drawing/2018/hyperlinkcolor" val="tx"/>
                    </a:ext>
                  </a:extLst>
                </a:hlinkClick>
              </a:rPr>
              <a:t>Access</a:t>
            </a:r>
            <a:endParaRPr lang="en-US" dirty="0">
              <a:solidFill>
                <a:schemeClr val="tx1"/>
              </a:solidFill>
            </a:endParaRPr>
          </a:p>
        </p:txBody>
      </p:sp>
      <p:sp>
        <p:nvSpPr>
          <p:cNvPr id="4" name="Rectangle 3">
            <a:extLst>
              <a:ext uri="{FF2B5EF4-FFF2-40B4-BE49-F238E27FC236}">
                <a16:creationId xmlns:a16="http://schemas.microsoft.com/office/drawing/2014/main" id="{632EBFF2-78BE-4669-A430-E5AA4ADDAC2C}"/>
              </a:ext>
            </a:extLst>
          </p:cNvPr>
          <p:cNvSpPr/>
          <p:nvPr/>
        </p:nvSpPr>
        <p:spPr>
          <a:xfrm>
            <a:off x="1384917" y="1402672"/>
            <a:ext cx="8265109" cy="369332"/>
          </a:xfrm>
          <a:prstGeom prst="rect">
            <a:avLst/>
          </a:prstGeom>
        </p:spPr>
        <p:txBody>
          <a:bodyPr wrap="square">
            <a:spAutoFit/>
          </a:bodyPr>
          <a:lstStyle/>
          <a:p>
            <a:r>
              <a:rPr lang="en-US" dirty="0"/>
              <a:t>This is the Admin view for  adding and maintaining user information</a:t>
            </a:r>
            <a:r>
              <a:rPr lang="en-US" dirty="0">
                <a:solidFill>
                  <a:srgbClr val="0070C0"/>
                </a:solidFill>
              </a:rPr>
              <a:t>.</a:t>
            </a:r>
            <a:endParaRPr lang="en-IN" dirty="0"/>
          </a:p>
        </p:txBody>
      </p:sp>
    </p:spTree>
    <p:extLst>
      <p:ext uri="{BB962C8B-B14F-4D97-AF65-F5344CB8AC3E}">
        <p14:creationId xmlns:p14="http://schemas.microsoft.com/office/powerpoint/2010/main" val="82368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5F5D-C1FA-497F-B936-DF5522FA7753}"/>
              </a:ext>
            </a:extLst>
          </p:cNvPr>
          <p:cNvSpPr>
            <a:spLocks noGrp="1"/>
          </p:cNvSpPr>
          <p:nvPr>
            <p:ph type="title"/>
          </p:nvPr>
        </p:nvSpPr>
        <p:spPr>
          <a:xfrm>
            <a:off x="1295402" y="711199"/>
            <a:ext cx="9002696" cy="496164"/>
          </a:xfrm>
        </p:spPr>
        <p:txBody>
          <a:bodyPr>
            <a:normAutofit fontScale="90000"/>
          </a:bodyPr>
          <a:lstStyle/>
          <a:p>
            <a:r>
              <a:rPr lang="en-US" dirty="0">
                <a:solidFill>
                  <a:srgbClr val="002060"/>
                </a:solidFill>
              </a:rPr>
              <a:t>                  </a:t>
            </a:r>
            <a:endParaRPr lang="en-IN" dirty="0">
              <a:solidFill>
                <a:srgbClr val="002060"/>
              </a:solidFill>
            </a:endParaRPr>
          </a:p>
        </p:txBody>
      </p:sp>
      <p:sp>
        <p:nvSpPr>
          <p:cNvPr id="3" name="Content Placeholder 2">
            <a:extLst>
              <a:ext uri="{FF2B5EF4-FFF2-40B4-BE49-F238E27FC236}">
                <a16:creationId xmlns:a16="http://schemas.microsoft.com/office/drawing/2014/main" id="{14B59141-ADF0-4DE8-BCBF-1A9A6FDDB3FC}"/>
              </a:ext>
            </a:extLst>
          </p:cNvPr>
          <p:cNvSpPr>
            <a:spLocks noGrp="1"/>
          </p:cNvSpPr>
          <p:nvPr>
            <p:ph idx="1"/>
          </p:nvPr>
        </p:nvSpPr>
        <p:spPr>
          <a:xfrm>
            <a:off x="1295401" y="2503503"/>
            <a:ext cx="9601196" cy="3372364"/>
          </a:xfrm>
        </p:spPr>
        <p:txBody>
          <a:bodyPr/>
          <a:lstStyle/>
          <a:p>
            <a:pPr>
              <a:buFont typeface="Arial" panose="020B0604020202020204" pitchFamily="34" charset="0"/>
              <a:buChar char="•"/>
            </a:pPr>
            <a:r>
              <a:rPr lang="en-US" sz="1800" dirty="0">
                <a:solidFill>
                  <a:schemeClr val="tx1"/>
                </a:solidFill>
              </a:rPr>
              <a:t> The userlists are displayed under this menu.</a:t>
            </a:r>
          </a:p>
          <a:p>
            <a:pPr>
              <a:buFont typeface="Arial" panose="020B0604020202020204" pitchFamily="34" charset="0"/>
              <a:buChar char="•"/>
            </a:pPr>
            <a:r>
              <a:rPr lang="en-US" sz="1800" dirty="0">
                <a:solidFill>
                  <a:schemeClr val="tx1"/>
                </a:solidFill>
              </a:rPr>
              <a:t> Cards are dynamically shown based on their roles.</a:t>
            </a:r>
          </a:p>
        </p:txBody>
      </p:sp>
      <p:pic>
        <p:nvPicPr>
          <p:cNvPr id="5" name="Picture 4">
            <a:extLst>
              <a:ext uri="{FF2B5EF4-FFF2-40B4-BE49-F238E27FC236}">
                <a16:creationId xmlns:a16="http://schemas.microsoft.com/office/drawing/2014/main" id="{4558D715-549F-4C09-B6A4-1E4C79D2D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073" y="3488924"/>
            <a:ext cx="4261577" cy="2192785"/>
          </a:xfrm>
          <a:prstGeom prst="rect">
            <a:avLst/>
          </a:prstGeom>
        </p:spPr>
      </p:pic>
      <p:sp>
        <p:nvSpPr>
          <p:cNvPr id="4" name="Rectangle 3">
            <a:extLst>
              <a:ext uri="{FF2B5EF4-FFF2-40B4-BE49-F238E27FC236}">
                <a16:creationId xmlns:a16="http://schemas.microsoft.com/office/drawing/2014/main" id="{7852030D-1509-42EA-9A60-2257EB3711D1}"/>
              </a:ext>
            </a:extLst>
          </p:cNvPr>
          <p:cNvSpPr/>
          <p:nvPr/>
        </p:nvSpPr>
        <p:spPr>
          <a:xfrm>
            <a:off x="1669002" y="1651247"/>
            <a:ext cx="4863976" cy="646331"/>
          </a:xfrm>
          <a:prstGeom prst="rect">
            <a:avLst/>
          </a:prstGeom>
        </p:spPr>
        <p:txBody>
          <a:bodyPr wrap="square">
            <a:spAutoFit/>
          </a:bodyPr>
          <a:lstStyle/>
          <a:p>
            <a:pPr>
              <a:buFont typeface="Wingdings" panose="05000000000000000000" pitchFamily="2" charset="2"/>
              <a:buChar char="Ø"/>
            </a:pPr>
            <a:r>
              <a:rPr lang="en-US" dirty="0">
                <a:solidFill>
                  <a:srgbClr val="002060"/>
                </a:solidFill>
              </a:rPr>
              <a:t>Users      </a:t>
            </a:r>
          </a:p>
          <a:p>
            <a:pPr>
              <a:buFont typeface="Wingdings" panose="05000000000000000000" pitchFamily="2" charset="2"/>
              <a:buChar char="Ø"/>
            </a:pPr>
            <a:endParaRPr lang="en-US" dirty="0">
              <a:solidFill>
                <a:srgbClr val="002060"/>
              </a:solidFill>
            </a:endParaRPr>
          </a:p>
        </p:txBody>
      </p:sp>
    </p:spTree>
    <p:extLst>
      <p:ext uri="{BB962C8B-B14F-4D97-AF65-F5344CB8AC3E}">
        <p14:creationId xmlns:p14="http://schemas.microsoft.com/office/powerpoint/2010/main" val="141167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B1BD4F-2AFA-4C7F-ABEC-BD837914A19F}"/>
              </a:ext>
            </a:extLst>
          </p:cNvPr>
          <p:cNvSpPr/>
          <p:nvPr/>
        </p:nvSpPr>
        <p:spPr>
          <a:xfrm>
            <a:off x="1420427" y="1553592"/>
            <a:ext cx="9774315" cy="954107"/>
          </a:xfrm>
          <a:prstGeom prst="rect">
            <a:avLst/>
          </a:prstGeom>
        </p:spPr>
        <p:txBody>
          <a:bodyPr wrap="square">
            <a:spAutoFit/>
          </a:bodyPr>
          <a:lstStyle/>
          <a:p>
            <a:pPr>
              <a:buFont typeface="Wingdings" panose="05000000000000000000" pitchFamily="2" charset="2"/>
              <a:buChar char="Ø"/>
            </a:pPr>
            <a:r>
              <a:rPr lang="en-US" sz="2000" dirty="0">
                <a:solidFill>
                  <a:srgbClr val="002060"/>
                </a:solidFill>
              </a:rPr>
              <a:t>Views</a:t>
            </a:r>
          </a:p>
          <a:p>
            <a:r>
              <a:rPr lang="en-US" dirty="0"/>
              <a:t>   Clicking on Users will show a submenu List. When you click on List, it will display the user list. From there, go to 'Action' and click on it. It will show the user's details and performance metrics.</a:t>
            </a:r>
          </a:p>
        </p:txBody>
      </p:sp>
      <p:pic>
        <p:nvPicPr>
          <p:cNvPr id="4" name="Picture 3">
            <a:extLst>
              <a:ext uri="{FF2B5EF4-FFF2-40B4-BE49-F238E27FC236}">
                <a16:creationId xmlns:a16="http://schemas.microsoft.com/office/drawing/2014/main" id="{F3A3CC41-09D3-4C0B-81FD-930929E57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556" y="2679661"/>
            <a:ext cx="5940057" cy="3341282"/>
          </a:xfrm>
          <a:prstGeom prst="rect">
            <a:avLst/>
          </a:prstGeom>
        </p:spPr>
      </p:pic>
    </p:spTree>
    <p:extLst>
      <p:ext uri="{BB962C8B-B14F-4D97-AF65-F5344CB8AC3E}">
        <p14:creationId xmlns:p14="http://schemas.microsoft.com/office/powerpoint/2010/main" val="333717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B1BD4F-2AFA-4C7F-ABEC-BD837914A19F}"/>
              </a:ext>
            </a:extLst>
          </p:cNvPr>
          <p:cNvSpPr/>
          <p:nvPr/>
        </p:nvSpPr>
        <p:spPr>
          <a:xfrm>
            <a:off x="1420427" y="1553592"/>
            <a:ext cx="9774315" cy="954107"/>
          </a:xfrm>
          <a:prstGeom prst="rect">
            <a:avLst/>
          </a:prstGeom>
        </p:spPr>
        <p:txBody>
          <a:bodyPr wrap="square">
            <a:spAutoFit/>
          </a:bodyPr>
          <a:lstStyle/>
          <a:p>
            <a:pPr>
              <a:buFont typeface="Wingdings" panose="05000000000000000000" pitchFamily="2" charset="2"/>
              <a:buChar char="Ø"/>
            </a:pPr>
            <a:r>
              <a:rPr lang="en-US" sz="2000" dirty="0">
                <a:solidFill>
                  <a:srgbClr val="002060"/>
                </a:solidFill>
              </a:rPr>
              <a:t>Views</a:t>
            </a:r>
          </a:p>
          <a:p>
            <a:r>
              <a:rPr lang="en-US" dirty="0"/>
              <a:t>   Clicking on Users will show a submenu List. When you click on List, it will display the user list. From there, go to 'Action' and click on it. It will show the user's details and performance metrics.</a:t>
            </a:r>
          </a:p>
        </p:txBody>
      </p:sp>
      <p:pic>
        <p:nvPicPr>
          <p:cNvPr id="4" name="Picture 3">
            <a:extLst>
              <a:ext uri="{FF2B5EF4-FFF2-40B4-BE49-F238E27FC236}">
                <a16:creationId xmlns:a16="http://schemas.microsoft.com/office/drawing/2014/main" id="{F3A3CC41-09D3-4C0B-81FD-930929E57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556" y="2679661"/>
            <a:ext cx="5940057" cy="3341282"/>
          </a:xfrm>
          <a:prstGeom prst="rect">
            <a:avLst/>
          </a:prstGeom>
        </p:spPr>
      </p:pic>
    </p:spTree>
    <p:extLst>
      <p:ext uri="{BB962C8B-B14F-4D97-AF65-F5344CB8AC3E}">
        <p14:creationId xmlns:p14="http://schemas.microsoft.com/office/powerpoint/2010/main" val="404200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87ECA6-9CEA-47FF-A002-B7E2C8AA108A}"/>
              </a:ext>
            </a:extLst>
          </p:cNvPr>
          <p:cNvSpPr/>
          <p:nvPr/>
        </p:nvSpPr>
        <p:spPr>
          <a:xfrm>
            <a:off x="1500326" y="1402672"/>
            <a:ext cx="6880193" cy="646331"/>
          </a:xfrm>
          <a:prstGeom prst="rect">
            <a:avLst/>
          </a:prstGeom>
        </p:spPr>
        <p:txBody>
          <a:bodyPr wrap="square">
            <a:spAutoFit/>
          </a:bodyPr>
          <a:lstStyle/>
          <a:p>
            <a:pPr>
              <a:buFont typeface="Wingdings" panose="05000000000000000000" pitchFamily="2" charset="2"/>
              <a:buChar char="Ø"/>
            </a:pPr>
            <a:r>
              <a:rPr lang="en-US" dirty="0">
                <a:solidFill>
                  <a:srgbClr val="002060"/>
                </a:solidFill>
              </a:rPr>
              <a:t>Account Settings</a:t>
            </a:r>
          </a:p>
          <a:p>
            <a:r>
              <a:rPr lang="en-US" dirty="0">
                <a:solidFill>
                  <a:schemeClr val="accent1">
                    <a:lumMod val="75000"/>
                  </a:schemeClr>
                </a:solidFill>
              </a:rPr>
              <a:t>               </a:t>
            </a:r>
            <a:r>
              <a:rPr lang="en-US" b="1" dirty="0"/>
              <a:t>This the form for adding user details.</a:t>
            </a:r>
          </a:p>
        </p:txBody>
      </p:sp>
      <p:pic>
        <p:nvPicPr>
          <p:cNvPr id="4" name="Picture 3">
            <a:extLst>
              <a:ext uri="{FF2B5EF4-FFF2-40B4-BE49-F238E27FC236}">
                <a16:creationId xmlns:a16="http://schemas.microsoft.com/office/drawing/2014/main" id="{612FE4E3-E467-4D33-8776-C1D7A12B2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308" y="2767059"/>
            <a:ext cx="4625266" cy="2601712"/>
          </a:xfrm>
          <a:prstGeom prst="rect">
            <a:avLst/>
          </a:prstGeom>
        </p:spPr>
      </p:pic>
    </p:spTree>
    <p:extLst>
      <p:ext uri="{BB962C8B-B14F-4D97-AF65-F5344CB8AC3E}">
        <p14:creationId xmlns:p14="http://schemas.microsoft.com/office/powerpoint/2010/main" val="297835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76CECC-003B-46DE-9700-51FD0E3E0E00}"/>
              </a:ext>
            </a:extLst>
          </p:cNvPr>
          <p:cNvSpPr/>
          <p:nvPr/>
        </p:nvSpPr>
        <p:spPr>
          <a:xfrm>
            <a:off x="1713390" y="1367160"/>
            <a:ext cx="8327255" cy="1200329"/>
          </a:xfrm>
          <a:prstGeom prst="rect">
            <a:avLst/>
          </a:prstGeom>
        </p:spPr>
        <p:txBody>
          <a:bodyPr wrap="square">
            <a:spAutoFit/>
          </a:bodyPr>
          <a:lstStyle/>
          <a:p>
            <a:pPr>
              <a:buFont typeface="Wingdings" panose="05000000000000000000" pitchFamily="2" charset="2"/>
              <a:buChar char="Ø"/>
            </a:pPr>
            <a:r>
              <a:rPr lang="en-US" dirty="0">
                <a:solidFill>
                  <a:srgbClr val="002060"/>
                </a:solidFill>
              </a:rPr>
              <a:t>Role Access</a:t>
            </a:r>
          </a:p>
          <a:p>
            <a:pPr marL="285750" indent="-285750">
              <a:buFont typeface="Arial" panose="020B0604020202020204" pitchFamily="34" charset="0"/>
              <a:buChar char="•"/>
            </a:pPr>
            <a:r>
              <a:rPr lang="en-US" dirty="0">
                <a:solidFill>
                  <a:schemeClr val="accent1">
                    <a:lumMod val="50000"/>
                  </a:schemeClr>
                </a:solidFill>
              </a:rPr>
              <a:t>This is the menu for assigning role access to the users. </a:t>
            </a:r>
          </a:p>
          <a:p>
            <a:pPr marL="285750" indent="-285750">
              <a:buFont typeface="Arial" panose="020B0604020202020204" pitchFamily="34" charset="0"/>
              <a:buChar char="•"/>
            </a:pPr>
            <a:r>
              <a:rPr lang="en-US" dirty="0">
                <a:solidFill>
                  <a:schemeClr val="accent1">
                    <a:lumMod val="50000"/>
                  </a:schemeClr>
                </a:solidFill>
              </a:rPr>
              <a:t>Click on checkbox which role you want to give,then click on save changes it will gets updated.</a:t>
            </a:r>
          </a:p>
        </p:txBody>
      </p:sp>
      <p:pic>
        <p:nvPicPr>
          <p:cNvPr id="4" name="Picture 3">
            <a:extLst>
              <a:ext uri="{FF2B5EF4-FFF2-40B4-BE49-F238E27FC236}">
                <a16:creationId xmlns:a16="http://schemas.microsoft.com/office/drawing/2014/main" id="{F64C051A-CF48-46EF-8757-A4AA2F61F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313" y="2963191"/>
            <a:ext cx="6019060" cy="2527650"/>
          </a:xfrm>
          <a:prstGeom prst="rect">
            <a:avLst/>
          </a:prstGeom>
        </p:spPr>
      </p:pic>
    </p:spTree>
    <p:extLst>
      <p:ext uri="{BB962C8B-B14F-4D97-AF65-F5344CB8AC3E}">
        <p14:creationId xmlns:p14="http://schemas.microsoft.com/office/powerpoint/2010/main" val="71538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181E-950F-4E37-9B53-3768618FB318}"/>
              </a:ext>
            </a:extLst>
          </p:cNvPr>
          <p:cNvSpPr>
            <a:spLocks noGrp="1"/>
          </p:cNvSpPr>
          <p:nvPr>
            <p:ph type="title"/>
          </p:nvPr>
        </p:nvSpPr>
        <p:spPr/>
        <p:txBody>
          <a:bodyPr/>
          <a:lstStyle/>
          <a:p>
            <a:r>
              <a:rPr lang="en-US" dirty="0"/>
              <a:t>Manager</a:t>
            </a:r>
            <a:endParaRPr lang="en-IN" dirty="0"/>
          </a:p>
        </p:txBody>
      </p:sp>
      <p:sp>
        <p:nvSpPr>
          <p:cNvPr id="3" name="Content Placeholder 2">
            <a:extLst>
              <a:ext uri="{FF2B5EF4-FFF2-40B4-BE49-F238E27FC236}">
                <a16:creationId xmlns:a16="http://schemas.microsoft.com/office/drawing/2014/main" id="{0BFD2F8F-A957-4FEB-B92C-CEDE5CDC9885}"/>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hlinkClick r:id="rId2" action="ppaction://hlinksldjump">
                  <a:extLst>
                    <a:ext uri="{A12FA001-AC4F-418D-AE19-62706E023703}">
                      <ahyp:hlinkClr xmlns:ahyp="http://schemas.microsoft.com/office/drawing/2018/hyperlinkcolor" val="tx"/>
                    </a:ext>
                  </a:extLst>
                </a:hlinkClick>
              </a:rPr>
              <a:t>Dashboards</a:t>
            </a:r>
            <a:endParaRPr lang="en-US" dirty="0">
              <a:solidFill>
                <a:schemeClr val="tx1"/>
              </a:solidFill>
            </a:endParaRPr>
          </a:p>
          <a:p>
            <a:pPr>
              <a:buFont typeface="Wingdings" panose="05000000000000000000" pitchFamily="2" charset="2"/>
              <a:buChar char="Ø"/>
            </a:pPr>
            <a:r>
              <a:rPr lang="en-US" dirty="0">
                <a:solidFill>
                  <a:schemeClr val="tx1"/>
                </a:solidFill>
                <a:hlinkClick r:id="rId3" action="ppaction://hlinksldjump">
                  <a:extLst>
                    <a:ext uri="{A12FA001-AC4F-418D-AE19-62706E023703}">
                      <ahyp:hlinkClr xmlns:ahyp="http://schemas.microsoft.com/office/drawing/2018/hyperlinkcolor" val="tx"/>
                    </a:ext>
                  </a:extLst>
                </a:hlinkClick>
              </a:rPr>
              <a:t>Assign</a:t>
            </a:r>
            <a:r>
              <a:rPr lang="en-US" dirty="0">
                <a:hlinkClick r:id="rId3" action="ppaction://hlinksldjump"/>
              </a:rPr>
              <a:t> </a:t>
            </a:r>
            <a:r>
              <a:rPr lang="en-US" dirty="0">
                <a:solidFill>
                  <a:schemeClr val="tx1"/>
                </a:solidFill>
                <a:hlinkClick r:id="rId3" action="ppaction://hlinksldjump">
                  <a:extLst>
                    <a:ext uri="{A12FA001-AC4F-418D-AE19-62706E023703}">
                      <ahyp:hlinkClr xmlns:ahyp="http://schemas.microsoft.com/office/drawing/2018/hyperlinkcolor" val="tx"/>
                    </a:ext>
                  </a:extLst>
                </a:hlinkClick>
              </a:rPr>
              <a:t>Task</a:t>
            </a:r>
            <a:endParaRPr lang="en-US" dirty="0">
              <a:solidFill>
                <a:schemeClr val="tx1"/>
              </a:solidFill>
            </a:endParaRPr>
          </a:p>
          <a:p>
            <a:pPr>
              <a:buFont typeface="Wingdings" panose="05000000000000000000" pitchFamily="2" charset="2"/>
              <a:buChar char="Ø"/>
            </a:pPr>
            <a:r>
              <a:rPr lang="en-US" dirty="0">
                <a:solidFill>
                  <a:schemeClr val="tx1"/>
                </a:solidFill>
                <a:hlinkClick r:id="rId4" action="ppaction://hlinksldjump">
                  <a:extLst>
                    <a:ext uri="{A12FA001-AC4F-418D-AE19-62706E023703}">
                      <ahyp:hlinkClr xmlns:ahyp="http://schemas.microsoft.com/office/drawing/2018/hyperlinkcolor" val="tx"/>
                    </a:ext>
                  </a:extLst>
                </a:hlinkClick>
              </a:rPr>
              <a:t>QC</a:t>
            </a:r>
            <a:r>
              <a:rPr lang="en-US" dirty="0">
                <a:hlinkClick r:id="rId4" action="ppaction://hlinksldjump"/>
              </a:rPr>
              <a:t> </a:t>
            </a:r>
            <a:r>
              <a:rPr lang="en-US" dirty="0">
                <a:solidFill>
                  <a:schemeClr val="tx1"/>
                </a:solidFill>
                <a:hlinkClick r:id="rId4" action="ppaction://hlinksldjump">
                  <a:extLst>
                    <a:ext uri="{A12FA001-AC4F-418D-AE19-62706E023703}">
                      <ahyp:hlinkClr xmlns:ahyp="http://schemas.microsoft.com/office/drawing/2018/hyperlinkcolor" val="tx"/>
                    </a:ext>
                  </a:extLst>
                </a:hlinkClick>
              </a:rPr>
              <a:t>Reports</a:t>
            </a:r>
            <a:endParaRPr lang="en-US" dirty="0">
              <a:solidFill>
                <a:schemeClr val="tx1"/>
              </a:solidFill>
            </a:endParaRPr>
          </a:p>
          <a:p>
            <a:pPr>
              <a:buFont typeface="Wingdings" panose="05000000000000000000" pitchFamily="2" charset="2"/>
              <a:buChar char="Ø"/>
            </a:pPr>
            <a:r>
              <a:rPr lang="en-US" dirty="0">
                <a:solidFill>
                  <a:schemeClr val="tx1"/>
                </a:solidFill>
                <a:hlinkClick r:id="rId5" action="ppaction://hlinksldjump">
                  <a:extLst>
                    <a:ext uri="{A12FA001-AC4F-418D-AE19-62706E023703}">
                      <ahyp:hlinkClr xmlns:ahyp="http://schemas.microsoft.com/office/drawing/2018/hyperlinkcolor" val="tx"/>
                    </a:ext>
                  </a:extLst>
                </a:hlinkClick>
              </a:rPr>
              <a:t>Users</a:t>
            </a:r>
            <a:endParaRPr lang="en-US" dirty="0">
              <a:solidFill>
                <a:schemeClr val="tx1"/>
              </a:solidFill>
            </a:endParaRPr>
          </a:p>
          <a:p>
            <a:pPr>
              <a:buFont typeface="Wingdings" panose="05000000000000000000" pitchFamily="2" charset="2"/>
              <a:buChar char="Ø"/>
            </a:pPr>
            <a:r>
              <a:rPr lang="en-US" dirty="0">
                <a:solidFill>
                  <a:schemeClr val="tx1"/>
                </a:solidFill>
                <a:hlinkClick r:id="rId5" action="ppaction://hlinksldjump">
                  <a:extLst>
                    <a:ext uri="{A12FA001-AC4F-418D-AE19-62706E023703}">
                      <ahyp:hlinkClr xmlns:ahyp="http://schemas.microsoft.com/office/drawing/2018/hyperlinkcolor" val="tx"/>
                    </a:ext>
                  </a:extLst>
                </a:hlinkClick>
              </a:rPr>
              <a:t>Views</a:t>
            </a:r>
            <a:endParaRPr lang="en-IN" dirty="0">
              <a:solidFill>
                <a:schemeClr val="tx1"/>
              </a:solidFill>
            </a:endParaRPr>
          </a:p>
        </p:txBody>
      </p:sp>
    </p:spTree>
    <p:extLst>
      <p:ext uri="{BB962C8B-B14F-4D97-AF65-F5344CB8AC3E}">
        <p14:creationId xmlns:p14="http://schemas.microsoft.com/office/powerpoint/2010/main" val="29143262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354</TotalTime>
  <Words>640</Words>
  <Application>Microsoft Office PowerPoint</Application>
  <PresentationFormat>Widescreen</PresentationFormat>
  <Paragraphs>88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 Narrow</vt:lpstr>
      <vt:lpstr>Arial</vt:lpstr>
      <vt:lpstr>Garamond</vt:lpstr>
      <vt:lpstr>Wingdings</vt:lpstr>
      <vt:lpstr>Organic</vt:lpstr>
      <vt:lpstr>Qtrack</vt:lpstr>
      <vt:lpstr>QTRACK</vt:lpstr>
      <vt:lpstr>Admin                                 </vt:lpstr>
      <vt:lpstr>                  </vt:lpstr>
      <vt:lpstr>PowerPoint Presentation</vt:lpstr>
      <vt:lpstr>PowerPoint Presentation</vt:lpstr>
      <vt:lpstr>PowerPoint Presentation</vt:lpstr>
      <vt:lpstr>PowerPoint Presentation</vt:lpstr>
      <vt:lpstr>Manager</vt:lpstr>
      <vt:lpstr>PowerPoint Presentation</vt:lpstr>
      <vt:lpstr>PowerPoint Presentation</vt:lpstr>
      <vt:lpstr>PowerPoint Presentation</vt:lpstr>
      <vt:lpstr>                  </vt:lpstr>
      <vt:lpstr>TeamLeader</vt:lpstr>
      <vt:lpstr>PowerPoint Presentation</vt:lpstr>
      <vt:lpstr>PowerPoint Presentation</vt:lpstr>
      <vt:lpstr>PowerPoint Presentation</vt:lpstr>
      <vt:lpstr>PowerPoint Presentation</vt:lpstr>
      <vt:lpstr>PowerPoint Presentation</vt:lpstr>
      <vt:lpstr>PowerPoint Presentation</vt:lpstr>
      <vt:lpstr>Modeller</vt:lpstr>
      <vt:lpstr>PowerPoint Presentation</vt:lpstr>
      <vt:lpstr>PowerPoint Presentation</vt:lpstr>
      <vt:lpstr>QC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Qtrack</dc:title>
  <dc:creator>Rohith Naidu Gundreddy</dc:creator>
  <cp:lastModifiedBy>Rohith Naidu Gundreddy</cp:lastModifiedBy>
  <cp:revision>72</cp:revision>
  <dcterms:created xsi:type="dcterms:W3CDTF">2024-09-12T05:07:00Z</dcterms:created>
  <dcterms:modified xsi:type="dcterms:W3CDTF">2024-09-13T06:03:07Z</dcterms:modified>
</cp:coreProperties>
</file>