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262" r:id="rId3"/>
    <p:sldId id="263" r:id="rId4"/>
    <p:sldId id="260" r:id="rId5"/>
    <p:sldId id="265" r:id="rId6"/>
    <p:sldId id="257" r:id="rId7"/>
    <p:sldId id="266" r:id="rId8"/>
    <p:sldId id="256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DBF9-AC5C-4173-8B8B-21547BB6570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F291-A3F4-42EF-AA0C-D775A48D1E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DBF9-AC5C-4173-8B8B-21547BB6570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F291-A3F4-42EF-AA0C-D775A48D1E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DBF9-AC5C-4173-8B8B-21547BB6570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F291-A3F4-42EF-AA0C-D775A48D1E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DBF9-AC5C-4173-8B8B-21547BB6570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F291-A3F4-42EF-AA0C-D775A48D1E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DBF9-AC5C-4173-8B8B-21547BB6570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F291-A3F4-42EF-AA0C-D775A48D1E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DBF9-AC5C-4173-8B8B-21547BB6570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F291-A3F4-42EF-AA0C-D775A48D1E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DBF9-AC5C-4173-8B8B-21547BB6570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F291-A3F4-42EF-AA0C-D775A48D1E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DBF9-AC5C-4173-8B8B-21547BB6570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F291-A3F4-42EF-AA0C-D775A48D1E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DBF9-AC5C-4173-8B8B-21547BB6570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F291-A3F4-42EF-AA0C-D775A48D1E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DBF9-AC5C-4173-8B8B-21547BB6570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FEF291-A3F4-42EF-AA0C-D775A48D1E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DBF9-AC5C-4173-8B8B-21547BB6570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F291-A3F4-42EF-AA0C-D775A48D1E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3D2DBF9-AC5C-4173-8B8B-21547BB6570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EFEF291-A3F4-42EF-AA0C-D775A48D1E2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vizcatalogue.com/methods/pie_chart.html" TargetMode="External"/><Relationship Id="rId2" Type="http://schemas.openxmlformats.org/officeDocument/2006/relationships/hyperlink" Target="https://bizfluent.com/list-6715678-advantages-disadvantages-pie-chart.htm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paformat.org/apa-in-text-citation/" TargetMode="External"/><Relationship Id="rId2" Type="http://schemas.openxmlformats.org/officeDocument/2006/relationships/hyperlink" Target="http://www.apastyle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owl.english.purdue.edu/owl/resource/560/0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14400"/>
            <a:ext cx="7315200" cy="4833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sz="4000" kern="1400" spc="25" dirty="0" smtClean="0">
                <a:solidFill>
                  <a:srgbClr val="17365D"/>
                </a:solidFill>
                <a:effectLst/>
                <a:latin typeface="Cambria"/>
                <a:ea typeface="Times New Roman"/>
                <a:cs typeface="Times New Roman"/>
              </a:rPr>
              <a:t>APA style formatting</a:t>
            </a:r>
          </a:p>
          <a:p>
            <a:pPr>
              <a:spcAft>
                <a:spcPts val="0"/>
              </a:spcAft>
            </a:pPr>
            <a:r>
              <a:rPr lang="en-US" b="1" dirty="0" smtClean="0">
                <a:effectLst/>
                <a:latin typeface="Times New Roman"/>
              </a:rPr>
              <a:t>What are examples of writing styles and why is one necessary?</a:t>
            </a:r>
            <a:endParaRPr lang="en-US" dirty="0" smtClean="0">
              <a:effectLst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effectLst/>
                <a:latin typeface="Times New Roman"/>
              </a:rPr>
              <a:t>(Examples: CM-Chicago Manual; ACS-American Chemical Society; AMS-American Medical Association; MLA-Modern Language Association of America; APA-American Psychological Association; etc.)</a:t>
            </a:r>
            <a:endParaRPr lang="en-US" dirty="0" smtClean="0">
              <a:effectLst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effectLst/>
                <a:latin typeface="Times New Roman"/>
              </a:rPr>
              <a:t> </a:t>
            </a:r>
            <a:endParaRPr lang="en-US" dirty="0" smtClean="0">
              <a:effectLst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 smtClean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Removes the distraction of puzzling over the correct punctuation for a reference or the proper form for numbers in text</a:t>
            </a:r>
            <a:endParaRPr lang="en-US" sz="1600" dirty="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Provides consistency for the reader – for example, a manuscript the uses varying spelling of the word (sub-test, subtest, or Subtest), could pose confusion in interpreting the writers’ meaning.</a:t>
            </a:r>
            <a:endParaRPr lang="en-US" sz="1600" dirty="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"/>
            </a:pPr>
            <a:r>
              <a:rPr lang="en-US" dirty="0" smtClean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An author writing for a publication must follow the rules established by the publisher to avoid inconsistencies among journal articles or book chapters.</a:t>
            </a:r>
            <a:endParaRPr lang="en-US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243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9091" y="960632"/>
            <a:ext cx="7114309" cy="4109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b="1" dirty="0" smtClean="0">
              <a:effectLst/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 smtClean="0">
                <a:effectLst/>
                <a:latin typeface="Times New Roman"/>
                <a:ea typeface="Calibri"/>
                <a:cs typeface="Times New Roman"/>
              </a:rPr>
              <a:t>What is APA used for?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As a complete style and guideline for writing, the APA is a valuable tool for writing scientific papers, laboratory reports, and papers covering topics in the field of psychology, education, and other social sciences.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 smtClean="0">
                <a:effectLst/>
                <a:latin typeface="Times New Roman"/>
                <a:ea typeface="Calibri"/>
                <a:cs typeface="Times New Roman"/>
              </a:rPr>
              <a:t>Why do scholarly writers use APA style?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APA style formatting requires writers to include in-text citations for all summaries, paraphrases, and quotations garnered from secondary sources. In APA style, in-text citations include the source author’s name, the publication date of his/her research and the page numbers for the material being referenced.</a:t>
            </a:r>
            <a:endParaRPr lang="en-US" sz="1600" dirty="0">
              <a:ea typeface="Calibri"/>
              <a:cs typeface="Times New Roman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38200"/>
            <a:ext cx="59515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12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838200"/>
            <a:ext cx="7086600" cy="4630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sz="3200" u="sng" kern="1400" spc="25" dirty="0" smtClean="0">
                <a:solidFill>
                  <a:srgbClr val="17365D"/>
                </a:solidFill>
                <a:effectLst/>
                <a:latin typeface="Cambria"/>
                <a:ea typeface="Times New Roman"/>
                <a:cs typeface="Times New Roman"/>
              </a:rPr>
              <a:t>APA style formatting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 smtClean="0">
                <a:effectLst/>
                <a:latin typeface="Times New Roman"/>
                <a:ea typeface="Calibri"/>
                <a:cs typeface="Times New Roman"/>
              </a:rPr>
              <a:t>Why should YOU use APA style vs some other style?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APA (American Psychological Association) is </a:t>
            </a:r>
            <a:r>
              <a:rPr lang="en-US" u="sng" dirty="0" smtClean="0">
                <a:effectLst/>
                <a:latin typeface="Times New Roman"/>
                <a:ea typeface="Calibri"/>
                <a:cs typeface="Times New Roman"/>
              </a:rPr>
              <a:t>most commonly used</a:t>
            </a: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 to cite sources within the social sciences. This resource, revised according to the 6</a:t>
            </a:r>
            <a:r>
              <a:rPr lang="en-US" baseline="30000" dirty="0" smtClean="0">
                <a:effectLst/>
                <a:latin typeface="Times New Roman"/>
                <a:ea typeface="Calibri"/>
                <a:cs typeface="Times New Roman"/>
              </a:rPr>
              <a:t>th</a:t>
            </a: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 edition, second printing of the APA manual, offers examples of the general format of APA research papers, in-text citations, endnotes/footnotes, and the reference page.</a:t>
            </a:r>
          </a:p>
          <a:p>
            <a:pPr marL="342900" lvl="0" indent="-342900">
              <a:lnSpc>
                <a:spcPct val="115000"/>
              </a:lnSpc>
              <a:buFont typeface="Symbol"/>
              <a:buChar char=""/>
            </a:pP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One way to avoid </a:t>
            </a:r>
            <a:r>
              <a:rPr lang="en-US" dirty="0">
                <a:solidFill>
                  <a:srgbClr val="292425"/>
                </a:solidFill>
                <a:latin typeface="Times New Roman"/>
                <a:ea typeface="Times New Roman"/>
                <a:cs typeface="Times New Roman"/>
              </a:rPr>
              <a:t>plagiarism</a:t>
            </a:r>
            <a:endParaRPr lang="en-US" sz="16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Your university (University of the Cumberlands) requires APA for graduate writings</a:t>
            </a:r>
            <a:endParaRPr lang="en-US" sz="1600" dirty="0"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"/>
            </a:pPr>
            <a:r>
              <a:rPr lang="en-US" dirty="0" smtClean="0">
                <a:solidFill>
                  <a:srgbClr val="292425"/>
                </a:solidFill>
                <a:effectLst/>
                <a:latin typeface="Times New Roman"/>
                <a:ea typeface="Times New Roman"/>
                <a:cs typeface="Times New Roman"/>
              </a:rPr>
              <a:t>Useful of other professional writings you might do as a graduate and professional</a:t>
            </a:r>
            <a:endParaRPr lang="en-US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760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04799"/>
            <a:ext cx="6248400" cy="601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4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4" y="681037"/>
            <a:ext cx="681643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 in-text citation for a</a:t>
            </a:r>
            <a:br>
              <a:rPr lang="en-US" dirty="0" smtClean="0"/>
            </a:br>
            <a:r>
              <a:rPr lang="en-US" dirty="0" smtClean="0"/>
              <a:t>direct quote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687" y="1199356"/>
            <a:ext cx="4514850" cy="3381375"/>
          </a:xfrm>
        </p:spPr>
      </p:pic>
    </p:spTree>
    <p:extLst>
      <p:ext uri="{BB962C8B-B14F-4D97-AF65-F5344CB8AC3E}">
        <p14:creationId xmlns:p14="http://schemas.microsoft.com/office/powerpoint/2010/main" val="148210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2133600"/>
            <a:ext cx="815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en-US" b="1" dirty="0" smtClean="0">
                <a:solidFill>
                  <a:srgbClr val="0070C0"/>
                </a:solidFill>
                <a:hlinkClick r:id="rId2"/>
              </a:rPr>
              <a:t>bizfluent.com/list-6715678-advantages-disadvantages-pie-chart.html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</a:p>
          <a:p>
            <a:endParaRPr lang="en-US" dirty="0"/>
          </a:p>
          <a:p>
            <a:r>
              <a:rPr lang="en-US" b="1" dirty="0">
                <a:hlinkClick r:id="rId3"/>
              </a:rPr>
              <a:t>https://</a:t>
            </a:r>
            <a:r>
              <a:rPr lang="en-US" b="1" dirty="0" smtClean="0">
                <a:hlinkClick r:id="rId3"/>
              </a:rPr>
              <a:t>datavizcatalogue.com/methods/pie_chart.html</a:t>
            </a:r>
            <a:r>
              <a:rPr lang="en-US" b="1" dirty="0" smtClean="0"/>
              <a:t>  </a:t>
            </a:r>
          </a:p>
          <a:p>
            <a:endParaRPr lang="en-US" dirty="0"/>
          </a:p>
          <a:p>
            <a:r>
              <a:rPr lang="en-US" dirty="0"/>
              <a:t>http://seeincolors.com/6-key-benefits-of-graphic-recording/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99060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an APA Reference List</a:t>
            </a:r>
            <a:endParaRPr lang="en-US" sz="4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44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762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APA reference page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8" y="1559419"/>
            <a:ext cx="7169727" cy="477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7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1066800"/>
            <a:ext cx="5791200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sz="3200" kern="1400" spc="25" dirty="0" smtClean="0">
                <a:solidFill>
                  <a:srgbClr val="17365D"/>
                </a:solidFill>
                <a:effectLst/>
                <a:latin typeface="Cambria"/>
                <a:ea typeface="Times New Roman"/>
                <a:cs typeface="Times New Roman"/>
              </a:rPr>
              <a:t>APA style formatting</a:t>
            </a:r>
          </a:p>
          <a:p>
            <a:pPr>
              <a:spcAft>
                <a:spcPts val="1500"/>
              </a:spcAft>
            </a:pPr>
            <a:r>
              <a:rPr lang="en-US" sz="1600" kern="1400" spc="25" dirty="0" smtClean="0">
                <a:solidFill>
                  <a:srgbClr val="17365D"/>
                </a:solidFill>
                <a:latin typeface="Cambria"/>
                <a:ea typeface="Times New Roman"/>
                <a:cs typeface="Times New Roman"/>
              </a:rPr>
              <a:t>Online sources:</a:t>
            </a:r>
            <a:endParaRPr lang="en-US" sz="1600" kern="1400" spc="25" dirty="0" smtClean="0">
              <a:solidFill>
                <a:srgbClr val="17365D"/>
              </a:solidFill>
              <a:effectLst/>
              <a:latin typeface="Cambria"/>
              <a:ea typeface="Times New Roman"/>
              <a:cs typeface="Times New Roman"/>
            </a:endParaRPr>
          </a:p>
          <a:p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://www.apastyle.org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endParaRPr lang="en-US" u="sng" dirty="0" smtClean="0"/>
          </a:p>
          <a:p>
            <a:r>
              <a:rPr lang="en-US" dirty="0">
                <a:hlinkClick r:id="rId3"/>
              </a:rPr>
              <a:t>http://apaformat.org/apa-in-text-citation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u="sng" dirty="0">
                <a:hlinkClick r:id="rId4"/>
              </a:rPr>
              <a:t>https://owl.english.purdue.edu/owl/resource/560/01/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17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73</TotalTime>
  <Words>287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APA in-text citation for a direct quote</vt:lpstr>
      <vt:lpstr>PowerPoint Presentation</vt:lpstr>
      <vt:lpstr>APA reference page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 reference page</dc:title>
  <dc:creator>price</dc:creator>
  <cp:lastModifiedBy>price</cp:lastModifiedBy>
  <cp:revision>12</cp:revision>
  <dcterms:created xsi:type="dcterms:W3CDTF">2018-02-27T15:34:39Z</dcterms:created>
  <dcterms:modified xsi:type="dcterms:W3CDTF">2018-05-05T16:26:11Z</dcterms:modified>
</cp:coreProperties>
</file>